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400" r:id="rId3"/>
    <p:sldId id="403" r:id="rId4"/>
    <p:sldId id="404" r:id="rId5"/>
    <p:sldId id="401" r:id="rId6"/>
    <p:sldId id="386" r:id="rId7"/>
    <p:sldId id="387" r:id="rId8"/>
    <p:sldId id="383" r:id="rId9"/>
    <p:sldId id="384" r:id="rId10"/>
    <p:sldId id="393" r:id="rId11"/>
    <p:sldId id="394" r:id="rId12"/>
    <p:sldId id="395" r:id="rId13"/>
    <p:sldId id="396" r:id="rId14"/>
    <p:sldId id="397" r:id="rId15"/>
    <p:sldId id="398" r:id="rId16"/>
    <p:sldId id="405" r:id="rId17"/>
    <p:sldId id="399" r:id="rId18"/>
    <p:sldId id="406" r:id="rId19"/>
    <p:sldId id="407" r:id="rId20"/>
    <p:sldId id="408" r:id="rId21"/>
    <p:sldId id="409" r:id="rId22"/>
    <p:sldId id="430" r:id="rId23"/>
    <p:sldId id="410" r:id="rId24"/>
    <p:sldId id="411" r:id="rId25"/>
    <p:sldId id="412" r:id="rId26"/>
    <p:sldId id="413" r:id="rId27"/>
    <p:sldId id="414" r:id="rId28"/>
    <p:sldId id="415" r:id="rId29"/>
    <p:sldId id="420" r:id="rId30"/>
    <p:sldId id="421" r:id="rId31"/>
    <p:sldId id="422" r:id="rId32"/>
    <p:sldId id="418" r:id="rId33"/>
    <p:sldId id="424" r:id="rId34"/>
    <p:sldId id="423" r:id="rId35"/>
    <p:sldId id="425" r:id="rId36"/>
    <p:sldId id="426" r:id="rId37"/>
    <p:sldId id="427" r:id="rId38"/>
    <p:sldId id="428" r:id="rId39"/>
    <p:sldId id="429" r:id="rId40"/>
    <p:sldId id="431" r:id="rId41"/>
    <p:sldId id="432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2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C66F50-7846-4840-805E-9FD23634789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ndeterministic_finite_automaton_with_%CE%B5-move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Empty_str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NFA with e moves  or empty moves</a:t>
            </a:r>
          </a:p>
          <a:p>
            <a:r>
              <a:rPr lang="en-US" sz="1300" dirty="0" smtClean="0">
                <a:hlinkClick r:id="rId3" tooltip="Nondeterministic finite automaton with ε-moves"/>
              </a:rPr>
              <a:t>Nondeterministic finite automaton with ε-moves</a:t>
            </a:r>
            <a:r>
              <a:rPr lang="en-US" sz="1300" dirty="0" smtClean="0"/>
              <a:t>(NFA-ε): This automaton replaces the transition function with the one that allows the </a:t>
            </a:r>
            <a:r>
              <a:rPr lang="en-US" sz="1300" dirty="0" smtClean="0">
                <a:hlinkClick r:id="rId4" tooltip="Empty string"/>
              </a:rPr>
              <a:t>empty string</a:t>
            </a:r>
            <a:r>
              <a:rPr lang="en-US" sz="1300" dirty="0" smtClean="0"/>
              <a:t> ε as a possible input, so the transition function is defined as Δ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 smtClean="0">
                <a:ea typeface="Calibri"/>
                <a:cs typeface="Times New Roman"/>
              </a:rPr>
              <a:t>rule/path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 smtClean="0">
                <a:ea typeface="Calibri"/>
                <a:cs typeface="Times New Roman"/>
              </a:rPr>
              <a:t>rule/path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 smtClean="0">
                <a:ea typeface="Calibri"/>
                <a:cs typeface="Times New Roman"/>
              </a:rPr>
              <a:t>rule/path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</a:t>
            </a:r>
            <a:r>
              <a:rPr lang="en-US" smtClean="0"/>
              <a:t>#17-18-19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1" y="3276600"/>
            <a:ext cx="453683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Any TG in  which some start state is  also a final  state will always accept the string </a:t>
            </a:r>
            <a:r>
              <a:rPr lang="el-GR" dirty="0" smtClean="0"/>
              <a:t>λ</a:t>
            </a:r>
            <a:r>
              <a:rPr lang="en-US" dirty="0" smtClean="0"/>
              <a:t>; this is  also true  of FA's</a:t>
            </a:r>
          </a:p>
          <a:p>
            <a:pPr algn="just"/>
            <a:r>
              <a:rPr lang="en-US" dirty="0" smtClean="0"/>
              <a:t>There are some other TG's that accept the word </a:t>
            </a:r>
            <a:r>
              <a:rPr lang="el-GR" dirty="0" smtClean="0"/>
              <a:t>λ</a:t>
            </a:r>
            <a:r>
              <a:rPr lang="en-US" dirty="0" smtClean="0"/>
              <a:t>, for example: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machine accepts only the words A, baa, and </a:t>
            </a:r>
            <a:r>
              <a:rPr lang="en-US" dirty="0" err="1" smtClean="0"/>
              <a:t>abba</a:t>
            </a:r>
            <a:r>
              <a:rPr lang="en-US" dirty="0" smtClean="0"/>
              <a:t>. Anything read while in the  + state will cause a crash,  since the  +  state  has no outgoing edges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can read  all the  input  letters  one at a time  and stay  in  the  left-side state.  When we read  a b in  the  - state there  are two  possible edges we can follow.  If the  very last letter  is  a b, we can use it  to  go to  the  + state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562991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language  accepted  by this  TG is  all  words ending in  b. One regular expression for this  language  is  (a + b)*b and an FA that  accepts the  same language  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9514" y="3505200"/>
            <a:ext cx="5920486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TG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accepts the  language  of all words that  begin and end with different letters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3675" y="2133600"/>
            <a:ext cx="3676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Consider the  following  TG: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 this  TG every edge is  labeled  with a pair of letters.  This means that  for the  string to be accepted  it must have an </a:t>
            </a:r>
            <a:r>
              <a:rPr lang="en-US" b="1" dirty="0" smtClean="0"/>
              <a:t>even number of letters</a:t>
            </a:r>
            <a:r>
              <a:rPr lang="en-US" dirty="0" smtClean="0"/>
              <a:t> that  are read in  and  processed in  groups of two's.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314983"/>
            <a:ext cx="4724400" cy="233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accepts the  language  of all words in  which the  </a:t>
            </a:r>
            <a:r>
              <a:rPr lang="en-US" b="1" dirty="0" err="1" smtClean="0"/>
              <a:t>a's</a:t>
            </a:r>
            <a:r>
              <a:rPr lang="en-US" b="1" dirty="0" smtClean="0"/>
              <a:t> occur only in even clumps</a:t>
            </a:r>
            <a:r>
              <a:rPr lang="en-US" dirty="0" smtClean="0"/>
              <a:t> and that  end in  </a:t>
            </a:r>
            <a:r>
              <a:rPr lang="en-US" b="1" dirty="0" smtClean="0"/>
              <a:t>three  or more </a:t>
            </a:r>
            <a:r>
              <a:rPr lang="en-US" b="1" dirty="0" err="1" smtClean="0"/>
              <a:t>b's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2133600"/>
            <a:ext cx="819407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Transition  Graph (T.G)-Even </a:t>
            </a:r>
            <a:r>
              <a:rPr lang="en-US" dirty="0" err="1" smtClean="0"/>
              <a:t>Even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62585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</a:t>
            </a:r>
            <a:r>
              <a:rPr lang="en-US" dirty="0" smtClean="0"/>
              <a:t>        </a:t>
            </a:r>
            <a:r>
              <a:rPr lang="en-US" sz="2800" b="1" dirty="0" err="1" smtClean="0"/>
              <a:t>abbbabbbabba</a:t>
            </a:r>
            <a:r>
              <a:rPr lang="en-US" dirty="0" smtClean="0"/>
              <a:t>        </a:t>
            </a:r>
            <a:r>
              <a:rPr lang="en-US" sz="2800" dirty="0" smtClean="0"/>
              <a:t>is accepted?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Consider this  TG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905000"/>
            <a:ext cx="52768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62725"/>
            <a:ext cx="779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Transition Graph(GTG)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is similar to transition graph except for transitions</a:t>
            </a:r>
          </a:p>
          <a:p>
            <a:endParaRPr lang="en-US" dirty="0" smtClean="0"/>
          </a:p>
          <a:p>
            <a:r>
              <a:rPr lang="en-US" dirty="0" smtClean="0"/>
              <a:t>Transitions 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from some states to some other states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Labeled by </a:t>
            </a:r>
            <a:r>
              <a:rPr lang="en-US" b="1" dirty="0" smtClean="0"/>
              <a:t>regular expressions</a:t>
            </a:r>
            <a:r>
              <a:rPr lang="en-US" dirty="0" smtClean="0"/>
              <a:t> formed from letters from the alphabets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Transition Graph(GTG)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7086600" cy="489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89221"/>
            <a:ext cx="8305800" cy="474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Automata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05000"/>
            <a:ext cx="806373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Transition Graphs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096" y="2133600"/>
            <a:ext cx="814730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Solve question # 4 of book on page 103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Every FA is a TG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678858"/>
          <a:ext cx="7497445" cy="3757747"/>
        </p:xfrm>
        <a:graphic>
          <a:graphicData uri="http://schemas.openxmlformats.org/drawingml/2006/table">
            <a:tbl>
              <a:tblPr/>
              <a:tblGrid>
                <a:gridCol w="3757182"/>
                <a:gridCol w="3740263"/>
              </a:tblGrid>
              <a:tr h="29100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FA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Calibri"/>
                          <a:ea typeface="Calibri"/>
                          <a:cs typeface="Times New Roman"/>
                        </a:rPr>
                        <a:t>TG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94527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Start State and multiple end states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Multiple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Start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States and multiple end states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721860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Finite set of input symbols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9844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Finite set of transitions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Same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721860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Deterministic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Non-Deterministic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9844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Distinguishing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Rule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No such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rule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Part I: Every language  that can be defined by a finite automaton can also be defined by a transition  graph. (Every FA is a TG)</a:t>
            </a:r>
          </a:p>
          <a:p>
            <a:endParaRPr lang="en-US" sz="1300" dirty="0" smtClean="0"/>
          </a:p>
          <a:p>
            <a:r>
              <a:rPr lang="en-US" dirty="0" smtClean="0"/>
              <a:t>This is  the  easiest part.  </a:t>
            </a:r>
          </a:p>
          <a:p>
            <a:endParaRPr lang="en-US" sz="1100" dirty="0" smtClean="0"/>
          </a:p>
          <a:p>
            <a:r>
              <a:rPr lang="en-US" dirty="0" smtClean="0"/>
              <a:t>Every finite  automaton  is itself a  transition  graph.</a:t>
            </a:r>
          </a:p>
          <a:p>
            <a:endParaRPr lang="en-US" sz="1400" dirty="0" smtClean="0"/>
          </a:p>
          <a:p>
            <a:r>
              <a:rPr lang="en-US" dirty="0" smtClean="0"/>
              <a:t>Therefore, any language that has been defined by a finite automaton has already been defined by a transition  graph. </a:t>
            </a:r>
          </a:p>
          <a:p>
            <a:endParaRPr lang="en-US" sz="1100" dirty="0" smtClean="0"/>
          </a:p>
          <a:p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Part II : Every language  that can be defined by a transition  graph can also be defined by a regular expression</a:t>
            </a:r>
          </a:p>
          <a:p>
            <a:pPr algn="just"/>
            <a:r>
              <a:rPr lang="en-US" dirty="0" smtClean="0"/>
              <a:t>The prove of this Part requires a systematic algorithm through which a </a:t>
            </a:r>
            <a:r>
              <a:rPr lang="en-US" b="1" dirty="0" smtClean="0"/>
              <a:t>TG can be converted to a GTG, in which all transitions are actually regular expressions</a:t>
            </a:r>
            <a:r>
              <a:rPr lang="en-US" dirty="0" smtClean="0"/>
              <a:t>. </a:t>
            </a:r>
            <a:r>
              <a:rPr lang="en-US" b="1" u="sng" dirty="0" smtClean="0">
                <a:solidFill>
                  <a:srgbClr val="0070C0"/>
                </a:solidFill>
              </a:rPr>
              <a:t>Thus, we need to transform a TG to a GTG and eliminate its various states and convert it to a single state or single transition GTG</a:t>
            </a:r>
            <a:r>
              <a:rPr lang="en-US" dirty="0" smtClean="0"/>
              <a:t>, so that we can get the regular expression associated with the TG.</a:t>
            </a:r>
          </a:p>
          <a:p>
            <a:pPr algn="just"/>
            <a:r>
              <a:rPr lang="en-US" dirty="0" smtClean="0"/>
              <a:t>Steps involved in TG to GTG conversion</a:t>
            </a:r>
            <a:br>
              <a:rPr lang="en-US" dirty="0" smtClean="0"/>
            </a:br>
            <a:r>
              <a:rPr lang="en-US" dirty="0" smtClean="0"/>
              <a:t>Examples taken from Daniel I Cohen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I: More than one Initial states conversion: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03841"/>
            <a:ext cx="8001000" cy="422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II: More than one Final states conversion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76376"/>
            <a:ext cx="4360324" cy="448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90800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4419600" y="4267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III: Multiple Loops conversion: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2514600"/>
            <a:ext cx="3174694" cy="1981200"/>
          </a:xfrm>
          <a:prstGeom prst="rect">
            <a:avLst/>
          </a:prstGeom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438400"/>
            <a:ext cx="17430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714875"/>
            <a:ext cx="16764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1295400" y="3429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39000" y="4191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4: State </a:t>
            </a:r>
            <a:r>
              <a:rPr lang="en-US" dirty="0" smtClean="0"/>
              <a:t>Merging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4650" y="2514600"/>
            <a:ext cx="31051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495800"/>
            <a:ext cx="30956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4343400" y="39624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3657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(Alternative)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finite  set of states </a:t>
            </a:r>
            <a:r>
              <a:rPr lang="en-US" b="1" u="sng" dirty="0" smtClean="0"/>
              <a:t>at least one</a:t>
            </a:r>
            <a:r>
              <a:rPr lang="en-US" u="sng" dirty="0" smtClean="0"/>
              <a:t> </a:t>
            </a:r>
            <a:r>
              <a:rPr lang="en-US" dirty="0" smtClean="0"/>
              <a:t>of which is  designated as the </a:t>
            </a:r>
            <a:r>
              <a:rPr lang="en-US" b="1" dirty="0" smtClean="0"/>
              <a:t>start state</a:t>
            </a:r>
            <a:r>
              <a:rPr lang="en-US" dirty="0" smtClean="0"/>
              <a:t> (-)  and </a:t>
            </a:r>
            <a:r>
              <a:rPr lang="en-US" b="1" dirty="0" smtClean="0"/>
              <a:t>some </a:t>
            </a:r>
            <a:r>
              <a:rPr lang="en-US" dirty="0" smtClean="0"/>
              <a:t>(maybe  none) of which are </a:t>
            </a:r>
            <a:r>
              <a:rPr lang="en-US" b="1" dirty="0" smtClean="0"/>
              <a:t>designated as final  states </a:t>
            </a:r>
            <a:r>
              <a:rPr lang="en-US" dirty="0" smtClean="0"/>
              <a:t>(+).</a:t>
            </a:r>
          </a:p>
          <a:p>
            <a:pPr algn="just"/>
            <a:r>
              <a:rPr lang="en-US" dirty="0" smtClean="0"/>
              <a:t>An alphabet </a:t>
            </a:r>
            <a:r>
              <a:rPr lang="el-GR" dirty="0" smtClean="0"/>
              <a:t>Σ</a:t>
            </a:r>
            <a:r>
              <a:rPr lang="en-US" dirty="0" smtClean="0"/>
              <a:t> of possible input letters  from which input  strings are formed.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/>
              <a:t>finite set of transitions </a:t>
            </a:r>
            <a:r>
              <a:rPr lang="en-US" dirty="0" smtClean="0"/>
              <a:t> that  show how to  go from one state to  another based on reading  specified  substrings of input  letters  (possibly  even  the null string </a:t>
            </a:r>
            <a:r>
              <a:rPr lang="el-GR" dirty="0" smtClean="0"/>
              <a:t>λ</a:t>
            </a:r>
            <a:r>
              <a:rPr lang="en-US" dirty="0" smtClean="0"/>
              <a:t> ). 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Merging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343400" y="39624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724150"/>
            <a:ext cx="46958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87" y="4900099"/>
            <a:ext cx="3833813" cy="96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2400" y="3974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(Concatenation)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Merging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90800"/>
            <a:ext cx="5284751" cy="358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419600" y="198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(Remove self state Loops)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Merging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667000"/>
            <a:ext cx="6248400" cy="3681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Theorem-PART-II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Merging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7315200" cy="421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State elimination in </a:t>
            </a:r>
            <a:r>
              <a:rPr lang="en-US" b="1" dirty="0" err="1" smtClean="0"/>
              <a:t>Kleene</a:t>
            </a:r>
            <a:r>
              <a:rPr lang="en-US" b="1" dirty="0" smtClean="0"/>
              <a:t> Theorem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247296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State elimination in </a:t>
            </a:r>
            <a:r>
              <a:rPr lang="en-US" b="1" dirty="0" err="1" smtClean="0"/>
              <a:t>Kleene</a:t>
            </a:r>
            <a:r>
              <a:rPr lang="en-US" b="1" dirty="0" smtClean="0"/>
              <a:t> Theorem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2009774"/>
            <a:ext cx="860465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State elimination in </a:t>
            </a:r>
            <a:r>
              <a:rPr lang="en-US" b="1" dirty="0" err="1" smtClean="0"/>
              <a:t>Kleene</a:t>
            </a:r>
            <a:r>
              <a:rPr lang="en-US" b="1" dirty="0" smtClean="0"/>
              <a:t> Theorem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899" y="1828800"/>
            <a:ext cx="70580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851" y="4191000"/>
            <a:ext cx="253054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62300" y="4248150"/>
            <a:ext cx="5448300" cy="239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State elimination in </a:t>
            </a:r>
            <a:r>
              <a:rPr lang="en-US" b="1" dirty="0" err="1" smtClean="0"/>
              <a:t>Kleene</a:t>
            </a:r>
            <a:r>
              <a:rPr lang="en-US" b="1" dirty="0" smtClean="0"/>
              <a:t> Theorem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6374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2000"/>
            <a:ext cx="84867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State elimination in </a:t>
            </a:r>
            <a:r>
              <a:rPr lang="en-US" b="1" dirty="0" err="1" smtClean="0"/>
              <a:t>Kleene</a:t>
            </a:r>
            <a:r>
              <a:rPr lang="en-US" b="1" dirty="0" smtClean="0"/>
              <a:t> Theorem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78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State elimination in </a:t>
            </a:r>
            <a:r>
              <a:rPr lang="en-US" b="1" dirty="0" err="1" smtClean="0"/>
              <a:t>Kleene</a:t>
            </a:r>
            <a:r>
              <a:rPr lang="en-US" b="1" dirty="0" smtClean="0"/>
              <a:t> Theorem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99557"/>
            <a:ext cx="7239000" cy="465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successful path</a:t>
            </a:r>
            <a:r>
              <a:rPr lang="en-US" dirty="0" smtClean="0"/>
              <a:t> through  a transition  graph is  a series of edges forming a path beginning at some  start state </a:t>
            </a:r>
            <a:r>
              <a:rPr lang="en-US" b="1" dirty="0" smtClean="0"/>
              <a:t>(there  may be several)</a:t>
            </a:r>
            <a:r>
              <a:rPr lang="en-US" dirty="0" smtClean="0"/>
              <a:t>  and ending at a final state.  If we concatenate in  order the strings of letters that label each edge in  the  path, we produce a word that  is  accepted by this  machine.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State elimination in </a:t>
            </a:r>
            <a:r>
              <a:rPr lang="en-US" b="1" dirty="0" err="1" smtClean="0"/>
              <a:t>Kleene</a:t>
            </a:r>
            <a:r>
              <a:rPr lang="en-US" b="1" dirty="0" smtClean="0"/>
              <a:t> Theorem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43138"/>
            <a:ext cx="8615036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State elimination in </a:t>
            </a:r>
            <a:r>
              <a:rPr lang="en-US" b="1" dirty="0" err="1" smtClean="0"/>
              <a:t>Kleene</a:t>
            </a:r>
            <a:r>
              <a:rPr lang="en-US" b="1" dirty="0" smtClean="0"/>
              <a:t> Theorem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001000" cy="403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 Graph (T.G)-Even </a:t>
            </a:r>
            <a:r>
              <a:rPr lang="en-US" dirty="0" err="1" smtClean="0"/>
              <a:t>Even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35513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For example,  consider the  following  TG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 accepted words are      </a:t>
            </a:r>
            <a:r>
              <a:rPr lang="en-US" b="1" dirty="0" err="1" smtClean="0"/>
              <a:t>abba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B0F0"/>
                </a:solidFill>
              </a:rPr>
              <a:t>abbaaabba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b etc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00400"/>
            <a:ext cx="874743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4514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590800"/>
            <a:ext cx="2562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343400" y="571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Both are Same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 extremely important for us to understand that every FA is  also a TG.</a:t>
            </a:r>
          </a:p>
          <a:p>
            <a:endParaRPr lang="en-US" dirty="0" smtClean="0"/>
          </a:p>
          <a:p>
            <a:r>
              <a:rPr lang="en-US" dirty="0" smtClean="0"/>
              <a:t>This means that  any picture that  represents  an  FA can  be  interpreted  as  a picture of a TG. Of course,  not every TG satisfies  the  definition of an FA.</a:t>
            </a:r>
          </a:p>
          <a:p>
            <a:endParaRPr lang="en-US" dirty="0" smtClean="0"/>
          </a:p>
          <a:p>
            <a:r>
              <a:rPr lang="en-US" dirty="0" smtClean="0"/>
              <a:t>Let us consider some  more examples of TG's.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 Graph (T.G)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picture above  represents  a  TG that  accepts nothing,  not even  the  null string  A. To be able to  accept anything,  it  must have a final  state.</a:t>
            </a:r>
          </a:p>
          <a:p>
            <a:endParaRPr lang="en-US" dirty="0" smtClean="0"/>
          </a:p>
          <a:p>
            <a:r>
              <a:rPr lang="en-US" dirty="0" smtClean="0"/>
              <a:t>The machine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accepts only the  string </a:t>
            </a:r>
            <a:r>
              <a:rPr lang="el-GR" dirty="0" smtClean="0"/>
              <a:t>λ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5288" y="2362200"/>
            <a:ext cx="733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5275" y="4800600"/>
            <a:ext cx="933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2871</TotalTime>
  <Words>1006</Words>
  <Application>Microsoft Office PowerPoint</Application>
  <PresentationFormat>On-screen Show (4:3)</PresentationFormat>
  <Paragraphs>162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Theory of Automata</vt:lpstr>
      <vt:lpstr>Transition  Graph (T.G)</vt:lpstr>
      <vt:lpstr>Transition  Graph (T.G)</vt:lpstr>
      <vt:lpstr>Transition  Graph (T.G)</vt:lpstr>
      <vt:lpstr>Transition  Graph (T.G)-Even Even</vt:lpstr>
      <vt:lpstr>Transition  Graph (T.G)</vt:lpstr>
      <vt:lpstr>Transition  Graph (T.G)</vt:lpstr>
      <vt:lpstr>Transition  Graph (T.G)</vt:lpstr>
      <vt:lpstr>Transition  Graph (T.G)</vt:lpstr>
      <vt:lpstr>Transition  Graph (T.G)</vt:lpstr>
      <vt:lpstr>Transition  Graph (T.G)</vt:lpstr>
      <vt:lpstr>Transition  Graph (T.G)</vt:lpstr>
      <vt:lpstr>Transition  Graph (T.G)</vt:lpstr>
      <vt:lpstr>Transition  Graph (T.G)</vt:lpstr>
      <vt:lpstr>Transition  Graph (T.G)</vt:lpstr>
      <vt:lpstr>Transition  Graph (T.G)-Even Even</vt:lpstr>
      <vt:lpstr>Transition  Graph (T.G)</vt:lpstr>
      <vt:lpstr>Generalized Transition Graph(GTG)</vt:lpstr>
      <vt:lpstr>Generalized Transition Graph(GTG)</vt:lpstr>
      <vt:lpstr>Types of Automata</vt:lpstr>
      <vt:lpstr>Types of Transition Graphs</vt:lpstr>
      <vt:lpstr>Assignment</vt:lpstr>
      <vt:lpstr>Kleene Theorem-PART-I</vt:lpstr>
      <vt:lpstr>Kleene Theorem-PART-II</vt:lpstr>
      <vt:lpstr>Kleene Theorem-PART-II</vt:lpstr>
      <vt:lpstr>Kleene Theorem-PART-II</vt:lpstr>
      <vt:lpstr>Kleene Theorem-PART-II</vt:lpstr>
      <vt:lpstr>Kleene Theorem-PART-II</vt:lpstr>
      <vt:lpstr>Kleene Theorem-PART-II</vt:lpstr>
      <vt:lpstr>Kleene Theorem-PART-II</vt:lpstr>
      <vt:lpstr>Kleene Theorem-PART-II</vt:lpstr>
      <vt:lpstr>Kleene Theorem-PART-II</vt:lpstr>
      <vt:lpstr>Kleene Theorem-PART-II</vt:lpstr>
      <vt:lpstr>State elimination in Kleene Theorem</vt:lpstr>
      <vt:lpstr>State elimination in Kleene Theorem</vt:lpstr>
      <vt:lpstr>State elimination in Kleene Theorem</vt:lpstr>
      <vt:lpstr>State elimination in Kleene Theorem</vt:lpstr>
      <vt:lpstr>State elimination in Kleene Theorem</vt:lpstr>
      <vt:lpstr>State elimination in Kleene Theorem</vt:lpstr>
      <vt:lpstr>State elimination in Kleene Theorem</vt:lpstr>
      <vt:lpstr>State elimination in Kleene Theorem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428</cp:revision>
  <dcterms:created xsi:type="dcterms:W3CDTF">2006-08-16T00:00:00Z</dcterms:created>
  <dcterms:modified xsi:type="dcterms:W3CDTF">2021-04-09T08:47:30Z</dcterms:modified>
</cp:coreProperties>
</file>