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78" r:id="rId4"/>
    <p:sldId id="258" r:id="rId5"/>
    <p:sldId id="259" r:id="rId6"/>
    <p:sldId id="279" r:id="rId7"/>
    <p:sldId id="260" r:id="rId8"/>
    <p:sldId id="261" r:id="rId9"/>
    <p:sldId id="280" r:id="rId10"/>
    <p:sldId id="262" r:id="rId11"/>
    <p:sldId id="264" r:id="rId12"/>
    <p:sldId id="265" r:id="rId13"/>
    <p:sldId id="281" r:id="rId14"/>
    <p:sldId id="284" r:id="rId15"/>
    <p:sldId id="285" r:id="rId16"/>
    <p:sldId id="286" r:id="rId17"/>
    <p:sldId id="266" r:id="rId18"/>
    <p:sldId id="267" r:id="rId19"/>
    <p:sldId id="287" r:id="rId20"/>
    <p:sldId id="268" r:id="rId21"/>
    <p:sldId id="269" r:id="rId22"/>
    <p:sldId id="270" r:id="rId23"/>
    <p:sldId id="271" r:id="rId24"/>
    <p:sldId id="272" r:id="rId25"/>
    <p:sldId id="273" r:id="rId26"/>
    <p:sldId id="296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2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66F50-7846-4840-805E-9FD23634789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E785F-C64E-4762-9453-A2FB756E9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Repeating to make a string of the form </a:t>
            </a:r>
            <a:r>
              <a:rPr lang="en-US" dirty="0" err="1" smtClean="0"/>
              <a:t>xy</a:t>
            </a:r>
            <a:r>
              <a:rPr lang="en-US" baseline="30000" dirty="0" err="1" smtClean="0"/>
              <a:t>n</a:t>
            </a:r>
            <a:r>
              <a:rPr lang="en-US" dirty="0" err="1" smtClean="0"/>
              <a:t>z</a:t>
            </a:r>
            <a:r>
              <a:rPr lang="en-US" dirty="0" smtClean="0"/>
              <a:t> where y is non-zero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Theory of Automata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#20-21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Circuits-Another String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3386" y="1981200"/>
            <a:ext cx="5951814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5100" y="5857875"/>
            <a:ext cx="34671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context-free grammar (CFG) is a set of recursive rewriting rules (or </a:t>
            </a:r>
            <a:r>
              <a:rPr lang="en-US" i="1" dirty="0" smtClean="0"/>
              <a:t>productions</a:t>
            </a:r>
            <a:r>
              <a:rPr lang="en-US" dirty="0" smtClean="0"/>
              <a:t>) used to generate patterns of strings.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 </a:t>
            </a:r>
            <a:r>
              <a:rPr lang="en-US" b="1" dirty="0" smtClean="0"/>
              <a:t>context-free grammar</a:t>
            </a:r>
            <a:r>
              <a:rPr lang="en-US" dirty="0" smtClean="0"/>
              <a:t> (</a:t>
            </a:r>
            <a:r>
              <a:rPr lang="en-US" b="1" dirty="0" smtClean="0"/>
              <a:t>CFG</a:t>
            </a:r>
            <a:r>
              <a:rPr lang="en-US" dirty="0" smtClean="0"/>
              <a:t>) is a formal grammar in which every production rule is of the form</a:t>
            </a:r>
          </a:p>
          <a:p>
            <a:pPr>
              <a:buNone/>
            </a:pPr>
            <a:r>
              <a:rPr lang="en-US" i="1" dirty="0" smtClean="0"/>
              <a:t>    V</a:t>
            </a:r>
            <a:r>
              <a:rPr lang="en-US" dirty="0" smtClean="0"/>
              <a:t> → </a:t>
            </a:r>
            <a:r>
              <a:rPr lang="en-US" i="1" dirty="0" smtClean="0"/>
              <a:t>w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 Components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A CFG consists of the following components:</a:t>
            </a:r>
          </a:p>
          <a:p>
            <a:pPr lvl="1" algn="just"/>
            <a:r>
              <a:rPr lang="en-US" sz="2800" dirty="0" smtClean="0"/>
              <a:t>a set of </a:t>
            </a:r>
            <a:r>
              <a:rPr lang="en-US" sz="2800" b="1" i="1" dirty="0" smtClean="0"/>
              <a:t>terminal symbols</a:t>
            </a:r>
            <a:r>
              <a:rPr lang="en-US" sz="2800" dirty="0" smtClean="0"/>
              <a:t>, which are the characters of the alphabet that appear in the strings generated by the grammar.</a:t>
            </a:r>
          </a:p>
          <a:p>
            <a:pPr algn="just"/>
            <a:endParaRPr lang="en-US" sz="2800" dirty="0" smtClean="0"/>
          </a:p>
          <a:p>
            <a:pPr lvl="1" algn="just"/>
            <a:r>
              <a:rPr lang="en-US" sz="2800" dirty="0" smtClean="0"/>
              <a:t>a set of </a:t>
            </a:r>
            <a:r>
              <a:rPr lang="en-US" sz="2800" b="1" i="1" dirty="0" smtClean="0"/>
              <a:t>non-terminal symbols</a:t>
            </a:r>
            <a:r>
              <a:rPr lang="en-US" sz="2800" dirty="0" smtClean="0"/>
              <a:t>, which are placeholders for patterns of terminal symbols that can be generated by the non-terminal symbols.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 Components…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A CFG consists of the following components:</a:t>
            </a:r>
          </a:p>
          <a:p>
            <a:pPr lvl="1" algn="just"/>
            <a:r>
              <a:rPr lang="en-US" sz="2800" dirty="0" smtClean="0"/>
              <a:t>a set of </a:t>
            </a:r>
            <a:r>
              <a:rPr lang="en-US" sz="2800" b="1" i="1" dirty="0" smtClean="0"/>
              <a:t>productions</a:t>
            </a:r>
            <a:r>
              <a:rPr lang="en-US" sz="2800" dirty="0" smtClean="0"/>
              <a:t>, which are rules for replacing (or rewriting) non-terminal symbols (on the left side of the production) in a string with other non-terminal or terminal symbols (on the right side of the production).</a:t>
            </a:r>
          </a:p>
          <a:p>
            <a:pPr lvl="1" algn="just"/>
            <a:endParaRPr lang="en-US" sz="2800" dirty="0" smtClean="0"/>
          </a:p>
          <a:p>
            <a:pPr lvl="1" algn="just"/>
            <a:r>
              <a:rPr lang="en-US" sz="2800" dirty="0" smtClean="0"/>
              <a:t>a </a:t>
            </a:r>
            <a:r>
              <a:rPr lang="en-US" sz="2800" b="1" i="1" dirty="0" smtClean="0"/>
              <a:t>start symbol</a:t>
            </a:r>
            <a:r>
              <a:rPr lang="en-US" sz="2800" dirty="0" smtClean="0"/>
              <a:t>, which is a special non-terminal symbol that appears in the initial string generated by the grammar.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 Components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8800"/>
            <a:ext cx="7772400" cy="4933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Generation from CFG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To generate a string of terminal symbols from a CFG, we</a:t>
            </a:r>
          </a:p>
          <a:p>
            <a:endParaRPr lang="en-US" sz="2800" dirty="0" smtClean="0"/>
          </a:p>
          <a:p>
            <a:pPr lvl="1" algn="just"/>
            <a:r>
              <a:rPr lang="en-US" sz="2800" dirty="0" smtClean="0"/>
              <a:t>Begin with a string consisting of the start symbol</a:t>
            </a:r>
          </a:p>
          <a:p>
            <a:pPr algn="just"/>
            <a:endParaRPr lang="en-US" sz="3200" dirty="0" smtClean="0"/>
          </a:p>
          <a:p>
            <a:pPr lvl="1" algn="just"/>
            <a:r>
              <a:rPr lang="en-US" sz="2800" dirty="0" smtClean="0"/>
              <a:t>Apply one of the productions with the start symbol on the left hand size, replacing the start symbol with the right hand side of the production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Generation from CFG…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sz="2800" dirty="0" smtClean="0"/>
              <a:t>Repeat the process of selecting non-terminal symbols in the string, and replacing them with the right hand side of some corresponding production, until all non-terminals have been replaced by terminal symbols.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7772400" cy="4478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Rules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093976"/>
            <a:ext cx="3581400" cy="4154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Rules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828799"/>
            <a:ext cx="2895600" cy="4409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56488"/>
          </a:xfrm>
        </p:spPr>
        <p:txBody>
          <a:bodyPr/>
          <a:lstStyle/>
          <a:p>
            <a:r>
              <a:rPr lang="en-US" dirty="0" smtClean="0"/>
              <a:t>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A Circuit is a path which starts and ends at the same state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860431"/>
            <a:ext cx="5943600" cy="392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Backus Normal Form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6" y="2667000"/>
            <a:ext cx="875109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5000"/>
            <a:ext cx="785412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Equal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53054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1981200"/>
            <a:ext cx="223956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Rules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88896"/>
            <a:ext cx="7391400" cy="496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String Generation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0" y="2057400"/>
            <a:ext cx="33718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429000"/>
            <a:ext cx="330041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3352800"/>
            <a:ext cx="399097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2209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Production Rules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30480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 </a:t>
            </a:r>
            <a:r>
              <a:rPr lang="en-US" dirty="0" err="1" smtClean="0"/>
              <a:t>aaaa</a:t>
            </a:r>
            <a:r>
              <a:rPr lang="en-US" dirty="0" smtClean="0"/>
              <a:t> String from given CFG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Tree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57400"/>
            <a:ext cx="2819400" cy="469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3488" y="2057400"/>
            <a:ext cx="2881312" cy="451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25950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1905000"/>
            <a:ext cx="454735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05200" y="9906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  </a:t>
            </a:r>
            <a:r>
              <a:rPr lang="en-US" b="1" dirty="0" err="1" smtClean="0"/>
              <a:t>baaabbab</a:t>
            </a:r>
            <a:r>
              <a:rPr lang="en-US" dirty="0" smtClean="0"/>
              <a:t> from language of equal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Tree of EQUAL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28800"/>
            <a:ext cx="3581400" cy="4821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828800"/>
            <a:ext cx="2895600" cy="489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56488"/>
          </a:xfrm>
        </p:spPr>
        <p:txBody>
          <a:bodyPr/>
          <a:lstStyle/>
          <a:p>
            <a:r>
              <a:rPr lang="en-US" dirty="0" smtClean="0"/>
              <a:t>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/>
          </a:bodyPr>
          <a:lstStyle/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…</a:t>
            </a:r>
            <a:r>
              <a:rPr lang="en-US" sz="2800" dirty="0" err="1" smtClean="0"/>
              <a:t>abbab</a:t>
            </a:r>
            <a:r>
              <a:rPr lang="en-US" sz="2800" dirty="0" smtClean="0"/>
              <a:t>…</a:t>
            </a:r>
            <a:endParaRPr 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81200"/>
            <a:ext cx="5943600" cy="392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33600"/>
            <a:ext cx="8759549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7315200" cy="477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6410325"/>
            <a:ext cx="17145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1000" y="64124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Given String is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65532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943600"/>
            <a:ext cx="20859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828800"/>
            <a:ext cx="66865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5962650"/>
            <a:ext cx="29241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Circuits-Another String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28800"/>
            <a:ext cx="65627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3575" y="6238875"/>
            <a:ext cx="22574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6248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String: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Circuits-Another String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752600"/>
            <a:ext cx="65532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5791200"/>
            <a:ext cx="24574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3121</TotalTime>
  <Words>233</Words>
  <Application>Microsoft Office PowerPoint</Application>
  <PresentationFormat>On-screen Show (4:3)</PresentationFormat>
  <Paragraphs>65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Theory of Automata</vt:lpstr>
      <vt:lpstr>Circuits</vt:lpstr>
      <vt:lpstr>Circuits</vt:lpstr>
      <vt:lpstr>Observation</vt:lpstr>
      <vt:lpstr>Circuits</vt:lpstr>
      <vt:lpstr>Circuits</vt:lpstr>
      <vt:lpstr>Circuits</vt:lpstr>
      <vt:lpstr>Circuits-Another String</vt:lpstr>
      <vt:lpstr>Circuits-Another String</vt:lpstr>
      <vt:lpstr>Circuits-Another String</vt:lpstr>
      <vt:lpstr>Context Free Grammar</vt:lpstr>
      <vt:lpstr>CFG Components </vt:lpstr>
      <vt:lpstr>CFG Components…</vt:lpstr>
      <vt:lpstr>CFG Components </vt:lpstr>
      <vt:lpstr>String Generation from CFG</vt:lpstr>
      <vt:lpstr>String Generation from CFG…</vt:lpstr>
      <vt:lpstr>Arithmetic Expression</vt:lpstr>
      <vt:lpstr>Production Rules</vt:lpstr>
      <vt:lpstr>Production Rules</vt:lpstr>
      <vt:lpstr>Backus Normal Form</vt:lpstr>
      <vt:lpstr>Definitions</vt:lpstr>
      <vt:lpstr>Definition of Equal</vt:lpstr>
      <vt:lpstr>Production Rules</vt:lpstr>
      <vt:lpstr>Simple String Generation</vt:lpstr>
      <vt:lpstr>Parse Tree</vt:lpstr>
      <vt:lpstr>EQUAL</vt:lpstr>
      <vt:lpstr>Parse Tree of EQUAL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qamar</cp:lastModifiedBy>
  <cp:revision>484</cp:revision>
  <dcterms:created xsi:type="dcterms:W3CDTF">2006-08-16T00:00:00Z</dcterms:created>
  <dcterms:modified xsi:type="dcterms:W3CDTF">2015-06-14T12:17:40Z</dcterms:modified>
</cp:coreProperties>
</file>