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94" r:id="rId2"/>
    <p:sldId id="285" r:id="rId3"/>
    <p:sldId id="286" r:id="rId4"/>
    <p:sldId id="287" r:id="rId5"/>
    <p:sldId id="288" r:id="rId6"/>
    <p:sldId id="289" r:id="rId7"/>
    <p:sldId id="290" r:id="rId8"/>
    <p:sldId id="291" r:id="rId9"/>
    <p:sldId id="292" r:id="rId10"/>
    <p:sldId id="257" r:id="rId11"/>
    <p:sldId id="258" r:id="rId12"/>
    <p:sldId id="259" r:id="rId13"/>
    <p:sldId id="260" r:id="rId14"/>
    <p:sldId id="261" r:id="rId15"/>
    <p:sldId id="264" r:id="rId16"/>
    <p:sldId id="262" r:id="rId17"/>
    <p:sldId id="275" r:id="rId18"/>
    <p:sldId id="263" r:id="rId19"/>
    <p:sldId id="276" r:id="rId20"/>
    <p:sldId id="277" r:id="rId21"/>
    <p:sldId id="280" r:id="rId22"/>
    <p:sldId id="281" r:id="rId23"/>
    <p:sldId id="278" r:id="rId24"/>
    <p:sldId id="282" r:id="rId25"/>
    <p:sldId id="283" r:id="rId26"/>
    <p:sldId id="284" r:id="rId27"/>
    <p:sldId id="265" r:id="rId28"/>
    <p:sldId id="266" r:id="rId29"/>
    <p:sldId id="267" r:id="rId30"/>
    <p:sldId id="268" r:id="rId31"/>
    <p:sldId id="295" r:id="rId32"/>
    <p:sldId id="296" r:id="rId33"/>
    <p:sldId id="297" r:id="rId34"/>
    <p:sldId id="299" r:id="rId35"/>
    <p:sldId id="300" r:id="rId36"/>
    <p:sldId id="301" r:id="rId37"/>
    <p:sldId id="302" r:id="rId38"/>
    <p:sldId id="298" r:id="rId39"/>
    <p:sldId id="303" r:id="rId40"/>
    <p:sldId id="307" r:id="rId41"/>
    <p:sldId id="304" r:id="rId42"/>
    <p:sldId id="305" r:id="rId43"/>
    <p:sldId id="308" r:id="rId44"/>
    <p:sldId id="309" r:id="rId45"/>
    <p:sldId id="313" r:id="rId46"/>
    <p:sldId id="314" r:id="rId47"/>
    <p:sldId id="315" r:id="rId48"/>
    <p:sldId id="316" r:id="rId49"/>
    <p:sldId id="317"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015" autoAdjust="0"/>
    <p:restoredTop sz="95161" autoAdjust="0"/>
  </p:normalViewPr>
  <p:slideViewPr>
    <p:cSldViewPr>
      <p:cViewPr>
        <p:scale>
          <a:sx n="60" d="100"/>
          <a:sy n="60" d="100"/>
        </p:scale>
        <p:origin x="-2088"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79244-5304-4D83-82FA-DBF6C3F4B128}" type="datetimeFigureOut">
              <a:rPr lang="en-US" smtClean="0"/>
              <a:pPr/>
              <a:t>5/21/2021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82178-92BE-4BC1-9F6F-7AF7387D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785F-C64E-4762-9453-A2FB756E990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odd palindrome   (Guess middle alphabet)   . The problem here is that  the middle letter does not stand out, so it  is  harder</a:t>
            </a:r>
          </a:p>
          <a:p>
            <a:r>
              <a:rPr lang="en-US" dirty="0" smtClean="0"/>
              <a:t>to  recognize  where the first  half ends and the  second half begins. In fact, it‘s not only harder; it's  impossible</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before read and after read mean don’t</a:t>
            </a:r>
            <a:r>
              <a:rPr lang="en-US" baseline="0" dirty="0" smtClean="0"/>
              <a:t> change +. Same is for *</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Equivalent PDA /NPDA is </a:t>
            </a:r>
          </a:p>
          <a:p>
            <a:r>
              <a:rPr lang="en-US" dirty="0" smtClean="0"/>
              <a:t>Input tape contains non </a:t>
            </a:r>
            <a:r>
              <a:rPr lang="en-US" dirty="0" err="1" smtClean="0"/>
              <a:t>termainals</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Equivalent PDA /NPDA is </a:t>
            </a:r>
          </a:p>
          <a:p>
            <a:r>
              <a:rPr lang="en-US" dirty="0" smtClean="0"/>
              <a:t>For SB first bush</a:t>
            </a:r>
            <a:r>
              <a:rPr lang="en-US" baseline="0" dirty="0" smtClean="0"/>
              <a:t> B then S </a:t>
            </a:r>
            <a:r>
              <a:rPr lang="en-US" baseline="0" smtClean="0"/>
              <a:t>because stack uses LIFO</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Generate </a:t>
            </a:r>
            <a:r>
              <a:rPr lang="en-US" dirty="0" err="1" smtClean="0"/>
              <a:t>aaa</a:t>
            </a:r>
            <a:r>
              <a:rPr lang="en-US" dirty="0" smtClean="0"/>
              <a:t>, </a:t>
            </a:r>
            <a:r>
              <a:rPr lang="en-US" dirty="0" err="1" smtClean="0"/>
              <a:t>bbb</a:t>
            </a:r>
            <a:endParaRPr lang="en-US" dirty="0" smtClean="0"/>
          </a:p>
          <a:p>
            <a:r>
              <a:rPr lang="en-US" dirty="0" smtClean="0"/>
              <a:t>NON-DETERMINISM</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Γ </a:t>
            </a:r>
            <a:r>
              <a:rPr lang="en-US" dirty="0" smtClean="0"/>
              <a:t>Gamma Symbol</a:t>
            </a:r>
            <a:endParaRPr lang="en-US" dirty="0"/>
          </a:p>
        </p:txBody>
      </p:sp>
      <p:sp>
        <p:nvSpPr>
          <p:cNvPr id="4" name="Slide Number Placeholder 3"/>
          <p:cNvSpPr>
            <a:spLocks noGrp="1"/>
          </p:cNvSpPr>
          <p:nvPr>
            <p:ph type="sldNum" sz="quarter" idx="10"/>
          </p:nvPr>
        </p:nvSpPr>
        <p:spPr/>
        <p:txBody>
          <a:bodyPr/>
          <a:lstStyle/>
          <a:p>
            <a:fld id="{EC6E785F-C64E-4762-9453-A2FB756E990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a:t>
            </a:r>
            <a:r>
              <a:rPr lang="en-US" baseline="30000" dirty="0" err="1" smtClean="0"/>
              <a:t>n</a:t>
            </a:r>
            <a:r>
              <a:rPr lang="en-US" dirty="0" err="1" smtClean="0"/>
              <a:t>b</a:t>
            </a:r>
            <a:r>
              <a:rPr lang="en-US" baseline="30000" dirty="0" err="1" smtClean="0"/>
              <a:t>n</a:t>
            </a:r>
            <a:endParaRPr lang="en-US" baseline="30000"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a:t>
            </a:r>
            <a:r>
              <a:rPr lang="en-US" dirty="0" err="1" smtClean="0"/>
              <a:t>aaabbb</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a^nb^n</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CFG is </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Odd palindrome</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can be like this </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can be like this </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t>TAFL</a:t>
            </a:r>
            <a:endParaRPr lang="en-US" dirty="0"/>
          </a:p>
        </p:txBody>
      </p:sp>
      <p:sp>
        <p:nvSpPr>
          <p:cNvPr id="3" name="Subtitle 2"/>
          <p:cNvSpPr>
            <a:spLocks noGrp="1"/>
          </p:cNvSpPr>
          <p:nvPr>
            <p:ph type="subTitle" idx="1"/>
          </p:nvPr>
        </p:nvSpPr>
        <p:spPr/>
        <p:txBody>
          <a:bodyP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Lecture </a:t>
            </a:r>
            <a:r>
              <a:rPr lang="en-US" dirty="0" smtClean="0">
                <a:latin typeface="Times New Roman" pitchFamily="18" charset="0"/>
                <a:cs typeface="Times New Roman" pitchFamily="18" charset="0"/>
              </a:rPr>
              <a:t>#25-26</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Down Automata</a:t>
            </a:r>
            <a:endParaRPr lang="en-US" dirty="0"/>
          </a:p>
        </p:txBody>
      </p:sp>
      <p:sp>
        <p:nvSpPr>
          <p:cNvPr id="3" name="Content Placeholder 2"/>
          <p:cNvSpPr>
            <a:spLocks noGrp="1"/>
          </p:cNvSpPr>
          <p:nvPr>
            <p:ph idx="1"/>
          </p:nvPr>
        </p:nvSpPr>
        <p:spPr/>
        <p:txBody>
          <a:bodyPr/>
          <a:lstStyle/>
          <a:p>
            <a:r>
              <a:rPr lang="en-US" dirty="0" smtClean="0"/>
              <a:t>An NFA with a stack</a:t>
            </a:r>
          </a:p>
          <a:p>
            <a:endParaRPr lang="en-US" dirty="0" smtClean="0"/>
          </a:p>
          <a:p>
            <a:r>
              <a:rPr lang="en-US" dirty="0" smtClean="0"/>
              <a:t>Can be used to represent Context free languages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1026" name="Picture 2"/>
          <p:cNvPicPr>
            <a:picLocks noChangeAspect="1" noChangeArrowheads="1"/>
          </p:cNvPicPr>
          <p:nvPr/>
        </p:nvPicPr>
        <p:blipFill>
          <a:blip r:embed="rId3"/>
          <a:srcRect/>
          <a:stretch>
            <a:fillRect/>
          </a:stretch>
        </p:blipFill>
        <p:spPr bwMode="auto">
          <a:xfrm>
            <a:off x="457200" y="2057400"/>
            <a:ext cx="834934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a:t>
            </a:r>
            <a:endParaRPr lang="en-US" dirty="0"/>
          </a:p>
        </p:txBody>
      </p:sp>
      <p:sp>
        <p:nvSpPr>
          <p:cNvPr id="3" name="Content Placeholder 2"/>
          <p:cNvSpPr>
            <a:spLocks noGrp="1"/>
          </p:cNvSpPr>
          <p:nvPr>
            <p:ph idx="1"/>
          </p:nvPr>
        </p:nvSpPr>
        <p:spPr/>
        <p:txBody>
          <a:bodyPr/>
          <a:lstStyle/>
          <a:p>
            <a:r>
              <a:rPr lang="en-US" dirty="0" smtClean="0"/>
              <a:t>A PDA  is a collection of </a:t>
            </a:r>
            <a:endParaRPr lang="en-US" dirty="0"/>
          </a:p>
        </p:txBody>
      </p:sp>
      <p:pic>
        <p:nvPicPr>
          <p:cNvPr id="2050" name="Picture 2"/>
          <p:cNvPicPr>
            <a:picLocks noChangeAspect="1" noChangeArrowheads="1"/>
          </p:cNvPicPr>
          <p:nvPr/>
        </p:nvPicPr>
        <p:blipFill>
          <a:blip r:embed="rId2"/>
          <a:srcRect/>
          <a:stretch>
            <a:fillRect/>
          </a:stretch>
        </p:blipFill>
        <p:spPr bwMode="auto">
          <a:xfrm>
            <a:off x="457200" y="2438400"/>
            <a:ext cx="6623507"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Tape</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2286000"/>
            <a:ext cx="8530281"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905000"/>
            <a:ext cx="7086600" cy="4828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905000"/>
            <a:ext cx="7086600" cy="4828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Representation</a:t>
            </a:r>
            <a:endParaRPr lang="en-US" dirty="0"/>
          </a:p>
        </p:txBody>
      </p:sp>
      <p:pic>
        <p:nvPicPr>
          <p:cNvPr id="5122" name="Picture 2"/>
          <p:cNvPicPr>
            <a:picLocks noChangeAspect="1" noChangeArrowheads="1"/>
          </p:cNvPicPr>
          <p:nvPr/>
        </p:nvPicPr>
        <p:blipFill>
          <a:blip r:embed="rId2"/>
          <a:srcRect/>
          <a:stretch>
            <a:fillRect/>
          </a:stretch>
        </p:blipFill>
        <p:spPr bwMode="auto">
          <a:xfrm>
            <a:off x="457200" y="1981200"/>
            <a:ext cx="6934200" cy="4038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6019800"/>
            <a:ext cx="6885214"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Representation</a:t>
            </a:r>
            <a:endParaRPr lang="en-US" dirty="0"/>
          </a:p>
        </p:txBody>
      </p:sp>
      <p:pic>
        <p:nvPicPr>
          <p:cNvPr id="11266" name="Picture 2"/>
          <p:cNvPicPr>
            <a:picLocks noChangeAspect="1" noChangeArrowheads="1"/>
          </p:cNvPicPr>
          <p:nvPr/>
        </p:nvPicPr>
        <p:blipFill>
          <a:blip r:embed="rId2"/>
          <a:srcRect/>
          <a:stretch>
            <a:fillRect/>
          </a:stretch>
        </p:blipFill>
        <p:spPr bwMode="auto">
          <a:xfrm>
            <a:off x="304800" y="2362200"/>
            <a:ext cx="8439647"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pic>
        <p:nvPicPr>
          <p:cNvPr id="6146" name="Picture 2"/>
          <p:cNvPicPr>
            <a:picLocks noChangeAspect="1" noChangeArrowheads="1"/>
          </p:cNvPicPr>
          <p:nvPr/>
        </p:nvPicPr>
        <p:blipFill>
          <a:blip r:embed="rId2"/>
          <a:srcRect/>
          <a:stretch>
            <a:fillRect/>
          </a:stretch>
        </p:blipFill>
        <p:spPr bwMode="auto">
          <a:xfrm>
            <a:off x="304800" y="1905000"/>
            <a:ext cx="7315200" cy="4648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2290" name="Picture 2"/>
          <p:cNvPicPr>
            <a:picLocks noChangeAspect="1" noChangeArrowheads="1"/>
          </p:cNvPicPr>
          <p:nvPr/>
        </p:nvPicPr>
        <p:blipFill>
          <a:blip r:embed="rId2"/>
          <a:srcRect/>
          <a:stretch>
            <a:fillRect/>
          </a:stretch>
        </p:blipFill>
        <p:spPr bwMode="auto">
          <a:xfrm>
            <a:off x="761999" y="2667000"/>
            <a:ext cx="7919977" cy="3886200"/>
          </a:xfrm>
          <a:prstGeom prst="rect">
            <a:avLst/>
          </a:prstGeom>
          <a:noFill/>
          <a:ln w="9525">
            <a:noFill/>
            <a:miter lim="800000"/>
            <a:headEnd/>
            <a:tailEnd/>
          </a:ln>
          <a:effectLst/>
        </p:spPr>
      </p:pic>
      <p:sp>
        <p:nvSpPr>
          <p:cNvPr id="5" name="Rectangle 4"/>
          <p:cNvSpPr/>
          <p:nvPr/>
        </p:nvSpPr>
        <p:spPr>
          <a:xfrm>
            <a:off x="609600" y="1905000"/>
            <a:ext cx="8382000" cy="523220"/>
          </a:xfrm>
          <a:prstGeom prst="rect">
            <a:avLst/>
          </a:prstGeom>
        </p:spPr>
        <p:txBody>
          <a:bodyPr wrap="square">
            <a:spAutoFit/>
          </a:bodyPr>
          <a:lstStyle/>
          <a:p>
            <a:r>
              <a:rPr lang="en-US" sz="2800" b="1" dirty="0" smtClean="0"/>
              <a:t>FA that  accepts  all words ending in  the  letter a</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A pushdown automata (PDA) is basically an </a:t>
            </a:r>
            <a:r>
              <a:rPr lang="az-Cyrl-AZ" sz="2800" dirty="0" smtClean="0">
                <a:latin typeface="Times New Roman" pitchFamily="18" charset="0"/>
                <a:cs typeface="Times New Roman" pitchFamily="18" charset="0"/>
              </a:rPr>
              <a:t>Є</a:t>
            </a:r>
            <a:r>
              <a:rPr lang="en-US" sz="2800" dirty="0" smtClean="0">
                <a:latin typeface="Times New Roman" pitchFamily="18" charset="0"/>
                <a:cs typeface="Times New Roman" pitchFamily="18" charset="0"/>
              </a:rPr>
              <a:t>-NFA with a stack.</a:t>
            </a:r>
          </a:p>
          <a:p>
            <a:r>
              <a:rPr lang="en-US" sz="2800" dirty="0" smtClean="0">
                <a:latin typeface="Times New Roman" pitchFamily="18" charset="0"/>
                <a:cs typeface="Times New Roman" pitchFamily="18" charset="0"/>
              </a:rPr>
              <a:t>On a transition, the PDA:</a:t>
            </a:r>
          </a:p>
          <a:p>
            <a:pPr algn="just">
              <a:buNone/>
            </a:pPr>
            <a:r>
              <a:rPr lang="en-US" sz="2800" dirty="0" smtClean="0">
                <a:latin typeface="Times New Roman" pitchFamily="18" charset="0"/>
                <a:cs typeface="Times New Roman" pitchFamily="18" charset="0"/>
              </a:rPr>
              <a:t>1. Consumes an input symbol.</a:t>
            </a:r>
          </a:p>
          <a:p>
            <a:pPr algn="just">
              <a:buNone/>
            </a:pPr>
            <a:r>
              <a:rPr lang="en-US" sz="2800" dirty="0" smtClean="0">
                <a:latin typeface="Times New Roman" pitchFamily="18" charset="0"/>
                <a:cs typeface="Times New Roman" pitchFamily="18" charset="0"/>
              </a:rPr>
              <a:t>2. Goes to a new state (or stays in the old).</a:t>
            </a:r>
          </a:p>
          <a:p>
            <a:pPr algn="just">
              <a:buNone/>
            </a:pPr>
            <a:r>
              <a:rPr lang="en-US" sz="2800" dirty="0" smtClean="0">
                <a:latin typeface="Times New Roman" pitchFamily="18" charset="0"/>
                <a:cs typeface="Times New Roman" pitchFamily="18" charset="0"/>
              </a:rPr>
              <a:t>3. Replaces the top of the stack by any string (does nothing, pops the stack, or pushes a string onto the stack)</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3314" name="Picture 2"/>
          <p:cNvPicPr>
            <a:picLocks noChangeAspect="1" noChangeArrowheads="1"/>
          </p:cNvPicPr>
          <p:nvPr/>
        </p:nvPicPr>
        <p:blipFill>
          <a:blip r:embed="rId2"/>
          <a:srcRect/>
          <a:stretch>
            <a:fillRect/>
          </a:stretch>
        </p:blipFill>
        <p:spPr bwMode="auto">
          <a:xfrm>
            <a:off x="685800" y="1905000"/>
            <a:ext cx="7696200" cy="4691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609600" y="1905000"/>
            <a:ext cx="8382000" cy="523220"/>
          </a:xfrm>
          <a:prstGeom prst="rect">
            <a:avLst/>
          </a:prstGeom>
        </p:spPr>
        <p:txBody>
          <a:bodyPr wrap="square">
            <a:spAutoFit/>
          </a:bodyPr>
          <a:lstStyle/>
          <a:p>
            <a:r>
              <a:rPr lang="en-US" sz="2800" b="1" dirty="0" smtClean="0"/>
              <a:t>FA that contains at least a double </a:t>
            </a:r>
            <a:r>
              <a:rPr lang="en-US" sz="2800" b="1" dirty="0" err="1" smtClean="0"/>
              <a:t>aa</a:t>
            </a:r>
            <a:endParaRPr lang="en-US" b="1" dirty="0"/>
          </a:p>
        </p:txBody>
      </p:sp>
      <p:pic>
        <p:nvPicPr>
          <p:cNvPr id="14338" name="Picture 2"/>
          <p:cNvPicPr>
            <a:picLocks noChangeAspect="1" noChangeArrowheads="1"/>
          </p:cNvPicPr>
          <p:nvPr/>
        </p:nvPicPr>
        <p:blipFill>
          <a:blip r:embed="rId2"/>
          <a:srcRect/>
          <a:stretch>
            <a:fillRect/>
          </a:stretch>
        </p:blipFill>
        <p:spPr bwMode="auto">
          <a:xfrm>
            <a:off x="381000" y="3048000"/>
            <a:ext cx="8335788"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228600" y="1905000"/>
            <a:ext cx="8763000" cy="523220"/>
          </a:xfrm>
          <a:prstGeom prst="rect">
            <a:avLst/>
          </a:prstGeom>
        </p:spPr>
        <p:txBody>
          <a:bodyPr wrap="square">
            <a:spAutoFit/>
          </a:bodyPr>
          <a:lstStyle/>
          <a:p>
            <a:r>
              <a:rPr lang="en-US" sz="2800" b="1" dirty="0" smtClean="0"/>
              <a:t>PDA that contains at least a double </a:t>
            </a:r>
            <a:r>
              <a:rPr lang="en-US" sz="2800" b="1" dirty="0" err="1" smtClean="0"/>
              <a:t>aa</a:t>
            </a:r>
            <a:endParaRPr lang="en-US" b="1" dirty="0"/>
          </a:p>
        </p:txBody>
      </p:sp>
      <p:pic>
        <p:nvPicPr>
          <p:cNvPr id="15362" name="Picture 2"/>
          <p:cNvPicPr>
            <a:picLocks noChangeAspect="1" noChangeArrowheads="1"/>
          </p:cNvPicPr>
          <p:nvPr/>
        </p:nvPicPr>
        <p:blipFill>
          <a:blip r:embed="rId2"/>
          <a:srcRect/>
          <a:stretch>
            <a:fillRect/>
          </a:stretch>
        </p:blipFill>
        <p:spPr bwMode="auto">
          <a:xfrm>
            <a:off x="304800" y="2819400"/>
            <a:ext cx="86106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Operations</a:t>
            </a:r>
            <a:endParaRPr lang="en-US" dirty="0"/>
          </a:p>
        </p:txBody>
      </p:sp>
      <p:pic>
        <p:nvPicPr>
          <p:cNvPr id="16386" name="Picture 2"/>
          <p:cNvPicPr>
            <a:picLocks noChangeAspect="1" noChangeArrowheads="1"/>
          </p:cNvPicPr>
          <p:nvPr/>
        </p:nvPicPr>
        <p:blipFill>
          <a:blip r:embed="rId2"/>
          <a:srcRect/>
          <a:stretch>
            <a:fillRect/>
          </a:stretch>
        </p:blipFill>
        <p:spPr bwMode="auto">
          <a:xfrm>
            <a:off x="685800" y="1828800"/>
            <a:ext cx="4048826" cy="25908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762000" y="4648200"/>
            <a:ext cx="3048000" cy="1943878"/>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4038599" y="4648200"/>
            <a:ext cx="4313903"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err="1" smtClean="0"/>
              <a:t>a</a:t>
            </a:r>
            <a:r>
              <a:rPr lang="en-US" baseline="30000" dirty="0" err="1" smtClean="0"/>
              <a:t>n</a:t>
            </a:r>
            <a:r>
              <a:rPr lang="en-US" dirty="0" err="1" smtClean="0"/>
              <a:t>b</a:t>
            </a:r>
            <a:r>
              <a:rPr lang="en-US" baseline="30000" dirty="0" err="1" smtClean="0"/>
              <a:t>n</a:t>
            </a:r>
            <a:endParaRPr lang="en-US" baseline="30000" dirty="0"/>
          </a:p>
        </p:txBody>
      </p:sp>
      <p:pic>
        <p:nvPicPr>
          <p:cNvPr id="17410" name="Picture 2"/>
          <p:cNvPicPr>
            <a:picLocks noChangeAspect="1" noChangeArrowheads="1"/>
          </p:cNvPicPr>
          <p:nvPr/>
        </p:nvPicPr>
        <p:blipFill>
          <a:blip r:embed="rId3"/>
          <a:srcRect/>
          <a:stretch>
            <a:fillRect/>
          </a:stretch>
        </p:blipFill>
        <p:spPr bwMode="auto">
          <a:xfrm>
            <a:off x="0" y="1295400"/>
            <a:ext cx="9144000" cy="4613720"/>
          </a:xfrm>
          <a:prstGeom prst="rect">
            <a:avLst/>
          </a:prstGeom>
          <a:noFill/>
          <a:ln w="9525">
            <a:noFill/>
            <a:miter lim="800000"/>
            <a:headEnd/>
            <a:tailEnd/>
          </a:ln>
          <a:effectLst/>
        </p:spPr>
      </p:pic>
      <p:sp>
        <p:nvSpPr>
          <p:cNvPr id="5" name="Rectangle 4"/>
          <p:cNvSpPr/>
          <p:nvPr/>
        </p:nvSpPr>
        <p:spPr>
          <a:xfrm>
            <a:off x="3886200" y="685800"/>
            <a:ext cx="3464410" cy="646331"/>
          </a:xfrm>
          <a:prstGeom prst="rect">
            <a:avLst/>
          </a:prstGeom>
        </p:spPr>
        <p:txBody>
          <a:bodyPr wrap="none">
            <a:spAutoFit/>
          </a:bodyPr>
          <a:lstStyle/>
          <a:p>
            <a:r>
              <a:rPr lang="en-US" sz="3600" dirty="0" smtClean="0"/>
              <a:t>Test 	    -	</a:t>
            </a:r>
            <a:r>
              <a:rPr lang="en-US" sz="3600" dirty="0" err="1" smtClean="0"/>
              <a:t>aaabbb</a:t>
            </a:r>
            <a:endParaRPr lang="en-US" dirty="0"/>
          </a:p>
        </p:txBody>
      </p:sp>
      <p:pic>
        <p:nvPicPr>
          <p:cNvPr id="17411" name="Picture 3"/>
          <p:cNvPicPr>
            <a:picLocks noChangeAspect="1" noChangeArrowheads="1"/>
          </p:cNvPicPr>
          <p:nvPr/>
        </p:nvPicPr>
        <p:blipFill>
          <a:blip r:embed="rId4"/>
          <a:srcRect/>
          <a:stretch>
            <a:fillRect/>
          </a:stretch>
        </p:blipFill>
        <p:spPr bwMode="auto">
          <a:xfrm>
            <a:off x="466725" y="6019800"/>
            <a:ext cx="806767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8434" name="Picture 2"/>
          <p:cNvPicPr>
            <a:picLocks noChangeAspect="1" noChangeArrowheads="1"/>
          </p:cNvPicPr>
          <p:nvPr/>
        </p:nvPicPr>
        <p:blipFill>
          <a:blip r:embed="rId2"/>
          <a:srcRect/>
          <a:stretch>
            <a:fillRect/>
          </a:stretch>
        </p:blipFill>
        <p:spPr bwMode="auto">
          <a:xfrm>
            <a:off x="6934200" y="2209800"/>
            <a:ext cx="914400" cy="10668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 y="2438400"/>
            <a:ext cx="6934200" cy="7239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76201" y="3238500"/>
            <a:ext cx="7010400" cy="800100"/>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7924800" y="3200400"/>
            <a:ext cx="1000125" cy="1014412"/>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152400" y="4029075"/>
            <a:ext cx="6110287" cy="695325"/>
          </a:xfrm>
          <a:prstGeom prst="rect">
            <a:avLst/>
          </a:prstGeom>
          <a:noFill/>
          <a:ln w="9525">
            <a:noFill/>
            <a:miter lim="800000"/>
            <a:headEnd/>
            <a:tailEnd/>
          </a:ln>
          <a:effectLst/>
        </p:spPr>
      </p:pic>
      <p:pic>
        <p:nvPicPr>
          <p:cNvPr id="18439" name="Picture 7"/>
          <p:cNvPicPr>
            <a:picLocks noChangeAspect="1" noChangeArrowheads="1"/>
          </p:cNvPicPr>
          <p:nvPr/>
        </p:nvPicPr>
        <p:blipFill>
          <a:blip r:embed="rId7"/>
          <a:srcRect/>
          <a:stretch>
            <a:fillRect/>
          </a:stretch>
        </p:blipFill>
        <p:spPr bwMode="auto">
          <a:xfrm>
            <a:off x="7072313" y="4038600"/>
            <a:ext cx="928687" cy="1462087"/>
          </a:xfrm>
          <a:prstGeom prst="rect">
            <a:avLst/>
          </a:prstGeom>
          <a:noFill/>
          <a:ln w="9525">
            <a:noFill/>
            <a:miter lim="800000"/>
            <a:headEnd/>
            <a:tailEnd/>
          </a:ln>
          <a:effectLst/>
        </p:spPr>
      </p:pic>
      <p:pic>
        <p:nvPicPr>
          <p:cNvPr id="18440" name="Picture 8"/>
          <p:cNvPicPr>
            <a:picLocks noChangeAspect="1" noChangeArrowheads="1"/>
          </p:cNvPicPr>
          <p:nvPr/>
        </p:nvPicPr>
        <p:blipFill>
          <a:blip r:embed="rId8"/>
          <a:srcRect/>
          <a:stretch>
            <a:fillRect/>
          </a:stretch>
        </p:blipFill>
        <p:spPr bwMode="auto">
          <a:xfrm>
            <a:off x="76200" y="4876800"/>
            <a:ext cx="6324600" cy="70485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9"/>
          <a:srcRect/>
          <a:stretch>
            <a:fillRect/>
          </a:stretch>
        </p:blipFill>
        <p:spPr bwMode="auto">
          <a:xfrm>
            <a:off x="8153400" y="4819650"/>
            <a:ext cx="762000" cy="1276350"/>
          </a:xfrm>
          <a:prstGeom prst="rect">
            <a:avLst/>
          </a:prstGeom>
          <a:noFill/>
          <a:ln w="9525">
            <a:noFill/>
            <a:miter lim="800000"/>
            <a:headEnd/>
            <a:tailEnd/>
          </a:ln>
          <a:effectLst/>
        </p:spPr>
      </p:pic>
      <p:pic>
        <p:nvPicPr>
          <p:cNvPr id="18442" name="Picture 10"/>
          <p:cNvPicPr>
            <a:picLocks noChangeAspect="1" noChangeArrowheads="1"/>
          </p:cNvPicPr>
          <p:nvPr/>
        </p:nvPicPr>
        <p:blipFill>
          <a:blip r:embed="rId10"/>
          <a:srcRect/>
          <a:stretch>
            <a:fillRect/>
          </a:stretch>
        </p:blipFill>
        <p:spPr bwMode="auto">
          <a:xfrm>
            <a:off x="1" y="5638800"/>
            <a:ext cx="6477000" cy="704850"/>
          </a:xfrm>
          <a:prstGeom prst="rect">
            <a:avLst/>
          </a:prstGeom>
          <a:noFill/>
          <a:ln w="9525">
            <a:noFill/>
            <a:miter lim="800000"/>
            <a:headEnd/>
            <a:tailEnd/>
          </a:ln>
          <a:effectLst/>
        </p:spPr>
      </p:pic>
      <p:pic>
        <p:nvPicPr>
          <p:cNvPr id="18443" name="Picture 11"/>
          <p:cNvPicPr>
            <a:picLocks noChangeAspect="1" noChangeArrowheads="1"/>
          </p:cNvPicPr>
          <p:nvPr/>
        </p:nvPicPr>
        <p:blipFill>
          <a:blip r:embed="rId11"/>
          <a:srcRect/>
          <a:stretch>
            <a:fillRect/>
          </a:stretch>
        </p:blipFill>
        <p:spPr bwMode="auto">
          <a:xfrm>
            <a:off x="6553200" y="5486400"/>
            <a:ext cx="838200" cy="1014412"/>
          </a:xfrm>
          <a:prstGeom prst="rect">
            <a:avLst/>
          </a:prstGeom>
          <a:noFill/>
          <a:ln w="9525">
            <a:noFill/>
            <a:miter lim="800000"/>
            <a:headEnd/>
            <a:tailEnd/>
          </a:ln>
          <a:effectLst/>
        </p:spPr>
      </p:pic>
      <p:pic>
        <p:nvPicPr>
          <p:cNvPr id="18444" name="Picture 12"/>
          <p:cNvPicPr>
            <a:picLocks noChangeAspect="1" noChangeArrowheads="1"/>
          </p:cNvPicPr>
          <p:nvPr/>
        </p:nvPicPr>
        <p:blipFill>
          <a:blip r:embed="rId12"/>
          <a:srcRect/>
          <a:stretch>
            <a:fillRect/>
          </a:stretch>
        </p:blipFill>
        <p:spPr bwMode="auto">
          <a:xfrm>
            <a:off x="0" y="6238875"/>
            <a:ext cx="6124575" cy="695325"/>
          </a:xfrm>
          <a:prstGeom prst="rect">
            <a:avLst/>
          </a:prstGeom>
          <a:noFill/>
          <a:ln w="9525">
            <a:noFill/>
            <a:miter lim="800000"/>
            <a:headEnd/>
            <a:tailEnd/>
          </a:ln>
          <a:effectLst/>
        </p:spPr>
      </p:pic>
      <p:pic>
        <p:nvPicPr>
          <p:cNvPr id="18445" name="Picture 13"/>
          <p:cNvPicPr>
            <a:picLocks noChangeAspect="1" noChangeArrowheads="1"/>
          </p:cNvPicPr>
          <p:nvPr/>
        </p:nvPicPr>
        <p:blipFill>
          <a:blip r:embed="rId13"/>
          <a:srcRect/>
          <a:stretch>
            <a:fillRect/>
          </a:stretch>
        </p:blipFill>
        <p:spPr bwMode="auto">
          <a:xfrm>
            <a:off x="7467600" y="5967413"/>
            <a:ext cx="681037" cy="890587"/>
          </a:xfrm>
          <a:prstGeom prst="rect">
            <a:avLst/>
          </a:prstGeom>
          <a:noFill/>
          <a:ln w="9525">
            <a:noFill/>
            <a:miter lim="800000"/>
            <a:headEnd/>
            <a:tailEnd/>
          </a:ln>
          <a:effectLst/>
        </p:spPr>
      </p:pic>
      <p:pic>
        <p:nvPicPr>
          <p:cNvPr id="18446" name="Picture 14"/>
          <p:cNvPicPr>
            <a:picLocks noChangeAspect="1" noChangeArrowheads="1"/>
          </p:cNvPicPr>
          <p:nvPr/>
        </p:nvPicPr>
        <p:blipFill>
          <a:blip r:embed="rId14"/>
          <a:srcRect/>
          <a:stretch>
            <a:fillRect/>
          </a:stretch>
        </p:blipFill>
        <p:spPr bwMode="auto">
          <a:xfrm>
            <a:off x="0" y="1905000"/>
            <a:ext cx="308610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Machine is </a:t>
            </a:r>
            <a:endParaRPr lang="en-US" dirty="0"/>
          </a:p>
        </p:txBody>
      </p:sp>
      <p:pic>
        <p:nvPicPr>
          <p:cNvPr id="19458" name="Picture 2"/>
          <p:cNvPicPr>
            <a:picLocks noChangeAspect="1" noChangeArrowheads="1"/>
          </p:cNvPicPr>
          <p:nvPr/>
        </p:nvPicPr>
        <p:blipFill>
          <a:blip r:embed="rId2"/>
          <a:srcRect/>
          <a:stretch>
            <a:fillRect/>
          </a:stretch>
        </p:blipFill>
        <p:spPr bwMode="auto">
          <a:xfrm>
            <a:off x="152400" y="2638425"/>
            <a:ext cx="6848475" cy="4219575"/>
          </a:xfrm>
          <a:prstGeom prst="rect">
            <a:avLst/>
          </a:prstGeom>
          <a:noFill/>
          <a:ln w="9525">
            <a:no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685800" y="1905000"/>
            <a:ext cx="3086100" cy="533400"/>
          </a:xfrm>
          <a:prstGeom prst="rect">
            <a:avLst/>
          </a:prstGeom>
          <a:noFill/>
          <a:ln w="9525">
            <a:noFill/>
            <a:miter lim="800000"/>
            <a:headEnd/>
            <a:tailEnd/>
          </a:ln>
          <a:effectLst/>
        </p:spPr>
      </p:pic>
      <p:sp>
        <p:nvSpPr>
          <p:cNvPr id="6" name="TextBox 5"/>
          <p:cNvSpPr txBox="1"/>
          <p:nvPr/>
        </p:nvSpPr>
        <p:spPr>
          <a:xfrm>
            <a:off x="7086600" y="4648200"/>
            <a:ext cx="1828800" cy="923330"/>
          </a:xfrm>
          <a:prstGeom prst="rect">
            <a:avLst/>
          </a:prstGeom>
          <a:noFill/>
        </p:spPr>
        <p:txBody>
          <a:bodyPr wrap="square" rtlCol="0">
            <a:spAutoFit/>
          </a:bodyPr>
          <a:lstStyle/>
          <a:p>
            <a:r>
              <a:rPr lang="en-US" dirty="0" smtClean="0"/>
              <a:t>Try the strings:</a:t>
            </a:r>
          </a:p>
          <a:p>
            <a:r>
              <a:rPr lang="en-US" dirty="0" smtClean="0"/>
              <a:t>1).  </a:t>
            </a:r>
            <a:r>
              <a:rPr lang="en-US" dirty="0" err="1" smtClean="0"/>
              <a:t>aaabbbb</a:t>
            </a:r>
            <a:endParaRPr lang="en-US" dirty="0" smtClean="0"/>
          </a:p>
          <a:p>
            <a:r>
              <a:rPr lang="en-US" dirty="0" smtClean="0"/>
              <a:t> 2). </a:t>
            </a:r>
            <a:r>
              <a:rPr lang="en-US" dirty="0" err="1" smtClean="0"/>
              <a:t>aaaabbb</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all states </a:t>
            </a:r>
            <a:endParaRPr lang="en-US" dirty="0"/>
          </a:p>
        </p:txBody>
      </p:sp>
      <p:pic>
        <p:nvPicPr>
          <p:cNvPr id="7170" name="Picture 2"/>
          <p:cNvPicPr>
            <a:picLocks noChangeAspect="1" noChangeArrowheads="1"/>
          </p:cNvPicPr>
          <p:nvPr/>
        </p:nvPicPr>
        <p:blipFill>
          <a:blip r:embed="rId3"/>
          <a:srcRect/>
          <a:stretch>
            <a:fillRect/>
          </a:stretch>
        </p:blipFill>
        <p:spPr bwMode="auto">
          <a:xfrm>
            <a:off x="381000" y="2209800"/>
            <a:ext cx="8382000" cy="4560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8194" name="Picture 2"/>
          <p:cNvPicPr>
            <a:picLocks noChangeAspect="1" noChangeArrowheads="1"/>
          </p:cNvPicPr>
          <p:nvPr/>
        </p:nvPicPr>
        <p:blipFill>
          <a:blip r:embed="rId2"/>
          <a:srcRect/>
          <a:stretch>
            <a:fillRect/>
          </a:stretch>
        </p:blipFill>
        <p:spPr bwMode="auto">
          <a:xfrm>
            <a:off x="304800" y="1981200"/>
            <a:ext cx="8438718"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9218" name="Picture 2"/>
          <p:cNvPicPr>
            <a:picLocks noChangeAspect="1" noChangeArrowheads="1"/>
          </p:cNvPicPr>
          <p:nvPr/>
        </p:nvPicPr>
        <p:blipFill>
          <a:blip r:embed="rId3"/>
          <a:srcRect/>
          <a:stretch>
            <a:fillRect/>
          </a:stretch>
        </p:blipFill>
        <p:spPr bwMode="auto">
          <a:xfrm>
            <a:off x="1981200" y="2438400"/>
            <a:ext cx="5626391" cy="3519487"/>
          </a:xfrm>
          <a:prstGeom prst="rect">
            <a:avLst/>
          </a:prstGeom>
          <a:noFill/>
          <a:ln w="9525">
            <a:noFill/>
            <a:miter lim="800000"/>
            <a:headEnd/>
            <a:tailEnd/>
          </a:ln>
          <a:effectLst/>
        </p:spPr>
      </p:pic>
      <p:sp>
        <p:nvSpPr>
          <p:cNvPr id="5" name="Rectangle 4"/>
          <p:cNvSpPr/>
          <p:nvPr/>
        </p:nvSpPr>
        <p:spPr>
          <a:xfrm>
            <a:off x="3581400" y="1524000"/>
            <a:ext cx="1825180" cy="769441"/>
          </a:xfrm>
          <a:prstGeom prst="rect">
            <a:avLst/>
          </a:prstGeom>
        </p:spPr>
        <p:txBody>
          <a:bodyPr wrap="none">
            <a:spAutoFit/>
          </a:bodyPr>
          <a:lstStyle/>
          <a:p>
            <a:r>
              <a:rPr lang="en-US" sz="4400" u="sng" dirty="0" smtClean="0"/>
              <a:t>CFG is</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PDAs are like NFAs but have an extra component called a stack</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stack provides additional memory beyond the finite amount available in the control</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stack allows PDA to recognize some non-regular languages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pic>
        <p:nvPicPr>
          <p:cNvPr id="10242" name="Picture 2"/>
          <p:cNvPicPr>
            <a:picLocks noChangeAspect="1" noChangeArrowheads="1"/>
          </p:cNvPicPr>
          <p:nvPr/>
        </p:nvPicPr>
        <p:blipFill>
          <a:blip r:embed="rId2"/>
          <a:srcRect/>
          <a:stretch>
            <a:fillRect/>
          </a:stretch>
        </p:blipFill>
        <p:spPr bwMode="auto">
          <a:xfrm>
            <a:off x="609600" y="1828800"/>
            <a:ext cx="7696200" cy="4986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p:txBody>
          <a:bodyPr/>
          <a:lstStyle/>
          <a:p>
            <a:r>
              <a:rPr lang="en-US" dirty="0" smtClean="0"/>
              <a:t>Let us introduce  the PALINDROMEX, language  of all  words of the  form </a:t>
            </a:r>
          </a:p>
          <a:p>
            <a:pPr>
              <a:buNone/>
            </a:pPr>
            <a:r>
              <a:rPr lang="en-US" dirty="0" smtClean="0"/>
              <a:t>				</a:t>
            </a:r>
            <a:r>
              <a:rPr lang="en-US" sz="6600" dirty="0" smtClean="0"/>
              <a:t>s X reverse(s)</a:t>
            </a:r>
          </a:p>
          <a:p>
            <a:pPr>
              <a:buNone/>
            </a:pPr>
            <a:endParaRPr lang="en-US" dirty="0" smtClean="0"/>
          </a:p>
          <a:p>
            <a:pPr>
              <a:buNone/>
            </a:pPr>
            <a:r>
              <a:rPr lang="en-US" dirty="0" smtClean="0"/>
              <a:t>     where s is  any string in  (a + b)*</a:t>
            </a:r>
          </a:p>
          <a:p>
            <a:pPr>
              <a:buNone/>
            </a:pPr>
            <a:r>
              <a:rPr lang="en-US" dirty="0" smtClean="0"/>
              <a:t>The words in  this  language  are</a:t>
            </a:r>
          </a:p>
          <a:p>
            <a:pPr>
              <a:buNone/>
            </a:pPr>
            <a:r>
              <a:rPr lang="en-US" dirty="0" smtClean="0"/>
              <a:t>{</a:t>
            </a:r>
            <a:r>
              <a:rPr lang="en-US" sz="2000" dirty="0" smtClean="0"/>
              <a:t> </a:t>
            </a:r>
            <a:r>
              <a:rPr lang="en-US" sz="2000" dirty="0" err="1" smtClean="0"/>
              <a:t>X,aXa</a:t>
            </a:r>
            <a:r>
              <a:rPr lang="en-US" sz="2000" dirty="0" smtClean="0"/>
              <a:t>, </a:t>
            </a:r>
            <a:r>
              <a:rPr lang="en-US" sz="2000" dirty="0" err="1" smtClean="0"/>
              <a:t>bXb</a:t>
            </a:r>
            <a:r>
              <a:rPr lang="en-US" sz="2000" dirty="0" smtClean="0"/>
              <a:t>, </a:t>
            </a:r>
            <a:r>
              <a:rPr lang="en-US" sz="2000" dirty="0" err="1" smtClean="0"/>
              <a:t>aaXaa</a:t>
            </a:r>
            <a:r>
              <a:rPr lang="en-US" sz="2000" dirty="0" smtClean="0"/>
              <a:t>, </a:t>
            </a:r>
            <a:r>
              <a:rPr lang="en-US" sz="2000" dirty="0" err="1" smtClean="0"/>
              <a:t>abXba</a:t>
            </a:r>
            <a:r>
              <a:rPr lang="en-US" sz="2000" dirty="0" smtClean="0"/>
              <a:t>, </a:t>
            </a:r>
            <a:r>
              <a:rPr lang="en-US" sz="2000" dirty="0" err="1" smtClean="0"/>
              <a:t>baXab</a:t>
            </a:r>
            <a:r>
              <a:rPr lang="en-US" sz="2000" dirty="0" smtClean="0"/>
              <a:t>, </a:t>
            </a:r>
            <a:r>
              <a:rPr lang="en-US" sz="2000" dirty="0" err="1" smtClean="0"/>
              <a:t>bbXbb</a:t>
            </a:r>
            <a:r>
              <a:rPr lang="en-US" sz="2000" dirty="0" smtClean="0"/>
              <a:t>, </a:t>
            </a:r>
            <a:r>
              <a:rPr lang="en-US" sz="2000" dirty="0" err="1" smtClean="0"/>
              <a:t>aaaXaaa</a:t>
            </a:r>
            <a:r>
              <a:rPr lang="en-US" sz="2000" dirty="0" smtClean="0"/>
              <a:t>, </a:t>
            </a:r>
            <a:r>
              <a:rPr lang="en-US" sz="2000" dirty="0" err="1" smtClean="0"/>
              <a:t>aabXbaa</a:t>
            </a:r>
            <a:r>
              <a:rPr lang="en-US" sz="2000" dirty="0" smtClean="0"/>
              <a:t> . . . </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 Machine</a:t>
            </a:r>
            <a:endParaRPr lang="en-US" dirty="0"/>
          </a:p>
        </p:txBody>
      </p:sp>
      <p:pic>
        <p:nvPicPr>
          <p:cNvPr id="46082" name="Picture 2"/>
          <p:cNvPicPr>
            <a:picLocks noChangeAspect="1" noChangeArrowheads="1"/>
          </p:cNvPicPr>
          <p:nvPr/>
        </p:nvPicPr>
        <p:blipFill>
          <a:blip r:embed="rId3"/>
          <a:srcRect/>
          <a:stretch>
            <a:fillRect/>
          </a:stretch>
        </p:blipFill>
        <p:spPr bwMode="auto">
          <a:xfrm>
            <a:off x="1752600" y="2743200"/>
            <a:ext cx="4114800" cy="2647950"/>
          </a:xfrm>
          <a:prstGeom prst="rect">
            <a:avLst/>
          </a:prstGeom>
          <a:noFill/>
          <a:ln w="9525">
            <a:noFill/>
            <a:miter lim="800000"/>
            <a:headEnd/>
            <a:tailEnd/>
          </a:ln>
          <a:effectLst/>
        </p:spPr>
      </p:pic>
      <p:sp>
        <p:nvSpPr>
          <p:cNvPr id="5" name="Rectangle 4"/>
          <p:cNvSpPr/>
          <p:nvPr/>
        </p:nvSpPr>
        <p:spPr>
          <a:xfrm>
            <a:off x="2514600" y="2133600"/>
            <a:ext cx="2242024" cy="369332"/>
          </a:xfrm>
          <a:prstGeom prst="rect">
            <a:avLst/>
          </a:prstGeom>
        </p:spPr>
        <p:txBody>
          <a:bodyPr wrap="none">
            <a:spAutoFit/>
          </a:bodyPr>
          <a:lstStyle/>
          <a:p>
            <a:r>
              <a:rPr lang="en-US" dirty="0" smtClean="0"/>
              <a:t>Start can be like this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 Machine</a:t>
            </a:r>
            <a:endParaRPr lang="en-US" dirty="0"/>
          </a:p>
        </p:txBody>
      </p:sp>
      <p:pic>
        <p:nvPicPr>
          <p:cNvPr id="47106" name="Picture 2"/>
          <p:cNvPicPr>
            <a:picLocks noChangeAspect="1" noChangeArrowheads="1"/>
          </p:cNvPicPr>
          <p:nvPr/>
        </p:nvPicPr>
        <p:blipFill>
          <a:blip r:embed="rId3"/>
          <a:srcRect/>
          <a:stretch>
            <a:fillRect/>
          </a:stretch>
        </p:blipFill>
        <p:spPr bwMode="auto">
          <a:xfrm>
            <a:off x="76200" y="1905000"/>
            <a:ext cx="8894877"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smtClean="0"/>
              <a:t>Palindrome Machine (</a:t>
            </a:r>
            <a:r>
              <a:rPr lang="en-US" sz="3600" dirty="0" smtClean="0"/>
              <a:t>Odd Palindrome</a:t>
            </a:r>
            <a:r>
              <a:rPr lang="en-US" dirty="0" smtClean="0"/>
              <a:t>)</a:t>
            </a:r>
            <a:endParaRPr lang="en-US" dirty="0"/>
          </a:p>
        </p:txBody>
      </p:sp>
      <p:pic>
        <p:nvPicPr>
          <p:cNvPr id="3" name="Picture 2"/>
          <p:cNvPicPr>
            <a:picLocks noChangeAspect="1" noChangeArrowheads="1"/>
          </p:cNvPicPr>
          <p:nvPr/>
        </p:nvPicPr>
        <p:blipFill>
          <a:blip r:embed="rId3"/>
          <a:srcRect/>
          <a:stretch>
            <a:fillRect/>
          </a:stretch>
        </p:blipFill>
        <p:spPr bwMode="auto">
          <a:xfrm>
            <a:off x="381000" y="1219200"/>
            <a:ext cx="8008528" cy="4419600"/>
          </a:xfrm>
          <a:prstGeom prst="rect">
            <a:avLst/>
          </a:prstGeom>
          <a:noFill/>
          <a:ln w="9525">
            <a:noFill/>
            <a:miter lim="800000"/>
            <a:headEnd/>
            <a:tailEnd/>
          </a:ln>
          <a:effectLst/>
        </p:spPr>
      </p:pic>
      <p:sp>
        <p:nvSpPr>
          <p:cNvPr id="6" name="Rectangle 5"/>
          <p:cNvSpPr/>
          <p:nvPr/>
        </p:nvSpPr>
        <p:spPr>
          <a:xfrm>
            <a:off x="0" y="5934670"/>
            <a:ext cx="9144000" cy="923330"/>
          </a:xfrm>
          <a:prstGeom prst="rect">
            <a:avLst/>
          </a:prstGeom>
        </p:spPr>
        <p:txBody>
          <a:bodyPr wrap="square">
            <a:spAutoFit/>
          </a:bodyPr>
          <a:lstStyle/>
          <a:p>
            <a:r>
              <a:rPr lang="en-US" dirty="0" smtClean="0"/>
              <a:t>For odd palindrome   (Guess middle alphabet)   . The problem here is that  the middle letter does not stand out, so it  is  harder to  recognize  where the first  half ends and the  second half begins. In fact, it‘s not only harder; it's  impossible</a:t>
            </a:r>
            <a:endParaRPr lang="en-US" dirty="0"/>
          </a:p>
        </p:txBody>
      </p:sp>
      <p:pic>
        <p:nvPicPr>
          <p:cNvPr id="47107" name="Picture 3"/>
          <p:cNvPicPr>
            <a:picLocks noChangeAspect="1" noChangeArrowheads="1"/>
          </p:cNvPicPr>
          <p:nvPr/>
        </p:nvPicPr>
        <p:blipFill>
          <a:blip r:embed="rId4"/>
          <a:srcRect/>
          <a:stretch>
            <a:fillRect/>
          </a:stretch>
        </p:blipFill>
        <p:spPr bwMode="auto">
          <a:xfrm>
            <a:off x="990600" y="5562600"/>
            <a:ext cx="6305550" cy="42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smtClean="0"/>
              <a:t>Palindrome Machine (</a:t>
            </a:r>
            <a:r>
              <a:rPr lang="en-US" sz="3600" dirty="0" smtClean="0"/>
              <a:t>even Palindrome</a:t>
            </a:r>
            <a:r>
              <a:rPr lang="en-US" dirty="0" smtClean="0"/>
              <a:t>)</a:t>
            </a:r>
            <a:endParaRPr lang="en-US" dirty="0"/>
          </a:p>
        </p:txBody>
      </p:sp>
      <p:pic>
        <p:nvPicPr>
          <p:cNvPr id="48130" name="Picture 2"/>
          <p:cNvPicPr>
            <a:picLocks noChangeAspect="1" noChangeArrowheads="1"/>
          </p:cNvPicPr>
          <p:nvPr/>
        </p:nvPicPr>
        <p:blipFill>
          <a:blip r:embed="rId3"/>
          <a:srcRect/>
          <a:stretch>
            <a:fillRect/>
          </a:stretch>
        </p:blipFill>
        <p:spPr bwMode="auto">
          <a:xfrm>
            <a:off x="476250" y="1371600"/>
            <a:ext cx="8191500" cy="78105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4"/>
          <a:srcRect/>
          <a:stretch>
            <a:fillRect/>
          </a:stretch>
        </p:blipFill>
        <p:spPr bwMode="auto">
          <a:xfrm>
            <a:off x="228600" y="2362200"/>
            <a:ext cx="8610600"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9288"/>
          </a:xfrm>
        </p:spPr>
        <p:txBody>
          <a:bodyPr>
            <a:normAutofit fontScale="90000"/>
          </a:bodyPr>
          <a:lstStyle/>
          <a:p>
            <a:r>
              <a:rPr lang="en-US" dirty="0" smtClean="0"/>
              <a:t>Palindrome Machine (</a:t>
            </a:r>
            <a:r>
              <a:rPr lang="en-US" sz="3600" dirty="0" smtClean="0"/>
              <a:t>even Palindrome</a:t>
            </a:r>
            <a:r>
              <a:rPr lang="en-US" dirty="0" smtClean="0"/>
              <a:t>)</a:t>
            </a:r>
            <a:endParaRPr lang="en-US" dirty="0"/>
          </a:p>
        </p:txBody>
      </p:sp>
      <p:pic>
        <p:nvPicPr>
          <p:cNvPr id="49154" name="Picture 2"/>
          <p:cNvPicPr>
            <a:picLocks noChangeAspect="1" noChangeArrowheads="1"/>
          </p:cNvPicPr>
          <p:nvPr/>
        </p:nvPicPr>
        <p:blipFill>
          <a:blip r:embed="rId3"/>
          <a:srcRect/>
          <a:stretch>
            <a:fillRect/>
          </a:stretch>
        </p:blipFill>
        <p:spPr bwMode="auto">
          <a:xfrm>
            <a:off x="381000" y="533400"/>
            <a:ext cx="8153400" cy="26670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457200" y="3124200"/>
            <a:ext cx="8039100" cy="17526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5"/>
          <a:srcRect/>
          <a:stretch>
            <a:fillRect/>
          </a:stretch>
        </p:blipFill>
        <p:spPr bwMode="auto">
          <a:xfrm>
            <a:off x="457200" y="4800600"/>
            <a:ext cx="80010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sz="4000" dirty="0" smtClean="0"/>
              <a:t>PDA accepts language from following CFG</a:t>
            </a:r>
            <a:endParaRPr lang="en-US" dirty="0"/>
          </a:p>
        </p:txBody>
      </p:sp>
      <p:pic>
        <p:nvPicPr>
          <p:cNvPr id="50178" name="Picture 2"/>
          <p:cNvPicPr>
            <a:picLocks noChangeAspect="1" noChangeArrowheads="1"/>
          </p:cNvPicPr>
          <p:nvPr/>
        </p:nvPicPr>
        <p:blipFill>
          <a:blip r:embed="rId3"/>
          <a:srcRect/>
          <a:stretch>
            <a:fillRect/>
          </a:stretch>
        </p:blipFill>
        <p:spPr bwMode="auto">
          <a:xfrm>
            <a:off x="0" y="2133600"/>
            <a:ext cx="5762625" cy="472440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76200" y="1314450"/>
            <a:ext cx="506730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Example </a:t>
            </a:r>
            <a:endParaRPr lang="en-US" dirty="0"/>
          </a:p>
        </p:txBody>
      </p:sp>
      <p:pic>
        <p:nvPicPr>
          <p:cNvPr id="51202" name="Picture 2"/>
          <p:cNvPicPr>
            <a:picLocks noChangeAspect="1" noChangeArrowheads="1"/>
          </p:cNvPicPr>
          <p:nvPr/>
        </p:nvPicPr>
        <p:blipFill>
          <a:blip r:embed="rId2"/>
          <a:srcRect/>
          <a:stretch>
            <a:fillRect/>
          </a:stretch>
        </p:blipFill>
        <p:spPr bwMode="auto">
          <a:xfrm>
            <a:off x="0" y="1143000"/>
            <a:ext cx="1485900" cy="30480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2133600" y="0"/>
            <a:ext cx="5915025" cy="2286000"/>
          </a:xfrm>
          <a:prstGeom prst="rect">
            <a:avLst/>
          </a:prstGeom>
          <a:noFill/>
          <a:ln w="9525">
            <a:noFill/>
            <a:miter lim="800000"/>
            <a:headEnd/>
            <a:tailEnd/>
          </a:ln>
          <a:effectLst/>
        </p:spPr>
      </p:pic>
      <p:pic>
        <p:nvPicPr>
          <p:cNvPr id="51205" name="Picture 5"/>
          <p:cNvPicPr>
            <a:picLocks noChangeAspect="1" noChangeArrowheads="1"/>
          </p:cNvPicPr>
          <p:nvPr/>
        </p:nvPicPr>
        <p:blipFill>
          <a:blip r:embed="rId4"/>
          <a:srcRect/>
          <a:stretch>
            <a:fillRect/>
          </a:stretch>
        </p:blipFill>
        <p:spPr bwMode="auto">
          <a:xfrm>
            <a:off x="2133600" y="2247900"/>
            <a:ext cx="5943600" cy="461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Solve Question # of book 1, 2, 3, 5 at page 370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1981200"/>
            <a:ext cx="7403123"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CFG to NPDA Example </a:t>
            </a:r>
            <a:endParaRPr lang="en-US" dirty="0"/>
          </a:p>
        </p:txBody>
      </p:sp>
      <p:sp>
        <p:nvSpPr>
          <p:cNvPr id="6" name="Rectangle 5"/>
          <p:cNvSpPr/>
          <p:nvPr/>
        </p:nvSpPr>
        <p:spPr>
          <a:xfrm>
            <a:off x="4114800" y="1752600"/>
            <a:ext cx="2794676" cy="369332"/>
          </a:xfrm>
          <a:prstGeom prst="rect">
            <a:avLst/>
          </a:prstGeom>
        </p:spPr>
        <p:txBody>
          <a:bodyPr wrap="none">
            <a:spAutoFit/>
          </a:bodyPr>
          <a:lstStyle/>
          <a:p>
            <a:r>
              <a:rPr lang="en-US" dirty="0" smtClean="0"/>
              <a:t>Equivalent PDA /NPDA is </a:t>
            </a:r>
            <a:endParaRPr lang="en-US" dirty="0"/>
          </a:p>
        </p:txBody>
      </p:sp>
      <p:pic>
        <p:nvPicPr>
          <p:cNvPr id="55298" name="Picture 2"/>
          <p:cNvPicPr>
            <a:picLocks noChangeAspect="1" noChangeArrowheads="1"/>
          </p:cNvPicPr>
          <p:nvPr/>
        </p:nvPicPr>
        <p:blipFill>
          <a:blip r:embed="rId3"/>
          <a:srcRect/>
          <a:stretch>
            <a:fillRect/>
          </a:stretch>
        </p:blipFill>
        <p:spPr bwMode="auto">
          <a:xfrm>
            <a:off x="6934200" y="1828800"/>
            <a:ext cx="2164080" cy="1219200"/>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0" y="2105025"/>
            <a:ext cx="6397020"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CFG to NPDA Example </a:t>
            </a:r>
            <a:endParaRPr lang="en-US" dirty="0"/>
          </a:p>
        </p:txBody>
      </p:sp>
      <p:pic>
        <p:nvPicPr>
          <p:cNvPr id="52226" name="Picture 2"/>
          <p:cNvPicPr>
            <a:picLocks noChangeAspect="1" noChangeArrowheads="1"/>
          </p:cNvPicPr>
          <p:nvPr/>
        </p:nvPicPr>
        <p:blipFill>
          <a:blip r:embed="rId3"/>
          <a:srcRect/>
          <a:stretch>
            <a:fillRect/>
          </a:stretch>
        </p:blipFill>
        <p:spPr bwMode="auto">
          <a:xfrm>
            <a:off x="7391400" y="1676400"/>
            <a:ext cx="1247775" cy="20574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4"/>
          <a:srcRect/>
          <a:stretch>
            <a:fillRect/>
          </a:stretch>
        </p:blipFill>
        <p:spPr bwMode="auto">
          <a:xfrm>
            <a:off x="76200" y="1808721"/>
            <a:ext cx="4953000" cy="5049279"/>
          </a:xfrm>
          <a:prstGeom prst="rect">
            <a:avLst/>
          </a:prstGeom>
          <a:noFill/>
          <a:ln w="9525">
            <a:noFill/>
            <a:miter lim="800000"/>
            <a:headEnd/>
            <a:tailEnd/>
          </a:ln>
          <a:effectLst/>
        </p:spPr>
      </p:pic>
      <p:sp>
        <p:nvSpPr>
          <p:cNvPr id="6" name="Rectangle 5"/>
          <p:cNvSpPr/>
          <p:nvPr/>
        </p:nvSpPr>
        <p:spPr>
          <a:xfrm>
            <a:off x="4114800" y="1752600"/>
            <a:ext cx="2794676" cy="369332"/>
          </a:xfrm>
          <a:prstGeom prst="rect">
            <a:avLst/>
          </a:prstGeom>
        </p:spPr>
        <p:txBody>
          <a:bodyPr wrap="none">
            <a:spAutoFit/>
          </a:bodyPr>
          <a:lstStyle/>
          <a:p>
            <a:r>
              <a:rPr lang="en-US" dirty="0" smtClean="0"/>
              <a:t>Equivalent PDA /NPDA is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fontScale="90000"/>
          </a:bodyPr>
          <a:lstStyle/>
          <a:p>
            <a:r>
              <a:rPr lang="en-US" dirty="0" smtClean="0"/>
              <a:t>Another CFG to NPDA Example </a:t>
            </a:r>
            <a:endParaRPr lang="en-US" dirty="0"/>
          </a:p>
        </p:txBody>
      </p:sp>
      <p:pic>
        <p:nvPicPr>
          <p:cNvPr id="53250" name="Picture 2"/>
          <p:cNvPicPr>
            <a:picLocks noChangeAspect="1" noChangeArrowheads="1"/>
          </p:cNvPicPr>
          <p:nvPr/>
        </p:nvPicPr>
        <p:blipFill>
          <a:blip r:embed="rId3"/>
          <a:srcRect/>
          <a:stretch>
            <a:fillRect/>
          </a:stretch>
        </p:blipFill>
        <p:spPr bwMode="auto">
          <a:xfrm>
            <a:off x="2819400" y="938213"/>
            <a:ext cx="4510087" cy="966787"/>
          </a:xfrm>
          <a:prstGeom prst="rect">
            <a:avLst/>
          </a:prstGeom>
          <a:noFill/>
          <a:ln w="9525">
            <a:noFill/>
            <a:miter lim="800000"/>
            <a:headEnd/>
            <a:tailEnd/>
          </a:ln>
          <a:effectLst/>
        </p:spPr>
      </p:pic>
      <p:pic>
        <p:nvPicPr>
          <p:cNvPr id="53251" name="Picture 3"/>
          <p:cNvPicPr>
            <a:picLocks noChangeAspect="1" noChangeArrowheads="1"/>
          </p:cNvPicPr>
          <p:nvPr/>
        </p:nvPicPr>
        <p:blipFill>
          <a:blip r:embed="rId4"/>
          <a:srcRect/>
          <a:stretch>
            <a:fillRect/>
          </a:stretch>
        </p:blipFill>
        <p:spPr bwMode="auto">
          <a:xfrm>
            <a:off x="457200" y="1787769"/>
            <a:ext cx="7848600" cy="50886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Solve Questions 1,2,3,4,5 at page 424</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Chomsky Normal Form</a:t>
            </a:r>
            <a:endParaRPr lang="en-US" dirty="0"/>
          </a:p>
        </p:txBody>
      </p:sp>
      <p:pic>
        <p:nvPicPr>
          <p:cNvPr id="47106" name="Picture 2"/>
          <p:cNvPicPr>
            <a:picLocks noChangeAspect="1" noChangeArrowheads="1"/>
          </p:cNvPicPr>
          <p:nvPr/>
        </p:nvPicPr>
        <p:blipFill>
          <a:blip r:embed="rId2"/>
          <a:srcRect/>
          <a:stretch>
            <a:fillRect/>
          </a:stretch>
        </p:blipFill>
        <p:spPr bwMode="auto">
          <a:xfrm>
            <a:off x="381000" y="1828800"/>
            <a:ext cx="8382000" cy="4856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Chomsky Normal Form</a:t>
            </a:r>
            <a:endParaRPr lang="en-US" dirty="0"/>
          </a:p>
        </p:txBody>
      </p:sp>
      <p:pic>
        <p:nvPicPr>
          <p:cNvPr id="48130" name="Picture 2"/>
          <p:cNvPicPr>
            <a:picLocks noChangeAspect="1" noChangeArrowheads="1"/>
          </p:cNvPicPr>
          <p:nvPr/>
        </p:nvPicPr>
        <p:blipFill>
          <a:blip r:embed="rId2"/>
          <a:srcRect/>
          <a:stretch>
            <a:fillRect/>
          </a:stretch>
        </p:blipFill>
        <p:spPr bwMode="auto">
          <a:xfrm>
            <a:off x="609600" y="1905000"/>
            <a:ext cx="5648982"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smtClean="0"/>
              <a:t>Chomsky Normal Form</a:t>
            </a:r>
            <a:endParaRPr lang="en-US" dirty="0"/>
          </a:p>
        </p:txBody>
      </p:sp>
      <p:pic>
        <p:nvPicPr>
          <p:cNvPr id="49154" name="Picture 2"/>
          <p:cNvPicPr>
            <a:picLocks noChangeAspect="1" noChangeArrowheads="1"/>
          </p:cNvPicPr>
          <p:nvPr/>
        </p:nvPicPr>
        <p:blipFill>
          <a:blip r:embed="rId2"/>
          <a:srcRect/>
          <a:stretch>
            <a:fillRect/>
          </a:stretch>
        </p:blipFill>
        <p:spPr bwMode="auto">
          <a:xfrm>
            <a:off x="304800" y="1676400"/>
            <a:ext cx="8001000" cy="51572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Convert CFG to CNF</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838200" y="2209800"/>
            <a:ext cx="8305800" cy="4091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Task</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28600" y="2667000"/>
            <a:ext cx="3581400" cy="1828800"/>
          </a:xfrm>
          <a:prstGeom prst="rect">
            <a:avLst/>
          </a:prstGeom>
          <a:noFill/>
          <a:ln w="9525">
            <a:noFill/>
            <a:miter lim="800000"/>
            <a:headEnd/>
            <a:tailEnd/>
          </a:ln>
          <a:effectLst/>
        </p:spPr>
      </p:pic>
      <p:sp>
        <p:nvSpPr>
          <p:cNvPr id="5" name="Right Arrow 4"/>
          <p:cNvSpPr/>
          <p:nvPr/>
        </p:nvSpPr>
        <p:spPr>
          <a:xfrm>
            <a:off x="3810000" y="3276600"/>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6" name="Picture 2"/>
          <p:cNvPicPr>
            <a:picLocks noChangeAspect="1" noChangeArrowheads="1"/>
          </p:cNvPicPr>
          <p:nvPr/>
        </p:nvPicPr>
        <p:blipFill>
          <a:blip r:embed="rId3"/>
          <a:srcRect/>
          <a:stretch>
            <a:fillRect/>
          </a:stretch>
        </p:blipFill>
        <p:spPr bwMode="auto">
          <a:xfrm>
            <a:off x="6400800" y="1600200"/>
            <a:ext cx="2238375" cy="4162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Task-2: Convert CFG to CNF</a:t>
            </a:r>
            <a:endParaRPr lang="en-US" dirty="0"/>
          </a:p>
        </p:txBody>
      </p:sp>
      <p:pic>
        <p:nvPicPr>
          <p:cNvPr id="49154" name="Picture 2"/>
          <p:cNvPicPr>
            <a:picLocks noChangeAspect="1" noChangeArrowheads="1"/>
          </p:cNvPicPr>
          <p:nvPr/>
        </p:nvPicPr>
        <p:blipFill>
          <a:blip r:embed="rId2"/>
          <a:srcRect/>
          <a:stretch>
            <a:fillRect/>
          </a:stretch>
        </p:blipFill>
        <p:spPr bwMode="auto">
          <a:xfrm>
            <a:off x="2133600" y="2133600"/>
            <a:ext cx="5236335" cy="2733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PDA and CFG</a:t>
            </a:r>
            <a:endParaRPr lang="en-US" dirty="0"/>
          </a:p>
        </p:txBody>
      </p:sp>
      <p:sp>
        <p:nvSpPr>
          <p:cNvPr id="3" name="Content Placeholder 2"/>
          <p:cNvSpPr>
            <a:spLocks noGrp="1"/>
          </p:cNvSpPr>
          <p:nvPr>
            <p:ph idx="1"/>
          </p:nvPr>
        </p:nvSpPr>
        <p:spPr/>
        <p:txBody>
          <a:bodyPr>
            <a:normAutofit/>
          </a:bodyPr>
          <a:lstStyle/>
          <a:p>
            <a:pPr algn="just"/>
            <a:r>
              <a:rPr lang="en-US" sz="3200" dirty="0" smtClean="0">
                <a:latin typeface="Times New Roman" pitchFamily="18" charset="0"/>
                <a:cs typeface="Times New Roman" pitchFamily="18" charset="0"/>
              </a:rPr>
              <a:t>PDA are equivalent in specification power with CFG</a:t>
            </a:r>
          </a:p>
          <a:p>
            <a:pPr algn="just"/>
            <a:r>
              <a:rPr lang="en-US" sz="3200" dirty="0" smtClean="0">
                <a:latin typeface="Times New Roman" pitchFamily="18" charset="0"/>
                <a:cs typeface="Times New Roman" pitchFamily="18" charset="0"/>
              </a:rPr>
              <a:t>This is useful because it gives us two options for proving that a language is context-free:</a:t>
            </a:r>
          </a:p>
          <a:p>
            <a:pPr algn="just"/>
            <a:r>
              <a:rPr lang="en-US" sz="3200" dirty="0" smtClean="0">
                <a:latin typeface="Times New Roman" pitchFamily="18" charset="0"/>
                <a:cs typeface="Times New Roman" pitchFamily="18" charset="0"/>
              </a:rPr>
              <a:t>1. construct a CFG that generates the language or</a:t>
            </a:r>
          </a:p>
          <a:p>
            <a:pPr algn="just"/>
            <a:r>
              <a:rPr lang="en-US" sz="3200" dirty="0" smtClean="0">
                <a:latin typeface="Times New Roman" pitchFamily="18" charset="0"/>
                <a:cs typeface="Times New Roman" pitchFamily="18" charset="0"/>
              </a:rPr>
              <a:t>2. construct a PDA that recognizes the language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50178" name="Picture 2"/>
          <p:cNvPicPr>
            <a:picLocks noChangeAspect="1" noChangeArrowheads="1"/>
          </p:cNvPicPr>
          <p:nvPr/>
        </p:nvPicPr>
        <p:blipFill>
          <a:blip r:embed="rId2"/>
          <a:srcRect/>
          <a:stretch>
            <a:fillRect/>
          </a:stretch>
        </p:blipFill>
        <p:spPr bwMode="auto">
          <a:xfrm>
            <a:off x="3509963" y="1404938"/>
            <a:ext cx="2814637" cy="5364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PDA is described by</a:t>
            </a:r>
            <a:endParaRPr lang="en-US" dirty="0"/>
          </a:p>
        </p:txBody>
      </p:sp>
      <p:pic>
        <p:nvPicPr>
          <p:cNvPr id="4098" name="Picture 2"/>
          <p:cNvPicPr>
            <a:picLocks noChangeAspect="1" noChangeArrowheads="1"/>
          </p:cNvPicPr>
          <p:nvPr/>
        </p:nvPicPr>
        <p:blipFill>
          <a:blip r:embed="rId3"/>
          <a:srcRect/>
          <a:stretch>
            <a:fillRect/>
          </a:stretch>
        </p:blipFill>
        <p:spPr bwMode="auto">
          <a:xfrm>
            <a:off x="0" y="3048000"/>
            <a:ext cx="9144000" cy="3810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914400" y="1905000"/>
            <a:ext cx="6781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569CB12-3BD0-462D-B00F-9F9A3D8679F0}" type="slidenum">
              <a:rPr lang="en-US"/>
              <a:pPr/>
              <a:t>7</a:t>
            </a:fld>
            <a:endParaRPr lang="en-US" dirty="0"/>
          </a:p>
        </p:txBody>
      </p:sp>
      <p:sp>
        <p:nvSpPr>
          <p:cNvPr id="513026" name="Rectangle 2"/>
          <p:cNvSpPr>
            <a:spLocks noGrp="1" noChangeArrowheads="1"/>
          </p:cNvSpPr>
          <p:nvPr>
            <p:ph type="title"/>
          </p:nvPr>
        </p:nvSpPr>
        <p:spPr>
          <a:xfrm>
            <a:off x="457200" y="381000"/>
            <a:ext cx="8305800" cy="1143000"/>
          </a:xfrm>
        </p:spPr>
        <p:txBody>
          <a:bodyPr/>
          <a:lstStyle/>
          <a:p>
            <a:r>
              <a:rPr lang="en-US" altLang="en-US" dirty="0"/>
              <a:t>Pushdown Automaton -- PDA</a:t>
            </a:r>
          </a:p>
        </p:txBody>
      </p:sp>
      <p:sp>
        <p:nvSpPr>
          <p:cNvPr id="513027" name="Rectangle 3"/>
          <p:cNvSpPr>
            <a:spLocks noChangeArrowheads="1"/>
          </p:cNvSpPr>
          <p:nvPr/>
        </p:nvSpPr>
        <p:spPr bwMode="auto">
          <a:xfrm>
            <a:off x="1066800" y="3581400"/>
            <a:ext cx="3886200" cy="26670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28" name="Oval 4"/>
          <p:cNvSpPr>
            <a:spLocks noChangeArrowheads="1"/>
          </p:cNvSpPr>
          <p:nvPr/>
        </p:nvSpPr>
        <p:spPr bwMode="auto">
          <a:xfrm>
            <a:off x="1676400" y="44196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29" name="Oval 5"/>
          <p:cNvSpPr>
            <a:spLocks noChangeArrowheads="1"/>
          </p:cNvSpPr>
          <p:nvPr/>
        </p:nvSpPr>
        <p:spPr bwMode="auto">
          <a:xfrm>
            <a:off x="2743200" y="54102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0" name="Oval 6"/>
          <p:cNvSpPr>
            <a:spLocks noChangeArrowheads="1"/>
          </p:cNvSpPr>
          <p:nvPr/>
        </p:nvSpPr>
        <p:spPr bwMode="auto">
          <a:xfrm>
            <a:off x="2667000" y="41910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1" name="Oval 7"/>
          <p:cNvSpPr>
            <a:spLocks noChangeArrowheads="1"/>
          </p:cNvSpPr>
          <p:nvPr/>
        </p:nvSpPr>
        <p:spPr bwMode="auto">
          <a:xfrm>
            <a:off x="3886200" y="54864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2" name="Line 8"/>
          <p:cNvSpPr>
            <a:spLocks noChangeShapeType="1"/>
          </p:cNvSpPr>
          <p:nvPr/>
        </p:nvSpPr>
        <p:spPr bwMode="auto">
          <a:xfrm flipV="1">
            <a:off x="2057400" y="4419600"/>
            <a:ext cx="609600" cy="15240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3" name="Line 9"/>
          <p:cNvSpPr>
            <a:spLocks noChangeShapeType="1"/>
          </p:cNvSpPr>
          <p:nvPr/>
        </p:nvSpPr>
        <p:spPr bwMode="auto">
          <a:xfrm>
            <a:off x="1371600" y="4648200"/>
            <a:ext cx="304800" cy="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34" name="Oval 10"/>
          <p:cNvSpPr>
            <a:spLocks noChangeArrowheads="1"/>
          </p:cNvSpPr>
          <p:nvPr/>
        </p:nvSpPr>
        <p:spPr bwMode="auto">
          <a:xfrm>
            <a:off x="3810000" y="5410200"/>
            <a:ext cx="533400" cy="533400"/>
          </a:xfrm>
          <a:prstGeom prst="ellipse">
            <a:avLst/>
          </a:prstGeom>
          <a:noFill/>
          <a:ln w="9525">
            <a:solidFill>
              <a:schemeClr val="tx1"/>
            </a:solidFill>
            <a:round/>
            <a:headEnd/>
            <a:tailEnd type="none" w="lg" len="lg"/>
          </a:ln>
          <a:effectLst/>
        </p:spPr>
        <p:txBody>
          <a:bodyPr anchor="ctr">
            <a:spAutoFit/>
          </a:bodyPr>
          <a:lstStyle/>
          <a:p>
            <a:endParaRPr lang="en-US"/>
          </a:p>
        </p:txBody>
      </p:sp>
      <p:sp>
        <p:nvSpPr>
          <p:cNvPr id="513035" name="Line 11"/>
          <p:cNvSpPr>
            <a:spLocks noChangeShapeType="1"/>
          </p:cNvSpPr>
          <p:nvPr/>
        </p:nvSpPr>
        <p:spPr bwMode="auto">
          <a:xfrm>
            <a:off x="3124200" y="5638800"/>
            <a:ext cx="685800" cy="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6" name="Oval 12"/>
          <p:cNvSpPr>
            <a:spLocks noChangeArrowheads="1"/>
          </p:cNvSpPr>
          <p:nvPr/>
        </p:nvSpPr>
        <p:spPr bwMode="auto">
          <a:xfrm>
            <a:off x="1981200" y="52578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7" name="Line 13"/>
          <p:cNvSpPr>
            <a:spLocks noChangeShapeType="1"/>
          </p:cNvSpPr>
          <p:nvPr/>
        </p:nvSpPr>
        <p:spPr bwMode="auto">
          <a:xfrm>
            <a:off x="2362200" y="5562600"/>
            <a:ext cx="381000" cy="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8" name="Line 14"/>
          <p:cNvSpPr>
            <a:spLocks noChangeShapeType="1"/>
          </p:cNvSpPr>
          <p:nvPr/>
        </p:nvSpPr>
        <p:spPr bwMode="auto">
          <a:xfrm>
            <a:off x="2895600" y="4572000"/>
            <a:ext cx="0" cy="83820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39" name="Line 15"/>
          <p:cNvSpPr>
            <a:spLocks noChangeShapeType="1"/>
          </p:cNvSpPr>
          <p:nvPr/>
        </p:nvSpPr>
        <p:spPr bwMode="auto">
          <a:xfrm>
            <a:off x="1905000" y="4800600"/>
            <a:ext cx="152400" cy="45720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40" name="Freeform 16"/>
          <p:cNvSpPr>
            <a:spLocks/>
          </p:cNvSpPr>
          <p:nvPr/>
        </p:nvSpPr>
        <p:spPr bwMode="auto">
          <a:xfrm>
            <a:off x="2971800" y="4102100"/>
            <a:ext cx="800100" cy="495300"/>
          </a:xfrm>
          <a:custGeom>
            <a:avLst/>
            <a:gdLst/>
            <a:ahLst/>
            <a:cxnLst>
              <a:cxn ang="0">
                <a:pos x="0" y="104"/>
              </a:cxn>
              <a:cxn ang="0">
                <a:pos x="384" y="8"/>
              </a:cxn>
              <a:cxn ang="0">
                <a:pos x="480" y="152"/>
              </a:cxn>
              <a:cxn ang="0">
                <a:pos x="432" y="296"/>
              </a:cxn>
              <a:cxn ang="0">
                <a:pos x="48" y="248"/>
              </a:cxn>
            </a:cxnLst>
            <a:rect l="0" t="0" r="r" b="b"/>
            <a:pathLst>
              <a:path w="504" h="312">
                <a:moveTo>
                  <a:pt x="0" y="104"/>
                </a:moveTo>
                <a:cubicBezTo>
                  <a:pt x="152" y="52"/>
                  <a:pt x="304" y="0"/>
                  <a:pt x="384" y="8"/>
                </a:cubicBezTo>
                <a:cubicBezTo>
                  <a:pt x="464" y="16"/>
                  <a:pt x="472" y="104"/>
                  <a:pt x="480" y="152"/>
                </a:cubicBezTo>
                <a:cubicBezTo>
                  <a:pt x="488" y="200"/>
                  <a:pt x="504" y="280"/>
                  <a:pt x="432" y="296"/>
                </a:cubicBezTo>
                <a:cubicBezTo>
                  <a:pt x="360" y="312"/>
                  <a:pt x="204" y="280"/>
                  <a:pt x="48" y="248"/>
                </a:cubicBezTo>
              </a:path>
            </a:pathLst>
          </a:custGeom>
          <a:noFill/>
          <a:ln w="9525" cap="flat" cmpd="sng">
            <a:solidFill>
              <a:schemeClr val="tx1"/>
            </a:solidFill>
            <a:prstDash val="solid"/>
            <a:round/>
            <a:headEnd type="none" w="med" len="med"/>
            <a:tailEnd type="triangle" w="lg" len="lg"/>
          </a:ln>
          <a:effectLst/>
        </p:spPr>
        <p:txBody>
          <a:bodyPr anchor="ctr">
            <a:spAutoFit/>
          </a:bodyPr>
          <a:lstStyle/>
          <a:p>
            <a:endParaRPr lang="en-US"/>
          </a:p>
        </p:txBody>
      </p:sp>
      <p:sp>
        <p:nvSpPr>
          <p:cNvPr id="513041" name="Rectangle 17"/>
          <p:cNvSpPr>
            <a:spLocks noChangeArrowheads="1"/>
          </p:cNvSpPr>
          <p:nvPr/>
        </p:nvSpPr>
        <p:spPr bwMode="auto">
          <a:xfrm>
            <a:off x="6705600" y="2895600"/>
            <a:ext cx="685800" cy="3352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42" name="Rectangle 18"/>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43" name="Line 19"/>
          <p:cNvSpPr>
            <a:spLocks noChangeShapeType="1"/>
          </p:cNvSpPr>
          <p:nvPr/>
        </p:nvSpPr>
        <p:spPr bwMode="auto">
          <a:xfrm>
            <a:off x="1295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4" name="Line 20"/>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5" name="Line 21"/>
          <p:cNvSpPr>
            <a:spLocks noChangeShapeType="1"/>
          </p:cNvSpPr>
          <p:nvPr/>
        </p:nvSpPr>
        <p:spPr bwMode="auto">
          <a:xfrm>
            <a:off x="2057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6" name="Line 22"/>
          <p:cNvSpPr>
            <a:spLocks noChangeShapeType="1"/>
          </p:cNvSpPr>
          <p:nvPr/>
        </p:nvSpPr>
        <p:spPr bwMode="auto">
          <a:xfrm>
            <a:off x="2438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7" name="Line 23"/>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8" name="Line 24"/>
          <p:cNvSpPr>
            <a:spLocks noChangeShapeType="1"/>
          </p:cNvSpPr>
          <p:nvPr/>
        </p:nvSpPr>
        <p:spPr bwMode="auto">
          <a:xfrm>
            <a:off x="3200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9" name="Line 25"/>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0" name="Line 26"/>
          <p:cNvSpPr>
            <a:spLocks noChangeShapeType="1"/>
          </p:cNvSpPr>
          <p:nvPr/>
        </p:nvSpPr>
        <p:spPr bwMode="auto">
          <a:xfrm>
            <a:off x="3962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1" name="Line 27"/>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2" name="Line 28"/>
          <p:cNvSpPr>
            <a:spLocks noChangeShapeType="1"/>
          </p:cNvSpPr>
          <p:nvPr/>
        </p:nvSpPr>
        <p:spPr bwMode="auto">
          <a:xfrm>
            <a:off x="4724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3" name="Line 29"/>
          <p:cNvSpPr>
            <a:spLocks noChangeShapeType="1"/>
          </p:cNvSpPr>
          <p:nvPr/>
        </p:nvSpPr>
        <p:spPr bwMode="auto">
          <a:xfrm>
            <a:off x="6705600" y="59436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4" name="Line 30"/>
          <p:cNvSpPr>
            <a:spLocks noChangeShapeType="1"/>
          </p:cNvSpPr>
          <p:nvPr/>
        </p:nvSpPr>
        <p:spPr bwMode="auto">
          <a:xfrm>
            <a:off x="6705600" y="56388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5" name="Line 31"/>
          <p:cNvSpPr>
            <a:spLocks noChangeShapeType="1"/>
          </p:cNvSpPr>
          <p:nvPr/>
        </p:nvSpPr>
        <p:spPr bwMode="auto">
          <a:xfrm>
            <a:off x="6705600" y="53340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6" name="Line 32"/>
          <p:cNvSpPr>
            <a:spLocks noChangeShapeType="1"/>
          </p:cNvSpPr>
          <p:nvPr/>
        </p:nvSpPr>
        <p:spPr bwMode="auto">
          <a:xfrm>
            <a:off x="6705600" y="50292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7" name="Line 33"/>
          <p:cNvSpPr>
            <a:spLocks noChangeShapeType="1"/>
          </p:cNvSpPr>
          <p:nvPr/>
        </p:nvSpPr>
        <p:spPr bwMode="auto">
          <a:xfrm>
            <a:off x="6705600" y="47244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8" name="Line 34"/>
          <p:cNvSpPr>
            <a:spLocks noChangeShapeType="1"/>
          </p:cNvSpPr>
          <p:nvPr/>
        </p:nvSpPr>
        <p:spPr bwMode="auto">
          <a:xfrm>
            <a:off x="6705600" y="44196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9" name="Line 35"/>
          <p:cNvSpPr>
            <a:spLocks noChangeShapeType="1"/>
          </p:cNvSpPr>
          <p:nvPr/>
        </p:nvSpPr>
        <p:spPr bwMode="auto">
          <a:xfrm>
            <a:off x="6705600" y="41148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0" name="Line 36"/>
          <p:cNvSpPr>
            <a:spLocks noChangeShapeType="1"/>
          </p:cNvSpPr>
          <p:nvPr/>
        </p:nvSpPr>
        <p:spPr bwMode="auto">
          <a:xfrm>
            <a:off x="6705600" y="38100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1" name="Line 37"/>
          <p:cNvSpPr>
            <a:spLocks noChangeShapeType="1"/>
          </p:cNvSpPr>
          <p:nvPr/>
        </p:nvSpPr>
        <p:spPr bwMode="auto">
          <a:xfrm>
            <a:off x="6705600" y="35052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2" name="Line 38"/>
          <p:cNvSpPr>
            <a:spLocks noChangeShapeType="1"/>
          </p:cNvSpPr>
          <p:nvPr/>
        </p:nvSpPr>
        <p:spPr bwMode="auto">
          <a:xfrm>
            <a:off x="6705600" y="32004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3" name="Line 39"/>
          <p:cNvSpPr>
            <a:spLocks noChangeShapeType="1"/>
          </p:cNvSpPr>
          <p:nvPr/>
        </p:nvSpPr>
        <p:spPr bwMode="auto">
          <a:xfrm>
            <a:off x="2971800" y="2438400"/>
            <a:ext cx="0" cy="1143000"/>
          </a:xfrm>
          <a:prstGeom prst="line">
            <a:avLst/>
          </a:prstGeom>
          <a:noFill/>
          <a:ln w="38100">
            <a:solidFill>
              <a:schemeClr val="tx1"/>
            </a:solidFill>
            <a:round/>
            <a:headEnd/>
            <a:tailEnd type="triangle" w="lg" len="lg"/>
          </a:ln>
          <a:effectLst/>
        </p:spPr>
        <p:txBody>
          <a:bodyPr wrap="none" anchor="ctr">
            <a:spAutoFit/>
          </a:bodyPr>
          <a:lstStyle/>
          <a:p>
            <a:endParaRPr lang="en-US"/>
          </a:p>
        </p:txBody>
      </p:sp>
      <p:sp>
        <p:nvSpPr>
          <p:cNvPr id="513064" name="Line 40"/>
          <p:cNvSpPr>
            <a:spLocks noChangeShapeType="1"/>
          </p:cNvSpPr>
          <p:nvPr/>
        </p:nvSpPr>
        <p:spPr bwMode="auto">
          <a:xfrm flipH="1">
            <a:off x="4953000" y="4876800"/>
            <a:ext cx="1752600" cy="0"/>
          </a:xfrm>
          <a:prstGeom prst="line">
            <a:avLst/>
          </a:prstGeom>
          <a:noFill/>
          <a:ln w="38100">
            <a:solidFill>
              <a:schemeClr val="tx1"/>
            </a:solidFill>
            <a:round/>
            <a:headEnd type="triangle" w="lg" len="lg"/>
            <a:tailEnd type="triangle" w="lg" len="lg"/>
          </a:ln>
          <a:effectLst/>
        </p:spPr>
        <p:txBody>
          <a:bodyPr wrap="none" anchor="ctr">
            <a:spAutoFit/>
          </a:bodyPr>
          <a:lstStyle/>
          <a:p>
            <a:endParaRPr lang="en-US"/>
          </a:p>
        </p:txBody>
      </p:sp>
      <p:sp>
        <p:nvSpPr>
          <p:cNvPr id="513065" name="Text Box 41"/>
          <p:cNvSpPr txBox="1">
            <a:spLocks noChangeArrowheads="1"/>
          </p:cNvSpPr>
          <p:nvPr/>
        </p:nvSpPr>
        <p:spPr bwMode="auto">
          <a:xfrm>
            <a:off x="1905000" y="1550987"/>
            <a:ext cx="2574925" cy="658813"/>
          </a:xfrm>
          <a:prstGeom prst="rect">
            <a:avLst/>
          </a:prstGeom>
          <a:noFill/>
          <a:ln w="9525">
            <a:noFill/>
            <a:miter lim="800000"/>
            <a:headEnd/>
            <a:tailEnd type="none" w="lg" len="lg"/>
          </a:ln>
          <a:effectLst/>
        </p:spPr>
        <p:txBody>
          <a:bodyPr wrap="none">
            <a:spAutoFit/>
          </a:bodyPr>
          <a:lstStyle/>
          <a:p>
            <a:r>
              <a:rPr lang="en-US" altLang="en-US" dirty="0"/>
              <a:t>Input String</a:t>
            </a:r>
          </a:p>
        </p:txBody>
      </p:sp>
      <p:sp>
        <p:nvSpPr>
          <p:cNvPr id="513066" name="Text Box 42"/>
          <p:cNvSpPr txBox="1">
            <a:spLocks noChangeArrowheads="1"/>
          </p:cNvSpPr>
          <p:nvPr/>
        </p:nvSpPr>
        <p:spPr bwMode="auto">
          <a:xfrm>
            <a:off x="6400800" y="2133600"/>
            <a:ext cx="1295400" cy="658813"/>
          </a:xfrm>
          <a:prstGeom prst="rect">
            <a:avLst/>
          </a:prstGeom>
          <a:noFill/>
          <a:ln w="9525">
            <a:noFill/>
            <a:miter lim="800000"/>
            <a:headEnd/>
            <a:tailEnd type="none" w="lg" len="lg"/>
          </a:ln>
          <a:effectLst/>
        </p:spPr>
        <p:txBody>
          <a:bodyPr wrap="none">
            <a:spAutoFit/>
          </a:bodyPr>
          <a:lstStyle/>
          <a:p>
            <a:r>
              <a:rPr lang="en-US" altLang="en-US"/>
              <a:t>Stack</a:t>
            </a:r>
          </a:p>
        </p:txBody>
      </p:sp>
      <p:sp>
        <p:nvSpPr>
          <p:cNvPr id="513067" name="Text Box 43"/>
          <p:cNvSpPr txBox="1">
            <a:spLocks noChangeArrowheads="1"/>
          </p:cNvSpPr>
          <p:nvPr/>
        </p:nvSpPr>
        <p:spPr bwMode="auto">
          <a:xfrm>
            <a:off x="1066800" y="3581400"/>
            <a:ext cx="1479550" cy="658813"/>
          </a:xfrm>
          <a:prstGeom prst="rect">
            <a:avLst/>
          </a:prstGeom>
          <a:noFill/>
          <a:ln w="9525">
            <a:noFill/>
            <a:miter lim="800000"/>
            <a:headEnd/>
            <a:tailEnd type="none" w="lg" len="lg"/>
          </a:ln>
          <a:effectLst/>
        </p:spPr>
        <p:txBody>
          <a:bodyPr wrap="none">
            <a:spAutoFit/>
          </a:bodyPr>
          <a:lstStyle/>
          <a:p>
            <a:r>
              <a:rPr lang="en-US" altLang="en-US"/>
              <a:t>States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577E2D8B-88D3-435E-97F9-79577D23DD51}" type="slidenum">
              <a:rPr lang="en-US"/>
              <a:pPr/>
              <a:t>8</a:t>
            </a:fld>
            <a:endParaRPr lang="en-US"/>
          </a:p>
        </p:txBody>
      </p:sp>
      <p:sp>
        <p:nvSpPr>
          <p:cNvPr id="514050" name="Rectangle 2"/>
          <p:cNvSpPr>
            <a:spLocks noChangeArrowheads="1"/>
          </p:cNvSpPr>
          <p:nvPr/>
        </p:nvSpPr>
        <p:spPr bwMode="auto">
          <a:xfrm>
            <a:off x="152400" y="914400"/>
            <a:ext cx="8839200" cy="609600"/>
          </a:xfrm>
          <a:prstGeom prst="rect">
            <a:avLst/>
          </a:prstGeom>
          <a:noFill/>
          <a:ln w="9525">
            <a:noFill/>
            <a:miter lim="800000"/>
            <a:headEnd/>
            <a:tailEnd/>
          </a:ln>
          <a:effectLst/>
        </p:spPr>
        <p:txBody>
          <a:bodyPr anchor="ctr"/>
          <a:lstStyle/>
          <a:p>
            <a:pPr algn="ctr">
              <a:spcBef>
                <a:spcPct val="0"/>
              </a:spcBef>
            </a:pPr>
            <a:r>
              <a:rPr lang="en-US" altLang="en-US" sz="3600" dirty="0">
                <a:solidFill>
                  <a:schemeClr val="tx2"/>
                </a:solidFill>
              </a:rPr>
              <a:t>Initial Stack Symbol</a:t>
            </a:r>
          </a:p>
        </p:txBody>
      </p:sp>
      <p:sp>
        <p:nvSpPr>
          <p:cNvPr id="514051" name="Rectangle 3"/>
          <p:cNvSpPr>
            <a:spLocks noChangeArrowheads="1"/>
          </p:cNvSpPr>
          <p:nvPr/>
        </p:nvSpPr>
        <p:spPr bwMode="auto">
          <a:xfrm>
            <a:off x="1981200" y="2590800"/>
            <a:ext cx="838200" cy="1828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4052" name="Line 4"/>
          <p:cNvSpPr>
            <a:spLocks noChangeShapeType="1"/>
          </p:cNvSpPr>
          <p:nvPr/>
        </p:nvSpPr>
        <p:spPr bwMode="auto">
          <a:xfrm>
            <a:off x="1981200" y="3048000"/>
            <a:ext cx="838200" cy="0"/>
          </a:xfrm>
          <a:prstGeom prst="line">
            <a:avLst/>
          </a:prstGeom>
          <a:noFill/>
          <a:ln w="9525">
            <a:solidFill>
              <a:schemeClr val="tx1"/>
            </a:solidFill>
            <a:round/>
            <a:headEnd/>
            <a:tailEnd type="none" w="lg" len="lg"/>
          </a:ln>
          <a:effectLst/>
        </p:spPr>
        <p:txBody>
          <a:bodyPr anchor="ctr">
            <a:spAutoFit/>
          </a:bodyPr>
          <a:lstStyle/>
          <a:p>
            <a:endParaRPr lang="en-US"/>
          </a:p>
        </p:txBody>
      </p:sp>
      <p:sp>
        <p:nvSpPr>
          <p:cNvPr id="514053" name="Line 5"/>
          <p:cNvSpPr>
            <a:spLocks noChangeShapeType="1"/>
          </p:cNvSpPr>
          <p:nvPr/>
        </p:nvSpPr>
        <p:spPr bwMode="auto">
          <a:xfrm>
            <a:off x="1981200" y="35052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54" name="Line 6"/>
          <p:cNvSpPr>
            <a:spLocks noChangeShapeType="1"/>
          </p:cNvSpPr>
          <p:nvPr/>
        </p:nvSpPr>
        <p:spPr bwMode="auto">
          <a:xfrm>
            <a:off x="1981200" y="39624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55" name="Text Box 7"/>
          <p:cNvSpPr txBox="1">
            <a:spLocks noChangeArrowheads="1"/>
          </p:cNvSpPr>
          <p:nvPr/>
        </p:nvSpPr>
        <p:spPr bwMode="auto">
          <a:xfrm>
            <a:off x="1752600" y="1905000"/>
            <a:ext cx="1295400" cy="579438"/>
          </a:xfrm>
          <a:prstGeom prst="rect">
            <a:avLst/>
          </a:prstGeom>
          <a:noFill/>
          <a:ln w="9525">
            <a:noFill/>
            <a:miter lim="800000"/>
            <a:headEnd/>
            <a:tailEnd type="none" w="lg" len="lg"/>
          </a:ln>
          <a:effectLst/>
        </p:spPr>
        <p:txBody>
          <a:bodyPr wrap="none">
            <a:spAutoFit/>
          </a:bodyPr>
          <a:lstStyle/>
          <a:p>
            <a:r>
              <a:rPr lang="en-US" altLang="en-US"/>
              <a:t>Stack</a:t>
            </a:r>
          </a:p>
        </p:txBody>
      </p:sp>
      <p:graphicFrame>
        <p:nvGraphicFramePr>
          <p:cNvPr id="514056" name="Object 8"/>
          <p:cNvGraphicFramePr>
            <a:graphicFrameLocks noChangeAspect="1"/>
          </p:cNvGraphicFramePr>
          <p:nvPr/>
        </p:nvGraphicFramePr>
        <p:xfrm>
          <a:off x="2286000" y="3962400"/>
          <a:ext cx="228600" cy="419100"/>
        </p:xfrm>
        <a:graphic>
          <a:graphicData uri="http://schemas.openxmlformats.org/presentationml/2006/ole">
            <p:oleObj spid="_x0000_s22530" name="Equation" r:id="rId3" imgW="228600" imgH="419100" progId="Equation.3">
              <p:embed/>
            </p:oleObj>
          </a:graphicData>
        </a:graphic>
      </p:graphicFrame>
      <p:sp>
        <p:nvSpPr>
          <p:cNvPr id="514057" name="Rectangle 9"/>
          <p:cNvSpPr>
            <a:spLocks noChangeArrowheads="1"/>
          </p:cNvSpPr>
          <p:nvPr/>
        </p:nvSpPr>
        <p:spPr bwMode="auto">
          <a:xfrm>
            <a:off x="5638800" y="2667000"/>
            <a:ext cx="838200" cy="1828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4058" name="Line 10"/>
          <p:cNvSpPr>
            <a:spLocks noChangeShapeType="1"/>
          </p:cNvSpPr>
          <p:nvPr/>
        </p:nvSpPr>
        <p:spPr bwMode="auto">
          <a:xfrm>
            <a:off x="5638800" y="3124200"/>
            <a:ext cx="838200" cy="0"/>
          </a:xfrm>
          <a:prstGeom prst="line">
            <a:avLst/>
          </a:prstGeom>
          <a:noFill/>
          <a:ln w="9525">
            <a:solidFill>
              <a:schemeClr val="tx1"/>
            </a:solidFill>
            <a:round/>
            <a:headEnd/>
            <a:tailEnd type="none" w="lg" len="lg"/>
          </a:ln>
          <a:effectLst/>
        </p:spPr>
        <p:txBody>
          <a:bodyPr anchor="ctr">
            <a:spAutoFit/>
          </a:bodyPr>
          <a:lstStyle/>
          <a:p>
            <a:endParaRPr lang="en-US"/>
          </a:p>
        </p:txBody>
      </p:sp>
      <p:sp>
        <p:nvSpPr>
          <p:cNvPr id="514059" name="Line 11"/>
          <p:cNvSpPr>
            <a:spLocks noChangeShapeType="1"/>
          </p:cNvSpPr>
          <p:nvPr/>
        </p:nvSpPr>
        <p:spPr bwMode="auto">
          <a:xfrm>
            <a:off x="5638800" y="35814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60" name="Line 12"/>
          <p:cNvSpPr>
            <a:spLocks noChangeShapeType="1"/>
          </p:cNvSpPr>
          <p:nvPr/>
        </p:nvSpPr>
        <p:spPr bwMode="auto">
          <a:xfrm>
            <a:off x="5638800" y="40386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61" name="Text Box 13"/>
          <p:cNvSpPr txBox="1">
            <a:spLocks noChangeArrowheads="1"/>
          </p:cNvSpPr>
          <p:nvPr/>
        </p:nvSpPr>
        <p:spPr bwMode="auto">
          <a:xfrm>
            <a:off x="5410200" y="1981200"/>
            <a:ext cx="1295400" cy="579438"/>
          </a:xfrm>
          <a:prstGeom prst="rect">
            <a:avLst/>
          </a:prstGeom>
          <a:noFill/>
          <a:ln w="9525">
            <a:noFill/>
            <a:miter lim="800000"/>
            <a:headEnd/>
            <a:tailEnd type="none" w="lg" len="lg"/>
          </a:ln>
          <a:effectLst/>
        </p:spPr>
        <p:txBody>
          <a:bodyPr wrap="none">
            <a:spAutoFit/>
          </a:bodyPr>
          <a:lstStyle/>
          <a:p>
            <a:r>
              <a:rPr lang="en-US" altLang="en-US"/>
              <a:t>Stack</a:t>
            </a:r>
          </a:p>
        </p:txBody>
      </p:sp>
      <p:graphicFrame>
        <p:nvGraphicFramePr>
          <p:cNvPr id="514062" name="Object 14"/>
          <p:cNvGraphicFramePr>
            <a:graphicFrameLocks noChangeAspect="1"/>
          </p:cNvGraphicFramePr>
          <p:nvPr/>
        </p:nvGraphicFramePr>
        <p:xfrm>
          <a:off x="5949950" y="4133850"/>
          <a:ext cx="215900" cy="228600"/>
        </p:xfrm>
        <a:graphic>
          <a:graphicData uri="http://schemas.openxmlformats.org/presentationml/2006/ole">
            <p:oleObj spid="_x0000_s22531" name="Equation" r:id="rId4" imgW="215900" imgH="228600" progId="Equation.3">
              <p:embed/>
            </p:oleObj>
          </a:graphicData>
        </a:graphic>
      </p:graphicFrame>
      <p:sp>
        <p:nvSpPr>
          <p:cNvPr id="514063" name="Line 15"/>
          <p:cNvSpPr>
            <a:spLocks noChangeShapeType="1"/>
          </p:cNvSpPr>
          <p:nvPr/>
        </p:nvSpPr>
        <p:spPr bwMode="auto">
          <a:xfrm flipH="1" flipV="1">
            <a:off x="2971800" y="4267200"/>
            <a:ext cx="990600" cy="914400"/>
          </a:xfrm>
          <a:prstGeom prst="line">
            <a:avLst/>
          </a:prstGeom>
          <a:noFill/>
          <a:ln w="9525">
            <a:solidFill>
              <a:schemeClr val="accent2"/>
            </a:solidFill>
            <a:round/>
            <a:headEnd/>
            <a:tailEnd type="stealth" w="lg" len="lg"/>
          </a:ln>
          <a:effectLst/>
        </p:spPr>
        <p:txBody>
          <a:bodyPr anchor="ctr">
            <a:spAutoFit/>
          </a:bodyPr>
          <a:lstStyle/>
          <a:p>
            <a:endParaRPr lang="en-US"/>
          </a:p>
        </p:txBody>
      </p:sp>
      <p:sp>
        <p:nvSpPr>
          <p:cNvPr id="514064" name="Line 16"/>
          <p:cNvSpPr>
            <a:spLocks noChangeShapeType="1"/>
          </p:cNvSpPr>
          <p:nvPr/>
        </p:nvSpPr>
        <p:spPr bwMode="auto">
          <a:xfrm flipV="1">
            <a:off x="4343400" y="4267200"/>
            <a:ext cx="1219200" cy="914400"/>
          </a:xfrm>
          <a:prstGeom prst="line">
            <a:avLst/>
          </a:prstGeom>
          <a:noFill/>
          <a:ln w="9525">
            <a:solidFill>
              <a:schemeClr val="accent2"/>
            </a:solidFill>
            <a:round/>
            <a:headEnd/>
            <a:tailEnd type="stealth" w="lg" len="lg"/>
          </a:ln>
          <a:effectLst/>
        </p:spPr>
        <p:txBody>
          <a:bodyPr anchor="ctr">
            <a:spAutoFit/>
          </a:bodyPr>
          <a:lstStyle/>
          <a:p>
            <a:endParaRPr lang="en-US"/>
          </a:p>
        </p:txBody>
      </p:sp>
      <p:sp>
        <p:nvSpPr>
          <p:cNvPr id="514065" name="Text Box 17"/>
          <p:cNvSpPr txBox="1">
            <a:spLocks noChangeArrowheads="1"/>
          </p:cNvSpPr>
          <p:nvPr/>
        </p:nvSpPr>
        <p:spPr bwMode="auto">
          <a:xfrm>
            <a:off x="2057400" y="5181600"/>
            <a:ext cx="1554163" cy="579438"/>
          </a:xfrm>
          <a:prstGeom prst="rect">
            <a:avLst/>
          </a:prstGeom>
          <a:noFill/>
          <a:ln w="9525">
            <a:noFill/>
            <a:miter lim="800000"/>
            <a:headEnd/>
            <a:tailEnd type="none" w="lg" len="lg"/>
          </a:ln>
          <a:effectLst/>
        </p:spPr>
        <p:txBody>
          <a:bodyPr wrap="none">
            <a:spAutoFit/>
          </a:bodyPr>
          <a:lstStyle/>
          <a:p>
            <a:r>
              <a:rPr lang="en-US"/>
              <a:t>bottom</a:t>
            </a:r>
          </a:p>
        </p:txBody>
      </p:sp>
      <p:sp>
        <p:nvSpPr>
          <p:cNvPr id="514066" name="Text Box 18"/>
          <p:cNvSpPr txBox="1">
            <a:spLocks noChangeArrowheads="1"/>
          </p:cNvSpPr>
          <p:nvPr/>
        </p:nvSpPr>
        <p:spPr bwMode="auto">
          <a:xfrm>
            <a:off x="3657600" y="5181600"/>
            <a:ext cx="2879725" cy="579438"/>
          </a:xfrm>
          <a:prstGeom prst="rect">
            <a:avLst/>
          </a:prstGeom>
          <a:noFill/>
          <a:ln w="9525">
            <a:noFill/>
            <a:miter lim="800000"/>
            <a:headEnd/>
            <a:tailEnd type="none" w="lg" len="lg"/>
          </a:ln>
          <a:effectLst/>
        </p:spPr>
        <p:txBody>
          <a:bodyPr wrap="none">
            <a:spAutoFit/>
          </a:bodyPr>
          <a:lstStyle/>
          <a:p>
            <a:r>
              <a:rPr lang="en-US"/>
              <a:t>special symbol</a:t>
            </a:r>
          </a:p>
        </p:txBody>
      </p:sp>
      <p:sp>
        <p:nvSpPr>
          <p:cNvPr id="514067" name="Line 19"/>
          <p:cNvSpPr>
            <a:spLocks noChangeShapeType="1"/>
          </p:cNvSpPr>
          <p:nvPr/>
        </p:nvSpPr>
        <p:spPr bwMode="auto">
          <a:xfrm>
            <a:off x="1447800" y="4191000"/>
            <a:ext cx="533400" cy="0"/>
          </a:xfrm>
          <a:prstGeom prst="line">
            <a:avLst/>
          </a:prstGeom>
          <a:noFill/>
          <a:ln w="9525">
            <a:solidFill>
              <a:schemeClr val="tx1"/>
            </a:solidFill>
            <a:round/>
            <a:headEnd/>
            <a:tailEnd type="triangle" w="lg" len="lg"/>
          </a:ln>
          <a:effectLst/>
        </p:spPr>
        <p:txBody>
          <a:bodyPr>
            <a:spAutoFit/>
          </a:bodyPr>
          <a:lstStyle/>
          <a:p>
            <a:endParaRPr lang="en-US"/>
          </a:p>
        </p:txBody>
      </p:sp>
      <p:sp>
        <p:nvSpPr>
          <p:cNvPr id="514068" name="Text Box 20"/>
          <p:cNvSpPr txBox="1">
            <a:spLocks noChangeArrowheads="1"/>
          </p:cNvSpPr>
          <p:nvPr/>
        </p:nvSpPr>
        <p:spPr bwMode="auto">
          <a:xfrm>
            <a:off x="212725" y="3606800"/>
            <a:ext cx="1211263" cy="1163638"/>
          </a:xfrm>
          <a:prstGeom prst="rect">
            <a:avLst/>
          </a:prstGeom>
          <a:noFill/>
          <a:ln w="9525">
            <a:noFill/>
            <a:miter lim="800000"/>
            <a:headEnd/>
            <a:tailEnd type="none" w="lg" len="lg"/>
          </a:ln>
          <a:effectLst/>
        </p:spPr>
        <p:txBody>
          <a:bodyPr wrap="none">
            <a:spAutoFit/>
          </a:bodyPr>
          <a:lstStyle/>
          <a:p>
            <a:r>
              <a:rPr lang="en-US"/>
              <a:t>stack</a:t>
            </a:r>
          </a:p>
          <a:p>
            <a:r>
              <a:rPr lang="en-US"/>
              <a:t>head</a:t>
            </a:r>
          </a:p>
        </p:txBody>
      </p:sp>
      <p:sp>
        <p:nvSpPr>
          <p:cNvPr id="514069" name="Line 21"/>
          <p:cNvSpPr>
            <a:spLocks noChangeShapeType="1"/>
          </p:cNvSpPr>
          <p:nvPr/>
        </p:nvSpPr>
        <p:spPr bwMode="auto">
          <a:xfrm flipH="1">
            <a:off x="6477000" y="4191000"/>
            <a:ext cx="609600" cy="0"/>
          </a:xfrm>
          <a:prstGeom prst="line">
            <a:avLst/>
          </a:prstGeom>
          <a:noFill/>
          <a:ln w="9525">
            <a:solidFill>
              <a:schemeClr val="tx1"/>
            </a:solidFill>
            <a:round/>
            <a:headEnd/>
            <a:tailEnd type="triangle" w="lg" len="lg"/>
          </a:ln>
          <a:effectLst/>
        </p:spPr>
        <p:txBody>
          <a:bodyPr wrap="none">
            <a:spAutoFit/>
          </a:bodyPr>
          <a:lstStyle/>
          <a:p>
            <a:endParaRPr lang="en-US"/>
          </a:p>
        </p:txBody>
      </p:sp>
      <p:sp>
        <p:nvSpPr>
          <p:cNvPr id="514070" name="Text Box 22"/>
          <p:cNvSpPr txBox="1">
            <a:spLocks noChangeArrowheads="1"/>
          </p:cNvSpPr>
          <p:nvPr/>
        </p:nvSpPr>
        <p:spPr bwMode="auto">
          <a:xfrm>
            <a:off x="7239000" y="3886200"/>
            <a:ext cx="808038" cy="579438"/>
          </a:xfrm>
          <a:prstGeom prst="rect">
            <a:avLst/>
          </a:prstGeom>
          <a:noFill/>
          <a:ln w="9525">
            <a:noFill/>
            <a:miter lim="800000"/>
            <a:headEnd/>
            <a:tailEnd type="none" w="lg" len="lg"/>
          </a:ln>
          <a:effectLst/>
        </p:spPr>
        <p:txBody>
          <a:bodyPr wrap="none">
            <a:spAutoFit/>
          </a:bodyPr>
          <a:lstStyle/>
          <a:p>
            <a:r>
              <a:rPr lang="en-US" altLang="en-US"/>
              <a:t>top</a:t>
            </a:r>
          </a:p>
        </p:txBody>
      </p:sp>
      <p:sp>
        <p:nvSpPr>
          <p:cNvPr id="514071" name="Text Box 23"/>
          <p:cNvSpPr txBox="1">
            <a:spLocks noChangeArrowheads="1"/>
          </p:cNvSpPr>
          <p:nvPr/>
        </p:nvSpPr>
        <p:spPr bwMode="auto">
          <a:xfrm>
            <a:off x="2286000" y="5791200"/>
            <a:ext cx="3598863" cy="579438"/>
          </a:xfrm>
          <a:prstGeom prst="rect">
            <a:avLst/>
          </a:prstGeom>
          <a:noFill/>
          <a:ln w="9525">
            <a:noFill/>
            <a:miter lim="800000"/>
            <a:headEnd/>
            <a:tailEnd type="none" w="lg" len="lg"/>
          </a:ln>
          <a:effectLst/>
        </p:spPr>
        <p:txBody>
          <a:bodyPr wrap="none">
            <a:spAutoFit/>
          </a:bodyPr>
          <a:lstStyle/>
          <a:p>
            <a:r>
              <a:rPr lang="en-US"/>
              <a:t>Appears at time 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5D3CE050-B84C-4379-AFE2-8991188FEAC6}" type="slidenum">
              <a:rPr lang="en-US"/>
              <a:pPr/>
              <a:t>9</a:t>
            </a:fld>
            <a:endParaRPr lang="en-US"/>
          </a:p>
        </p:txBody>
      </p:sp>
      <p:sp>
        <p:nvSpPr>
          <p:cNvPr id="515074" name="Rectangle 2"/>
          <p:cNvSpPr>
            <a:spLocks noGrp="1" noChangeArrowheads="1"/>
          </p:cNvSpPr>
          <p:nvPr>
            <p:ph type="title"/>
          </p:nvPr>
        </p:nvSpPr>
        <p:spPr>
          <a:xfrm>
            <a:off x="457200" y="304800"/>
            <a:ext cx="8305800" cy="1143000"/>
          </a:xfrm>
        </p:spPr>
        <p:txBody>
          <a:bodyPr/>
          <a:lstStyle/>
          <a:p>
            <a:r>
              <a:rPr lang="en-US" altLang="en-US" dirty="0"/>
              <a:t>The States</a:t>
            </a:r>
          </a:p>
        </p:txBody>
      </p:sp>
      <p:sp>
        <p:nvSpPr>
          <p:cNvPr id="515075" name="Oval 3"/>
          <p:cNvSpPr>
            <a:spLocks noChangeArrowheads="1"/>
          </p:cNvSpPr>
          <p:nvPr/>
        </p:nvSpPr>
        <p:spPr bwMode="auto">
          <a:xfrm>
            <a:off x="3124200" y="3886200"/>
            <a:ext cx="685800" cy="6858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5076" name="Oval 4"/>
          <p:cNvSpPr>
            <a:spLocks noChangeArrowheads="1"/>
          </p:cNvSpPr>
          <p:nvPr/>
        </p:nvSpPr>
        <p:spPr bwMode="auto">
          <a:xfrm>
            <a:off x="5943600" y="3886200"/>
            <a:ext cx="685800" cy="6858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5077" name="Line 5"/>
          <p:cNvSpPr>
            <a:spLocks noChangeShapeType="1"/>
          </p:cNvSpPr>
          <p:nvPr/>
        </p:nvSpPr>
        <p:spPr bwMode="auto">
          <a:xfrm>
            <a:off x="3810000" y="4267200"/>
            <a:ext cx="2133600" cy="0"/>
          </a:xfrm>
          <a:prstGeom prst="line">
            <a:avLst/>
          </a:prstGeom>
          <a:noFill/>
          <a:ln w="9525">
            <a:solidFill>
              <a:schemeClr val="tx1"/>
            </a:solidFill>
            <a:round/>
            <a:headEnd/>
            <a:tailEnd type="triangle" w="lg" len="lg"/>
          </a:ln>
          <a:effectLst/>
        </p:spPr>
        <p:txBody>
          <a:bodyPr wrap="none" anchor="ctr">
            <a:spAutoFit/>
          </a:bodyPr>
          <a:lstStyle/>
          <a:p>
            <a:endParaRPr lang="en-US"/>
          </a:p>
        </p:txBody>
      </p:sp>
      <p:graphicFrame>
        <p:nvGraphicFramePr>
          <p:cNvPr id="515078" name="Object 6"/>
          <p:cNvGraphicFramePr>
            <a:graphicFrameLocks noChangeAspect="1"/>
          </p:cNvGraphicFramePr>
          <p:nvPr/>
        </p:nvGraphicFramePr>
        <p:xfrm>
          <a:off x="3276600" y="4038600"/>
          <a:ext cx="381000" cy="457200"/>
        </p:xfrm>
        <a:graphic>
          <a:graphicData uri="http://schemas.openxmlformats.org/presentationml/2006/ole">
            <p:oleObj spid="_x0000_s23554" name="Equation" r:id="rId3" imgW="381000" imgH="457200" progId="Equation.3">
              <p:embed/>
            </p:oleObj>
          </a:graphicData>
        </a:graphic>
      </p:graphicFrame>
      <p:graphicFrame>
        <p:nvGraphicFramePr>
          <p:cNvPr id="515079" name="Object 7"/>
          <p:cNvGraphicFramePr>
            <a:graphicFrameLocks noChangeAspect="1"/>
          </p:cNvGraphicFramePr>
          <p:nvPr/>
        </p:nvGraphicFramePr>
        <p:xfrm>
          <a:off x="6070600" y="4038600"/>
          <a:ext cx="431800" cy="457200"/>
        </p:xfrm>
        <a:graphic>
          <a:graphicData uri="http://schemas.openxmlformats.org/presentationml/2006/ole">
            <p:oleObj spid="_x0000_s23555" name="Equation" r:id="rId4" imgW="431800" imgH="457200" progId="Equation.3">
              <p:embed/>
            </p:oleObj>
          </a:graphicData>
        </a:graphic>
      </p:graphicFrame>
      <p:graphicFrame>
        <p:nvGraphicFramePr>
          <p:cNvPr id="515080" name="Object 8"/>
          <p:cNvGraphicFramePr>
            <a:graphicFrameLocks noChangeAspect="1"/>
          </p:cNvGraphicFramePr>
          <p:nvPr/>
        </p:nvGraphicFramePr>
        <p:xfrm>
          <a:off x="3962400" y="3810000"/>
          <a:ext cx="1663700" cy="444500"/>
        </p:xfrm>
        <a:graphic>
          <a:graphicData uri="http://schemas.openxmlformats.org/presentationml/2006/ole">
            <p:oleObj spid="_x0000_s23556" name="Equation" r:id="rId5" imgW="1663700" imgH="444500" progId="Equation.3">
              <p:embed/>
            </p:oleObj>
          </a:graphicData>
        </a:graphic>
      </p:graphicFrame>
      <p:sp>
        <p:nvSpPr>
          <p:cNvPr id="515081" name="Line 9"/>
          <p:cNvSpPr>
            <a:spLocks noChangeShapeType="1"/>
          </p:cNvSpPr>
          <p:nvPr/>
        </p:nvSpPr>
        <p:spPr bwMode="auto">
          <a:xfrm>
            <a:off x="2971800" y="2819400"/>
            <a:ext cx="990600" cy="990600"/>
          </a:xfrm>
          <a:prstGeom prst="line">
            <a:avLst/>
          </a:prstGeom>
          <a:noFill/>
          <a:ln w="9525">
            <a:solidFill>
              <a:srgbClr val="FF0000"/>
            </a:solidFill>
            <a:round/>
            <a:headEnd/>
            <a:tailEnd type="triangle" w="lg" len="lg"/>
          </a:ln>
          <a:effectLst/>
        </p:spPr>
        <p:txBody>
          <a:bodyPr anchor="ctr">
            <a:spAutoFit/>
          </a:bodyPr>
          <a:lstStyle/>
          <a:p>
            <a:endParaRPr lang="en-US"/>
          </a:p>
        </p:txBody>
      </p:sp>
      <p:sp>
        <p:nvSpPr>
          <p:cNvPr id="515082" name="Text Box 10"/>
          <p:cNvSpPr txBox="1">
            <a:spLocks noChangeArrowheads="1"/>
          </p:cNvSpPr>
          <p:nvPr/>
        </p:nvSpPr>
        <p:spPr bwMode="auto">
          <a:xfrm>
            <a:off x="2257425" y="2243137"/>
            <a:ext cx="1476375" cy="1338263"/>
          </a:xfrm>
          <a:prstGeom prst="rect">
            <a:avLst/>
          </a:prstGeom>
          <a:noFill/>
          <a:ln w="9525">
            <a:noFill/>
            <a:miter lim="800000"/>
            <a:headEnd/>
            <a:tailEnd type="none" w="lg" len="lg"/>
          </a:ln>
          <a:effectLst/>
        </p:spPr>
        <p:txBody>
          <a:bodyPr wrap="none">
            <a:spAutoFit/>
          </a:bodyPr>
          <a:lstStyle/>
          <a:p>
            <a:r>
              <a:rPr lang="en-US" altLang="en-US" dirty="0"/>
              <a:t>Input</a:t>
            </a:r>
          </a:p>
          <a:p>
            <a:r>
              <a:rPr lang="en-US" altLang="en-US" dirty="0"/>
              <a:t>symbol</a:t>
            </a:r>
          </a:p>
        </p:txBody>
      </p:sp>
      <p:sp>
        <p:nvSpPr>
          <p:cNvPr id="515083" name="Line 11"/>
          <p:cNvSpPr>
            <a:spLocks noChangeShapeType="1"/>
          </p:cNvSpPr>
          <p:nvPr/>
        </p:nvSpPr>
        <p:spPr bwMode="auto">
          <a:xfrm flipH="1">
            <a:off x="4648200" y="2819400"/>
            <a:ext cx="0" cy="838200"/>
          </a:xfrm>
          <a:prstGeom prst="line">
            <a:avLst/>
          </a:prstGeom>
          <a:noFill/>
          <a:ln w="9525">
            <a:solidFill>
              <a:srgbClr val="FF0000"/>
            </a:solidFill>
            <a:round/>
            <a:headEnd/>
            <a:tailEnd type="triangle" w="lg" len="lg"/>
          </a:ln>
          <a:effectLst/>
        </p:spPr>
        <p:txBody>
          <a:bodyPr anchor="ctr">
            <a:spAutoFit/>
          </a:bodyPr>
          <a:lstStyle/>
          <a:p>
            <a:endParaRPr lang="en-US"/>
          </a:p>
        </p:txBody>
      </p:sp>
      <p:sp>
        <p:nvSpPr>
          <p:cNvPr id="515084" name="Text Box 12"/>
          <p:cNvSpPr txBox="1">
            <a:spLocks noChangeArrowheads="1"/>
          </p:cNvSpPr>
          <p:nvPr/>
        </p:nvSpPr>
        <p:spPr bwMode="auto">
          <a:xfrm>
            <a:off x="4191000" y="2209800"/>
            <a:ext cx="1476375" cy="1338263"/>
          </a:xfrm>
          <a:prstGeom prst="rect">
            <a:avLst/>
          </a:prstGeom>
          <a:noFill/>
          <a:ln w="9525">
            <a:noFill/>
            <a:miter lim="800000"/>
            <a:headEnd/>
            <a:tailEnd type="none" w="lg" len="lg"/>
          </a:ln>
          <a:effectLst/>
        </p:spPr>
        <p:txBody>
          <a:bodyPr wrap="none">
            <a:spAutoFit/>
          </a:bodyPr>
          <a:lstStyle/>
          <a:p>
            <a:r>
              <a:rPr lang="en-US" altLang="en-US" dirty="0"/>
              <a:t>Pop</a:t>
            </a:r>
          </a:p>
          <a:p>
            <a:r>
              <a:rPr lang="en-US" altLang="en-US" dirty="0"/>
              <a:t>symbol</a:t>
            </a:r>
          </a:p>
        </p:txBody>
      </p:sp>
      <p:sp>
        <p:nvSpPr>
          <p:cNvPr id="515085" name="Text Box 13"/>
          <p:cNvSpPr txBox="1">
            <a:spLocks noChangeArrowheads="1"/>
          </p:cNvSpPr>
          <p:nvPr/>
        </p:nvSpPr>
        <p:spPr bwMode="auto">
          <a:xfrm>
            <a:off x="6629400" y="2014537"/>
            <a:ext cx="1476375" cy="1338263"/>
          </a:xfrm>
          <a:prstGeom prst="rect">
            <a:avLst/>
          </a:prstGeom>
          <a:noFill/>
          <a:ln w="9525">
            <a:noFill/>
            <a:miter lim="800000"/>
            <a:headEnd/>
            <a:tailEnd type="none" w="lg" len="lg"/>
          </a:ln>
          <a:effectLst/>
        </p:spPr>
        <p:txBody>
          <a:bodyPr wrap="none">
            <a:spAutoFit/>
          </a:bodyPr>
          <a:lstStyle/>
          <a:p>
            <a:r>
              <a:rPr lang="en-US" altLang="en-US" dirty="0"/>
              <a:t>Push</a:t>
            </a:r>
          </a:p>
          <a:p>
            <a:r>
              <a:rPr lang="en-US" altLang="en-US" dirty="0"/>
              <a:t>symbol</a:t>
            </a:r>
          </a:p>
        </p:txBody>
      </p:sp>
      <p:sp>
        <p:nvSpPr>
          <p:cNvPr id="515086" name="Line 14"/>
          <p:cNvSpPr>
            <a:spLocks noChangeShapeType="1"/>
          </p:cNvSpPr>
          <p:nvPr/>
        </p:nvSpPr>
        <p:spPr bwMode="auto">
          <a:xfrm flipH="1">
            <a:off x="5638800" y="2819400"/>
            <a:ext cx="1066800" cy="990600"/>
          </a:xfrm>
          <a:prstGeom prst="line">
            <a:avLst/>
          </a:prstGeom>
          <a:noFill/>
          <a:ln w="9525">
            <a:solidFill>
              <a:srgbClr val="FF0000"/>
            </a:solidFill>
            <a:round/>
            <a:headEnd/>
            <a:tailEnd type="triangle" w="lg" len="lg"/>
          </a:ln>
          <a:effectLst/>
        </p:spPr>
        <p:txBody>
          <a:bodyPr anchor="ctr">
            <a:spAutoFit/>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1775</TotalTime>
  <Words>591</Words>
  <Application>Microsoft Office PowerPoint</Application>
  <PresentationFormat>On-screen Show (4:3)</PresentationFormat>
  <Paragraphs>143</Paragraphs>
  <Slides>50</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Flow</vt:lpstr>
      <vt:lpstr>Equation</vt:lpstr>
      <vt:lpstr>TAFL</vt:lpstr>
      <vt:lpstr>PDA</vt:lpstr>
      <vt:lpstr>PDA</vt:lpstr>
      <vt:lpstr>PDA</vt:lpstr>
      <vt:lpstr>PDA and CFG</vt:lpstr>
      <vt:lpstr>A PDA is described by</vt:lpstr>
      <vt:lpstr>Pushdown Automaton -- PDA</vt:lpstr>
      <vt:lpstr>Slide 8</vt:lpstr>
      <vt:lpstr>The States</vt:lpstr>
      <vt:lpstr>Push Down Automata</vt:lpstr>
      <vt:lpstr>Example </vt:lpstr>
      <vt:lpstr>PDA</vt:lpstr>
      <vt:lpstr>Input Tape</vt:lpstr>
      <vt:lpstr>States</vt:lpstr>
      <vt:lpstr>States</vt:lpstr>
      <vt:lpstr>State Representation</vt:lpstr>
      <vt:lpstr>State Representation</vt:lpstr>
      <vt:lpstr>Stack</vt:lpstr>
      <vt:lpstr>Example</vt:lpstr>
      <vt:lpstr>Example</vt:lpstr>
      <vt:lpstr>Example</vt:lpstr>
      <vt:lpstr>Example</vt:lpstr>
      <vt:lpstr>Stack Operations</vt:lpstr>
      <vt:lpstr>anbn</vt:lpstr>
      <vt:lpstr>Example</vt:lpstr>
      <vt:lpstr>Equivalent Machine is </vt:lpstr>
      <vt:lpstr>Example of all states </vt:lpstr>
      <vt:lpstr>Definition</vt:lpstr>
      <vt:lpstr>Example</vt:lpstr>
      <vt:lpstr>Example Cont…</vt:lpstr>
      <vt:lpstr>Palindrome</vt:lpstr>
      <vt:lpstr>Palindrome Machine</vt:lpstr>
      <vt:lpstr>Palindrome Machine</vt:lpstr>
      <vt:lpstr>Palindrome Machine (Odd Palindrome)</vt:lpstr>
      <vt:lpstr>Palindrome Machine (even Palindrome)</vt:lpstr>
      <vt:lpstr>Palindrome Machine (even Palindrome)</vt:lpstr>
      <vt:lpstr>PDA accepts language from following CFG</vt:lpstr>
      <vt:lpstr>Example </vt:lpstr>
      <vt:lpstr>Assignment </vt:lpstr>
      <vt:lpstr>Another CFG to NPDA Example </vt:lpstr>
      <vt:lpstr>Another CFG to NPDA Example </vt:lpstr>
      <vt:lpstr>Another CFG to NPDA Example </vt:lpstr>
      <vt:lpstr>Assignment</vt:lpstr>
      <vt:lpstr>Chomsky Normal Form</vt:lpstr>
      <vt:lpstr>Chomsky Normal Form</vt:lpstr>
      <vt:lpstr>Chomsky Normal Form</vt:lpstr>
      <vt:lpstr>TASK: Convert CFG to CNF</vt:lpstr>
      <vt:lpstr>Solution of Task</vt:lpstr>
      <vt:lpstr>Task-2: Convert CFG to CNF</vt:lpstr>
      <vt:lpstr>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Qamar</cp:lastModifiedBy>
  <cp:revision>76</cp:revision>
  <dcterms:created xsi:type="dcterms:W3CDTF">2006-08-16T00:00:00Z</dcterms:created>
  <dcterms:modified xsi:type="dcterms:W3CDTF">2021-05-21T06:50:12Z</dcterms:modified>
</cp:coreProperties>
</file>