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96" r:id="rId3"/>
    <p:sldId id="29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4" r:id="rId23"/>
    <p:sldId id="335" r:id="rId24"/>
    <p:sldId id="343" r:id="rId25"/>
    <p:sldId id="336" r:id="rId26"/>
    <p:sldId id="337" r:id="rId27"/>
    <p:sldId id="338" r:id="rId28"/>
    <p:sldId id="339" r:id="rId29"/>
    <p:sldId id="340" r:id="rId30"/>
    <p:sldId id="341" r:id="rId31"/>
    <p:sldId id="346" r:id="rId32"/>
    <p:sldId id="347" r:id="rId33"/>
    <p:sldId id="348" r:id="rId34"/>
    <p:sldId id="349" r:id="rId35"/>
    <p:sldId id="351" r:id="rId36"/>
    <p:sldId id="345" r:id="rId37"/>
    <p:sldId id="330" r:id="rId38"/>
    <p:sldId id="332" r:id="rId39"/>
    <p:sldId id="333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4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Initialization, process/rule</a:t>
            </a:r>
            <a:r>
              <a:rPr lang="en-US" baseline="0" dirty="0" smtClean="0"/>
              <a:t> and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is positive integer and –N is negative integer and + in between in for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R? is for optional</a:t>
            </a:r>
            <a:r>
              <a:rPr lang="en-US" baseline="0" dirty="0" smtClean="0"/>
              <a:t> mean zero or one (only)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is palindrome, b is palindrome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 is a sequence of characters that forms a search pattern, mainly for use in pattern matching with strings, or string matching, i.e. "find and replace"-like operations.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Pipe symbol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zero or one time only</a:t>
            </a:r>
          </a:p>
          <a:p>
            <a:r>
              <a:rPr lang="en-US" dirty="0" smtClean="0"/>
              <a:t>^…$   </a:t>
            </a:r>
            <a:r>
              <a:rPr lang="en-US" dirty="0" err="1" smtClean="0"/>
              <a:t>i.e</a:t>
            </a:r>
            <a:r>
              <a:rPr lang="en-US" dirty="0" smtClean="0"/>
              <a:t> starting with blank and termination</a:t>
            </a:r>
            <a:r>
              <a:rPr lang="en-US" baseline="0" dirty="0" smtClean="0"/>
              <a:t> with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Alphanumeric means combination of alphabets</a:t>
            </a:r>
            <a:r>
              <a:rPr lang="en-US" baseline="0" dirty="0" smtClean="0"/>
              <a:t> and numeric's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</a:t>
            </a:r>
            <a:r>
              <a:rPr lang="en-US" smtClean="0"/>
              <a:t>) is </a:t>
            </a:r>
            <a:r>
              <a:rPr lang="en-US" dirty="0" smtClean="0"/>
              <a:t>a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baseline="0" dirty="0" smtClean="0"/>
              <a:t> is a subset of r*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at most use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4-5-6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Useful operators used in the regular expression are as follows: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= 0 or more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 = 1 or more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 or 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  = (a or b)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0 or more times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(a or b)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1 or more times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= a or b (only b 0 or more times)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)*(c|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(a or b) 0 or more times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or Null 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</a:t>
            </a:r>
            <a:r>
              <a:rPr lang="en-US" dirty="0" err="1" smtClean="0"/>
              <a:t>abc</a:t>
            </a:r>
            <a:r>
              <a:rPr lang="en-US" dirty="0" smtClean="0"/>
              <a:t>…	Letters  </a:t>
            </a:r>
          </a:p>
          <a:p>
            <a:pPr>
              <a:buNone/>
            </a:pPr>
            <a:r>
              <a:rPr lang="en-US" dirty="0" smtClean="0"/>
              <a:t>✓	123…	Digits  </a:t>
            </a:r>
          </a:p>
          <a:p>
            <a:pPr>
              <a:buNone/>
            </a:pPr>
            <a:r>
              <a:rPr lang="en-US" dirty="0" smtClean="0"/>
              <a:t>✓	\d	any Digit  </a:t>
            </a:r>
          </a:p>
          <a:p>
            <a:pPr>
              <a:buNone/>
            </a:pPr>
            <a:r>
              <a:rPr lang="en-US" dirty="0" smtClean="0"/>
              <a:t>✓	.	any Character  </a:t>
            </a:r>
          </a:p>
          <a:p>
            <a:pPr>
              <a:buNone/>
            </a:pPr>
            <a:r>
              <a:rPr lang="en-US" dirty="0" smtClean="0"/>
              <a:t>✓	\.	Period  </a:t>
            </a:r>
          </a:p>
          <a:p>
            <a:pPr>
              <a:buNone/>
            </a:pPr>
            <a:r>
              <a:rPr lang="en-US" dirty="0" smtClean="0"/>
              <a:t>✓	[</a:t>
            </a:r>
            <a:r>
              <a:rPr lang="en-US" dirty="0" err="1" smtClean="0"/>
              <a:t>abc</a:t>
            </a:r>
            <a:r>
              <a:rPr lang="en-US" dirty="0" smtClean="0"/>
              <a:t>]	Only a, b, or c  </a:t>
            </a:r>
          </a:p>
          <a:p>
            <a:pPr>
              <a:buNone/>
            </a:pPr>
            <a:r>
              <a:rPr lang="en-US" dirty="0" smtClean="0"/>
              <a:t>✓	[^</a:t>
            </a:r>
            <a:r>
              <a:rPr lang="en-US" dirty="0" err="1" smtClean="0"/>
              <a:t>abc</a:t>
            </a:r>
            <a:r>
              <a:rPr lang="en-US" dirty="0" smtClean="0"/>
              <a:t>]	Not a, b, nor c  </a:t>
            </a:r>
          </a:p>
          <a:p>
            <a:pPr>
              <a:buNone/>
            </a:pPr>
            <a:r>
              <a:rPr lang="en-US" dirty="0" smtClean="0"/>
              <a:t>✓	[a-z]	Characters a to z  </a:t>
            </a:r>
          </a:p>
          <a:p>
            <a:pPr>
              <a:buNone/>
            </a:pPr>
            <a:r>
              <a:rPr lang="en-US" dirty="0" smtClean="0"/>
              <a:t>✓	[0-9]	Numbers 0 to 9 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{m}	m Repetitions  </a:t>
            </a:r>
          </a:p>
          <a:p>
            <a:pPr>
              <a:buNone/>
            </a:pPr>
            <a:r>
              <a:rPr lang="en-US" dirty="0" smtClean="0"/>
              <a:t>✓	*	Zero or more repetitions  </a:t>
            </a:r>
          </a:p>
          <a:p>
            <a:pPr>
              <a:buNone/>
            </a:pPr>
            <a:r>
              <a:rPr lang="en-US" dirty="0" smtClean="0"/>
              <a:t>✓	+	One or more repetitions  </a:t>
            </a:r>
          </a:p>
          <a:p>
            <a:pPr>
              <a:buNone/>
            </a:pPr>
            <a:r>
              <a:rPr lang="en-US" dirty="0" smtClean="0"/>
              <a:t>✓	?	Optional  </a:t>
            </a:r>
          </a:p>
          <a:p>
            <a:pPr>
              <a:buNone/>
            </a:pPr>
            <a:r>
              <a:rPr lang="en-US" dirty="0" smtClean="0"/>
              <a:t>✓	\s	any Whitespace  </a:t>
            </a:r>
          </a:p>
          <a:p>
            <a:pPr>
              <a:buNone/>
            </a:pPr>
            <a:r>
              <a:rPr lang="en-US" dirty="0" smtClean="0"/>
              <a:t>✓	^…$	Starts and ends  </a:t>
            </a:r>
          </a:p>
          <a:p>
            <a:pPr>
              <a:buNone/>
            </a:pPr>
            <a:r>
              <a:rPr lang="en-US" dirty="0" smtClean="0"/>
              <a:t>✓	( )	capture Group  </a:t>
            </a:r>
          </a:p>
          <a:p>
            <a:pPr>
              <a:buNone/>
            </a:pPr>
            <a:r>
              <a:rPr lang="en-US" dirty="0" smtClean="0"/>
              <a:t>✓	(.*)	capture Variable content 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(</a:t>
            </a:r>
            <a:r>
              <a:rPr lang="en-US" dirty="0" err="1" smtClean="0"/>
              <a:t>a|b</a:t>
            </a:r>
            <a:r>
              <a:rPr lang="en-US" dirty="0" smtClean="0"/>
              <a:t>)	match's a or b  </a:t>
            </a:r>
          </a:p>
          <a:p>
            <a:pPr>
              <a:buNone/>
            </a:pPr>
            <a:r>
              <a:rPr lang="en-US" dirty="0" smtClean="0"/>
              <a:t>✓	\w	any Alphanumeric character  </a:t>
            </a:r>
          </a:p>
          <a:p>
            <a:pPr>
              <a:buNone/>
            </a:pPr>
            <a:r>
              <a:rPr lang="en-US" dirty="0" smtClean="0"/>
              <a:t>✓	\W	any Non-alphanumeric character  </a:t>
            </a:r>
          </a:p>
          <a:p>
            <a:pPr>
              <a:buNone/>
            </a:pPr>
            <a:r>
              <a:rPr lang="en-US" dirty="0" smtClean="0"/>
              <a:t>✓	\d	any Digit  </a:t>
            </a:r>
          </a:p>
          <a:p>
            <a:pPr>
              <a:buNone/>
            </a:pPr>
            <a:r>
              <a:rPr lang="en-US" dirty="0" smtClean="0"/>
              <a:t>✓	\D	any Non-digit character  </a:t>
            </a:r>
          </a:p>
          <a:p>
            <a:pPr>
              <a:buNone/>
            </a:pPr>
            <a:r>
              <a:rPr lang="en-US" dirty="0" smtClean="0"/>
              <a:t>✓	\s	any Whitespace  </a:t>
            </a:r>
          </a:p>
          <a:p>
            <a:pPr>
              <a:buNone/>
            </a:pPr>
            <a:r>
              <a:rPr lang="en-US" dirty="0" smtClean="0"/>
              <a:t>✓	\S	any Non-whitespace character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Language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64634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and Groupings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248400" cy="47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Language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467600" cy="445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7975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22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3764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recursive definition is fundamentally a three-step process:</a:t>
            </a:r>
          </a:p>
          <a:p>
            <a:r>
              <a:rPr lang="en-US" dirty="0" smtClean="0"/>
              <a:t>We specify some </a:t>
            </a:r>
            <a:r>
              <a:rPr lang="en-US" b="1" dirty="0" smtClean="0"/>
              <a:t>basic objects in the set</a:t>
            </a:r>
            <a:r>
              <a:rPr lang="en-US" dirty="0" smtClean="0"/>
              <a:t>. The number of basic objects specified must be finite. This means that we </a:t>
            </a:r>
            <a:r>
              <a:rPr lang="en-US" dirty="0" smtClean="0">
                <a:solidFill>
                  <a:srgbClr val="FF0000"/>
                </a:solidFill>
              </a:rPr>
              <a:t>write some basic facts</a:t>
            </a:r>
            <a:r>
              <a:rPr lang="en-US" dirty="0" smtClean="0"/>
              <a:t> about the set</a:t>
            </a:r>
          </a:p>
          <a:p>
            <a:r>
              <a:rPr lang="en-US" dirty="0" smtClean="0"/>
              <a:t>Second, we give a </a:t>
            </a:r>
            <a:r>
              <a:rPr lang="en-US" b="1" dirty="0" smtClean="0"/>
              <a:t>finite number of basic rules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constructing more objects in the set</a:t>
            </a:r>
            <a:r>
              <a:rPr lang="en-US" dirty="0" smtClean="0"/>
              <a:t> from the ones we already know.</a:t>
            </a:r>
          </a:p>
          <a:p>
            <a:r>
              <a:rPr lang="en-US" dirty="0" smtClean="0"/>
              <a:t>Finally, we provide </a:t>
            </a:r>
            <a:r>
              <a:rPr lang="en-US" b="1" dirty="0" smtClean="0"/>
              <a:t>declaration</a:t>
            </a:r>
            <a:r>
              <a:rPr lang="en-US" dirty="0" smtClean="0"/>
              <a:t> that no objects except those constructed in this way are allowed in the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086600" cy="450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086600" cy="467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a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expression may be the </a:t>
            </a:r>
            <a:r>
              <a:rPr lang="en-US" b="1" dirty="0" smtClean="0"/>
              <a:t>null string</a:t>
            </a:r>
            <a:r>
              <a:rPr lang="en-US" dirty="0" smtClean="0"/>
              <a:t>,     r = </a:t>
            </a:r>
            <a:r>
              <a:rPr lang="el-GR" b="1" dirty="0" smtClean="0"/>
              <a:t>λ</a:t>
            </a:r>
            <a:endParaRPr lang="en-US" b="1" dirty="0" smtClean="0"/>
          </a:p>
          <a:p>
            <a:r>
              <a:rPr lang="en-US" dirty="0" smtClean="0"/>
              <a:t>A regular expression may be </a:t>
            </a:r>
            <a:r>
              <a:rPr lang="en-US" b="1" dirty="0" smtClean="0"/>
              <a:t>an element</a:t>
            </a:r>
            <a:r>
              <a:rPr lang="en-US" dirty="0" smtClean="0"/>
              <a:t> of the input alphabet,  r = a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smtClean="0"/>
              <a:t>union of two regular expressions</a:t>
            </a:r>
            <a:r>
              <a:rPr lang="en-US" dirty="0" smtClean="0"/>
              <a:t>,  r = r1 + r2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smtClean="0"/>
              <a:t>concatenation of two regular expressions</a:t>
            </a:r>
            <a:r>
              <a:rPr lang="en-US" dirty="0" smtClean="0"/>
              <a:t>, r = r1 r2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err="1" smtClean="0"/>
              <a:t>Kleene</a:t>
            </a:r>
            <a:r>
              <a:rPr lang="en-US" b="1" dirty="0" smtClean="0"/>
              <a:t> closure </a:t>
            </a:r>
            <a:r>
              <a:rPr lang="en-US" dirty="0" smtClean="0"/>
              <a:t>(star) of a regular expression r = r1* </a:t>
            </a:r>
          </a:p>
          <a:p>
            <a:r>
              <a:rPr lang="en-US" dirty="0" smtClean="0"/>
              <a:t>A regular expression may be a regular expression in </a:t>
            </a:r>
            <a:r>
              <a:rPr lang="en-US" b="1" dirty="0" smtClean="0"/>
              <a:t>parenthesis</a:t>
            </a:r>
            <a:r>
              <a:rPr lang="en-US" dirty="0" smtClean="0"/>
              <a:t> r = (r1)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Regular expression </a:t>
            </a:r>
            <a:r>
              <a:rPr lang="en-US" sz="3600" dirty="0" smtClean="0"/>
              <a:t> and </a:t>
            </a:r>
            <a:r>
              <a:rPr lang="en-US" sz="3600" u="sng" dirty="0" smtClean="0"/>
              <a:t>output(set of strings) 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r>
              <a:rPr lang="el-GR" sz="3100" dirty="0" smtClean="0"/>
              <a:t>λ  </a:t>
            </a:r>
            <a:r>
              <a:rPr lang="en-US" sz="3100" dirty="0" smtClean="0"/>
              <a:t>		-	</a:t>
            </a:r>
            <a:r>
              <a:rPr lang="el-GR" sz="3100" dirty="0" smtClean="0"/>
              <a:t>{λ} </a:t>
            </a:r>
            <a:endParaRPr lang="en-US" sz="3100" dirty="0" smtClean="0"/>
          </a:p>
          <a:p>
            <a:endParaRPr lang="en-US" sz="3100" dirty="0" smtClean="0"/>
          </a:p>
          <a:p>
            <a:r>
              <a:rPr lang="el-GR" sz="3100" dirty="0" smtClean="0"/>
              <a:t>λ</a:t>
            </a:r>
            <a:r>
              <a:rPr lang="en-US" sz="3100" dirty="0" smtClean="0"/>
              <a:t>a=</a:t>
            </a:r>
            <a:r>
              <a:rPr lang="el-GR" sz="3100" dirty="0" smtClean="0"/>
              <a:t> </a:t>
            </a:r>
            <a:r>
              <a:rPr lang="en-US" sz="3100" dirty="0" smtClean="0"/>
              <a:t>a</a:t>
            </a:r>
            <a:r>
              <a:rPr lang="el-GR" sz="3100" dirty="0" smtClean="0"/>
              <a:t>λ</a:t>
            </a:r>
            <a:r>
              <a:rPr lang="en-US" sz="3100" dirty="0" smtClean="0"/>
              <a:t>	-	</a:t>
            </a:r>
            <a:r>
              <a:rPr lang="el-GR" sz="3100" dirty="0" smtClean="0"/>
              <a:t>{</a:t>
            </a:r>
            <a:r>
              <a:rPr lang="en-US" sz="3100" dirty="0" smtClean="0"/>
              <a:t>a</a:t>
            </a:r>
            <a:r>
              <a:rPr lang="el-GR" sz="3100" dirty="0" smtClean="0"/>
              <a:t>} </a:t>
            </a:r>
            <a:endParaRPr lang="en-US" sz="3100" dirty="0" smtClean="0"/>
          </a:p>
          <a:p>
            <a:endParaRPr lang="el-GR" sz="3100" dirty="0" smtClean="0"/>
          </a:p>
          <a:p>
            <a:r>
              <a:rPr lang="el-GR" sz="3100" dirty="0" smtClean="0"/>
              <a:t>λ*  </a:t>
            </a:r>
            <a:r>
              <a:rPr lang="en-US" sz="3100" dirty="0" smtClean="0"/>
              <a:t>		-	</a:t>
            </a:r>
            <a:r>
              <a:rPr lang="el-GR" sz="3100" dirty="0" smtClean="0"/>
              <a:t>{λ} </a:t>
            </a:r>
            <a:endParaRPr lang="en-US" sz="3100" dirty="0" smtClean="0"/>
          </a:p>
          <a:p>
            <a:endParaRPr lang="el-GR" sz="3100" dirty="0" smtClean="0"/>
          </a:p>
          <a:p>
            <a:r>
              <a:rPr lang="en-US" sz="3100" dirty="0" smtClean="0"/>
              <a:t>a  		-	{ a } </a:t>
            </a:r>
          </a:p>
          <a:p>
            <a:endParaRPr lang="en-US" sz="3100" dirty="0" smtClean="0"/>
          </a:p>
          <a:p>
            <a:r>
              <a:rPr lang="en-US" sz="3100" dirty="0" err="1" smtClean="0"/>
              <a:t>aa</a:t>
            </a:r>
            <a:r>
              <a:rPr lang="en-US" sz="3100" dirty="0" smtClean="0"/>
              <a:t>  		-	{ </a:t>
            </a:r>
            <a:r>
              <a:rPr lang="en-US" sz="3100" dirty="0" err="1" smtClean="0"/>
              <a:t>aa</a:t>
            </a:r>
            <a:r>
              <a:rPr lang="en-US" sz="3100" dirty="0" smtClean="0"/>
              <a:t> } </a:t>
            </a:r>
          </a:p>
          <a:p>
            <a:endParaRPr lang="en-US" sz="3100" dirty="0" smtClean="0"/>
          </a:p>
          <a:p>
            <a:r>
              <a:rPr lang="en-US" sz="3100" dirty="0" smtClean="0"/>
              <a:t>a* 		-	 {</a:t>
            </a:r>
            <a:r>
              <a:rPr lang="el-GR" sz="3100" dirty="0" smtClean="0"/>
              <a:t>λ, </a:t>
            </a:r>
            <a:r>
              <a:rPr lang="en-US" sz="3100" dirty="0" smtClean="0"/>
              <a:t>a, </a:t>
            </a:r>
            <a:r>
              <a:rPr lang="en-US" sz="3100" dirty="0" err="1" smtClean="0"/>
              <a:t>aa</a:t>
            </a:r>
            <a:r>
              <a:rPr lang="en-US" sz="3100" dirty="0" smtClean="0"/>
              <a:t>, </a:t>
            </a:r>
            <a:r>
              <a:rPr lang="en-US" sz="3100" dirty="0" err="1" smtClean="0"/>
              <a:t>aaa</a:t>
            </a:r>
            <a:r>
              <a:rPr lang="en-US" sz="3100" dirty="0" smtClean="0"/>
              <a:t>, ….}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dirty="0" smtClean="0"/>
              <a:t>*  		-	{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a+  		-	{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err="1" smtClean="0"/>
              <a:t>ba</a:t>
            </a:r>
            <a:r>
              <a:rPr lang="en-US" dirty="0" smtClean="0"/>
              <a:t>+  		-	{ </a:t>
            </a:r>
            <a:r>
              <a:rPr lang="en-US" dirty="0" err="1" smtClean="0"/>
              <a:t>ba</a:t>
            </a:r>
            <a:r>
              <a:rPr lang="en-US" dirty="0" smtClean="0"/>
              <a:t>, baa, </a:t>
            </a:r>
            <a:r>
              <a:rPr lang="en-US" dirty="0" err="1" smtClean="0"/>
              <a:t>baaa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)+  	-	{ </a:t>
            </a:r>
            <a:r>
              <a:rPr lang="en-US" dirty="0" err="1" smtClean="0"/>
              <a:t>ba</a:t>
            </a:r>
            <a:r>
              <a:rPr lang="en-US" dirty="0" smtClean="0"/>
              <a:t>, </a:t>
            </a:r>
            <a:r>
              <a:rPr lang="en-US" dirty="0" err="1" smtClean="0"/>
              <a:t>baba</a:t>
            </a:r>
            <a:r>
              <a:rPr lang="en-US" dirty="0" smtClean="0"/>
              <a:t>, </a:t>
            </a:r>
            <a:r>
              <a:rPr lang="en-US" dirty="0" err="1" smtClean="0"/>
              <a:t>bababa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  	-	{ a, b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a|b</a:t>
            </a:r>
            <a:r>
              <a:rPr lang="en-US" dirty="0" smtClean="0"/>
              <a:t>*  	-	{ a, </a:t>
            </a:r>
            <a:r>
              <a:rPr lang="el-GR" dirty="0" smtClean="0"/>
              <a:t>λ, </a:t>
            </a:r>
            <a:r>
              <a:rPr lang="en-US" dirty="0" smtClean="0"/>
              <a:t>b, bb, </a:t>
            </a:r>
            <a:r>
              <a:rPr lang="en-US" dirty="0" err="1" smtClean="0"/>
              <a:t>bbb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  	-	{ </a:t>
            </a:r>
            <a:r>
              <a:rPr lang="el-GR" dirty="0" smtClean="0"/>
              <a:t>λ, </a:t>
            </a:r>
            <a:r>
              <a:rPr lang="en-US" dirty="0" smtClean="0"/>
              <a:t>a, b,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ba</a:t>
            </a:r>
            <a:r>
              <a:rPr lang="en-US" dirty="0" smtClean="0"/>
              <a:t>, bb, ... } </a:t>
            </a:r>
          </a:p>
          <a:p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)*bb   -	{ </a:t>
            </a:r>
            <a:r>
              <a:rPr lang="en-US" dirty="0" err="1" smtClean="0"/>
              <a:t>aabb</a:t>
            </a:r>
            <a:r>
              <a:rPr lang="en-US" dirty="0" smtClean="0"/>
              <a:t>, </a:t>
            </a:r>
            <a:r>
              <a:rPr lang="en-US" dirty="0" err="1" smtClean="0"/>
              <a:t>aababb</a:t>
            </a:r>
            <a:r>
              <a:rPr lang="en-US" dirty="0" smtClean="0"/>
              <a:t>, </a:t>
            </a:r>
            <a:r>
              <a:rPr lang="en-US" dirty="0" err="1" smtClean="0"/>
              <a:t>aabababb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(a + a)  	-	{a} </a:t>
            </a:r>
          </a:p>
          <a:p>
            <a:endParaRPr lang="en-US" dirty="0" smtClean="0"/>
          </a:p>
          <a:p>
            <a:r>
              <a:rPr lang="en-US" dirty="0" smtClean="0"/>
              <a:t>(a + b)  	-	{a, b}</a:t>
            </a:r>
            <a:r>
              <a:rPr lang="el-GR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	-	OUTPUT	</a:t>
            </a:r>
          </a:p>
          <a:p>
            <a:endParaRPr lang="pt-BR" dirty="0" smtClean="0"/>
          </a:p>
          <a:p>
            <a:r>
              <a:rPr lang="pt-BR" dirty="0" smtClean="0"/>
              <a:t>(a + b)</a:t>
            </a:r>
            <a:r>
              <a:rPr lang="pt-BR" baseline="30000" dirty="0" smtClean="0"/>
              <a:t>2</a:t>
            </a:r>
            <a:r>
              <a:rPr lang="pt-BR" dirty="0" smtClean="0"/>
              <a:t>  		-	(a + b)(a + b</a:t>
            </a:r>
            <a:r>
              <a:rPr lang="pt-BR" smtClean="0"/>
              <a:t>) = </a:t>
            </a:r>
            <a:r>
              <a:rPr lang="pt-BR" dirty="0" smtClean="0"/>
              <a:t>{aa, ab, ba, bb}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(a + b + c)  		-	{a, b, c} </a:t>
            </a:r>
          </a:p>
          <a:p>
            <a:endParaRPr lang="en-US" dirty="0" smtClean="0"/>
          </a:p>
          <a:p>
            <a:r>
              <a:rPr lang="en-US" dirty="0" smtClean="0"/>
              <a:t>(a + b)*  		-	</a:t>
            </a:r>
            <a:r>
              <a:rPr lang="en-US" sz="1900" dirty="0" smtClean="0"/>
              <a:t>{</a:t>
            </a:r>
            <a:r>
              <a:rPr lang="el-GR" sz="1900" dirty="0" smtClean="0"/>
              <a:t>λ, </a:t>
            </a:r>
            <a:r>
              <a:rPr lang="en-US" sz="1900" dirty="0" smtClean="0"/>
              <a:t>a, b, </a:t>
            </a:r>
            <a:r>
              <a:rPr lang="en-US" sz="1900" dirty="0" err="1" smtClean="0"/>
              <a:t>aa</a:t>
            </a:r>
            <a:r>
              <a:rPr lang="en-US" sz="1900" dirty="0" smtClean="0"/>
              <a:t>, bb, </a:t>
            </a:r>
            <a:r>
              <a:rPr lang="en-US" sz="1900" dirty="0" err="1" smtClean="0"/>
              <a:t>ab</a:t>
            </a:r>
            <a:r>
              <a:rPr lang="en-US" sz="1900" dirty="0" smtClean="0"/>
              <a:t>, </a:t>
            </a:r>
            <a:r>
              <a:rPr lang="en-US" sz="1900" dirty="0" err="1" smtClean="0"/>
              <a:t>ba</a:t>
            </a:r>
            <a:r>
              <a:rPr lang="en-US" sz="1900" dirty="0" smtClean="0"/>
              <a:t>, </a:t>
            </a:r>
            <a:r>
              <a:rPr lang="en-US" sz="1900" dirty="0" err="1" smtClean="0"/>
              <a:t>aaa</a:t>
            </a:r>
            <a:r>
              <a:rPr lang="en-US" sz="1900" dirty="0" smtClean="0"/>
              <a:t>, </a:t>
            </a:r>
            <a:r>
              <a:rPr lang="en-US" sz="1900" dirty="0" err="1" smtClean="0"/>
              <a:t>bbb</a:t>
            </a:r>
            <a:r>
              <a:rPr lang="en-US" sz="1900" dirty="0" smtClean="0"/>
              <a:t>, </a:t>
            </a:r>
            <a:r>
              <a:rPr lang="en-US" sz="1900" dirty="0" err="1" smtClean="0"/>
              <a:t>aab</a:t>
            </a:r>
            <a:r>
              <a:rPr lang="en-US" sz="1900" dirty="0" smtClean="0"/>
              <a:t>, </a:t>
            </a:r>
            <a:r>
              <a:rPr lang="en-US" sz="1900" dirty="0" err="1" smtClean="0"/>
              <a:t>bba</a:t>
            </a:r>
            <a:r>
              <a:rPr lang="en-US" sz="1900" dirty="0" smtClean="0"/>
              <a:t>, ….} </a:t>
            </a:r>
            <a:endParaRPr lang="en-US" sz="2200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abc</a:t>
            </a:r>
            <a:r>
              <a:rPr lang="en-US" dirty="0" smtClean="0"/>
              <a:t>)  		-	{</a:t>
            </a:r>
            <a:r>
              <a:rPr lang="en-US" dirty="0" err="1" smtClean="0"/>
              <a:t>abc</a:t>
            </a:r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l-GR" dirty="0" smtClean="0"/>
              <a:t>λ+ </a:t>
            </a:r>
            <a:r>
              <a:rPr lang="en-US" dirty="0" smtClean="0"/>
              <a:t>a) </a:t>
            </a:r>
            <a:r>
              <a:rPr lang="en-US" dirty="0" err="1" smtClean="0"/>
              <a:t>bc</a:t>
            </a:r>
            <a:r>
              <a:rPr lang="en-US" dirty="0" smtClean="0"/>
              <a:t>  		-	{</a:t>
            </a:r>
            <a:r>
              <a:rPr lang="en-US" dirty="0" err="1" smtClean="0"/>
              <a:t>bc</a:t>
            </a:r>
            <a:r>
              <a:rPr lang="en-US" dirty="0" smtClean="0"/>
              <a:t>, </a:t>
            </a:r>
            <a:r>
              <a:rPr lang="en-US" dirty="0" err="1" smtClean="0"/>
              <a:t>abc</a:t>
            </a:r>
            <a:r>
              <a:rPr lang="en-US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RE			-	OUTPUT	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*  		-	{a,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abb</a:t>
            </a:r>
            <a:r>
              <a:rPr lang="en-US" dirty="0" smtClean="0"/>
              <a:t>, </a:t>
            </a:r>
            <a:r>
              <a:rPr lang="en-US" dirty="0" err="1" smtClean="0"/>
              <a:t>abbb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)*  		-	{</a:t>
            </a:r>
            <a:r>
              <a:rPr lang="el-GR" dirty="0" smtClean="0"/>
              <a:t>λ,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abab</a:t>
            </a:r>
            <a:r>
              <a:rPr lang="en-US" dirty="0" smtClean="0"/>
              <a:t>, </a:t>
            </a:r>
            <a:r>
              <a:rPr lang="en-US" dirty="0" err="1" smtClean="0"/>
              <a:t>ababab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a + b*  		-	{a,</a:t>
            </a:r>
            <a:r>
              <a:rPr lang="el-GR" dirty="0" smtClean="0"/>
              <a:t>λ, </a:t>
            </a:r>
            <a:r>
              <a:rPr lang="en-US" dirty="0" smtClean="0"/>
              <a:t>b, bb, </a:t>
            </a:r>
            <a:r>
              <a:rPr lang="en-US" dirty="0" err="1" smtClean="0"/>
              <a:t>bbb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a (a + b)*  		-	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abb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abaa</a:t>
            </a:r>
            <a:r>
              <a:rPr lang="en-US" dirty="0" smtClean="0"/>
              <a:t>, … } </a:t>
            </a:r>
          </a:p>
          <a:p>
            <a:endParaRPr lang="en-US" dirty="0" smtClean="0"/>
          </a:p>
          <a:p>
            <a:r>
              <a:rPr lang="en-US" dirty="0" smtClean="0"/>
              <a:t>(a + b)* a (a + b)*  -	{a,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baa, </a:t>
            </a:r>
            <a:r>
              <a:rPr lang="en-US" dirty="0" err="1" smtClean="0"/>
              <a:t>bab</a:t>
            </a:r>
            <a:r>
              <a:rPr lang="en-US" dirty="0" smtClean="0"/>
              <a:t>, …} 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RE		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s-ES" dirty="0" smtClean="0"/>
              <a:t>(a + λ)*  			-	(a)* = {λ, a, </a:t>
            </a:r>
            <a:r>
              <a:rPr lang="es-ES" dirty="0" err="1" smtClean="0"/>
              <a:t>aa</a:t>
            </a:r>
            <a:r>
              <a:rPr lang="es-ES" dirty="0" smtClean="0"/>
              <a:t>, </a:t>
            </a:r>
            <a:r>
              <a:rPr lang="es-ES" dirty="0" err="1" smtClean="0"/>
              <a:t>aaa</a:t>
            </a:r>
            <a:r>
              <a:rPr lang="es-ES" dirty="0" smtClean="0"/>
              <a:t>, ….} </a:t>
            </a:r>
          </a:p>
          <a:p>
            <a:endParaRPr lang="es-ES" dirty="0" smtClean="0"/>
          </a:p>
          <a:p>
            <a:r>
              <a:rPr lang="es-ES" dirty="0" smtClean="0"/>
              <a:t>x* (a + b) + (a + b)  	-	x* (a + b) = {a, b, </a:t>
            </a:r>
            <a:r>
              <a:rPr lang="es-ES" dirty="0" err="1" smtClean="0"/>
              <a:t>xa,xb</a:t>
            </a:r>
            <a:r>
              <a:rPr lang="es-ES" dirty="0" smtClean="0"/>
              <a:t>, ….}   </a:t>
            </a:r>
          </a:p>
          <a:p>
            <a:pPr>
              <a:buNone/>
            </a:pPr>
            <a:r>
              <a:rPr lang="es-ES" dirty="0" smtClean="0"/>
              <a:t>					 (</a:t>
            </a:r>
            <a:r>
              <a:rPr lang="es-ES" sz="2000" dirty="0" smtClean="0"/>
              <a:t>note: x* (</a:t>
            </a:r>
            <a:r>
              <a:rPr lang="es-ES" sz="2000" u="sng" dirty="0" smtClean="0"/>
              <a:t>a + b</a:t>
            </a:r>
            <a:r>
              <a:rPr lang="es-ES" sz="2000" dirty="0" smtClean="0"/>
              <a:t>) + λ(</a:t>
            </a:r>
            <a:r>
              <a:rPr lang="es-ES" sz="2000" u="sng" dirty="0" smtClean="0"/>
              <a:t>a + b</a:t>
            </a:r>
            <a:r>
              <a:rPr lang="es-ES" sz="2000" dirty="0" smtClean="0"/>
              <a:t>)), </a:t>
            </a:r>
            <a:r>
              <a:rPr lang="es-ES" sz="2000" dirty="0" err="1" smtClean="0"/>
              <a:t>common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x* y + y  			-	x* y = {y, </a:t>
            </a:r>
            <a:r>
              <a:rPr lang="es-ES" dirty="0" err="1" smtClean="0"/>
              <a:t>xy</a:t>
            </a:r>
            <a:r>
              <a:rPr lang="es-ES" dirty="0" smtClean="0"/>
              <a:t>, </a:t>
            </a:r>
            <a:r>
              <a:rPr lang="es-ES" dirty="0" err="1" smtClean="0"/>
              <a:t>xxy</a:t>
            </a:r>
            <a:r>
              <a:rPr lang="es-ES" dirty="0" smtClean="0"/>
              <a:t>, ….} </a:t>
            </a:r>
          </a:p>
          <a:p>
            <a:endParaRPr lang="es-ES" dirty="0" smtClean="0"/>
          </a:p>
          <a:p>
            <a:r>
              <a:rPr lang="es-ES" dirty="0" smtClean="0"/>
              <a:t>(a + λ)*  			-	(a)* = {λ, a, </a:t>
            </a:r>
            <a:r>
              <a:rPr lang="es-ES" dirty="0" err="1" smtClean="0"/>
              <a:t>aa</a:t>
            </a:r>
            <a:r>
              <a:rPr lang="es-ES" dirty="0" smtClean="0"/>
              <a:t>, </a:t>
            </a:r>
            <a:r>
              <a:rPr lang="es-ES" dirty="0" err="1" smtClean="0"/>
              <a:t>aaa</a:t>
            </a:r>
            <a:r>
              <a:rPr lang="es-ES" dirty="0" smtClean="0"/>
              <a:t>, ….} 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 			-	a (a + b)* </a:t>
            </a:r>
          </a:p>
          <a:p>
            <a:endParaRPr lang="en-US" dirty="0" smtClean="0"/>
          </a:p>
          <a:p>
            <a:r>
              <a:rPr lang="en-US" dirty="0" smtClean="0"/>
              <a:t>end with b  			-	(a + b)* b</a:t>
            </a:r>
          </a:p>
          <a:p>
            <a:endParaRPr lang="en-US" dirty="0" smtClean="0"/>
          </a:p>
          <a:p>
            <a:r>
              <a:rPr lang="en-US" dirty="0" smtClean="0"/>
              <a:t>start with a and end with b	-	a (a + b)*b</a:t>
            </a:r>
          </a:p>
          <a:p>
            <a:endParaRPr lang="en-US" dirty="0" smtClean="0"/>
          </a:p>
          <a:p>
            <a:r>
              <a:rPr lang="en-US" dirty="0" smtClean="0"/>
              <a:t>start with a or b			-	 (a + b) (a + b)*</a:t>
            </a:r>
          </a:p>
          <a:p>
            <a:endParaRPr lang="en-US" dirty="0" smtClean="0"/>
          </a:p>
          <a:p>
            <a:r>
              <a:rPr lang="en-US" dirty="0" smtClean="0"/>
              <a:t>contains exactly 2 </a:t>
            </a:r>
            <a:r>
              <a:rPr lang="en-US" dirty="0" err="1" smtClean="0"/>
              <a:t>a's</a:t>
            </a:r>
            <a:r>
              <a:rPr lang="en-US" dirty="0" smtClean="0"/>
              <a:t>  		-	(b)* a (b)* a (b)*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Defining language of INTEGER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x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 x+1 and x-1 are also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contains at least 2 </a:t>
            </a:r>
            <a:r>
              <a:rPr lang="en-US" dirty="0" err="1" smtClean="0"/>
              <a:t>a's</a:t>
            </a:r>
            <a:r>
              <a:rPr lang="en-US" dirty="0" smtClean="0"/>
              <a:t>  	</a:t>
            </a:r>
          </a:p>
          <a:p>
            <a:pPr>
              <a:buNone/>
            </a:pPr>
            <a:r>
              <a:rPr lang="en-US" dirty="0" smtClean="0"/>
              <a:t>			(a + b)* a (a + b)* a (a + b)*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 at most 2 </a:t>
            </a:r>
            <a:r>
              <a:rPr lang="en-US" dirty="0" err="1" smtClean="0"/>
              <a:t>a's</a:t>
            </a:r>
            <a:r>
              <a:rPr lang="en-US" dirty="0" smtClean="0"/>
              <a:t>  	</a:t>
            </a:r>
          </a:p>
          <a:p>
            <a:pPr>
              <a:buNone/>
            </a:pPr>
            <a:r>
              <a:rPr lang="en-US" dirty="0" smtClean="0"/>
              <a:t>			b* a? b* a? </a:t>
            </a:r>
            <a:r>
              <a:rPr lang="en-US" smtClean="0"/>
              <a:t>b*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 exactly 2 </a:t>
            </a:r>
            <a:r>
              <a:rPr lang="en-US" dirty="0" err="1" smtClean="0"/>
              <a:t>a's</a:t>
            </a:r>
            <a:r>
              <a:rPr lang="en-US" dirty="0" smtClean="0"/>
              <a:t> or 2 </a:t>
            </a:r>
            <a:r>
              <a:rPr lang="en-US" dirty="0" err="1" smtClean="0"/>
              <a:t>b's</a:t>
            </a:r>
            <a:r>
              <a:rPr lang="en-US" dirty="0" smtClean="0"/>
              <a:t>  	</a:t>
            </a:r>
          </a:p>
          <a:p>
            <a:pPr lvl="1">
              <a:buNone/>
            </a:pPr>
            <a:r>
              <a:rPr lang="en-US" dirty="0" smtClean="0"/>
              <a:t>			[(b)* a (b)* a (b)*] + [(a)* b (a)* b (a)*)]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contains even no of </a:t>
            </a:r>
            <a:r>
              <a:rPr lang="en-US" dirty="0" err="1" smtClean="0"/>
              <a:t>a’s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		[ (b)* a (b)* a (b)* ]*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with even length of a  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aa</a:t>
            </a:r>
            <a:r>
              <a:rPr lang="en-US" dirty="0" smtClean="0"/>
              <a:t>)+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 a regular expression for all words in which a appears thrice.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b)*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	(b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 all words that contain at least one of the strings s1, s2, s3, or s4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(s1 + s2 + s3 + s4)(s1 + s2 + s3 + s4)*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 all words that contain exactly two </a:t>
            </a:r>
            <a:r>
              <a:rPr lang="en-US" b="1" dirty="0" err="1" smtClean="0"/>
              <a:t>b’s</a:t>
            </a:r>
            <a:r>
              <a:rPr lang="en-US" b="1" dirty="0" smtClean="0"/>
              <a:t> or exactly three </a:t>
            </a:r>
            <a:r>
              <a:rPr lang="en-US" b="1" dirty="0" err="1" smtClean="0"/>
              <a:t>b’s</a:t>
            </a:r>
            <a:r>
              <a:rPr lang="en-US" b="1" dirty="0" smtClean="0"/>
              <a:t>, not more.</a:t>
            </a:r>
          </a:p>
          <a:p>
            <a:r>
              <a:rPr lang="en-US" dirty="0" smtClean="0"/>
              <a:t>Start with </a:t>
            </a:r>
            <a:r>
              <a:rPr lang="en-US" dirty="0" err="1" smtClean="0"/>
              <a:t>bb+bbb</a:t>
            </a:r>
            <a:r>
              <a:rPr lang="en-US" dirty="0" smtClean="0"/>
              <a:t> then add possibility of other characters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 + 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</a:t>
            </a:r>
            <a:r>
              <a:rPr lang="en-US" dirty="0" smtClean="0"/>
              <a:t> all strings that end in a double letter.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(a + b)*(</a:t>
            </a:r>
            <a:r>
              <a:rPr lang="en-US" dirty="0" err="1" smtClean="0"/>
              <a:t>aa</a:t>
            </a:r>
            <a:r>
              <a:rPr lang="en-US" dirty="0" smtClean="0"/>
              <a:t> + bb)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Let r1, r2, and r3 be three regular expressions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(r1+ r2)r3: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expression can be either r1 or r2.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second expression is always r3.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possibilities for this language: r1r3 or r2r3.</a:t>
            </a:r>
          </a:p>
          <a:p>
            <a:pPr lvl="1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r1(r2 + r3):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expression is always r1.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followed by either r2 or r3.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possibilities for this language: r1r2 or r1r3.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Digits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66576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Digits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4999"/>
            <a:ext cx="7010400" cy="458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769957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notations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93496"/>
            <a:ext cx="6553200" cy="379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Defining the language L, of strings beginning and ending in different letters , defined over  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={a, b}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and b are in L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(a)s(b) and (b)s(a) are also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s belongs to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∑ ={a, b}, Formally describe all words with a followed by any number of </a:t>
            </a:r>
            <a:r>
              <a:rPr lang="en-US" dirty="0" err="1" smtClean="0"/>
              <a:t>b’s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∑ ={a, b}, Formally describe the language that contains nothing or words starts with a where any a must be followed by one or more </a:t>
            </a:r>
            <a:r>
              <a:rPr lang="en-US" dirty="0" err="1" smtClean="0"/>
              <a:t>b’s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smtClean="0">
                <a:solidFill>
                  <a:srgbClr val="C00000"/>
                </a:solidFill>
              </a:rPr>
              <a:t>*)</a:t>
            </a:r>
            <a:r>
              <a:rPr lang="en-US" baseline="40000" smtClean="0">
                <a:solidFill>
                  <a:srgbClr val="C00000"/>
                </a:solidFill>
              </a:rPr>
              <a:t>*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l-GR" dirty="0" smtClean="0">
                <a:solidFill>
                  <a:srgbClr val="C00000"/>
                </a:solidFill>
              </a:rPr>
              <a:t>Λ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abababb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b}, Formally describe all words with a followed by one or more </a:t>
            </a:r>
            <a:r>
              <a:rPr lang="en-US" dirty="0" err="1" smtClean="0"/>
              <a:t>b’s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that start with an a followed by any number of </a:t>
            </a:r>
            <a:r>
              <a:rPr lang="en-US" dirty="0" err="1" smtClean="0"/>
              <a:t>b’s</a:t>
            </a:r>
            <a:r>
              <a:rPr lang="en-US" dirty="0" smtClean="0"/>
              <a:t> and then end with c.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{ac </a:t>
            </a:r>
            <a:r>
              <a:rPr lang="en-US" dirty="0" err="1" smtClean="0">
                <a:solidFill>
                  <a:srgbClr val="C00000"/>
                </a:solidFill>
              </a:rPr>
              <a:t>abc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abbbc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 ∑ ={a, b}, Formally describe all words where </a:t>
            </a:r>
            <a:r>
              <a:rPr lang="en-US" dirty="0" err="1" smtClean="0"/>
              <a:t>a’s</a:t>
            </a:r>
            <a:r>
              <a:rPr lang="en-US" dirty="0" smtClean="0"/>
              <a:t> if any come before </a:t>
            </a:r>
            <a:r>
              <a:rPr lang="en-US" dirty="0" err="1" smtClean="0"/>
              <a:t>b’s</a:t>
            </a:r>
            <a:r>
              <a:rPr lang="en-US" dirty="0" smtClean="0"/>
              <a:t> if any.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l-GR" dirty="0" smtClean="0">
                <a:solidFill>
                  <a:srgbClr val="C00000"/>
                </a:solidFill>
              </a:rPr>
              <a:t>Λ</a:t>
            </a:r>
            <a:r>
              <a:rPr lang="en-US" dirty="0" smtClean="0">
                <a:solidFill>
                  <a:srgbClr val="C00000"/>
                </a:solidFill>
              </a:rPr>
              <a:t> a b 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bb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bbb</a:t>
            </a:r>
            <a:r>
              <a:rPr lang="en-US" dirty="0" smtClean="0">
                <a:solidFill>
                  <a:srgbClr val="C00000"/>
                </a:solidFill>
              </a:rPr>
              <a:t>…..}</a:t>
            </a:r>
          </a:p>
          <a:p>
            <a:pPr algn="ctr">
              <a:buNone/>
            </a:pPr>
            <a:r>
              <a:rPr lang="en-US" dirty="0" smtClean="0"/>
              <a:t>NOTE: </a:t>
            </a:r>
            <a:r>
              <a:rPr lang="en-US" dirty="0" smtClean="0">
                <a:solidFill>
                  <a:srgbClr val="C00000"/>
                </a:solidFill>
              </a:rPr>
              <a:t> a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≠ (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</a:p>
          <a:p>
            <a:pPr>
              <a:buNone/>
            </a:pPr>
            <a:endParaRPr lang="en-US" baseline="400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because first language does not contain </a:t>
            </a:r>
            <a:r>
              <a:rPr lang="en-US" sz="2000" dirty="0" err="1" smtClean="0">
                <a:solidFill>
                  <a:srgbClr val="C00000"/>
                </a:solidFill>
              </a:rPr>
              <a:t>abab</a:t>
            </a:r>
            <a:r>
              <a:rPr lang="en-US" sz="2000" dirty="0" smtClean="0">
                <a:solidFill>
                  <a:srgbClr val="C00000"/>
                </a:solidFill>
              </a:rPr>
              <a:t> but second language has.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Once single b is detected then no </a:t>
            </a:r>
            <a:r>
              <a:rPr lang="en-US" sz="2000" dirty="0" err="1" smtClean="0">
                <a:solidFill>
                  <a:srgbClr val="C00000"/>
                </a:solidFill>
              </a:rPr>
              <a:t>a‘s</a:t>
            </a:r>
            <a:r>
              <a:rPr lang="en-US" sz="2000" dirty="0" smtClean="0">
                <a:solidFill>
                  <a:srgbClr val="C00000"/>
                </a:solidFill>
              </a:rPr>
              <a:t> can be added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={a}, Formally describe all words where count of a is odd.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OR 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aaaaa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where single a or c comes in the start then odd number of </a:t>
            </a:r>
            <a:r>
              <a:rPr lang="en-US" dirty="0" err="1" smtClean="0"/>
              <a:t>b’s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a+c</a:t>
            </a:r>
            <a:r>
              <a:rPr lang="en-US" dirty="0" smtClean="0">
                <a:solidFill>
                  <a:srgbClr val="C00000"/>
                </a:solidFill>
              </a:rPr>
              <a:t>)b(bb)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where single a or c comes in the start then odd number of </a:t>
            </a:r>
            <a:r>
              <a:rPr lang="en-US" dirty="0" err="1" smtClean="0"/>
              <a:t>b’s</a:t>
            </a:r>
            <a:r>
              <a:rPr lang="en-US" dirty="0" smtClean="0"/>
              <a:t> in case of a and zero or even number of </a:t>
            </a:r>
            <a:r>
              <a:rPr lang="en-US" dirty="0" err="1" smtClean="0"/>
              <a:t>b’s</a:t>
            </a:r>
            <a:r>
              <a:rPr lang="en-US" dirty="0" smtClean="0"/>
              <a:t> in case of c 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+c(bb)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c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∑ ={a, b, c}, Formally describe all words where one or more a or one or more c comes in the start then one or more </a:t>
            </a:r>
            <a:r>
              <a:rPr lang="en-US" dirty="0" err="1" smtClean="0"/>
              <a:t>b’s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a+c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+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strike="sngStrike" baseline="4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= 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*+cc*) bb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=(a</a:t>
            </a:r>
            <a:r>
              <a:rPr lang="en-US" baseline="40000" dirty="0" smtClean="0">
                <a:solidFill>
                  <a:srgbClr val="C00000"/>
                </a:solidFill>
              </a:rPr>
              <a:t> +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+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strike="sngStrike" baseline="40000" dirty="0" smtClean="0">
                <a:solidFill>
                  <a:srgbClr val="C00000"/>
                </a:solidFill>
              </a:rPr>
              <a:t>+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=(a</a:t>
            </a:r>
            <a:r>
              <a:rPr lang="en-US" baseline="40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 (a</a:t>
            </a:r>
            <a:r>
              <a:rPr lang="en-US" baseline="40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)*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bb*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err="1" smtClean="0">
                <a:solidFill>
                  <a:srgbClr val="C00000"/>
                </a:solidFill>
              </a:rPr>
              <a:t>a</a:t>
            </a:r>
            <a:r>
              <a:rPr lang="en-US" baseline="30000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>
                <a:solidFill>
                  <a:srgbClr val="C00000"/>
                </a:solidFill>
              </a:rPr>
              <a:t>b</a:t>
            </a:r>
            <a:r>
              <a:rPr lang="en-US" baseline="3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baseline="30000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>
                <a:solidFill>
                  <a:srgbClr val="C00000"/>
                </a:solidFill>
              </a:rPr>
              <a:t>b</a:t>
            </a:r>
            <a:r>
              <a:rPr lang="en-US" baseline="30000" dirty="0" smtClean="0">
                <a:solidFill>
                  <a:srgbClr val="C00000"/>
                </a:solidFill>
              </a:rPr>
              <a:t>+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b}, Formally describe all words with length three.</a:t>
            </a:r>
          </a:p>
          <a:p>
            <a:endParaRPr lang="en-US" sz="14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3</a:t>
            </a:r>
            <a:r>
              <a:rPr lang="en-US" dirty="0" smtClean="0">
                <a:solidFill>
                  <a:srgbClr val="C00000"/>
                </a:solidFill>
              </a:rPr>
              <a:t> =(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</a:p>
          <a:p>
            <a:pPr>
              <a:buFontTx/>
              <a:buChar char="-"/>
            </a:pPr>
            <a:r>
              <a:rPr lang="en-US" u="sng" dirty="0" smtClean="0"/>
              <a:t>List</a:t>
            </a:r>
            <a:r>
              <a:rPr lang="en-US" dirty="0" smtClean="0"/>
              <a:t> all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aba</a:t>
            </a:r>
            <a:r>
              <a:rPr lang="en-US" dirty="0" smtClean="0">
                <a:solidFill>
                  <a:srgbClr val="C00000"/>
                </a:solidFill>
              </a:rPr>
              <a:t> baa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bba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bbb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What is the count of words of length 4?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16 = 2</a:t>
            </a:r>
            <a:r>
              <a:rPr lang="en-US" baseline="40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What is the count of words of length 44?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40000" dirty="0" smtClean="0">
                <a:solidFill>
                  <a:srgbClr val="C00000"/>
                </a:solidFill>
              </a:rPr>
              <a:t>44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Factorial Example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Lets consider the language of factorial: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know that  0!=1, so 1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Also n!=n*(n-1)!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Thus, 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</a:p>
          <a:p>
            <a:pPr>
              <a:buNone/>
            </a:pPr>
            <a:r>
              <a:rPr lang="en-US" dirty="0" smtClean="0"/>
              <a:t>∑ ={a, b}, What does L describe?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a(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*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Straight Arrow Connector 6"/>
          <p:cNvCxnSpPr>
            <a:endCxn id="14" idx="0"/>
          </p:cNvCxnSpPr>
          <p:nvPr/>
        </p:nvCxnSpPr>
        <p:spPr>
          <a:xfrm rot="16200000" flipH="1">
            <a:off x="1619250" y="3028950"/>
            <a:ext cx="381000" cy="114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>
            <a:off x="2438400" y="2819400"/>
            <a:ext cx="14859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0"/>
          </p:cNvCxnSpPr>
          <p:nvPr/>
        </p:nvCxnSpPr>
        <p:spPr>
          <a:xfrm>
            <a:off x="2971800" y="2819400"/>
            <a:ext cx="33147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276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string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3733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68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string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endParaRPr lang="en-US" dirty="0" smtClean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33400" y="41910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A Language </a:t>
            </a:r>
            <a:r>
              <a:rPr lang="en-US" sz="2800" smtClean="0"/>
              <a:t>that contains at least one a</a:t>
            </a:r>
          </a:p>
          <a:p>
            <a:pPr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 smtClean="0"/>
              <a:t>Give examples for words in L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{a 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bab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abb</a:t>
            </a:r>
            <a:r>
              <a:rPr lang="en-US" sz="2800" dirty="0" smtClean="0">
                <a:solidFill>
                  <a:srgbClr val="C00000"/>
                </a:solidFill>
              </a:rPr>
              <a:t> …..}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</a:t>
            </a:r>
          </a:p>
          <a:p>
            <a:pPr>
              <a:buNone/>
            </a:pPr>
            <a:r>
              <a:rPr lang="en-US" sz="2800" dirty="0" smtClean="0"/>
              <a:t>∑ ={a, b}</a:t>
            </a:r>
          </a:p>
          <a:p>
            <a:pPr>
              <a:buFontTx/>
              <a:buChar char="-"/>
            </a:pPr>
            <a:r>
              <a:rPr lang="en-US" sz="2800" dirty="0" smtClean="0"/>
              <a:t>Formally describe all words with </a:t>
            </a:r>
            <a:r>
              <a:rPr lang="en-US" sz="2800" i="1" dirty="0" smtClean="0"/>
              <a:t>exactly two </a:t>
            </a:r>
            <a:r>
              <a:rPr lang="en-US" sz="2800" i="1" dirty="0" err="1" smtClean="0"/>
              <a:t>a's</a:t>
            </a:r>
            <a:r>
              <a:rPr lang="en-US" sz="2800" dirty="0" smtClean="0"/>
              <a:t>.</a:t>
            </a:r>
          </a:p>
          <a:p>
            <a:pPr marL="514350" indent="-51435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L = b*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*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*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/>
              <a:t>Give examples for words in L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err="1" smtClean="0">
                <a:solidFill>
                  <a:srgbClr val="C00000"/>
                </a:solidFill>
              </a:rPr>
              <a:t>aab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baba</a:t>
            </a:r>
            <a:r>
              <a:rPr lang="en-US" sz="2800" dirty="0" smtClean="0">
                <a:solidFill>
                  <a:srgbClr val="C00000"/>
                </a:solidFill>
              </a:rPr>
              <a:t>, and </a:t>
            </a:r>
            <a:r>
              <a:rPr lang="en-US" sz="2800" dirty="0" err="1" smtClean="0">
                <a:solidFill>
                  <a:srgbClr val="C00000"/>
                </a:solidFill>
              </a:rPr>
              <a:t>bbbabbbab</a:t>
            </a:r>
            <a:r>
              <a:rPr lang="en-US" sz="2800" dirty="0" smtClean="0">
                <a:solidFill>
                  <a:srgbClr val="C00000"/>
                </a:solidFill>
              </a:rPr>
              <a:t> …..}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endParaRPr lang="en-CA" sz="2800" b="1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100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P-EVEN(positive even) is the set of all 2n, where n = 1, 2, .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P-EVEN is defined by these three rules: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is in P-EVEN.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x is in P-EVEN, then so is x + 2.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only elements in the set P-EVEN are those that can be produced from the two rules above.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make another definition for P-EVEN as follows: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is in P-EVEN.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x and y are both in P-EVEN, then x + y is 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P-EVEN.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 number is in P-EVEN unless it can be produced by rules 1 and 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recursive definition for PALINDROME is as follows: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and b are in PALINDROME.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w is PALINDROME, then so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bwb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 other string is in PALINDROME unless it can be produced by rules 1 and 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Regular expressions is a common means of defining a language.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RE is a set of </a:t>
            </a:r>
            <a:r>
              <a:rPr lang="en-US" b="1" dirty="0" smtClean="0"/>
              <a:t>symbols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concept of </a:t>
            </a:r>
            <a:r>
              <a:rPr lang="en-US" b="1" dirty="0" smtClean="0"/>
              <a:t>RE</a:t>
            </a:r>
            <a:r>
              <a:rPr lang="en-US" dirty="0" smtClean="0"/>
              <a:t> was introduced in </a:t>
            </a:r>
            <a:r>
              <a:rPr lang="en-US" b="1" dirty="0" smtClean="0"/>
              <a:t>1950</a:t>
            </a:r>
            <a:r>
              <a:rPr lang="en-US" dirty="0" smtClean="0"/>
              <a:t>s by the American mathematician </a:t>
            </a:r>
            <a:r>
              <a:rPr lang="en-US" b="1" dirty="0" smtClean="0"/>
              <a:t>Stephen </a:t>
            </a:r>
            <a:r>
              <a:rPr lang="en-US" b="1" dirty="0" err="1" smtClean="0"/>
              <a:t>Kleene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1822</TotalTime>
  <Words>1689</Words>
  <Application>Microsoft Office PowerPoint</Application>
  <PresentationFormat>On-screen Show (4:3)</PresentationFormat>
  <Paragraphs>378</Paragraphs>
  <Slides>52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Theory of Automata</vt:lpstr>
      <vt:lpstr>Recursive way and its examples</vt:lpstr>
      <vt:lpstr>Recursive Definition examples</vt:lpstr>
      <vt:lpstr>Recursive Definition examples</vt:lpstr>
      <vt:lpstr>Recursive Definition examples</vt:lpstr>
      <vt:lpstr>Recursive Definition examples</vt:lpstr>
      <vt:lpstr>Recursive Definition examples</vt:lpstr>
      <vt:lpstr>Recursive Definition examples</vt:lpstr>
      <vt:lpstr>Regular Expressions</vt:lpstr>
      <vt:lpstr>Regular Expressions</vt:lpstr>
      <vt:lpstr>Some more symbols</vt:lpstr>
      <vt:lpstr>Some more symbols Cont…</vt:lpstr>
      <vt:lpstr>Some more symbols Cont…</vt:lpstr>
      <vt:lpstr>Small Language</vt:lpstr>
      <vt:lpstr>Alternatives and Groupings</vt:lpstr>
      <vt:lpstr>Finite Language</vt:lpstr>
      <vt:lpstr>Kleene Star</vt:lpstr>
      <vt:lpstr>Some infinite languages</vt:lpstr>
      <vt:lpstr>Some infinite languages</vt:lpstr>
      <vt:lpstr>Some infinite languages</vt:lpstr>
      <vt:lpstr>Definitions</vt:lpstr>
      <vt:lpstr>Definition of a Regular Expression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Sequence of Digits</vt:lpstr>
      <vt:lpstr>Sequence of Digits</vt:lpstr>
      <vt:lpstr>Numbers</vt:lpstr>
      <vt:lpstr>Other common notations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Regular Language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245</cp:revision>
  <dcterms:created xsi:type="dcterms:W3CDTF">2006-08-16T00:00:00Z</dcterms:created>
  <dcterms:modified xsi:type="dcterms:W3CDTF">2021-02-26T06:13:40Z</dcterms:modified>
</cp:coreProperties>
</file>