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8" r:id="rId6"/>
    <p:sldId id="279" r:id="rId7"/>
    <p:sldId id="260" r:id="rId8"/>
    <p:sldId id="275" r:id="rId9"/>
    <p:sldId id="276" r:id="rId10"/>
    <p:sldId id="277"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BEA963-569C-41B8-9CCC-D10033575626}" type="datetimeFigureOut">
              <a:rPr lang="en-US" smtClean="0"/>
              <a:t>31-Oct-22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5DA4D-4DBA-4EC1-8A80-BDF3645D2F8A}" type="slidenum">
              <a:rPr lang="en-US" smtClean="0"/>
              <a:t>‹#›</a:t>
            </a:fld>
            <a:endParaRPr lang="en-US"/>
          </a:p>
        </p:txBody>
      </p:sp>
    </p:spTree>
    <p:extLst>
      <p:ext uri="{BB962C8B-B14F-4D97-AF65-F5344CB8AC3E}">
        <p14:creationId xmlns:p14="http://schemas.microsoft.com/office/powerpoint/2010/main" val="369530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EA963-569C-41B8-9CCC-D10033575626}" type="datetimeFigureOut">
              <a:rPr lang="en-US" smtClean="0"/>
              <a:t>31-Oct-22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5DA4D-4DBA-4EC1-8A80-BDF3645D2F8A}" type="slidenum">
              <a:rPr lang="en-US" smtClean="0"/>
              <a:t>‹#›</a:t>
            </a:fld>
            <a:endParaRPr lang="en-US"/>
          </a:p>
        </p:txBody>
      </p:sp>
    </p:spTree>
    <p:extLst>
      <p:ext uri="{BB962C8B-B14F-4D97-AF65-F5344CB8AC3E}">
        <p14:creationId xmlns:p14="http://schemas.microsoft.com/office/powerpoint/2010/main" val="250855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EA963-569C-41B8-9CCC-D10033575626}" type="datetimeFigureOut">
              <a:rPr lang="en-US" smtClean="0"/>
              <a:t>31-Oct-22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5DA4D-4DBA-4EC1-8A80-BDF3645D2F8A}" type="slidenum">
              <a:rPr lang="en-US" smtClean="0"/>
              <a:t>‹#›</a:t>
            </a:fld>
            <a:endParaRPr lang="en-US"/>
          </a:p>
        </p:txBody>
      </p:sp>
    </p:spTree>
    <p:extLst>
      <p:ext uri="{BB962C8B-B14F-4D97-AF65-F5344CB8AC3E}">
        <p14:creationId xmlns:p14="http://schemas.microsoft.com/office/powerpoint/2010/main" val="317441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EA963-569C-41B8-9CCC-D10033575626}" type="datetimeFigureOut">
              <a:rPr lang="en-US" smtClean="0"/>
              <a:t>31-Oct-22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5DA4D-4DBA-4EC1-8A80-BDF3645D2F8A}" type="slidenum">
              <a:rPr lang="en-US" smtClean="0"/>
              <a:t>‹#›</a:t>
            </a:fld>
            <a:endParaRPr lang="en-US"/>
          </a:p>
        </p:txBody>
      </p:sp>
    </p:spTree>
    <p:extLst>
      <p:ext uri="{BB962C8B-B14F-4D97-AF65-F5344CB8AC3E}">
        <p14:creationId xmlns:p14="http://schemas.microsoft.com/office/powerpoint/2010/main" val="3375327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EA963-569C-41B8-9CCC-D10033575626}" type="datetimeFigureOut">
              <a:rPr lang="en-US" smtClean="0"/>
              <a:t>31-Oct-22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5DA4D-4DBA-4EC1-8A80-BDF3645D2F8A}" type="slidenum">
              <a:rPr lang="en-US" smtClean="0"/>
              <a:t>‹#›</a:t>
            </a:fld>
            <a:endParaRPr lang="en-US"/>
          </a:p>
        </p:txBody>
      </p:sp>
    </p:spTree>
    <p:extLst>
      <p:ext uri="{BB962C8B-B14F-4D97-AF65-F5344CB8AC3E}">
        <p14:creationId xmlns:p14="http://schemas.microsoft.com/office/powerpoint/2010/main" val="2875052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EA963-569C-41B8-9CCC-D10033575626}" type="datetimeFigureOut">
              <a:rPr lang="en-US" smtClean="0"/>
              <a:t>31-Oct-22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5DA4D-4DBA-4EC1-8A80-BDF3645D2F8A}" type="slidenum">
              <a:rPr lang="en-US" smtClean="0"/>
              <a:t>‹#›</a:t>
            </a:fld>
            <a:endParaRPr lang="en-US"/>
          </a:p>
        </p:txBody>
      </p:sp>
    </p:spTree>
    <p:extLst>
      <p:ext uri="{BB962C8B-B14F-4D97-AF65-F5344CB8AC3E}">
        <p14:creationId xmlns:p14="http://schemas.microsoft.com/office/powerpoint/2010/main" val="46500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EA963-569C-41B8-9CCC-D10033575626}" type="datetimeFigureOut">
              <a:rPr lang="en-US" smtClean="0"/>
              <a:t>31-Oct-22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45DA4D-4DBA-4EC1-8A80-BDF3645D2F8A}" type="slidenum">
              <a:rPr lang="en-US" smtClean="0"/>
              <a:t>‹#›</a:t>
            </a:fld>
            <a:endParaRPr lang="en-US"/>
          </a:p>
        </p:txBody>
      </p:sp>
    </p:spTree>
    <p:extLst>
      <p:ext uri="{BB962C8B-B14F-4D97-AF65-F5344CB8AC3E}">
        <p14:creationId xmlns:p14="http://schemas.microsoft.com/office/powerpoint/2010/main" val="312516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BEA963-569C-41B8-9CCC-D10033575626}" type="datetimeFigureOut">
              <a:rPr lang="en-US" smtClean="0"/>
              <a:t>31-Oct-22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45DA4D-4DBA-4EC1-8A80-BDF3645D2F8A}" type="slidenum">
              <a:rPr lang="en-US" smtClean="0"/>
              <a:t>‹#›</a:t>
            </a:fld>
            <a:endParaRPr lang="en-US"/>
          </a:p>
        </p:txBody>
      </p:sp>
    </p:spTree>
    <p:extLst>
      <p:ext uri="{BB962C8B-B14F-4D97-AF65-F5344CB8AC3E}">
        <p14:creationId xmlns:p14="http://schemas.microsoft.com/office/powerpoint/2010/main" val="416516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EA963-569C-41B8-9CCC-D10033575626}" type="datetimeFigureOut">
              <a:rPr lang="en-US" smtClean="0"/>
              <a:t>31-Oct-22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45DA4D-4DBA-4EC1-8A80-BDF3645D2F8A}" type="slidenum">
              <a:rPr lang="en-US" smtClean="0"/>
              <a:t>‹#›</a:t>
            </a:fld>
            <a:endParaRPr lang="en-US"/>
          </a:p>
        </p:txBody>
      </p:sp>
    </p:spTree>
    <p:extLst>
      <p:ext uri="{BB962C8B-B14F-4D97-AF65-F5344CB8AC3E}">
        <p14:creationId xmlns:p14="http://schemas.microsoft.com/office/powerpoint/2010/main" val="351382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EA963-569C-41B8-9CCC-D10033575626}" type="datetimeFigureOut">
              <a:rPr lang="en-US" smtClean="0"/>
              <a:t>31-Oct-22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5DA4D-4DBA-4EC1-8A80-BDF3645D2F8A}" type="slidenum">
              <a:rPr lang="en-US" smtClean="0"/>
              <a:t>‹#›</a:t>
            </a:fld>
            <a:endParaRPr lang="en-US"/>
          </a:p>
        </p:txBody>
      </p:sp>
    </p:spTree>
    <p:extLst>
      <p:ext uri="{BB962C8B-B14F-4D97-AF65-F5344CB8AC3E}">
        <p14:creationId xmlns:p14="http://schemas.microsoft.com/office/powerpoint/2010/main" val="4042969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EA963-569C-41B8-9CCC-D10033575626}" type="datetimeFigureOut">
              <a:rPr lang="en-US" smtClean="0"/>
              <a:t>31-Oct-22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5DA4D-4DBA-4EC1-8A80-BDF3645D2F8A}" type="slidenum">
              <a:rPr lang="en-US" smtClean="0"/>
              <a:t>‹#›</a:t>
            </a:fld>
            <a:endParaRPr lang="en-US"/>
          </a:p>
        </p:txBody>
      </p:sp>
    </p:spTree>
    <p:extLst>
      <p:ext uri="{BB962C8B-B14F-4D97-AF65-F5344CB8AC3E}">
        <p14:creationId xmlns:p14="http://schemas.microsoft.com/office/powerpoint/2010/main" val="12217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EA963-569C-41B8-9CCC-D10033575626}" type="datetimeFigureOut">
              <a:rPr lang="en-US" smtClean="0"/>
              <a:t>31-Oct-22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5DA4D-4DBA-4EC1-8A80-BDF3645D2F8A}" type="slidenum">
              <a:rPr lang="en-US" smtClean="0"/>
              <a:t>‹#›</a:t>
            </a:fld>
            <a:endParaRPr lang="en-US"/>
          </a:p>
        </p:txBody>
      </p:sp>
    </p:spTree>
    <p:extLst>
      <p:ext uri="{BB962C8B-B14F-4D97-AF65-F5344CB8AC3E}">
        <p14:creationId xmlns:p14="http://schemas.microsoft.com/office/powerpoint/2010/main" val="2905635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93558"/>
          </a:xfrm>
        </p:spPr>
        <p:txBody>
          <a:bodyPr>
            <a:normAutofit fontScale="90000"/>
          </a:bodyPr>
          <a:lstStyle/>
          <a:p>
            <a:r>
              <a:rPr lang="en-US" dirty="0" smtClean="0"/>
              <a:t>Social </a:t>
            </a:r>
            <a:r>
              <a:rPr lang="en-US" dirty="0"/>
              <a:t>M</a:t>
            </a:r>
            <a:r>
              <a:rPr lang="en-US" dirty="0" smtClean="0"/>
              <a:t>edia </a:t>
            </a:r>
            <a:r>
              <a:rPr lang="en-US" dirty="0"/>
              <a:t>M</a:t>
            </a:r>
            <a:r>
              <a:rPr lang="en-US" dirty="0" smtClean="0"/>
              <a:t>arketing</a:t>
            </a:r>
            <a:endParaRPr lang="en-US" dirty="0"/>
          </a:p>
        </p:txBody>
      </p:sp>
      <p:sp>
        <p:nvSpPr>
          <p:cNvPr id="3" name="Subtitle 2"/>
          <p:cNvSpPr>
            <a:spLocks noGrp="1"/>
          </p:cNvSpPr>
          <p:nvPr>
            <p:ph type="subTitle" idx="1"/>
          </p:nvPr>
        </p:nvSpPr>
        <p:spPr>
          <a:xfrm>
            <a:off x="1524000" y="1927783"/>
            <a:ext cx="9144000" cy="3365433"/>
          </a:xfrm>
        </p:spPr>
        <p:txBody>
          <a:bodyPr>
            <a:normAutofit lnSpcReduction="10000"/>
          </a:bodyPr>
          <a:lstStyle/>
          <a:p>
            <a:r>
              <a:rPr lang="en-US" dirty="0" smtClean="0"/>
              <a:t>Book: Social media Marketing, The Next Generation of  Business Engagement</a:t>
            </a:r>
          </a:p>
          <a:p>
            <a:r>
              <a:rPr lang="en-US" dirty="0" smtClean="0"/>
              <a:t> by Dave Evans</a:t>
            </a:r>
          </a:p>
          <a:p>
            <a:endParaRPr lang="en-US" dirty="0" smtClean="0"/>
          </a:p>
          <a:p>
            <a:r>
              <a:rPr lang="en-US" dirty="0" smtClean="0"/>
              <a:t>Instructor: Syed Mahdi Abbas Shah</a:t>
            </a:r>
          </a:p>
          <a:p>
            <a:endParaRPr lang="en-US" dirty="0" smtClean="0"/>
          </a:p>
          <a:p>
            <a:r>
              <a:rPr lang="en-US" dirty="0" smtClean="0"/>
              <a:t>Contact: 0314 4913418</a:t>
            </a:r>
          </a:p>
          <a:p>
            <a:r>
              <a:rPr lang="en-US" dirty="0" smtClean="0"/>
              <a:t>Email: mahdi.abbas1214@gmail.com</a:t>
            </a:r>
            <a:endParaRPr lang="en-US" dirty="0"/>
          </a:p>
        </p:txBody>
      </p:sp>
    </p:spTree>
    <p:extLst>
      <p:ext uri="{BB962C8B-B14F-4D97-AF65-F5344CB8AC3E}">
        <p14:creationId xmlns:p14="http://schemas.microsoft.com/office/powerpoint/2010/main" val="553619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Business Building Blocks</a:t>
            </a:r>
          </a:p>
        </p:txBody>
      </p:sp>
      <p:sp>
        <p:nvSpPr>
          <p:cNvPr id="3" name="Content Placeholder 2"/>
          <p:cNvSpPr>
            <a:spLocks noGrp="1"/>
          </p:cNvSpPr>
          <p:nvPr>
            <p:ph idx="1"/>
          </p:nvPr>
        </p:nvSpPr>
        <p:spPr/>
        <p:txBody>
          <a:bodyPr/>
          <a:lstStyle/>
          <a:p>
            <a:r>
              <a:rPr lang="en-US" dirty="0"/>
              <a:t>Part III takes social technology as it is applied to business down to its basic elements. </a:t>
            </a:r>
            <a:endParaRPr lang="en-US" dirty="0" smtClean="0"/>
          </a:p>
          <a:p>
            <a:r>
              <a:rPr lang="en-US" dirty="0"/>
              <a:t> Engagement and Customer Advocacy, Social CRM, social objects, and the social graph are all covered (and defined) to give a you a solid understanding of the principles of social business and the use of social technology. </a:t>
            </a:r>
          </a:p>
        </p:txBody>
      </p:sp>
    </p:spTree>
    <p:extLst>
      <p:ext uri="{BB962C8B-B14F-4D97-AF65-F5344CB8AC3E}">
        <p14:creationId xmlns:p14="http://schemas.microsoft.com/office/powerpoint/2010/main" val="397741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Social Media and Customer Engagement</a:t>
            </a:r>
            <a:br>
              <a:rPr lang="en-US" b="1" dirty="0" smtClean="0"/>
            </a:br>
            <a:r>
              <a:rPr lang="en-US" b="1" dirty="0" smtClean="0"/>
              <a:t>Social Feedback Cycle</a:t>
            </a:r>
            <a:endParaRPr lang="en-US" b="1" dirty="0"/>
          </a:p>
        </p:txBody>
      </p:sp>
      <p:pic>
        <p:nvPicPr>
          <p:cNvPr id="4" name="Content Placeholder 3"/>
          <p:cNvPicPr>
            <a:picLocks noGrp="1" noChangeAspect="1"/>
          </p:cNvPicPr>
          <p:nvPr>
            <p:ph idx="1"/>
          </p:nvPr>
        </p:nvPicPr>
        <p:blipFill>
          <a:blip r:embed="rId2"/>
          <a:stretch>
            <a:fillRect/>
          </a:stretch>
        </p:blipFill>
        <p:spPr>
          <a:xfrm>
            <a:off x="1107583" y="1690688"/>
            <a:ext cx="8989453" cy="4583811"/>
          </a:xfrm>
          <a:prstGeom prst="rect">
            <a:avLst/>
          </a:prstGeom>
        </p:spPr>
      </p:pic>
    </p:spTree>
    <p:extLst>
      <p:ext uri="{BB962C8B-B14F-4D97-AF65-F5344CB8AC3E}">
        <p14:creationId xmlns:p14="http://schemas.microsoft.com/office/powerpoint/2010/main" val="121636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Open Access to Information</a:t>
            </a:r>
            <a:endParaRPr lang="en-US" sz="4000" dirty="0"/>
          </a:p>
        </p:txBody>
      </p:sp>
      <p:sp>
        <p:nvSpPr>
          <p:cNvPr id="3" name="Content Placeholder 2"/>
          <p:cNvSpPr>
            <a:spLocks noGrp="1"/>
          </p:cNvSpPr>
          <p:nvPr>
            <p:ph idx="1"/>
          </p:nvPr>
        </p:nvSpPr>
        <p:spPr/>
        <p:txBody>
          <a:bodyPr/>
          <a:lstStyle/>
          <a:p>
            <a:r>
              <a:rPr lang="en-US" dirty="0" smtClean="0"/>
              <a:t> it forms the basis of social business</a:t>
            </a:r>
          </a:p>
          <a:p>
            <a:r>
              <a:rPr lang="en-US" dirty="0" smtClean="0"/>
              <a:t>social feedback loop really represents is the way in which Internet-based publishing</a:t>
            </a:r>
          </a:p>
          <a:p>
            <a:r>
              <a:rPr lang="en-US" dirty="0" smtClean="0"/>
              <a:t>social technology has connected people around business or business-like activities</a:t>
            </a:r>
          </a:p>
          <a:p>
            <a:r>
              <a:rPr lang="en-US" dirty="0" smtClean="0"/>
              <a:t> social connectivity applies between a business and its customers (B2C), between other businesses (B2B</a:t>
            </a:r>
          </a:p>
          <a:p>
            <a:endParaRPr lang="en-US" dirty="0"/>
          </a:p>
        </p:txBody>
      </p:sp>
    </p:spTree>
    <p:extLst>
      <p:ext uri="{BB962C8B-B14F-4D97-AF65-F5344CB8AC3E}">
        <p14:creationId xmlns:p14="http://schemas.microsoft.com/office/powerpoint/2010/main" val="3518930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Social Business: The Logical Extension </a:t>
            </a:r>
            <a:endParaRPr lang="en-US" sz="4000" dirty="0"/>
          </a:p>
        </p:txBody>
      </p:sp>
      <p:sp>
        <p:nvSpPr>
          <p:cNvPr id="3" name="Content Placeholder 2"/>
          <p:cNvSpPr>
            <a:spLocks noGrp="1"/>
          </p:cNvSpPr>
          <p:nvPr>
            <p:ph idx="1"/>
          </p:nvPr>
        </p:nvSpPr>
        <p:spPr/>
        <p:txBody>
          <a:bodyPr/>
          <a:lstStyle/>
          <a:p>
            <a:r>
              <a:rPr lang="en-US" dirty="0" smtClean="0"/>
              <a:t>Social business follows right on the heels of the wave of interest and activity around social media and its direct application to marketing</a:t>
            </a:r>
          </a:p>
          <a:p>
            <a:r>
              <a:rPr lang="en-US" dirty="0" smtClean="0"/>
              <a:t>Social business is the logical extension of THE SOCIAL FEEDBACK CYCLE</a:t>
            </a:r>
          </a:p>
          <a:p>
            <a:r>
              <a:rPr lang="en-US" dirty="0" smtClean="0"/>
              <a:t>Social business takes social concepts—sharing, rating, reviewing, connecting, and collaborating</a:t>
            </a:r>
          </a:p>
          <a:p>
            <a:r>
              <a:rPr lang="en-US" dirty="0" smtClean="0"/>
              <a:t>becomes more about change management than marketing. That’s a big thought.</a:t>
            </a:r>
          </a:p>
        </p:txBody>
      </p:sp>
    </p:spTree>
    <p:extLst>
      <p:ext uri="{BB962C8B-B14F-4D97-AF65-F5344CB8AC3E}">
        <p14:creationId xmlns:p14="http://schemas.microsoft.com/office/powerpoint/2010/main" val="33692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a:t>
            </a:r>
            <a:endParaRPr lang="en-US" sz="4000" dirty="0"/>
          </a:p>
        </p:txBody>
      </p:sp>
      <p:sp>
        <p:nvSpPr>
          <p:cNvPr id="3" name="Content Placeholder 2"/>
          <p:cNvSpPr>
            <a:spLocks noGrp="1"/>
          </p:cNvSpPr>
          <p:nvPr>
            <p:ph idx="1"/>
          </p:nvPr>
        </p:nvSpPr>
        <p:spPr/>
        <p:txBody>
          <a:bodyPr/>
          <a:lstStyle/>
          <a:p>
            <a:r>
              <a:rPr lang="en-US" dirty="0" smtClean="0"/>
              <a:t> Ideas for product or service innovation</a:t>
            </a:r>
          </a:p>
          <a:p>
            <a:r>
              <a:rPr lang="en-US" dirty="0" smtClean="0"/>
              <a:t> Early warning of problems or opportunities</a:t>
            </a:r>
          </a:p>
          <a:p>
            <a:r>
              <a:rPr lang="en-US" dirty="0" smtClean="0"/>
              <a:t> Awareness </a:t>
            </a:r>
            <a:r>
              <a:rPr lang="en-US" dirty="0" smtClean="0"/>
              <a:t>ads </a:t>
            </a:r>
            <a:r>
              <a:rPr lang="en-US" dirty="0" smtClean="0"/>
              <a:t>(testimonials) </a:t>
            </a:r>
          </a:p>
          <a:p>
            <a:r>
              <a:rPr lang="en-US" dirty="0" smtClean="0"/>
              <a:t>Market expansions (ideas for new product applications) </a:t>
            </a:r>
          </a:p>
          <a:p>
            <a:r>
              <a:rPr lang="en-US" dirty="0" smtClean="0"/>
              <a:t>Customer service tips that flow from users to users </a:t>
            </a:r>
          </a:p>
          <a:p>
            <a:r>
              <a:rPr lang="en-US" dirty="0" smtClean="0"/>
              <a:t>Public sentiment around legislative action, or lack of action </a:t>
            </a:r>
          </a:p>
          <a:p>
            <a:r>
              <a:rPr lang="en-US" dirty="0" smtClean="0"/>
              <a:t>Competitive threats or exposed weaknesses</a:t>
            </a:r>
          </a:p>
          <a:p>
            <a:endParaRPr lang="en-US" dirty="0"/>
          </a:p>
        </p:txBody>
      </p:sp>
    </p:spTree>
    <p:extLst>
      <p:ext uri="{BB962C8B-B14F-4D97-AF65-F5344CB8AC3E}">
        <p14:creationId xmlns:p14="http://schemas.microsoft.com/office/powerpoint/2010/main" val="2875369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Social Business Is Holistic</a:t>
            </a:r>
            <a:endParaRPr lang="en-US" sz="4000" dirty="0"/>
          </a:p>
        </p:txBody>
      </p:sp>
      <p:sp>
        <p:nvSpPr>
          <p:cNvPr id="3" name="Content Placeholder 2"/>
          <p:cNvSpPr>
            <a:spLocks noGrp="1"/>
          </p:cNvSpPr>
          <p:nvPr>
            <p:ph idx="1"/>
          </p:nvPr>
        </p:nvSpPr>
        <p:spPr/>
        <p:txBody>
          <a:bodyPr/>
          <a:lstStyle/>
          <a:p>
            <a:r>
              <a:rPr lang="en-US" dirty="0" smtClean="0"/>
              <a:t> Larger than the loop that connects sales with marketing</a:t>
            </a:r>
          </a:p>
          <a:p>
            <a:r>
              <a:rPr lang="en-US" dirty="0" smtClean="0"/>
              <a:t>one of the areas considered as part of traditional Customer Relationship Management (CRM)</a:t>
            </a:r>
          </a:p>
          <a:p>
            <a:r>
              <a:rPr lang="en-US" dirty="0" smtClean="0"/>
              <a:t>the Social Feedback Cycle literally wraps the entire business. </a:t>
            </a:r>
          </a:p>
          <a:p>
            <a:endParaRPr lang="en-US" dirty="0"/>
          </a:p>
        </p:txBody>
      </p:sp>
    </p:spTree>
    <p:extLst>
      <p:ext uri="{BB962C8B-B14F-4D97-AF65-F5344CB8AC3E}">
        <p14:creationId xmlns:p14="http://schemas.microsoft.com/office/powerpoint/2010/main" val="174946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Connected Customer </a:t>
            </a:r>
            <a:endParaRPr lang="en-US" sz="4000" dirty="0"/>
          </a:p>
        </p:txBody>
      </p:sp>
      <p:sp>
        <p:nvSpPr>
          <p:cNvPr id="3" name="Content Placeholder 2"/>
          <p:cNvSpPr>
            <a:spLocks noGrp="1"/>
          </p:cNvSpPr>
          <p:nvPr>
            <p:ph idx="1"/>
          </p:nvPr>
        </p:nvSpPr>
        <p:spPr/>
        <p:txBody>
          <a:bodyPr/>
          <a:lstStyle/>
          <a:p>
            <a:pPr marL="0" indent="0">
              <a:buNone/>
            </a:pPr>
            <a:r>
              <a:rPr lang="en-US" dirty="0" smtClean="0"/>
              <a:t>If Customers will well connected on social media then social business takes two added steps. </a:t>
            </a:r>
          </a:p>
          <a:p>
            <a:r>
              <a:rPr lang="en-US" dirty="0" smtClean="0"/>
              <a:t>First, social business practices provide formal, visible, and transparent connections that link customers and the business.</a:t>
            </a:r>
          </a:p>
          <a:p>
            <a:r>
              <a:rPr lang="en-US" dirty="0" smtClean="0"/>
              <a:t>Second, because employees are connected and able to collaborate—social business and Web 2.0 technology applies internally just as it does externally</a:t>
            </a:r>
            <a:endParaRPr lang="en-US" dirty="0"/>
          </a:p>
        </p:txBody>
      </p:sp>
    </p:spTree>
    <p:extLst>
      <p:ext uri="{BB962C8B-B14F-4D97-AF65-F5344CB8AC3E}">
        <p14:creationId xmlns:p14="http://schemas.microsoft.com/office/powerpoint/2010/main" val="2657809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Social Web and Engagement</a:t>
            </a:r>
            <a:endParaRPr lang="en-US" b="1" dirty="0"/>
          </a:p>
        </p:txBody>
      </p:sp>
      <p:sp>
        <p:nvSpPr>
          <p:cNvPr id="3" name="Content Placeholder 2"/>
          <p:cNvSpPr>
            <a:spLocks noGrp="1"/>
          </p:cNvSpPr>
          <p:nvPr>
            <p:ph idx="1"/>
          </p:nvPr>
        </p:nvSpPr>
        <p:spPr/>
        <p:txBody>
          <a:bodyPr/>
          <a:lstStyle/>
          <a:p>
            <a:pPr marL="0" indent="0">
              <a:buNone/>
            </a:pPr>
            <a:r>
              <a:rPr lang="en-US" dirty="0" smtClean="0"/>
              <a:t>This next section provides a conceptual starting point in understanding how the critical activities of engagement and response are enabled through the adoption of social technology and supporting processes.</a:t>
            </a:r>
          </a:p>
          <a:p>
            <a:pPr marL="0" indent="0">
              <a:buNone/>
            </a:pPr>
            <a:r>
              <a:rPr lang="en-US" dirty="0" smtClean="0"/>
              <a:t> It’s a different viewpoint than that which applies to “engagement” in traditional media.</a:t>
            </a:r>
          </a:p>
          <a:p>
            <a:pPr marL="0" indent="0">
              <a:buNone/>
            </a:pPr>
            <a:r>
              <a:rPr lang="en-US" dirty="0" smtClean="0"/>
              <a:t>Engagement on the Social Web means customers or stakeholders become participants rather than viewers.</a:t>
            </a:r>
          </a:p>
          <a:p>
            <a:pPr marL="0" indent="0">
              <a:buNone/>
            </a:pPr>
            <a:endParaRPr lang="en-US" dirty="0"/>
          </a:p>
        </p:txBody>
      </p:sp>
    </p:spTree>
    <p:extLst>
      <p:ext uri="{BB962C8B-B14F-4D97-AF65-F5344CB8AC3E}">
        <p14:creationId xmlns:p14="http://schemas.microsoft.com/office/powerpoint/2010/main" val="3844903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Engagement Process </a:t>
            </a:r>
            <a:endParaRPr lang="en-US" dirty="0"/>
          </a:p>
        </p:txBody>
      </p:sp>
      <p:sp>
        <p:nvSpPr>
          <p:cNvPr id="3" name="Content Placeholder 2"/>
          <p:cNvSpPr>
            <a:spLocks noGrp="1"/>
          </p:cNvSpPr>
          <p:nvPr>
            <p:ph idx="1"/>
          </p:nvPr>
        </p:nvSpPr>
        <p:spPr/>
        <p:txBody>
          <a:bodyPr/>
          <a:lstStyle/>
          <a:p>
            <a:pPr marL="0" indent="0">
              <a:buNone/>
            </a:pPr>
            <a:r>
              <a:rPr lang="en-US" dirty="0" smtClean="0"/>
              <a:t>Engagement is central to the effective use of social technology and the creation of social business.</a:t>
            </a:r>
          </a:p>
          <a:p>
            <a:pPr marL="0" indent="0">
              <a:buNone/>
            </a:pPr>
            <a:endParaRPr lang="en-US" dirty="0"/>
          </a:p>
        </p:txBody>
      </p:sp>
      <p:pic>
        <p:nvPicPr>
          <p:cNvPr id="4" name="Picture 3"/>
          <p:cNvPicPr>
            <a:picLocks noChangeAspect="1"/>
          </p:cNvPicPr>
          <p:nvPr/>
        </p:nvPicPr>
        <p:blipFill>
          <a:blip r:embed="rId2"/>
          <a:stretch>
            <a:fillRect/>
          </a:stretch>
        </p:blipFill>
        <p:spPr>
          <a:xfrm>
            <a:off x="1448941" y="3140499"/>
            <a:ext cx="8416277" cy="2392357"/>
          </a:xfrm>
          <a:prstGeom prst="rect">
            <a:avLst/>
          </a:prstGeom>
        </p:spPr>
      </p:pic>
    </p:spTree>
    <p:extLst>
      <p:ext uri="{BB962C8B-B14F-4D97-AF65-F5344CB8AC3E}">
        <p14:creationId xmlns:p14="http://schemas.microsoft.com/office/powerpoint/2010/main" val="107473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Consumption</a:t>
            </a:r>
            <a:endParaRPr lang="en-US" sz="4000" dirty="0"/>
          </a:p>
        </p:txBody>
      </p:sp>
      <p:sp>
        <p:nvSpPr>
          <p:cNvPr id="3" name="Content Placeholder 2"/>
          <p:cNvSpPr>
            <a:spLocks noGrp="1"/>
          </p:cNvSpPr>
          <p:nvPr>
            <p:ph idx="1"/>
          </p:nvPr>
        </p:nvSpPr>
        <p:spPr/>
        <p:txBody>
          <a:bodyPr/>
          <a:lstStyle/>
          <a:p>
            <a:r>
              <a:rPr lang="en-US" dirty="0" smtClean="0"/>
              <a:t>The first of the foundational blocks in the process of building strong customer engagement is consumption.</a:t>
            </a:r>
          </a:p>
          <a:p>
            <a:r>
              <a:rPr lang="en-US" dirty="0" smtClean="0"/>
              <a:t>Consumption, as used in the context of social media, means downloading, reading, watching, or listening to digital content. </a:t>
            </a:r>
          </a:p>
          <a:p>
            <a:r>
              <a:rPr lang="en-US" dirty="0" smtClean="0"/>
              <a:t>Consumption is the basic starting point for nearly any online activity, and especially so for social activities. </a:t>
            </a:r>
          </a:p>
          <a:p>
            <a:endParaRPr lang="en-US" dirty="0"/>
          </a:p>
        </p:txBody>
      </p:sp>
    </p:spTree>
    <p:extLst>
      <p:ext uri="{BB962C8B-B14F-4D97-AF65-F5344CB8AC3E}">
        <p14:creationId xmlns:p14="http://schemas.microsoft.com/office/powerpoint/2010/main" val="2837427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439" y="579549"/>
            <a:ext cx="5576554" cy="1111139"/>
          </a:xfrm>
        </p:spPr>
        <p:txBody>
          <a:bodyPr/>
          <a:lstStyle/>
          <a:p>
            <a:endParaRPr lang="en-US" dirty="0"/>
          </a:p>
        </p:txBody>
      </p:sp>
      <p:sp>
        <p:nvSpPr>
          <p:cNvPr id="3" name="Content Placeholder 2"/>
          <p:cNvSpPr>
            <a:spLocks noGrp="1"/>
          </p:cNvSpPr>
          <p:nvPr>
            <p:ph idx="1"/>
          </p:nvPr>
        </p:nvSpPr>
        <p:spPr>
          <a:xfrm>
            <a:off x="2575775" y="2369713"/>
            <a:ext cx="5293218" cy="3807250"/>
          </a:xfrm>
        </p:spPr>
        <p:txBody>
          <a:bodyPr/>
          <a:lstStyle/>
          <a:p>
            <a:endParaRPr lang="en-US" dirty="0"/>
          </a:p>
        </p:txBody>
      </p:sp>
      <p:pic>
        <p:nvPicPr>
          <p:cNvPr id="4" name="Picture 3"/>
          <p:cNvPicPr>
            <a:picLocks noChangeAspect="1"/>
          </p:cNvPicPr>
          <p:nvPr/>
        </p:nvPicPr>
        <p:blipFill>
          <a:blip r:embed="rId2"/>
          <a:stretch>
            <a:fillRect/>
          </a:stretch>
        </p:blipFill>
        <p:spPr>
          <a:xfrm>
            <a:off x="2009104" y="0"/>
            <a:ext cx="5859889" cy="6847336"/>
          </a:xfrm>
          <a:prstGeom prst="rect">
            <a:avLst/>
          </a:prstGeom>
        </p:spPr>
      </p:pic>
    </p:spTree>
    <p:extLst>
      <p:ext uri="{BB962C8B-B14F-4D97-AF65-F5344CB8AC3E}">
        <p14:creationId xmlns:p14="http://schemas.microsoft.com/office/powerpoint/2010/main" val="2505533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Curation</a:t>
            </a:r>
            <a:endParaRPr lang="en-US" sz="4000" dirty="0"/>
          </a:p>
        </p:txBody>
      </p:sp>
      <p:sp>
        <p:nvSpPr>
          <p:cNvPr id="3" name="Content Placeholder 2"/>
          <p:cNvSpPr>
            <a:spLocks noGrp="1"/>
          </p:cNvSpPr>
          <p:nvPr>
            <p:ph idx="1"/>
          </p:nvPr>
        </p:nvSpPr>
        <p:spPr/>
        <p:txBody>
          <a:bodyPr/>
          <a:lstStyle/>
          <a:p>
            <a:r>
              <a:rPr lang="en-US" dirty="0" smtClean="0"/>
              <a:t>Curation is the act of sorting and filtering, rating, reviewing, commenting on, tagging, or otherwise describing content.</a:t>
            </a:r>
          </a:p>
          <a:p>
            <a:r>
              <a:rPr lang="en-US" dirty="0" smtClean="0"/>
              <a:t> Curation makes content more useful to others.</a:t>
            </a:r>
          </a:p>
          <a:p>
            <a:r>
              <a:rPr lang="en-US" dirty="0" smtClean="0"/>
              <a:t>Curation also happens more broadly, at a general content level. </a:t>
            </a:r>
          </a:p>
          <a:p>
            <a:r>
              <a:rPr lang="en-US" dirty="0" smtClean="0"/>
              <a:t> Curation is an important social action in that it helps shape, prune, and generally increase </a:t>
            </a:r>
            <a:r>
              <a:rPr lang="en-US" smtClean="0"/>
              <a:t>the </a:t>
            </a:r>
            <a:r>
              <a:rPr lang="en-US" smtClean="0"/>
              <a:t>signal-to-noise </a:t>
            </a:r>
            <a:r>
              <a:rPr lang="en-US" dirty="0" smtClean="0"/>
              <a:t>ratio within the community. </a:t>
            </a:r>
            <a:endParaRPr lang="en-US" dirty="0"/>
          </a:p>
        </p:txBody>
      </p:sp>
    </p:spTree>
    <p:extLst>
      <p:ext uri="{BB962C8B-B14F-4D97-AF65-F5344CB8AC3E}">
        <p14:creationId xmlns:p14="http://schemas.microsoft.com/office/powerpoint/2010/main" val="3639778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Creation</a:t>
            </a:r>
            <a:endParaRPr lang="en-US" sz="4000" dirty="0"/>
          </a:p>
        </p:txBody>
      </p:sp>
      <p:sp>
        <p:nvSpPr>
          <p:cNvPr id="3" name="Content Placeholder 2"/>
          <p:cNvSpPr>
            <a:spLocks noGrp="1"/>
          </p:cNvSpPr>
          <p:nvPr>
            <p:ph idx="1"/>
          </p:nvPr>
        </p:nvSpPr>
        <p:spPr/>
        <p:txBody>
          <a:bodyPr/>
          <a:lstStyle/>
          <a:p>
            <a:r>
              <a:rPr lang="en-US" dirty="0" smtClean="0"/>
              <a:t>Beyond curation is what is more generally recognized as “content creation.” </a:t>
            </a:r>
          </a:p>
          <a:p>
            <a:r>
              <a:rPr lang="en-US" dirty="0" smtClean="0"/>
              <a:t>content creation requires that community members actually offer up something that they have made themselves.</a:t>
            </a:r>
          </a:p>
          <a:p>
            <a:r>
              <a:rPr lang="en-US" dirty="0" smtClean="0"/>
              <a:t>“You can upload your photos!” by itself is generally not enough. How do you encourage creation.</a:t>
            </a:r>
          </a:p>
          <a:p>
            <a:r>
              <a:rPr lang="en-US" dirty="0" smtClean="0"/>
              <a:t> Step 1 is providing tools, support, help, templates, samples, and more.</a:t>
            </a:r>
          </a:p>
          <a:p>
            <a:r>
              <a:rPr lang="en-US" dirty="0" smtClean="0"/>
              <a:t> The less work your members have to do the better. </a:t>
            </a:r>
            <a:endParaRPr lang="en-US" dirty="0"/>
          </a:p>
        </p:txBody>
      </p:sp>
    </p:spTree>
    <p:extLst>
      <p:ext uri="{BB962C8B-B14F-4D97-AF65-F5344CB8AC3E}">
        <p14:creationId xmlns:p14="http://schemas.microsoft.com/office/powerpoint/2010/main" val="2993043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Collaboration</a:t>
            </a:r>
            <a:endParaRPr lang="en-US" sz="4000" dirty="0"/>
          </a:p>
        </p:txBody>
      </p:sp>
      <p:sp>
        <p:nvSpPr>
          <p:cNvPr id="3" name="Content Placeholder 2"/>
          <p:cNvSpPr>
            <a:spLocks noGrp="1"/>
          </p:cNvSpPr>
          <p:nvPr>
            <p:ph idx="1"/>
          </p:nvPr>
        </p:nvSpPr>
        <p:spPr/>
        <p:txBody>
          <a:bodyPr/>
          <a:lstStyle/>
          <a:p>
            <a:r>
              <a:rPr lang="en-US" dirty="0" smtClean="0"/>
              <a:t>Finally, at the top of the set of the core social-business building blocks is collaboration. </a:t>
            </a:r>
          </a:p>
          <a:p>
            <a:r>
              <a:rPr lang="en-US" dirty="0" smtClean="0"/>
              <a:t>Collaboration is a key inflection point in the realization of a vibrant community and the port of entry for true social business. </a:t>
            </a:r>
          </a:p>
          <a:p>
            <a:r>
              <a:rPr lang="en-US" dirty="0" smtClean="0"/>
              <a:t>Collaboration is necessarily strong social actions than all other engagement processes.</a:t>
            </a:r>
          </a:p>
          <a:p>
            <a:r>
              <a:rPr lang="en-US" dirty="0" smtClean="0"/>
              <a:t>Collaboration occurs naturally between members of the community when given the chance.</a:t>
            </a:r>
            <a:endParaRPr lang="en-US" dirty="0"/>
          </a:p>
        </p:txBody>
      </p:sp>
    </p:spTree>
    <p:extLst>
      <p:ext uri="{BB962C8B-B14F-4D97-AF65-F5344CB8AC3E}">
        <p14:creationId xmlns:p14="http://schemas.microsoft.com/office/powerpoint/2010/main" val="3100526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Engagement Process and Social Business </a:t>
            </a:r>
            <a:endParaRPr lang="en-US" dirty="0"/>
          </a:p>
        </p:txBody>
      </p:sp>
      <p:sp>
        <p:nvSpPr>
          <p:cNvPr id="3" name="Content Placeholder 2"/>
          <p:cNvSpPr>
            <a:spLocks noGrp="1"/>
          </p:cNvSpPr>
          <p:nvPr>
            <p:ph idx="1"/>
          </p:nvPr>
        </p:nvSpPr>
        <p:spPr/>
        <p:txBody>
          <a:bodyPr>
            <a:normAutofit lnSpcReduction="10000"/>
          </a:bodyPr>
          <a:lstStyle/>
          <a:p>
            <a:r>
              <a:rPr lang="en-US" dirty="0" smtClean="0"/>
              <a:t>Taken together, the combined acts of consumption, curation, creation, and collaboration carry participants in the conversations around your business from readers to talkers to co-creators. </a:t>
            </a:r>
          </a:p>
          <a:p>
            <a:r>
              <a:rPr lang="en-US" dirty="0" smtClean="0"/>
              <a:t>Two fundamentally important considerations that are directly applicable to your business or organization come out of this. </a:t>
            </a:r>
          </a:p>
          <a:p>
            <a:r>
              <a:rPr lang="en-US" dirty="0" smtClean="0"/>
              <a:t>First, your audience is more inclined to engage in collaborative activities—sharing thoughts, ideas, concerns—that include you.</a:t>
            </a:r>
          </a:p>
          <a:p>
            <a:r>
              <a:rPr lang="en-US" dirty="0" smtClean="0"/>
              <a:t>Second, because your customers or other stakeholders have moved from reading to creating and collaborating, they are significantly closer to the steps that follow collaboration as it leads to engagement: trial, purchase, and advocacy. </a:t>
            </a:r>
            <a:endParaRPr lang="en-US" dirty="0"/>
          </a:p>
        </p:txBody>
      </p:sp>
    </p:spTree>
    <p:extLst>
      <p:ext uri="{BB962C8B-B14F-4D97-AF65-F5344CB8AC3E}">
        <p14:creationId xmlns:p14="http://schemas.microsoft.com/office/powerpoint/2010/main" val="3475744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Cont</a:t>
            </a:r>
            <a:r>
              <a:rPr lang="en-US" sz="4000" dirty="0" smtClean="0"/>
              <a:t>…</a:t>
            </a:r>
            <a:endParaRPr lang="en-US" sz="4000"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consider the following for better understanding</a:t>
            </a:r>
          </a:p>
          <a:p>
            <a:r>
              <a:rPr lang="en-US" dirty="0" smtClean="0"/>
              <a:t>You don’t get to the really good results until you go through the necessary venting of people you’ve previously ignored: Opening up a dialog gives you a natural way to enable venting and healing.</a:t>
            </a:r>
          </a:p>
          <a:p>
            <a:r>
              <a:rPr lang="en-US" dirty="0" smtClean="0"/>
              <a:t> The way you deal with negative issues is an exhibition of your true character: become a master and reap the rewards. </a:t>
            </a:r>
          </a:p>
          <a:p>
            <a:r>
              <a:rPr lang="en-US" dirty="0" smtClean="0"/>
              <a:t>It’s your job to understand what was really meant, given whatever it was that was actually said. “I hate you” isn’t always as simple as it sounds: This kind of seemingly intense negativity may arise because the customer involved likes you enough to actually feel this way when things go wrong. </a:t>
            </a:r>
          </a:p>
          <a:p>
            <a:r>
              <a:rPr lang="en-US" dirty="0" smtClean="0"/>
              <a:t>Ultimately, your customers want to see you do well: They want your product or service to please them.</a:t>
            </a:r>
            <a:endParaRPr lang="en-US" dirty="0"/>
          </a:p>
        </p:txBody>
      </p:sp>
    </p:spTree>
    <p:extLst>
      <p:ext uri="{BB962C8B-B14F-4D97-AF65-F5344CB8AC3E}">
        <p14:creationId xmlns:p14="http://schemas.microsoft.com/office/powerpoint/2010/main" val="289454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Praise for Social Media Marketing: The Next Generation of Business Engagement</a:t>
            </a:r>
            <a:br>
              <a:rPr lang="en-US" dirty="0" smtClean="0"/>
            </a:br>
            <a:endParaRPr lang="en-US" dirty="0"/>
          </a:p>
        </p:txBody>
      </p:sp>
      <p:sp>
        <p:nvSpPr>
          <p:cNvPr id="3" name="Content Placeholder 2"/>
          <p:cNvSpPr>
            <a:spLocks noGrp="1"/>
          </p:cNvSpPr>
          <p:nvPr>
            <p:ph idx="1"/>
          </p:nvPr>
        </p:nvSpPr>
        <p:spPr/>
        <p:txBody>
          <a:bodyPr/>
          <a:lstStyle/>
          <a:p>
            <a:r>
              <a:rPr lang="en-US" dirty="0" smtClean="0"/>
              <a:t>“ Social media has become a primary tool for higher levels of fan engagement, directly driving lead generation through interaction and content sharing that is especially relevant to media companies. Social Media Marketing: The Next Generation of Business Engagement deconstructs the tools and techniques, showing you how to apply social technology to your business.”</a:t>
            </a:r>
          </a:p>
          <a:p>
            <a:r>
              <a:rPr lang="en-US" dirty="0" smtClean="0"/>
              <a:t> —Johni Fisher, CEO, Looppa, Buenos Aires</a:t>
            </a:r>
          </a:p>
          <a:p>
            <a:endParaRPr lang="en-US" dirty="0"/>
          </a:p>
        </p:txBody>
      </p:sp>
    </p:spTree>
    <p:extLst>
      <p:ext uri="{BB962C8B-B14F-4D97-AF65-F5344CB8AC3E}">
        <p14:creationId xmlns:p14="http://schemas.microsoft.com/office/powerpoint/2010/main" val="169354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 Innovation is not a one-way street where you walk alone! Take your customers on the journey, and see the difference. Social technologies, clearly explained in Dave’s book, enable you and your customers to work as a team.” —Kaushal Sarda, Founder, Uhuroo, Bangalore</a:t>
            </a:r>
          </a:p>
          <a:p>
            <a:endParaRPr lang="en-US" dirty="0"/>
          </a:p>
        </p:txBody>
      </p:sp>
    </p:spTree>
    <p:extLst>
      <p:ext uri="{BB962C8B-B14F-4D97-AF65-F5344CB8AC3E}">
        <p14:creationId xmlns:p14="http://schemas.microsoft.com/office/powerpoint/2010/main" val="72368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a:t>
            </a:r>
            <a:endParaRPr lang="en-US" dirty="0"/>
          </a:p>
        </p:txBody>
      </p:sp>
      <p:sp>
        <p:nvSpPr>
          <p:cNvPr id="3" name="Content Placeholder 2"/>
          <p:cNvSpPr>
            <a:spLocks noGrp="1"/>
          </p:cNvSpPr>
          <p:nvPr>
            <p:ph idx="1"/>
          </p:nvPr>
        </p:nvSpPr>
        <p:spPr/>
        <p:txBody>
          <a:bodyPr/>
          <a:lstStyle/>
          <a:p>
            <a:pPr marL="0" indent="0">
              <a:buNone/>
            </a:pPr>
            <a:r>
              <a:rPr lang="en-US" dirty="0"/>
              <a:t>websites and applications that enable users to create and share content or to participate in social networking.</a:t>
            </a:r>
          </a:p>
          <a:p>
            <a:pPr marL="0" indent="0">
              <a:buNone/>
            </a:pPr>
            <a:endParaRPr lang="en-US" dirty="0"/>
          </a:p>
        </p:txBody>
      </p:sp>
    </p:spTree>
    <p:extLst>
      <p:ext uri="{BB962C8B-B14F-4D97-AF65-F5344CB8AC3E}">
        <p14:creationId xmlns:p14="http://schemas.microsoft.com/office/powerpoint/2010/main" val="265692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Marketing</a:t>
            </a:r>
            <a:endParaRPr lang="en-US" dirty="0"/>
          </a:p>
        </p:txBody>
      </p:sp>
      <p:sp>
        <p:nvSpPr>
          <p:cNvPr id="3" name="Content Placeholder 2"/>
          <p:cNvSpPr>
            <a:spLocks noGrp="1"/>
          </p:cNvSpPr>
          <p:nvPr>
            <p:ph idx="1"/>
          </p:nvPr>
        </p:nvSpPr>
        <p:spPr/>
        <p:txBody>
          <a:bodyPr/>
          <a:lstStyle/>
          <a:p>
            <a:pPr marL="0" indent="0">
              <a:buNone/>
            </a:pPr>
            <a:r>
              <a:rPr lang="en-US" dirty="0"/>
              <a:t>Social media marketing (SMM) is </a:t>
            </a:r>
            <a:r>
              <a:rPr lang="en-US" b="1" dirty="0"/>
              <a:t>a form of internet marketing that uses social media apps as a marketing tool</a:t>
            </a:r>
            <a:r>
              <a:rPr lang="en-US" dirty="0"/>
              <a:t>. These social media platforms enable brands to connect with their audience </a:t>
            </a:r>
            <a:r>
              <a:rPr lang="en-US" dirty="0" smtClean="0"/>
              <a:t>to, </a:t>
            </a:r>
            <a:r>
              <a:rPr lang="en-US" dirty="0"/>
              <a:t>build a </a:t>
            </a:r>
            <a:r>
              <a:rPr lang="en-US" dirty="0" smtClean="0"/>
              <a:t>brand, </a:t>
            </a:r>
            <a:r>
              <a:rPr lang="en-US" dirty="0"/>
              <a:t>increase </a:t>
            </a:r>
            <a:r>
              <a:rPr lang="en-US" dirty="0" smtClean="0"/>
              <a:t>sales and </a:t>
            </a:r>
            <a:r>
              <a:rPr lang="en-US" dirty="0"/>
              <a:t>drive traffic to a </a:t>
            </a:r>
            <a:r>
              <a:rPr lang="en-US" dirty="0" smtClean="0"/>
              <a:t>website.</a:t>
            </a:r>
            <a:endParaRPr lang="en-US" dirty="0"/>
          </a:p>
        </p:txBody>
      </p:sp>
    </p:spTree>
    <p:extLst>
      <p:ext uri="{BB962C8B-B14F-4D97-AF65-F5344CB8AC3E}">
        <p14:creationId xmlns:p14="http://schemas.microsoft.com/office/powerpoint/2010/main" val="1415628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Mainly Course Division</a:t>
            </a:r>
            <a:endParaRPr lang="en-US" dirty="0"/>
          </a:p>
        </p:txBody>
      </p:sp>
      <p:sp>
        <p:nvSpPr>
          <p:cNvPr id="3" name="Content Placeholder 2"/>
          <p:cNvSpPr>
            <a:spLocks noGrp="1"/>
          </p:cNvSpPr>
          <p:nvPr>
            <p:ph idx="1"/>
          </p:nvPr>
        </p:nvSpPr>
        <p:spPr/>
        <p:txBody>
          <a:bodyPr/>
          <a:lstStyle/>
          <a:p>
            <a:pPr marL="0" indent="0">
              <a:buNone/>
            </a:pPr>
            <a:r>
              <a:rPr lang="en-US" dirty="0" smtClean="0"/>
              <a:t>We can </a:t>
            </a:r>
            <a:r>
              <a:rPr lang="en-US" dirty="0" smtClean="0"/>
              <a:t>Divide </a:t>
            </a:r>
            <a:r>
              <a:rPr lang="en-US" dirty="0" smtClean="0"/>
              <a:t>this course in Three major Parts</a:t>
            </a:r>
          </a:p>
          <a:p>
            <a:pPr marL="514350" indent="-514350">
              <a:buFont typeface="+mj-lt"/>
              <a:buAutoNum type="arabicPeriod"/>
            </a:pPr>
            <a:r>
              <a:rPr lang="en-US" dirty="0" smtClean="0"/>
              <a:t>Social Business Fundamentals</a:t>
            </a:r>
          </a:p>
          <a:p>
            <a:pPr marL="514350" indent="-514350">
              <a:buFont typeface="+mj-lt"/>
              <a:buAutoNum type="arabicPeriod"/>
            </a:pPr>
            <a:r>
              <a:rPr lang="en-US" dirty="0" smtClean="0"/>
              <a:t>Run a Social Business</a:t>
            </a:r>
          </a:p>
          <a:p>
            <a:pPr marL="514350" indent="-514350">
              <a:buFont typeface="+mj-lt"/>
              <a:buAutoNum type="arabicPeriod"/>
            </a:pPr>
            <a:r>
              <a:rPr lang="en-US" dirty="0" smtClean="0"/>
              <a:t>Social Business Building Blocks</a:t>
            </a:r>
            <a:endParaRPr lang="en-US" dirty="0"/>
          </a:p>
        </p:txBody>
      </p:sp>
    </p:spTree>
    <p:extLst>
      <p:ext uri="{BB962C8B-B14F-4D97-AF65-F5344CB8AC3E}">
        <p14:creationId xmlns:p14="http://schemas.microsoft.com/office/powerpoint/2010/main" val="388602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Social Business Fundamentals </a:t>
            </a:r>
          </a:p>
        </p:txBody>
      </p:sp>
      <p:sp>
        <p:nvSpPr>
          <p:cNvPr id="3" name="Content Placeholder 2"/>
          <p:cNvSpPr>
            <a:spLocks noGrp="1"/>
          </p:cNvSpPr>
          <p:nvPr>
            <p:ph idx="1"/>
          </p:nvPr>
        </p:nvSpPr>
        <p:spPr/>
        <p:txBody>
          <a:bodyPr/>
          <a:lstStyle/>
          <a:p>
            <a:pPr marL="0" indent="0">
              <a:buNone/>
            </a:pPr>
            <a:r>
              <a:rPr lang="en-US" dirty="0"/>
              <a:t> Part I will get you up-to-speed quickly on the primary aspects of social technology and how it applies to business.</a:t>
            </a:r>
          </a:p>
        </p:txBody>
      </p:sp>
    </p:spTree>
    <p:extLst>
      <p:ext uri="{BB962C8B-B14F-4D97-AF65-F5344CB8AC3E}">
        <p14:creationId xmlns:p14="http://schemas.microsoft.com/office/powerpoint/2010/main" val="337590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 Social Business</a:t>
            </a:r>
          </a:p>
        </p:txBody>
      </p:sp>
      <p:sp>
        <p:nvSpPr>
          <p:cNvPr id="3" name="Content Placeholder 2"/>
          <p:cNvSpPr>
            <a:spLocks noGrp="1"/>
          </p:cNvSpPr>
          <p:nvPr>
            <p:ph idx="1"/>
          </p:nvPr>
        </p:nvSpPr>
        <p:spPr/>
        <p:txBody>
          <a:bodyPr/>
          <a:lstStyle/>
          <a:p>
            <a:pPr marL="0" indent="0">
              <a:buNone/>
            </a:pPr>
            <a:r>
              <a:rPr lang="en-US" dirty="0"/>
              <a:t>Part II takes you deeper into the application of social technology to your business or organization, showing you how business decisions are informed through collaborative software and surrounding processes.</a:t>
            </a:r>
          </a:p>
        </p:txBody>
      </p:sp>
    </p:spTree>
    <p:extLst>
      <p:ext uri="{BB962C8B-B14F-4D97-AF65-F5344CB8AC3E}">
        <p14:creationId xmlns:p14="http://schemas.microsoft.com/office/powerpoint/2010/main" val="3038082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TotalTime>
  <Words>1298</Words>
  <Application>Microsoft Office PowerPoint</Application>
  <PresentationFormat>Widescreen</PresentationFormat>
  <Paragraphs>93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Social Media Marketing</vt:lpstr>
      <vt:lpstr>PowerPoint Presentation</vt:lpstr>
      <vt:lpstr>Praise for Social Media Marketing: The Next Generation of Business Engagement </vt:lpstr>
      <vt:lpstr>Cont..</vt:lpstr>
      <vt:lpstr>Social Media</vt:lpstr>
      <vt:lpstr>Social Media Marketing</vt:lpstr>
      <vt:lpstr>Mainly Course Division</vt:lpstr>
      <vt:lpstr> Social Business Fundamentals </vt:lpstr>
      <vt:lpstr>Run a Social Business</vt:lpstr>
      <vt:lpstr>Social Business Building Blocks</vt:lpstr>
      <vt:lpstr>Social Media and Customer Engagement Social Feedback Cycle</vt:lpstr>
      <vt:lpstr>Open Access to Information</vt:lpstr>
      <vt:lpstr>Social Business: The Logical Extension </vt:lpstr>
      <vt:lpstr>Cont..</vt:lpstr>
      <vt:lpstr>Social Business Is Holistic</vt:lpstr>
      <vt:lpstr>The Connected Customer </vt:lpstr>
      <vt:lpstr>The Social Web and Engagement</vt:lpstr>
      <vt:lpstr>The Engagement Process </vt:lpstr>
      <vt:lpstr>Consumption</vt:lpstr>
      <vt:lpstr>Curation</vt:lpstr>
      <vt:lpstr>Creation</vt:lpstr>
      <vt:lpstr>Collaboration</vt:lpstr>
      <vt:lpstr>The Engagement Process and Social Business </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Marketing</dc:title>
  <dc:creator>Mehdi Abbas</dc:creator>
  <cp:lastModifiedBy>RaJa UsAma</cp:lastModifiedBy>
  <cp:revision>29</cp:revision>
  <dcterms:created xsi:type="dcterms:W3CDTF">2022-09-28T18:22:28Z</dcterms:created>
  <dcterms:modified xsi:type="dcterms:W3CDTF">2022-11-01T11:08:30Z</dcterms:modified>
</cp:coreProperties>
</file>