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E416-3D04-4404-92BF-8AB3B7AB9323}" type="datetimeFigureOut">
              <a:rPr lang="en-US" smtClean="0"/>
              <a:t>30-Nov-22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E764-05F5-4A19-9617-4F3DCBE2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8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E416-3D04-4404-92BF-8AB3B7AB9323}" type="datetimeFigureOut">
              <a:rPr lang="en-US" smtClean="0"/>
              <a:t>30-Nov-22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E764-05F5-4A19-9617-4F3DCBE2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E416-3D04-4404-92BF-8AB3B7AB9323}" type="datetimeFigureOut">
              <a:rPr lang="en-US" smtClean="0"/>
              <a:t>30-Nov-22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E764-05F5-4A19-9617-4F3DCBE2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9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E416-3D04-4404-92BF-8AB3B7AB9323}" type="datetimeFigureOut">
              <a:rPr lang="en-US" smtClean="0"/>
              <a:t>30-Nov-22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E764-05F5-4A19-9617-4F3DCBE2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6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E416-3D04-4404-92BF-8AB3B7AB9323}" type="datetimeFigureOut">
              <a:rPr lang="en-US" smtClean="0"/>
              <a:t>30-Nov-22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E764-05F5-4A19-9617-4F3DCBE2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8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E416-3D04-4404-92BF-8AB3B7AB9323}" type="datetimeFigureOut">
              <a:rPr lang="en-US" smtClean="0"/>
              <a:t>30-Nov-22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E764-05F5-4A19-9617-4F3DCBE2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5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E416-3D04-4404-92BF-8AB3B7AB9323}" type="datetimeFigureOut">
              <a:rPr lang="en-US" smtClean="0"/>
              <a:t>30-Nov-22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E764-05F5-4A19-9617-4F3DCBE2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6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E416-3D04-4404-92BF-8AB3B7AB9323}" type="datetimeFigureOut">
              <a:rPr lang="en-US" smtClean="0"/>
              <a:t>30-Nov-22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E764-05F5-4A19-9617-4F3DCBE2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8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E416-3D04-4404-92BF-8AB3B7AB9323}" type="datetimeFigureOut">
              <a:rPr lang="en-US" smtClean="0"/>
              <a:t>30-Nov-22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E764-05F5-4A19-9617-4F3DCBE2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0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E416-3D04-4404-92BF-8AB3B7AB9323}" type="datetimeFigureOut">
              <a:rPr lang="en-US" smtClean="0"/>
              <a:t>30-Nov-22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E764-05F5-4A19-9617-4F3DCBE2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2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E416-3D04-4404-92BF-8AB3B7AB9323}" type="datetimeFigureOut">
              <a:rPr lang="en-US" smtClean="0"/>
              <a:t>30-Nov-22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E764-05F5-4A19-9617-4F3DCBE2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0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BE416-3D04-4404-92BF-8AB3B7AB9323}" type="datetimeFigureOut">
              <a:rPr lang="en-US" smtClean="0"/>
              <a:t>30-Nov-22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E764-05F5-4A19-9617-4F3DCBE2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77922"/>
            <a:ext cx="9144000" cy="1569493"/>
          </a:xfrm>
        </p:spPr>
        <p:txBody>
          <a:bodyPr>
            <a:normAutofit/>
          </a:bodyPr>
          <a:lstStyle/>
          <a:p>
            <a:r>
              <a:rPr lang="en-US" sz="4400" dirty="0"/>
              <a:t>Social Technology </a:t>
            </a:r>
            <a:r>
              <a:rPr lang="en-US" sz="4400" dirty="0" smtClean="0"/>
              <a:t>and Business </a:t>
            </a:r>
            <a:r>
              <a:rPr lang="en-US" sz="4400" dirty="0"/>
              <a:t>Decisions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42949"/>
            <a:ext cx="9144000" cy="4299045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The real business challenge with the Social Web</a:t>
            </a:r>
          </a:p>
          <a:p>
            <a:r>
              <a:rPr lang="en-US" i="1" dirty="0"/>
              <a:t>isn’t social media itself, but rather its relationship</a:t>
            </a:r>
          </a:p>
          <a:p>
            <a:r>
              <a:rPr lang="en-US" i="1" dirty="0"/>
              <a:t>to the business or organizational processes that</a:t>
            </a:r>
          </a:p>
          <a:p>
            <a:r>
              <a:rPr lang="en-US" i="1" dirty="0"/>
              <a:t>create the experiences that are talked about in the</a:t>
            </a:r>
          </a:p>
          <a:p>
            <a:r>
              <a:rPr lang="en-US" i="1" dirty="0"/>
              <a:t>first place. Understanding how your internal processes</a:t>
            </a:r>
          </a:p>
          <a:p>
            <a:r>
              <a:rPr lang="en-US" i="1" dirty="0"/>
              <a:t>drive the conversations that circulate on the</a:t>
            </a:r>
          </a:p>
          <a:p>
            <a:r>
              <a:rPr lang="en-US" i="1" dirty="0"/>
              <a:t>Social Web—and how social analytics can be used</a:t>
            </a:r>
          </a:p>
          <a:p>
            <a:r>
              <a:rPr lang="en-US" i="1" dirty="0"/>
              <a:t>to inform business decisions and potential process</a:t>
            </a:r>
          </a:p>
          <a:p>
            <a:r>
              <a:rPr lang="en-US" i="1" dirty="0"/>
              <a:t>changes that relates to them—is the hinge point in</a:t>
            </a:r>
          </a:p>
          <a:p>
            <a:r>
              <a:rPr lang="en-US" i="1" dirty="0"/>
              <a:t>moving to a social 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1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093" y="1346518"/>
            <a:ext cx="10778205" cy="525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6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Touchpoint Analysis: Bengaluru </a:t>
            </a:r>
            <a:r>
              <a:rPr lang="en-US" sz="3600" dirty="0" smtClean="0"/>
              <a:t>International Airport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3800" dirty="0" smtClean="0"/>
              <a:t>?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24495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3.Social </a:t>
            </a:r>
            <a:r>
              <a:rPr lang="en-US" b="1" dirty="0"/>
              <a:t>CRM and Decision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Tracking and measuring the dynamics of a marketplace conversation to </a:t>
            </a:r>
            <a:r>
              <a:rPr lang="en-US" dirty="0" smtClean="0"/>
              <a:t>understand sources </a:t>
            </a:r>
            <a:r>
              <a:rPr lang="en-US" dirty="0"/>
              <a:t>of </a:t>
            </a:r>
            <a:r>
              <a:rPr lang="en-US" dirty="0" smtClean="0"/>
              <a:t>influence</a:t>
            </a:r>
            <a:r>
              <a:rPr lang="en-US" dirty="0"/>
              <a:t>, spot problems, and create loyal advocates is largely what </a:t>
            </a:r>
            <a:r>
              <a:rPr lang="en-US" dirty="0" smtClean="0"/>
              <a:t>drives the </a:t>
            </a:r>
            <a:r>
              <a:rPr lang="en-US" dirty="0"/>
              <a:t>current interest in social analytics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Beyond this, connecting the </a:t>
            </a:r>
            <a:r>
              <a:rPr lang="en-US" dirty="0" smtClean="0"/>
              <a:t>impact or more correctly</a:t>
            </a:r>
            <a:r>
              <a:rPr lang="en-US" dirty="0"/>
              <a:t>, the </a:t>
            </a:r>
            <a:r>
              <a:rPr lang="en-US" i="1" dirty="0"/>
              <a:t>underlying </a:t>
            </a:r>
            <a:r>
              <a:rPr lang="en-US" i="1" dirty="0" smtClean="0"/>
              <a:t>cause</a:t>
            </a:r>
            <a:r>
              <a:rPr lang="en-US" dirty="0" smtClean="0"/>
              <a:t> of </a:t>
            </a:r>
            <a:r>
              <a:rPr lang="en-US" dirty="0"/>
              <a:t>these conversations deeply into business </a:t>
            </a:r>
            <a:r>
              <a:rPr lang="en-US" dirty="0" smtClean="0"/>
              <a:t>processes defines </a:t>
            </a:r>
            <a:r>
              <a:rPr lang="en-US" dirty="0"/>
              <a:t>the emerging discipline of Social CRM.</a:t>
            </a:r>
          </a:p>
        </p:txBody>
      </p:sp>
    </p:spTree>
    <p:extLst>
      <p:ext uri="{BB962C8B-B14F-4D97-AF65-F5344CB8AC3E}">
        <p14:creationId xmlns:p14="http://schemas.microsoft.com/office/powerpoint/2010/main" val="66340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Social CRM includes the following fi </a:t>
            </a:r>
            <a:r>
              <a:rPr lang="en-US" dirty="0" err="1"/>
              <a:t>ve</a:t>
            </a:r>
            <a:r>
              <a:rPr lang="en-US" dirty="0"/>
              <a:t> elements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 genuine effort on the part of the firm or organization to understand and </a:t>
            </a:r>
            <a:r>
              <a:rPr lang="en-US" dirty="0" smtClean="0"/>
              <a:t>consider the </a:t>
            </a:r>
            <a:r>
              <a:rPr lang="en-US" dirty="0"/>
              <a:t>point of view of its customers and/or stakeholders, for whom the </a:t>
            </a:r>
            <a:r>
              <a:rPr lang="en-US" dirty="0" smtClean="0"/>
              <a:t>business or </a:t>
            </a:r>
            <a:r>
              <a:rPr lang="en-US" dirty="0"/>
              <a:t>organization exists.</a:t>
            </a:r>
          </a:p>
          <a:p>
            <a:pPr marL="0" indent="0">
              <a:buNone/>
            </a:pPr>
            <a:r>
              <a:rPr lang="en-US" dirty="0"/>
              <a:t>• An understanding and mapping of the social graphs, communities, and </a:t>
            </a:r>
            <a:r>
              <a:rPr lang="en-US" dirty="0" smtClean="0"/>
              <a:t>the social </a:t>
            </a:r>
            <a:r>
              <a:rPr lang="en-US" dirty="0"/>
              <a:t>applications that connect individuals within your overall audience to </a:t>
            </a:r>
            <a:r>
              <a:rPr lang="en-US" i="1" dirty="0" smtClean="0"/>
              <a:t>each other </a:t>
            </a:r>
            <a:r>
              <a:rPr lang="en-US" dirty="0"/>
              <a:t>(rather than to you) and thereby gaining an insight as to </a:t>
            </a:r>
            <a:r>
              <a:rPr lang="en-US" i="1" dirty="0"/>
              <a:t>how you fit </a:t>
            </a:r>
            <a:r>
              <a:rPr lang="en-US" i="1" dirty="0" smtClean="0"/>
              <a:t>into their </a:t>
            </a:r>
            <a:r>
              <a:rPr lang="en-US" i="1" dirty="0"/>
              <a:t>world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The identification of the </a:t>
            </a:r>
            <a:r>
              <a:rPr lang="en-US" i="1" dirty="0"/>
              <a:t>specific </a:t>
            </a:r>
            <a:r>
              <a:rPr lang="en-US" dirty="0"/>
              <a:t>difference between the activities your </a:t>
            </a:r>
            <a:r>
              <a:rPr lang="en-US" dirty="0" smtClean="0"/>
              <a:t>customers want </a:t>
            </a:r>
            <a:r>
              <a:rPr lang="en-US" dirty="0"/>
              <a:t>to take ownership for versus those in which they look to you for </a:t>
            </a:r>
            <a:r>
              <a:rPr lang="en-US" dirty="0" smtClean="0"/>
              <a:t>guidance, relief</a:t>
            </a:r>
            <a:r>
              <a:rPr lang="en-US" dirty="0"/>
              <a:t>, assistance, and similar contributions from you that improve their </a:t>
            </a:r>
            <a:r>
              <a:rPr lang="en-US" dirty="0" smtClean="0"/>
              <a:t>quality of </a:t>
            </a:r>
            <a:r>
              <a:rPr lang="en-US" dirty="0"/>
              <a:t>life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The optimization of your commerce or conversion processes given the role </a:t>
            </a:r>
            <a:r>
              <a:rPr lang="en-US" dirty="0" smtClean="0"/>
              <a:t>of customers </a:t>
            </a:r>
            <a:r>
              <a:rPr lang="en-US" dirty="0"/>
              <a:t>and stakeholders in the conversations that impact conversion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• The </a:t>
            </a:r>
            <a:r>
              <a:rPr lang="en-US" dirty="0" smtClean="0"/>
              <a:t>connections </a:t>
            </a:r>
            <a:r>
              <a:rPr lang="en-US" i="1" dirty="0" smtClean="0"/>
              <a:t>touchpoints</a:t>
            </a:r>
            <a:r>
              <a:rPr lang="en-US" dirty="0"/>
              <a:t> </a:t>
            </a:r>
            <a:r>
              <a:rPr lang="en-US" dirty="0" smtClean="0"/>
              <a:t>between </a:t>
            </a:r>
            <a:r>
              <a:rPr lang="en-US" dirty="0"/>
              <a:t>your activities and those of your </a:t>
            </a:r>
            <a:r>
              <a:rPr lang="en-US" dirty="0" smtClean="0"/>
              <a:t>customers with </a:t>
            </a:r>
            <a:r>
              <a:rPr lang="en-US" dirty="0"/>
              <a:t>the internal business processes that drive the experience that </a:t>
            </a:r>
            <a:r>
              <a:rPr lang="en-US" dirty="0" smtClean="0"/>
              <a:t>occurs at </a:t>
            </a:r>
            <a:r>
              <a:rPr lang="en-US" dirty="0"/>
              <a:t>those touchpoints.</a:t>
            </a:r>
          </a:p>
        </p:txBody>
      </p:sp>
    </p:spTree>
    <p:extLst>
      <p:ext uri="{BB962C8B-B14F-4D97-AF65-F5344CB8AC3E}">
        <p14:creationId xmlns:p14="http://schemas.microsoft.com/office/powerpoint/2010/main" val="3543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For better understanding of Social CRM and Decision Support we will consider following 6 points.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Customer Point of View (POV)</a:t>
            </a:r>
          </a:p>
          <a:p>
            <a:pPr marL="514350" indent="-514350">
              <a:buAutoNum type="arabicPeriod"/>
            </a:pPr>
            <a:r>
              <a:rPr lang="en-US" dirty="0" smtClean="0"/>
              <a:t>Map the Social Graph</a:t>
            </a:r>
          </a:p>
          <a:p>
            <a:pPr marL="514350" indent="-514350">
              <a:buAutoNum type="arabicPeriod"/>
            </a:pPr>
            <a:r>
              <a:rPr lang="en-US" dirty="0" smtClean="0"/>
              <a:t>Integration of Listening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Customer Support and Social CRM</a:t>
            </a:r>
          </a:p>
          <a:p>
            <a:pPr marL="514350" indent="-514350">
              <a:buAutoNum type="arabicPeriod"/>
            </a:pPr>
            <a:r>
              <a:rPr lang="en-US" dirty="0" smtClean="0"/>
              <a:t>Activate Your Customers: Control vs. Leadership</a:t>
            </a:r>
          </a:p>
          <a:p>
            <a:pPr marL="514350" indent="-514350">
              <a:buAutoNum type="arabicPeriod"/>
            </a:pPr>
            <a:r>
              <a:rPr lang="en-US" smtClean="0"/>
              <a:t>Collaborative Processes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Now we will explain each </a:t>
            </a:r>
            <a:r>
              <a:rPr lang="en-US" smtClean="0"/>
              <a:t>of them one by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5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Customer Point of View (POV)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analytics, even in their purely qualitative form, provide powerful insights </a:t>
            </a:r>
            <a:r>
              <a:rPr lang="en-US" dirty="0" smtClean="0"/>
              <a:t>into the </a:t>
            </a:r>
            <a:r>
              <a:rPr lang="en-US" dirty="0"/>
              <a:t>personal views of your customers. Because the analytics platforms collect </a:t>
            </a:r>
            <a:r>
              <a:rPr lang="en-US" dirty="0" smtClean="0"/>
              <a:t>large amounts </a:t>
            </a:r>
            <a:r>
              <a:rPr lang="en-US" dirty="0"/>
              <a:t>of data, you can get beyond the anecdotes of focus groups</a:t>
            </a:r>
            <a:r>
              <a:rPr lang="en-US" dirty="0" smtClean="0"/>
              <a:t>.</a:t>
            </a:r>
            <a:r>
              <a:rPr lang="en-US" dirty="0"/>
              <a:t> Because the </a:t>
            </a:r>
            <a:r>
              <a:rPr lang="en-US" dirty="0" smtClean="0"/>
              <a:t>tools are </a:t>
            </a:r>
            <a:r>
              <a:rPr lang="en-US" dirty="0"/>
              <a:t>real time (or near real time) and ongoing, you can also move beyond </a:t>
            </a:r>
            <a:r>
              <a:rPr lang="en-US" dirty="0" smtClean="0"/>
              <a:t>one off </a:t>
            </a:r>
            <a:r>
              <a:rPr lang="en-US" dirty="0"/>
              <a:t>surveys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865" y="3815685"/>
            <a:ext cx="6477001" cy="304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3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the Social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you’ve got a handle on </a:t>
            </a:r>
            <a:r>
              <a:rPr lang="en-US" i="1" dirty="0"/>
              <a:t>what </a:t>
            </a:r>
            <a:r>
              <a:rPr lang="en-US" dirty="0"/>
              <a:t>is being said, the next step in implementing a </a:t>
            </a:r>
            <a:r>
              <a:rPr lang="en-US" dirty="0" smtClean="0"/>
              <a:t>Social CRM </a:t>
            </a:r>
            <a:r>
              <a:rPr lang="en-US" dirty="0"/>
              <a:t>program is understanding </a:t>
            </a:r>
            <a:r>
              <a:rPr lang="en-US" i="1" dirty="0"/>
              <a:t>who </a:t>
            </a:r>
            <a:r>
              <a:rPr lang="en-US" dirty="0"/>
              <a:t>said it. </a:t>
            </a:r>
            <a:endParaRPr lang="en-US" dirty="0" smtClean="0"/>
          </a:p>
          <a:p>
            <a:r>
              <a:rPr lang="en-US" dirty="0" smtClean="0"/>
              <a:t>By “who </a:t>
            </a:r>
            <a:r>
              <a:rPr lang="en-US" dirty="0"/>
              <a:t>said it” I’m not referencing </a:t>
            </a:r>
            <a:r>
              <a:rPr lang="en-US" dirty="0" smtClean="0"/>
              <a:t>the personal </a:t>
            </a:r>
            <a:r>
              <a:rPr lang="en-US" dirty="0"/>
              <a:t>details of a specific individual, though you may in some cases be able to </a:t>
            </a:r>
            <a:r>
              <a:rPr lang="en-US" dirty="0" smtClean="0"/>
              <a:t>discern this information </a:t>
            </a:r>
            <a:r>
              <a:rPr lang="en-US" dirty="0"/>
              <a:t>from actual customer data or a similar source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of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step-up in business value from listening/monitoring to actively </a:t>
            </a:r>
            <a:r>
              <a:rPr lang="en-US" dirty="0" smtClean="0"/>
              <a:t>listening and </a:t>
            </a:r>
            <a:r>
              <a:rPr lang="en-US" dirty="0"/>
              <a:t>responding along with measuring is seen in the usefulness of the KPIs as </a:t>
            </a:r>
            <a:r>
              <a:rPr lang="en-US" dirty="0" smtClean="0"/>
              <a:t>drivers business </a:t>
            </a:r>
            <a:r>
              <a:rPr lang="en-US" dirty="0"/>
              <a:t>processes that connect what is learned on the Social Web with the way </a:t>
            </a:r>
            <a:r>
              <a:rPr lang="en-US" dirty="0" smtClean="0"/>
              <a:t>in which </a:t>
            </a:r>
            <a:r>
              <a:rPr lang="en-US" dirty="0"/>
              <a:t>the business operates</a:t>
            </a:r>
            <a:r>
              <a:rPr lang="en-US" dirty="0" smtClean="0"/>
              <a:t>.</a:t>
            </a:r>
          </a:p>
          <a:p>
            <a:r>
              <a:rPr lang="en-US" dirty="0"/>
              <a:t>The integration with </a:t>
            </a:r>
            <a:r>
              <a:rPr lang="en-US" dirty="0" smtClean="0"/>
              <a:t>your business </a:t>
            </a:r>
            <a:r>
              <a:rPr lang="en-US" dirty="0"/>
              <a:t>or organization occurs fi </a:t>
            </a:r>
            <a:r>
              <a:rPr lang="en-US" dirty="0" err="1"/>
              <a:t>rst</a:t>
            </a:r>
            <a:r>
              <a:rPr lang="en-US" dirty="0"/>
              <a:t> in the “routing” processes and then in “tracking.”</a:t>
            </a:r>
          </a:p>
          <a:p>
            <a:r>
              <a:rPr lang="en-US" dirty="0"/>
              <a:t>Of course, the act of responding itself is a business process: That, however, is </a:t>
            </a:r>
            <a:r>
              <a:rPr lang="en-US" dirty="0" smtClean="0"/>
              <a:t>really a </a:t>
            </a:r>
            <a:r>
              <a:rPr lang="en-US" dirty="0"/>
              <a:t>function of having or not having a listening program and does not in itself imply </a:t>
            </a:r>
            <a:r>
              <a:rPr lang="en-US" dirty="0" smtClean="0"/>
              <a:t>a “social </a:t>
            </a:r>
            <a:r>
              <a:rPr lang="en-US" dirty="0"/>
              <a:t>business” orientation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be sure, listening is better than not listening, and </a:t>
            </a:r>
            <a:r>
              <a:rPr lang="en-US" dirty="0" smtClean="0"/>
              <a:t>listening combined </a:t>
            </a:r>
            <a:r>
              <a:rPr lang="en-US" dirty="0"/>
              <a:t>with responding is a solid idea. But to really see the </a:t>
            </a:r>
            <a:r>
              <a:rPr lang="en-US" dirty="0" err="1"/>
              <a:t>benefi</a:t>
            </a:r>
            <a:r>
              <a:rPr lang="en-US" dirty="0"/>
              <a:t> t of a </a:t>
            </a:r>
            <a:r>
              <a:rPr lang="en-US" dirty="0" smtClean="0"/>
              <a:t>social business </a:t>
            </a:r>
            <a:r>
              <a:rPr lang="en-US" dirty="0"/>
              <a:t>program within your organization, you’ve got to take a further step.</a:t>
            </a:r>
          </a:p>
        </p:txBody>
      </p:sp>
    </p:spTree>
    <p:extLst>
      <p:ext uri="{BB962C8B-B14F-4D97-AF65-F5344CB8AC3E}">
        <p14:creationId xmlns:p14="http://schemas.microsoft.com/office/powerpoint/2010/main" val="2301510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Support and Social CRM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Salesmanship begins when the customer says “no.” Support begins when the </a:t>
            </a:r>
            <a:r>
              <a:rPr lang="en-US" dirty="0" smtClean="0"/>
              <a:t>customer says </a:t>
            </a:r>
            <a:r>
              <a:rPr lang="en-US" dirty="0"/>
              <a:t>“yes.” In a sort of basic truth about business, this view of customer support </a:t>
            </a:r>
            <a:r>
              <a:rPr lang="en-US" dirty="0" smtClean="0"/>
              <a:t>clarifies </a:t>
            </a:r>
            <a:r>
              <a:rPr lang="en-US" dirty="0"/>
              <a:t>one of the biggest opportunities a </a:t>
            </a:r>
            <a:r>
              <a:rPr lang="en-US" dirty="0" smtClean="0"/>
              <a:t>firm </a:t>
            </a:r>
            <a:r>
              <a:rPr lang="en-US" dirty="0"/>
              <a:t>or organization will ever have: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The opportunity to </a:t>
            </a:r>
            <a:r>
              <a:rPr lang="en-US" dirty="0"/>
              <a:t>make those who were happy to buy from you </a:t>
            </a:r>
            <a:r>
              <a:rPr lang="en-US" dirty="0" smtClean="0"/>
              <a:t>   even </a:t>
            </a:r>
            <a:r>
              <a:rPr lang="en-US" dirty="0"/>
              <a:t>happier that they </a:t>
            </a:r>
            <a:r>
              <a:rPr lang="en-US" dirty="0" smtClean="0"/>
              <a:t>did. I </a:t>
            </a:r>
            <a:r>
              <a:rPr lang="en-US" dirty="0"/>
              <a:t>point this out because in too many businesses, whether by accident or actual </a:t>
            </a:r>
            <a:r>
              <a:rPr lang="en-US" dirty="0" smtClean="0"/>
              <a:t>design, customer </a:t>
            </a:r>
            <a:r>
              <a:rPr lang="en-US" dirty="0"/>
              <a:t>support feels to customers like an obligation whose cost is to be minimized.</a:t>
            </a:r>
          </a:p>
        </p:txBody>
      </p:sp>
    </p:spTree>
    <p:extLst>
      <p:ext uri="{BB962C8B-B14F-4D97-AF65-F5344CB8AC3E}">
        <p14:creationId xmlns:p14="http://schemas.microsoft.com/office/powerpoint/2010/main" val="1016141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Activate Your Customers: Control vs.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customer/product interactions like those described in the case of Dell, </a:t>
            </a:r>
            <a:r>
              <a:rPr lang="en-US" dirty="0" smtClean="0"/>
              <a:t>and in </a:t>
            </a:r>
            <a:r>
              <a:rPr lang="en-US" dirty="0"/>
              <a:t>particular the roles played by the customer versus the business or organization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people creating and posting the content (for example, customers uploading </a:t>
            </a:r>
            <a:r>
              <a:rPr lang="en-US" dirty="0" smtClean="0"/>
              <a:t>pictures) have </a:t>
            </a:r>
            <a:r>
              <a:rPr lang="en-US" i="1" dirty="0"/>
              <a:t>immediate </a:t>
            </a:r>
            <a:r>
              <a:rPr lang="en-US" dirty="0"/>
              <a:t>control of the content and hence control over their side of the conversation.</a:t>
            </a:r>
          </a:p>
          <a:p>
            <a:r>
              <a:rPr lang="en-US" dirty="0"/>
              <a:t>It’s “immediate” because it applies to this particular interaction: they get </a:t>
            </a:r>
            <a:r>
              <a:rPr lang="en-US" dirty="0" smtClean="0"/>
              <a:t>to </a:t>
            </a:r>
            <a:r>
              <a:rPr lang="en-US" dirty="0" err="1" smtClean="0"/>
              <a:t>defi</a:t>
            </a:r>
            <a:r>
              <a:rPr lang="en-US" dirty="0" smtClean="0"/>
              <a:t> </a:t>
            </a:r>
            <a:r>
              <a:rPr lang="en-US" dirty="0"/>
              <a:t>ne what is being said right now and to </a:t>
            </a:r>
            <a:r>
              <a:rPr lang="en-US" dirty="0" smtClean="0"/>
              <a:t>influence </a:t>
            </a:r>
            <a:r>
              <a:rPr lang="en-US" dirty="0"/>
              <a:t>others who are listening right now.</a:t>
            </a:r>
          </a:p>
        </p:txBody>
      </p:sp>
    </p:spTree>
    <p:extLst>
      <p:ext uri="{BB962C8B-B14F-4D97-AF65-F5344CB8AC3E}">
        <p14:creationId xmlns:p14="http://schemas.microsoft.com/office/powerpoint/2010/main" val="272944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1.Create </a:t>
            </a:r>
            <a:r>
              <a:rPr lang="en-US" b="1" dirty="0"/>
              <a:t>a Social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key to combining listening data, obtained via support forums and </a:t>
            </a:r>
            <a:r>
              <a:rPr lang="en-US" dirty="0" smtClean="0"/>
              <a:t>similar applications</a:t>
            </a:r>
            <a:r>
              <a:rPr lang="en-US" dirty="0"/>
              <a:t>, and other information gathered through direct connection with your </a:t>
            </a:r>
            <a:r>
              <a:rPr lang="en-US" dirty="0" smtClean="0"/>
              <a:t>customers is </a:t>
            </a:r>
            <a:r>
              <a:rPr lang="en-US" dirty="0"/>
              <a:t>that this needs to be connected to your business strategy and the </a:t>
            </a:r>
            <a:r>
              <a:rPr lang="en-US" dirty="0" smtClean="0"/>
              <a:t>processes that </a:t>
            </a:r>
            <a:r>
              <a:rPr lang="en-US" dirty="0"/>
              <a:t>surround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other words, traditional marketing is largely focused on </a:t>
            </a:r>
            <a:r>
              <a:rPr lang="en-US" dirty="0" smtClean="0"/>
              <a:t>market study </a:t>
            </a:r>
            <a:r>
              <a:rPr lang="en-US" dirty="0"/>
              <a:t>(both pre and post) that informs a </a:t>
            </a:r>
            <a:r>
              <a:rPr lang="en-US" i="1" dirty="0"/>
              <a:t>message</a:t>
            </a:r>
            <a:r>
              <a:rPr lang="en-US" dirty="0"/>
              <a:t>. </a:t>
            </a:r>
            <a:r>
              <a:rPr lang="en-US" dirty="0" smtClean="0"/>
              <a:t>Listening in </a:t>
            </a:r>
            <a:r>
              <a:rPr lang="en-US" dirty="0"/>
              <a:t>the simple </a:t>
            </a:r>
            <a:r>
              <a:rPr lang="en-US" dirty="0" smtClean="0"/>
              <a:t>sense conveys </a:t>
            </a:r>
            <a:r>
              <a:rPr lang="en-US" dirty="0"/>
              <a:t>back to you the degree to which that message was consistent with the </a:t>
            </a:r>
            <a:r>
              <a:rPr lang="en-US" dirty="0" smtClean="0"/>
              <a:t>actual </a:t>
            </a:r>
            <a:r>
              <a:rPr lang="en-US" dirty="0"/>
              <a:t>experience of customers and stakeholders, including in venues that you may not </a:t>
            </a:r>
            <a:r>
              <a:rPr lang="en-US" dirty="0" smtClean="0"/>
              <a:t>have originally </a:t>
            </a:r>
            <a:r>
              <a:rPr lang="en-US" dirty="0"/>
              <a:t>envisioned</a:t>
            </a:r>
            <a:r>
              <a:rPr lang="en-US" dirty="0" smtClean="0"/>
              <a:t>. To understand it better have a look on innovation cycle.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04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audience connected to the business, and employees and customers </a:t>
            </a:r>
            <a:r>
              <a:rPr lang="en-US" dirty="0" smtClean="0"/>
              <a:t>connected to </a:t>
            </a:r>
            <a:r>
              <a:rPr lang="en-US" dirty="0"/>
              <a:t>each other, knowledge begins to </a:t>
            </a:r>
            <a:r>
              <a:rPr lang="en-US" dirty="0" err="1"/>
              <a:t>fl</a:t>
            </a:r>
            <a:r>
              <a:rPr lang="en-US" dirty="0"/>
              <a:t> ow along pathways that prior to the </a:t>
            </a:r>
            <a:r>
              <a:rPr lang="en-US" dirty="0" smtClean="0"/>
              <a:t>widespread adoption </a:t>
            </a:r>
            <a:r>
              <a:rPr lang="en-US" dirty="0"/>
              <a:t>of social technologies were not always seen as primary to the operation of </a:t>
            </a:r>
            <a:r>
              <a:rPr lang="en-US" dirty="0" smtClean="0"/>
              <a:t>a business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high degree of connectivity and the ease with which consumers, </a:t>
            </a:r>
            <a:r>
              <a:rPr lang="en-US" dirty="0" smtClean="0"/>
              <a:t>business partners</a:t>
            </a:r>
            <a:r>
              <a:rPr lang="en-US" dirty="0"/>
              <a:t>, and other stakeholders can talk about brands, products, and services </a:t>
            </a:r>
            <a:r>
              <a:rPr lang="en-US" dirty="0" smtClean="0"/>
              <a:t>is (overall</a:t>
            </a:r>
            <a:r>
              <a:rPr lang="en-US" dirty="0"/>
              <a:t>) a </a:t>
            </a:r>
            <a:r>
              <a:rPr lang="en-US" dirty="0" smtClean="0"/>
              <a:t>beneficial thing long </a:t>
            </a:r>
            <a:r>
              <a:rPr lang="en-US" dirty="0"/>
              <a:t>term, it leads to better products and services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73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example, an outbound marketing message may claim to be “Created </a:t>
            </a:r>
            <a:r>
              <a:rPr lang="en-US" dirty="0" smtClean="0"/>
              <a:t>for working </a:t>
            </a:r>
            <a:r>
              <a:rPr lang="en-US" dirty="0"/>
              <a:t>mothers like you!” If it also turns out that the </a:t>
            </a:r>
            <a:r>
              <a:rPr lang="en-US" dirty="0" smtClean="0"/>
              <a:t>firm </a:t>
            </a:r>
            <a:r>
              <a:rPr lang="en-US" dirty="0"/>
              <a:t>does not equitably </a:t>
            </a:r>
            <a:r>
              <a:rPr lang="en-US" dirty="0" smtClean="0"/>
              <a:t>promote women </a:t>
            </a:r>
            <a:r>
              <a:rPr lang="en-US" dirty="0"/>
              <a:t>within the workplace, this contradiction will inevitably become </a:t>
            </a:r>
            <a:r>
              <a:rPr lang="en-US" dirty="0" smtClean="0"/>
              <a:t>known, very </a:t>
            </a:r>
            <a:r>
              <a:rPr lang="en-US" dirty="0"/>
              <a:t>likely being spread through social channels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This raises the requirements </a:t>
            </a:r>
            <a:r>
              <a:rPr lang="en-US" dirty="0" smtClean="0"/>
              <a:t>for </a:t>
            </a:r>
            <a:r>
              <a:rPr lang="en-US" i="1" dirty="0" smtClean="0"/>
              <a:t>active </a:t>
            </a:r>
            <a:r>
              <a:rPr lang="en-US" i="1" dirty="0"/>
              <a:t>listening </a:t>
            </a:r>
            <a:r>
              <a:rPr lang="en-US" dirty="0"/>
              <a:t>and the incorporation of customer feedback into </a:t>
            </a:r>
            <a:r>
              <a:rPr lang="en-US" dirty="0" smtClean="0"/>
              <a:t>your business processes.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1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Innovation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combination of social-media-based marketing and the application of Social </a:t>
            </a:r>
            <a:r>
              <a:rPr lang="en-US" dirty="0" smtClean="0"/>
              <a:t>CRM is </a:t>
            </a:r>
            <a:r>
              <a:rPr lang="en-US" dirty="0"/>
              <a:t>powerful. Connecting customer intelligence and what is learned through active </a:t>
            </a:r>
            <a:r>
              <a:rPr lang="en-US" dirty="0" smtClean="0"/>
              <a:t>listening deeply </a:t>
            </a:r>
            <a:r>
              <a:rPr lang="en-US" dirty="0"/>
              <a:t>into your business results in a customer-driven innovation cycle</a:t>
            </a:r>
            <a:r>
              <a:rPr lang="en-US" dirty="0" smtClean="0"/>
              <a:t>.</a:t>
            </a:r>
          </a:p>
          <a:p>
            <a:r>
              <a:rPr lang="en-US" dirty="0"/>
              <a:t>Driving your business or organization according to your business objectives </a:t>
            </a:r>
            <a:r>
              <a:rPr lang="en-US" dirty="0" smtClean="0"/>
              <a:t>is always </a:t>
            </a:r>
            <a:r>
              <a:rPr lang="en-US" dirty="0"/>
              <a:t>your end goal</a:t>
            </a:r>
            <a:r>
              <a:rPr lang="en-US" dirty="0" smtClean="0"/>
              <a:t>.</a:t>
            </a:r>
          </a:p>
          <a:p>
            <a:r>
              <a:rPr lang="en-US" dirty="0"/>
              <a:t>In combination with an understanding of your audience, </a:t>
            </a:r>
            <a:r>
              <a:rPr lang="en-US" dirty="0" smtClean="0"/>
              <a:t>your business </a:t>
            </a:r>
            <a:r>
              <a:rPr lang="en-US" dirty="0"/>
              <a:t>objectives are what dictate the </a:t>
            </a:r>
            <a:r>
              <a:rPr lang="en-US" dirty="0" smtClean="0"/>
              <a:t>specific </a:t>
            </a:r>
            <a:r>
              <a:rPr lang="en-US" dirty="0"/>
              <a:t>actions you need to take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shown in given figure the </a:t>
            </a:r>
            <a:r>
              <a:rPr lang="en-US" dirty="0"/>
              <a:t>connection between innovation and social engagement is directly </a:t>
            </a:r>
            <a:r>
              <a:rPr lang="en-US" dirty="0" smtClean="0"/>
              <a:t>applicable to </a:t>
            </a:r>
            <a:r>
              <a:rPr lang="en-US" dirty="0"/>
              <a:t>social business and its attendant processes, including Social CRM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</a:t>
            </a:r>
            <a:r>
              <a:rPr lang="en-US" dirty="0" smtClean="0"/>
              <a:t>relationship spans </a:t>
            </a:r>
            <a:r>
              <a:rPr lang="en-US" dirty="0"/>
              <a:t>the stages of learning, applying the ideas gained to design, and then iterating </a:t>
            </a:r>
            <a:r>
              <a:rPr lang="en-US" dirty="0" smtClean="0"/>
              <a:t>to steadily </a:t>
            </a:r>
            <a:r>
              <a:rPr lang="en-US" dirty="0"/>
              <a:t>improve (sometimes in radical steps) what is offered to customers or </a:t>
            </a:r>
            <a:r>
              <a:rPr lang="en-US" dirty="0" smtClean="0"/>
              <a:t>cause related constituents </a:t>
            </a:r>
            <a:r>
              <a:rPr lang="en-US" dirty="0"/>
              <a:t>in the marketplace.</a:t>
            </a:r>
          </a:p>
        </p:txBody>
      </p:sp>
    </p:spTree>
    <p:extLst>
      <p:ext uri="{BB962C8B-B14F-4D97-AF65-F5344CB8AC3E}">
        <p14:creationId xmlns:p14="http://schemas.microsoft.com/office/powerpoint/2010/main" val="416647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027" y="1442884"/>
            <a:ext cx="8284191" cy="49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8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2.Understand </a:t>
            </a:r>
            <a:r>
              <a:rPr lang="en-US" b="1" dirty="0"/>
              <a:t>the Conversations That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Listening to the conversations in your marketplace is the starting point in becoming </a:t>
            </a:r>
            <a:r>
              <a:rPr lang="en-US" dirty="0" smtClean="0"/>
              <a:t>a business </a:t>
            </a:r>
            <a:r>
              <a:rPr lang="en-US" dirty="0"/>
              <a:t>that deeply integrates customer input. The application of more rigorous </a:t>
            </a:r>
            <a:r>
              <a:rPr lang="en-US" dirty="0" smtClean="0"/>
              <a:t>analytics to </a:t>
            </a:r>
            <a:r>
              <a:rPr lang="en-US" dirty="0"/>
              <a:t>these conversations yields clues as to how an organization might use this </a:t>
            </a:r>
            <a:r>
              <a:rPr lang="en-US" dirty="0" smtClean="0"/>
              <a:t>input to </a:t>
            </a:r>
            <a:r>
              <a:rPr lang="en-US" dirty="0"/>
              <a:t>improve a product or service</a:t>
            </a:r>
            <a:r>
              <a:rPr lang="en-US" dirty="0" smtClean="0"/>
              <a:t>.</a:t>
            </a:r>
          </a:p>
          <a:p>
            <a:r>
              <a:rPr lang="en-US" dirty="0"/>
              <a:t>Taken together, </a:t>
            </a:r>
            <a:r>
              <a:rPr lang="en-US" i="1" dirty="0"/>
              <a:t>listening </a:t>
            </a:r>
            <a:r>
              <a:rPr lang="en-US" dirty="0"/>
              <a:t>is by far the easiest entry into understanding what </a:t>
            </a:r>
            <a:r>
              <a:rPr lang="en-US" dirty="0" smtClean="0"/>
              <a:t>the Social </a:t>
            </a:r>
            <a:r>
              <a:rPr lang="en-US" dirty="0"/>
              <a:t>Web is all about. By </a:t>
            </a:r>
            <a:r>
              <a:rPr lang="en-US" dirty="0" smtClean="0"/>
              <a:t>listening and </a:t>
            </a:r>
            <a:r>
              <a:rPr lang="en-US" dirty="0"/>
              <a:t>in particular when using a </a:t>
            </a:r>
            <a:r>
              <a:rPr lang="en-US" dirty="0" smtClean="0"/>
              <a:t>dashboard-style monitoring tool you </a:t>
            </a:r>
            <a:r>
              <a:rPr lang="en-US" dirty="0"/>
              <a:t>can quickly see what is being said about your brand, </a:t>
            </a:r>
            <a:r>
              <a:rPr lang="en-US" dirty="0" smtClean="0"/>
              <a:t>product, or </a:t>
            </a:r>
            <a:r>
              <a:rPr lang="en-US" dirty="0"/>
              <a:t>service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understand better to conversation that matter by following three important things</a:t>
            </a:r>
          </a:p>
          <a:p>
            <a:r>
              <a:rPr lang="en-US" dirty="0" smtClean="0"/>
              <a:t>1. </a:t>
            </a:r>
            <a:r>
              <a:rPr lang="en-US" dirty="0"/>
              <a:t>Consider the </a:t>
            </a:r>
            <a:r>
              <a:rPr lang="en-US" dirty="0" smtClean="0"/>
              <a:t>Workload 2. </a:t>
            </a:r>
            <a:r>
              <a:rPr lang="en-US" dirty="0"/>
              <a:t>Active </a:t>
            </a:r>
            <a:r>
              <a:rPr lang="en-US" dirty="0" smtClean="0"/>
              <a:t>Listening 3. </a:t>
            </a:r>
            <a:r>
              <a:rPr lang="en-US" dirty="0"/>
              <a:t>Touchpoint Analysis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Consider the Workload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you’ve got a small brand, or you’re in </a:t>
            </a:r>
            <a:r>
              <a:rPr lang="en-US" dirty="0" smtClean="0"/>
              <a:t>an industry </a:t>
            </a:r>
            <a:r>
              <a:rPr lang="en-US" dirty="0"/>
              <a:t>that isn’t talked about a lot, or you are a professional services consultant, </a:t>
            </a:r>
            <a:r>
              <a:rPr lang="en-US" dirty="0" smtClean="0"/>
              <a:t>realtor, or </a:t>
            </a:r>
            <a:r>
              <a:rPr lang="en-US" dirty="0"/>
              <a:t>similar; you may have relatively few conversations that are of interest to you </a:t>
            </a:r>
            <a:r>
              <a:rPr lang="en-US" dirty="0" smtClean="0"/>
              <a:t>or require </a:t>
            </a:r>
            <a:r>
              <a:rPr lang="en-US" dirty="0"/>
              <a:t>your attention</a:t>
            </a:r>
            <a:r>
              <a:rPr lang="en-US" dirty="0" smtClean="0"/>
              <a:t>.</a:t>
            </a:r>
          </a:p>
          <a:p>
            <a:r>
              <a:rPr lang="en-US" dirty="0"/>
              <a:t>To get </a:t>
            </a:r>
            <a:r>
              <a:rPr lang="en-US" dirty="0" smtClean="0"/>
              <a:t>an idea </a:t>
            </a:r>
            <a:r>
              <a:rPr lang="en-US" dirty="0"/>
              <a:t>of just how seriously businesses are taking social analytics, use Google to </a:t>
            </a:r>
            <a:r>
              <a:rPr lang="en-US" dirty="0" smtClean="0"/>
              <a:t>search for </a:t>
            </a:r>
            <a:r>
              <a:rPr lang="en-US" dirty="0"/>
              <a:t>“Gatorade social media mission control.” </a:t>
            </a:r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/>
              <a:t>an amazing installation (myself </a:t>
            </a:r>
            <a:r>
              <a:rPr lang="en-US" dirty="0" smtClean="0"/>
              <a:t>having worked </a:t>
            </a:r>
            <a:r>
              <a:rPr lang="en-US" dirty="0"/>
              <a:t>in Mission Control with NASA/JPL) from a technological perspective </a:t>
            </a:r>
            <a:r>
              <a:rPr lang="en-US" dirty="0" smtClean="0"/>
              <a:t>and a </a:t>
            </a:r>
            <a:r>
              <a:rPr lang="en-US" dirty="0"/>
              <a:t>solid testament to just how important social analytics and understanding what </a:t>
            </a:r>
            <a:r>
              <a:rPr lang="en-US" dirty="0" smtClean="0"/>
              <a:t>is happening </a:t>
            </a:r>
            <a:r>
              <a:rPr lang="en-US" dirty="0"/>
              <a:t>on the Social Web has become.</a:t>
            </a:r>
          </a:p>
        </p:txBody>
      </p:sp>
    </p:spTree>
    <p:extLst>
      <p:ext uri="{BB962C8B-B14F-4D97-AF65-F5344CB8AC3E}">
        <p14:creationId xmlns:p14="http://schemas.microsoft.com/office/powerpoint/2010/main" val="326051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Active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Active listening, </a:t>
            </a:r>
            <a:r>
              <a:rPr lang="en-US" dirty="0"/>
              <a:t>a term coined by </a:t>
            </a:r>
            <a:r>
              <a:rPr lang="en-US" dirty="0" err="1"/>
              <a:t>Rohit</a:t>
            </a:r>
            <a:r>
              <a:rPr lang="en-US" dirty="0"/>
              <a:t> Bhargava, implies integrating what is </a:t>
            </a:r>
            <a:r>
              <a:rPr lang="en-US" dirty="0" smtClean="0"/>
              <a:t>being talked </a:t>
            </a:r>
            <a:r>
              <a:rPr lang="en-US" dirty="0"/>
              <a:t>about </a:t>
            </a:r>
            <a:r>
              <a:rPr lang="en-US" i="1" dirty="0"/>
              <a:t>outside </a:t>
            </a:r>
            <a:r>
              <a:rPr lang="en-US" dirty="0"/>
              <a:t>of your organization with the processes </a:t>
            </a:r>
            <a:r>
              <a:rPr lang="en-US" i="1" dirty="0"/>
              <a:t>inside </a:t>
            </a:r>
            <a:r>
              <a:rPr lang="en-US" dirty="0"/>
              <a:t>your </a:t>
            </a:r>
            <a:r>
              <a:rPr lang="en-US" dirty="0" smtClean="0"/>
              <a:t>organization that </a:t>
            </a:r>
            <a:r>
              <a:rPr lang="en-US" dirty="0"/>
              <a:t>are driving those conversations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other words, it means listening </a:t>
            </a:r>
            <a:r>
              <a:rPr lang="en-US" dirty="0" smtClean="0"/>
              <a:t>intently enough </a:t>
            </a:r>
            <a:r>
              <a:rPr lang="en-US" dirty="0"/>
              <a:t>that you actually understand not only what is being said, but how and why </a:t>
            </a:r>
            <a:r>
              <a:rPr lang="en-US" dirty="0" smtClean="0"/>
              <a:t>it came </a:t>
            </a:r>
            <a:r>
              <a:rPr lang="en-US" dirty="0"/>
              <a:t>about, and formulating at least a basic idea as to what you will </a:t>
            </a:r>
            <a:r>
              <a:rPr lang="en-US" dirty="0" smtClean="0"/>
              <a:t>do next because of </a:t>
            </a:r>
            <a:r>
              <a:rPr lang="en-US" dirty="0"/>
              <a:t>it.</a:t>
            </a:r>
          </a:p>
        </p:txBody>
      </p:sp>
    </p:spTree>
    <p:extLst>
      <p:ext uri="{BB962C8B-B14F-4D97-AF65-F5344CB8AC3E}">
        <p14:creationId xmlns:p14="http://schemas.microsoft.com/office/powerpoint/2010/main" val="246665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Touchpoint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 product manager, I was immediately drawn to </a:t>
            </a:r>
            <a:r>
              <a:rPr lang="en-US" dirty="0" smtClean="0"/>
              <a:t>the simple </a:t>
            </a:r>
            <a:r>
              <a:rPr lang="en-US" dirty="0"/>
              <a:t>reality that everything I did in terms of product design came down to one </a:t>
            </a:r>
            <a:r>
              <a:rPr lang="en-US" dirty="0" smtClean="0"/>
              <a:t>customer moment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moment is, of course, the point in time when a customer </a:t>
            </a:r>
            <a:r>
              <a:rPr lang="en-US" dirty="0" smtClean="0"/>
              <a:t>uses and </a:t>
            </a:r>
            <a:r>
              <a:rPr lang="en-US" dirty="0"/>
              <a:t>experiences some aspect of the product I’d designed or brought to market. </a:t>
            </a:r>
            <a:r>
              <a:rPr lang="en-US" dirty="0" smtClean="0"/>
              <a:t>That moment</a:t>
            </a:r>
            <a:r>
              <a:rPr lang="en-US" dirty="0"/>
              <a:t>, and only that moment, is the single truth that exists from the customer’s </a:t>
            </a:r>
            <a:r>
              <a:rPr lang="en-US" dirty="0" smtClean="0"/>
              <a:t>perspective. </a:t>
            </a:r>
            <a:r>
              <a:rPr lang="en-US" i="1" dirty="0" smtClean="0"/>
              <a:t>What </a:t>
            </a:r>
            <a:r>
              <a:rPr lang="en-US" i="1" dirty="0"/>
              <a:t>happens </a:t>
            </a:r>
            <a:r>
              <a:rPr lang="en-US" dirty="0"/>
              <a:t>when your customer plugs it in, turns it on, calls with a </a:t>
            </a:r>
            <a:r>
              <a:rPr lang="en-US" dirty="0" smtClean="0"/>
              <a:t>question, or </a:t>
            </a:r>
            <a:r>
              <a:rPr lang="en-US" dirty="0"/>
              <a:t>shifts it into drive.</a:t>
            </a:r>
          </a:p>
        </p:txBody>
      </p:sp>
    </p:spTree>
    <p:extLst>
      <p:ext uri="{BB962C8B-B14F-4D97-AF65-F5344CB8AC3E}">
        <p14:creationId xmlns:p14="http://schemas.microsoft.com/office/powerpoint/2010/main" val="1077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1752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Social Technology and Business Decisions</vt:lpstr>
      <vt:lpstr>1.Create a Social Business</vt:lpstr>
      <vt:lpstr>Cont…</vt:lpstr>
      <vt:lpstr>The Innovation Cycle</vt:lpstr>
      <vt:lpstr>Cont…</vt:lpstr>
      <vt:lpstr>2.Understand the Conversations That Matter</vt:lpstr>
      <vt:lpstr>Consider the Workload</vt:lpstr>
      <vt:lpstr>Active Listening</vt:lpstr>
      <vt:lpstr>Touchpoint Analysis</vt:lpstr>
      <vt:lpstr>Cont…</vt:lpstr>
      <vt:lpstr>Touchpoint Analysis: Bengaluru International Airport</vt:lpstr>
      <vt:lpstr>3.Social CRM and Decision Support</vt:lpstr>
      <vt:lpstr>Cont…</vt:lpstr>
      <vt:lpstr>Cont…</vt:lpstr>
      <vt:lpstr>The Customer Point of View (POV)</vt:lpstr>
      <vt:lpstr>Map the Social Graph</vt:lpstr>
      <vt:lpstr>Integration of Listening</vt:lpstr>
      <vt:lpstr>Customer Support and Social CRM</vt:lpstr>
      <vt:lpstr>Activate Your Customers: Control vs. Leadership</vt:lpstr>
      <vt:lpstr>Collaborative Processes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Technology and Business Decisions</dc:title>
  <dc:creator>Mehdi Abbas</dc:creator>
  <cp:lastModifiedBy>Mehdi Abbas</cp:lastModifiedBy>
  <cp:revision>40</cp:revision>
  <dcterms:created xsi:type="dcterms:W3CDTF">2022-11-30T16:36:48Z</dcterms:created>
  <dcterms:modified xsi:type="dcterms:W3CDTF">2022-11-30T19:00:51Z</dcterms:modified>
</cp:coreProperties>
</file>