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7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9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2A25-B39D-4AF2-9DDF-D846C6DEF11D}" type="datetimeFigureOut">
              <a:rPr lang="en-US" smtClean="0"/>
              <a:t>05-Oct-22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9C4F-BFF5-425C-ACC0-14B222FC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725"/>
            <a:ext cx="9144000" cy="117046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New </a:t>
            </a:r>
            <a:r>
              <a:rPr lang="en-US" dirty="0" smtClean="0"/>
              <a:t>Role of </a:t>
            </a:r>
            <a:r>
              <a:rPr lang="en-US" dirty="0"/>
              <a:t>the Customer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73958"/>
            <a:ext cx="9144000" cy="5063320"/>
          </a:xfrm>
        </p:spPr>
        <p:txBody>
          <a:bodyPr>
            <a:normAutofit/>
          </a:bodyPr>
          <a:lstStyle/>
          <a:p>
            <a:r>
              <a:rPr lang="en-US" sz="2800" i="1" dirty="0"/>
              <a:t>The Social Web visibly connects your business </a:t>
            </a:r>
            <a:r>
              <a:rPr lang="en-US" sz="2800" i="1" dirty="0" smtClean="0"/>
              <a:t>or organization </a:t>
            </a:r>
            <a:r>
              <a:rPr lang="en-US" sz="2800" i="1" dirty="0"/>
              <a:t>and </a:t>
            </a:r>
            <a:r>
              <a:rPr lang="en-US" sz="2800" i="1" dirty="0" smtClean="0"/>
              <a:t>its stakeholders—customers, suppliers </a:t>
            </a:r>
            <a:r>
              <a:rPr lang="en-US" sz="2800" i="1" dirty="0"/>
              <a:t>and influencers, each of whom </a:t>
            </a:r>
            <a:r>
              <a:rPr lang="en-US" sz="2800" i="1" dirty="0" smtClean="0"/>
              <a:t>have defined </a:t>
            </a:r>
            <a:r>
              <a:rPr lang="en-US" sz="2800" i="1" dirty="0"/>
              <a:t>new roles for themselves very much </a:t>
            </a:r>
            <a:r>
              <a:rPr lang="en-US" sz="2800" i="1" dirty="0" smtClean="0"/>
              <a:t>in control </a:t>
            </a:r>
            <a:r>
              <a:rPr lang="en-US" sz="2800" i="1" dirty="0"/>
              <a:t>of the </a:t>
            </a:r>
            <a:r>
              <a:rPr lang="en-US" sz="2800" i="1" dirty="0" smtClean="0"/>
              <a:t>information they </a:t>
            </a:r>
            <a:r>
              <a:rPr lang="en-US" sz="2800" i="1" dirty="0"/>
              <a:t>share as </a:t>
            </a:r>
            <a:r>
              <a:rPr lang="en-US" sz="2800" i="1" dirty="0" smtClean="0"/>
              <a:t>they evaluate </a:t>
            </a:r>
            <a:r>
              <a:rPr lang="en-US" sz="2800" i="1" dirty="0"/>
              <a:t>competing options.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79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Kira lays out a set of steps that are worth noting, steps </a:t>
            </a:r>
            <a:r>
              <a:rPr lang="en-US" dirty="0" smtClean="0"/>
              <a:t>that clearly </a:t>
            </a:r>
            <a:r>
              <a:rPr lang="en-US" dirty="0"/>
              <a:t>place the customer and the conversations they are having at the center of </a:t>
            </a:r>
            <a:r>
              <a:rPr lang="en-US" dirty="0" smtClean="0"/>
              <a:t>the Social </a:t>
            </a:r>
            <a:r>
              <a:rPr lang="en-US" dirty="0"/>
              <a:t>CRM effort</a:t>
            </a:r>
            <a:r>
              <a:rPr lang="en-US" dirty="0" smtClean="0"/>
              <a:t>:</a:t>
            </a:r>
          </a:p>
          <a:p>
            <a:r>
              <a:rPr lang="en-US" dirty="0"/>
              <a:t>Audit existing “voice of customer” channels: How many are in use, what </a:t>
            </a:r>
            <a:r>
              <a:rPr lang="en-US" dirty="0" smtClean="0"/>
              <a:t>is being </a:t>
            </a:r>
            <a:r>
              <a:rPr lang="en-US" dirty="0"/>
              <a:t>said, and what is the process for analyzing, responding, addressing, </a:t>
            </a:r>
            <a:r>
              <a:rPr lang="en-US" dirty="0" smtClean="0"/>
              <a:t>and closing </a:t>
            </a:r>
            <a:r>
              <a:rPr lang="en-US" dirty="0"/>
              <a:t>the loop with a solution</a:t>
            </a:r>
            <a:r>
              <a:rPr lang="en-US" dirty="0" smtClean="0"/>
              <a:t>?</a:t>
            </a:r>
          </a:p>
          <a:p>
            <a:r>
              <a:rPr lang="en-US" dirty="0"/>
              <a:t>Map the customers’ end-to-end experiences: Understand in detail each step that</a:t>
            </a:r>
          </a:p>
          <a:p>
            <a:r>
              <a:rPr lang="en-US" dirty="0"/>
              <a:t>a customer undertakes when doing specific tasks that relate to your product </a:t>
            </a:r>
            <a:r>
              <a:rPr lang="en-US" dirty="0" smtClean="0"/>
              <a:t>or service</a:t>
            </a:r>
            <a:r>
              <a:rPr lang="en-US" dirty="0"/>
              <a:t>. Create cross-functional teams to relate what you learn to each point </a:t>
            </a:r>
            <a:r>
              <a:rPr lang="en-US" dirty="0" smtClean="0"/>
              <a:t>in your </a:t>
            </a:r>
            <a:r>
              <a:rPr lang="en-US" dirty="0"/>
              <a:t>process that impacts the customer experience at that point.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7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Overlay the moments of truth with a feedback channel audit: Where are </a:t>
            </a:r>
            <a:r>
              <a:rPr lang="en-US" dirty="0" smtClean="0"/>
              <a:t>the gaps</a:t>
            </a:r>
            <a:r>
              <a:rPr lang="en-US" dirty="0"/>
              <a:t>? Where do the channels overlap? What feedback do you have that </a:t>
            </a:r>
            <a:r>
              <a:rPr lang="en-US" dirty="0" smtClean="0"/>
              <a:t>shows how </a:t>
            </a:r>
            <a:r>
              <a:rPr lang="en-US" dirty="0"/>
              <a:t>you are performing at these points</a:t>
            </a:r>
            <a:r>
              <a:rPr lang="en-US" dirty="0" smtClean="0"/>
              <a:t>?</a:t>
            </a:r>
          </a:p>
          <a:p>
            <a:r>
              <a:rPr lang="en-US" dirty="0"/>
              <a:t>Establish a baseline of customer experience and priorities to improve: Based </a:t>
            </a:r>
            <a:r>
              <a:rPr lang="en-US" dirty="0" smtClean="0"/>
              <a:t>on the </a:t>
            </a:r>
            <a:r>
              <a:rPr lang="en-US" dirty="0"/>
              <a:t>above, align efforts with your business objectives and set out a plan</a:t>
            </a:r>
            <a:r>
              <a:rPr lang="en-US" dirty="0" smtClean="0"/>
              <a:t>.</a:t>
            </a:r>
          </a:p>
          <a:p>
            <a:r>
              <a:rPr lang="en-US" dirty="0"/>
              <a:t>Establish a regular process for reporting: Use the associated metrics for </a:t>
            </a:r>
            <a:r>
              <a:rPr lang="en-US" dirty="0" smtClean="0"/>
              <a:t>each step </a:t>
            </a:r>
            <a:r>
              <a:rPr lang="en-US" dirty="0"/>
              <a:t>in the process along with your plan to keep your larger (cross </a:t>
            </a:r>
            <a:r>
              <a:rPr lang="en-US" dirty="0" smtClean="0"/>
              <a:t>functional) team </a:t>
            </a:r>
            <a:r>
              <a:rPr lang="en-US" dirty="0"/>
              <a:t>updated. “No surprises” is the best surprise.</a:t>
            </a:r>
          </a:p>
        </p:txBody>
      </p:sp>
    </p:spTree>
    <p:extLst>
      <p:ext uri="{BB962C8B-B14F-4D97-AF65-F5344CB8AC3E}">
        <p14:creationId xmlns:p14="http://schemas.microsoft.com/office/powerpoint/2010/main" val="14233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942" y="1690688"/>
            <a:ext cx="9452210" cy="49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Role: Social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“social” in “Social Web” implies more than technology, more than the </a:t>
            </a:r>
            <a:r>
              <a:rPr lang="en-US" dirty="0" smtClean="0"/>
              <a:t>networks where </a:t>
            </a:r>
            <a:r>
              <a:rPr lang="en-US" dirty="0"/>
              <a:t>people post photos and review books: It’s less about the “what” and more </a:t>
            </a:r>
            <a:r>
              <a:rPr lang="en-US" dirty="0" smtClean="0"/>
              <a:t>about “how</a:t>
            </a:r>
            <a:r>
              <a:rPr lang="en-US" dirty="0"/>
              <a:t>, why, and among whom” that distinguishes the Social Web from earlier, </a:t>
            </a:r>
            <a:r>
              <a:rPr lang="en-US" dirty="0" smtClean="0"/>
              <a:t>transactional online </a:t>
            </a:r>
            <a:r>
              <a:rPr lang="en-US" dirty="0"/>
              <a:t>technologies.</a:t>
            </a:r>
          </a:p>
        </p:txBody>
      </p:sp>
    </p:spTree>
    <p:extLst>
      <p:ext uri="{BB962C8B-B14F-4D97-AF65-F5344CB8AC3E}">
        <p14:creationId xmlns:p14="http://schemas.microsoft.com/office/powerpoint/2010/main" val="238188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social graph </a:t>
            </a:r>
            <a:r>
              <a:rPr lang="en-US" dirty="0"/>
              <a:t>is the collection of links, relationships, interactions and other connections </a:t>
            </a:r>
            <a:r>
              <a:rPr lang="en-US" dirty="0" smtClean="0"/>
              <a:t>that comprise </a:t>
            </a:r>
            <a:r>
              <a:rPr lang="en-US" dirty="0"/>
              <a:t>a social network.</a:t>
            </a:r>
          </a:p>
        </p:txBody>
      </p:sp>
    </p:spTree>
    <p:extLst>
      <p:ext uri="{BB962C8B-B14F-4D97-AF65-F5344CB8AC3E}">
        <p14:creationId xmlns:p14="http://schemas.microsoft.com/office/powerpoint/2010/main" val="168190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Want to Make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Friending</a:t>
            </a:r>
            <a:r>
              <a:rPr lang="en-US" dirty="0"/>
              <a:t>—the mutually acknowledged linking of </a:t>
            </a:r>
            <a:r>
              <a:rPr lang="en-US" dirty="0" smtClean="0"/>
              <a:t>profiles </a:t>
            </a:r>
            <a:r>
              <a:rPr lang="en-US" dirty="0"/>
              <a:t>within or across </a:t>
            </a:r>
            <a:r>
              <a:rPr lang="en-US" dirty="0" smtClean="0"/>
              <a:t>defined communities—is </a:t>
            </a:r>
            <a:r>
              <a:rPr lang="en-US" dirty="0"/>
              <a:t>the cornerstone of </a:t>
            </a:r>
            <a:r>
              <a:rPr lang="en-US" dirty="0" smtClean="0"/>
              <a:t>collaborative social </a:t>
            </a:r>
            <a:r>
              <a:rPr lang="en-US" dirty="0"/>
              <a:t>interaction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Just as in real </a:t>
            </a:r>
            <a:r>
              <a:rPr lang="en-US" dirty="0" smtClean="0"/>
              <a:t>life, the </a:t>
            </a:r>
            <a:r>
              <a:rPr lang="en-US" dirty="0"/>
              <a:t>various relationships that exist between </a:t>
            </a:r>
            <a:r>
              <a:rPr lang="en-US" dirty="0" smtClean="0"/>
              <a:t>profiles </a:t>
            </a:r>
            <a:r>
              <a:rPr lang="en-US" dirty="0"/>
              <a:t>(people) often imply certain </a:t>
            </a:r>
            <a:r>
              <a:rPr lang="en-US" dirty="0" smtClean="0"/>
              <a:t>aspects of </a:t>
            </a:r>
            <a:r>
              <a:rPr lang="en-US" dirty="0"/>
              <a:t>both the nature of the expected interactions and the context for them.</a:t>
            </a:r>
          </a:p>
        </p:txBody>
      </p:sp>
    </p:spTree>
    <p:extLst>
      <p:ext uri="{BB962C8B-B14F-4D97-AF65-F5344CB8AC3E}">
        <p14:creationId xmlns:p14="http://schemas.microsoft.com/office/powerpoint/2010/main" val="334152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 Membership Brings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preceding discussion of relationships and interactions and their importance </a:t>
            </a:r>
            <a:r>
              <a:rPr lang="en-US" dirty="0" smtClean="0"/>
              <a:t>in the </a:t>
            </a:r>
            <a:r>
              <a:rPr lang="en-US" dirty="0"/>
              <a:t>development of a strong sense of shared </a:t>
            </a:r>
            <a:r>
              <a:rPr lang="en-US" dirty="0" smtClean="0"/>
              <a:t>purpose within </a:t>
            </a:r>
            <a:r>
              <a:rPr lang="en-US" dirty="0"/>
              <a:t>a community, left </a:t>
            </a:r>
            <a:r>
              <a:rPr lang="en-US" dirty="0" smtClean="0"/>
              <a:t>aside was </a:t>
            </a:r>
            <a:r>
              <a:rPr lang="en-US" dirty="0"/>
              <a:t>the question of how the social norms or rules of etiquette are established </a:t>
            </a:r>
            <a:r>
              <a:rPr lang="en-US" dirty="0" smtClean="0"/>
              <a:t>and maintained </a:t>
            </a:r>
            <a:r>
              <a:rPr lang="en-US" dirty="0"/>
              <a:t>within a </a:t>
            </a:r>
            <a:r>
              <a:rPr lang="en-US" dirty="0" smtClean="0"/>
              <a:t>community.</a:t>
            </a:r>
          </a:p>
          <a:p>
            <a:pPr marL="0" indent="0">
              <a:buNone/>
            </a:pPr>
            <a:r>
              <a:rPr lang="en-US" dirty="0"/>
              <a:t>Typically, the Terms of Use will provide for the following, each of which </a:t>
            </a:r>
            <a:r>
              <a:rPr lang="en-US" dirty="0" smtClean="0"/>
              <a:t>contributes directly </a:t>
            </a:r>
            <a:r>
              <a:rPr lang="en-US" dirty="0"/>
              <a:t>to the overall health of a collaborative community</a:t>
            </a:r>
            <a:r>
              <a:rPr lang="en-US" dirty="0" smtClean="0"/>
              <a:t>:</a:t>
            </a:r>
          </a:p>
          <a:p>
            <a:r>
              <a:rPr lang="en-US" dirty="0"/>
              <a:t>Expectation of participation, perhaps managed through a reputation system </a:t>
            </a:r>
            <a:r>
              <a:rPr lang="en-US" dirty="0" smtClean="0"/>
              <a:t>that rewards </a:t>
            </a:r>
            <a:r>
              <a:rPr lang="en-US" dirty="0"/>
              <a:t>more frequent and higher quality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57085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Ensuring that participants stay on topic within any specific discussion, so </a:t>
            </a:r>
            <a:r>
              <a:rPr lang="en-US" dirty="0" smtClean="0"/>
              <a:t>that the </a:t>
            </a:r>
            <a:r>
              <a:rPr lang="en-US" dirty="0"/>
              <a:t>discussion remains valuable to the larger community, </a:t>
            </a:r>
            <a:r>
              <a:rPr lang="en-US" i="1" dirty="0"/>
              <a:t>and so that the </a:t>
            </a:r>
            <a:r>
              <a:rPr lang="en-US" i="1" dirty="0" smtClean="0"/>
              <a:t>topics covered </a:t>
            </a:r>
            <a:r>
              <a:rPr lang="en-US" i="1" dirty="0"/>
              <a:t>are easily found again at a later </a:t>
            </a:r>
            <a:r>
              <a:rPr lang="en-US" i="1" dirty="0" smtClean="0"/>
              <a:t>date.</a:t>
            </a:r>
            <a:endParaRPr lang="en-US" i="1" dirty="0"/>
          </a:p>
          <a:p>
            <a:r>
              <a:rPr lang="en-US" dirty="0" smtClean="0"/>
              <a:t> </a:t>
            </a:r>
            <a:r>
              <a:rPr lang="en-US" dirty="0"/>
              <a:t>Curtailing any form of bullying, use of hate speech, posting of spam, and </a:t>
            </a:r>
            <a:r>
              <a:rPr lang="en-US" dirty="0" smtClean="0"/>
              <a:t>similar that </a:t>
            </a:r>
            <a:r>
              <a:rPr lang="en-US" dirty="0"/>
              <a:t>are obviously counter-productive within a typical business (or </a:t>
            </a:r>
            <a:r>
              <a:rPr lang="en-US" dirty="0" smtClean="0"/>
              <a:t>related)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0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What You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Curation, which was touched on previously, is often presented in the context of </a:t>
            </a:r>
            <a:r>
              <a:rPr lang="en-US" i="1" dirty="0" smtClean="0"/>
              <a:t>content</a:t>
            </a:r>
            <a:r>
              <a:rPr lang="en-US" dirty="0" smtClean="0"/>
              <a:t>, rating </a:t>
            </a:r>
            <a:r>
              <a:rPr lang="en-US" dirty="0"/>
              <a:t>a photo or commenting on or scoring an article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Curation also </a:t>
            </a:r>
            <a:r>
              <a:rPr lang="en-US" dirty="0"/>
              <a:t>occurs between community participants: In the context of the community </a:t>
            </a:r>
            <a:r>
              <a:rPr lang="en-US" dirty="0" smtClean="0"/>
              <a:t>participants, curation </a:t>
            </a:r>
            <a:r>
              <a:rPr lang="en-US" dirty="0"/>
              <a:t>occurs between members with regard to contributions and behavior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7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Relationships: CRM Gets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traditional sales cycle, CRM (customer relationship management) forms a </a:t>
            </a:r>
            <a:r>
              <a:rPr lang="en-US" dirty="0" smtClean="0"/>
              <a:t>data driven understructure </a:t>
            </a:r>
            <a:r>
              <a:rPr lang="en-US" dirty="0"/>
              <a:t>that powers an overall customer life cycle</a:t>
            </a:r>
            <a:r>
              <a:rPr lang="en-US" dirty="0" smtClean="0"/>
              <a:t>.</a:t>
            </a:r>
          </a:p>
          <a:p>
            <a:r>
              <a:rPr lang="en-US" dirty="0"/>
              <a:t>On the Social Web, where the customer is now becoming an integral part of </a:t>
            </a:r>
            <a:r>
              <a:rPr lang="en-US" dirty="0" smtClean="0"/>
              <a:t>the sales </a:t>
            </a:r>
            <a:r>
              <a:rPr lang="en-US" dirty="0"/>
              <a:t>process, CRM is being adapted to support this new role of the customer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Think here </a:t>
            </a:r>
            <a:r>
              <a:rPr lang="en-US" dirty="0"/>
              <a:t>specifically about the Social Feedback Cycle and the role of a brand </a:t>
            </a:r>
            <a:r>
              <a:rPr lang="en-US" dirty="0" smtClean="0"/>
              <a:t>ambassador, or </a:t>
            </a:r>
            <a:r>
              <a:rPr lang="en-US" dirty="0"/>
              <a:t>an advocacy program that plays out in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55185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Role of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typical conversation on the Social Web, say a potential customer who </a:t>
            </a:r>
            <a:r>
              <a:rPr lang="en-US" dirty="0" smtClean="0"/>
              <a:t>is reading </a:t>
            </a:r>
            <a:r>
              <a:rPr lang="en-US" dirty="0"/>
              <a:t>a review and talking with a friend over </a:t>
            </a:r>
            <a:r>
              <a:rPr lang="en-US" dirty="0" smtClean="0"/>
              <a:t>Twitter </a:t>
            </a:r>
            <a:r>
              <a:rPr lang="en-US" dirty="0"/>
              <a:t>about it</a:t>
            </a:r>
            <a:r>
              <a:rPr lang="en-US" dirty="0" smtClean="0"/>
              <a:t>.</a:t>
            </a:r>
          </a:p>
          <a:p>
            <a:r>
              <a:rPr lang="en-US" dirty="0"/>
              <a:t>That review was </a:t>
            </a:r>
            <a:r>
              <a:rPr lang="en-US" dirty="0" smtClean="0"/>
              <a:t>written by </a:t>
            </a:r>
            <a:r>
              <a:rPr lang="en-US" dirty="0"/>
              <a:t>someone, and it was written for a reason. Who that person is—think </a:t>
            </a:r>
            <a:r>
              <a:rPr lang="en-US" dirty="0" smtClean="0"/>
              <a:t>profile plus </a:t>
            </a:r>
            <a:r>
              <a:rPr lang="en-US" dirty="0"/>
              <a:t>connections—provides a clue as to the motivation behind the review. Further, </a:t>
            </a:r>
            <a:r>
              <a:rPr lang="en-US" dirty="0" smtClean="0"/>
              <a:t>that review </a:t>
            </a:r>
            <a:r>
              <a:rPr lang="en-US" dirty="0"/>
              <a:t>is the result of an experience that is itself driven by a business process</a:t>
            </a:r>
            <a:r>
              <a:rPr lang="en-US" dirty="0" smtClean="0"/>
              <a:t>.</a:t>
            </a:r>
          </a:p>
          <a:p>
            <a:r>
              <a:rPr lang="en-US" dirty="0"/>
              <a:t>Looked at in a macro sense, a potential customer reading a review is </a:t>
            </a:r>
            <a:r>
              <a:rPr lang="en-US" dirty="0" smtClean="0"/>
              <a:t>actually looking </a:t>
            </a:r>
            <a:r>
              <a:rPr lang="en-US" dirty="0"/>
              <a:t>at the net result of a business process through the eyes of someone with an </a:t>
            </a:r>
            <a:r>
              <a:rPr lang="en-US" dirty="0" smtClean="0"/>
              <a:t>identifiable motive </a:t>
            </a:r>
            <a:r>
              <a:rPr lang="en-US" dirty="0"/>
              <a:t>or point of view.</a:t>
            </a:r>
          </a:p>
        </p:txBody>
      </p:sp>
    </p:spTree>
    <p:extLst>
      <p:ext uri="{BB962C8B-B14F-4D97-AF65-F5344CB8AC3E}">
        <p14:creationId xmlns:p14="http://schemas.microsoft.com/office/powerpoint/2010/main" val="166246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865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New Role of the Customer</vt:lpstr>
      <vt:lpstr>The New Role: Social Interactions</vt:lpstr>
      <vt:lpstr>The Social Graph</vt:lpstr>
      <vt:lpstr>People Want to Make Friends</vt:lpstr>
      <vt:lpstr>Club Membership Brings Expectations</vt:lpstr>
      <vt:lpstr>Cont..</vt:lpstr>
      <vt:lpstr>You Are What You Post</vt:lpstr>
      <vt:lpstr>Customer Relationships: CRM Gets Social</vt:lpstr>
      <vt:lpstr>The New Role of Influence</vt:lpstr>
      <vt:lpstr>Cont..</vt:lpstr>
      <vt:lpstr>Cont..</vt:lpstr>
      <vt:lpstr>Cont..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Role of the Customer</dc:title>
  <dc:creator>Mehdi Abbas</dc:creator>
  <cp:lastModifiedBy>Mehdi Abbas</cp:lastModifiedBy>
  <cp:revision>13</cp:revision>
  <dcterms:created xsi:type="dcterms:W3CDTF">2022-10-05T17:02:25Z</dcterms:created>
  <dcterms:modified xsi:type="dcterms:W3CDTF">2022-10-05T18:39:01Z</dcterms:modified>
</cp:coreProperties>
</file>