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CDD0E1-FBCF-4762-B0F3-805C04A1E6EA}" type="datetimeFigureOut">
              <a:rPr lang="en-US" smtClean="0"/>
              <a:t>16-Oct-22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130784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DD0E1-FBCF-4762-B0F3-805C04A1E6EA}" type="datetimeFigureOut">
              <a:rPr lang="en-US" smtClean="0"/>
              <a:t>16-Oct-22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18108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DD0E1-FBCF-4762-B0F3-805C04A1E6EA}" type="datetimeFigureOut">
              <a:rPr lang="en-US" smtClean="0"/>
              <a:t>16-Oct-22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417896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DD0E1-FBCF-4762-B0F3-805C04A1E6EA}" type="datetimeFigureOut">
              <a:rPr lang="en-US" smtClean="0"/>
              <a:t>16-Oct-22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174128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DD0E1-FBCF-4762-B0F3-805C04A1E6EA}" type="datetimeFigureOut">
              <a:rPr lang="en-US" smtClean="0"/>
              <a:t>16-Oct-22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253429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CDD0E1-FBCF-4762-B0F3-805C04A1E6EA}" type="datetimeFigureOut">
              <a:rPr lang="en-US" smtClean="0"/>
              <a:t>16-Oct-22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83695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CDD0E1-FBCF-4762-B0F3-805C04A1E6EA}" type="datetimeFigureOut">
              <a:rPr lang="en-US" smtClean="0"/>
              <a:t>16-Oct-22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214419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CDD0E1-FBCF-4762-B0F3-805C04A1E6EA}" type="datetimeFigureOut">
              <a:rPr lang="en-US" smtClean="0"/>
              <a:t>16-Oct-22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41406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DD0E1-FBCF-4762-B0F3-805C04A1E6EA}" type="datetimeFigureOut">
              <a:rPr lang="en-US" smtClean="0"/>
              <a:t>16-Oct-22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40354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DD0E1-FBCF-4762-B0F3-805C04A1E6EA}" type="datetimeFigureOut">
              <a:rPr lang="en-US" smtClean="0"/>
              <a:t>16-Oct-22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3694944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DD0E1-FBCF-4762-B0F3-805C04A1E6EA}" type="datetimeFigureOut">
              <a:rPr lang="en-US" smtClean="0"/>
              <a:t>16-Oct-22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2E030-F3A5-4ECD-A074-68E2B0FCA87B}" type="slidenum">
              <a:rPr lang="en-US" smtClean="0"/>
              <a:t>‹#›</a:t>
            </a:fld>
            <a:endParaRPr lang="en-US"/>
          </a:p>
        </p:txBody>
      </p:sp>
    </p:spTree>
    <p:extLst>
      <p:ext uri="{BB962C8B-B14F-4D97-AF65-F5344CB8AC3E}">
        <p14:creationId xmlns:p14="http://schemas.microsoft.com/office/powerpoint/2010/main" val="105183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DD0E1-FBCF-4762-B0F3-805C04A1E6EA}" type="datetimeFigureOut">
              <a:rPr lang="en-US" smtClean="0"/>
              <a:t>16-Oct-22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2E030-F3A5-4ECD-A074-68E2B0FCA87B}" type="slidenum">
              <a:rPr lang="en-US" smtClean="0"/>
              <a:t>‹#›</a:t>
            </a:fld>
            <a:endParaRPr lang="en-US"/>
          </a:p>
        </p:txBody>
      </p:sp>
    </p:spTree>
    <p:extLst>
      <p:ext uri="{BB962C8B-B14F-4D97-AF65-F5344CB8AC3E}">
        <p14:creationId xmlns:p14="http://schemas.microsoft.com/office/powerpoint/2010/main" val="82347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6671"/>
            <a:ext cx="9144000" cy="1815921"/>
          </a:xfrm>
        </p:spPr>
        <p:txBody>
          <a:bodyPr>
            <a:normAutofit/>
          </a:bodyPr>
          <a:lstStyle/>
          <a:p>
            <a:r>
              <a:rPr lang="en-US" dirty="0" smtClean="0"/>
              <a:t>Build a Social Business</a:t>
            </a:r>
            <a:br>
              <a:rPr lang="en-US" dirty="0" smtClean="0"/>
            </a:br>
            <a:endParaRPr lang="en-US" dirty="0"/>
          </a:p>
        </p:txBody>
      </p:sp>
      <p:sp>
        <p:nvSpPr>
          <p:cNvPr id="3" name="Subtitle 2"/>
          <p:cNvSpPr>
            <a:spLocks noGrp="1"/>
          </p:cNvSpPr>
          <p:nvPr>
            <p:ph type="subTitle" idx="1"/>
          </p:nvPr>
        </p:nvSpPr>
        <p:spPr>
          <a:xfrm>
            <a:off x="1524000" y="1867437"/>
            <a:ext cx="9144000" cy="4430332"/>
          </a:xfrm>
        </p:spPr>
        <p:txBody>
          <a:bodyPr/>
          <a:lstStyle/>
          <a:p>
            <a:r>
              <a:rPr lang="en-US" dirty="0" smtClean="0"/>
              <a:t>Creating a social business that is to say, a business that is connected through deliberately collaborative processes with both its customers and its employees is the task now facing many C-level and other business executives with similar responsibilities.</a:t>
            </a:r>
            <a:endParaRPr lang="en-US" dirty="0"/>
          </a:p>
        </p:txBody>
      </p:sp>
    </p:spTree>
    <p:extLst>
      <p:ext uri="{BB962C8B-B14F-4D97-AF65-F5344CB8AC3E}">
        <p14:creationId xmlns:p14="http://schemas.microsoft.com/office/powerpoint/2010/main" val="102956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Social media takes this practice to the next level. Social media inherently revolves around passions, lifestyles, and causes the higher calling that defines larger social objects to which participants relate. The social media programs that are intended to link customers to communities and shared social activities around the business, and thereby around the brand, product, or service must themselves be anchored in this same larger ideal.</a:t>
            </a:r>
            <a:endParaRPr lang="en-US" dirty="0"/>
          </a:p>
        </p:txBody>
      </p:sp>
      <p:pic>
        <p:nvPicPr>
          <p:cNvPr id="4" name="Picture 3"/>
          <p:cNvPicPr>
            <a:picLocks noChangeAspect="1"/>
          </p:cNvPicPr>
          <p:nvPr/>
        </p:nvPicPr>
        <p:blipFill>
          <a:blip r:embed="rId2"/>
          <a:stretch>
            <a:fillRect/>
          </a:stretch>
        </p:blipFill>
        <p:spPr>
          <a:xfrm>
            <a:off x="6426558" y="4194758"/>
            <a:ext cx="3863661" cy="2603514"/>
          </a:xfrm>
          <a:prstGeom prst="rect">
            <a:avLst/>
          </a:prstGeom>
        </p:spPr>
      </p:pic>
    </p:spTree>
    <p:extLst>
      <p:ext uri="{BB962C8B-B14F-4D97-AF65-F5344CB8AC3E}">
        <p14:creationId xmlns:p14="http://schemas.microsoft.com/office/powerpoint/2010/main" val="970289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$pend Your Way to a Social Presence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4638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Business?</a:t>
            </a:r>
            <a:endParaRPr lang="en-US" dirty="0"/>
          </a:p>
        </p:txBody>
      </p:sp>
      <p:sp>
        <p:nvSpPr>
          <p:cNvPr id="3" name="Content Placeholder 2"/>
          <p:cNvSpPr>
            <a:spLocks noGrp="1"/>
          </p:cNvSpPr>
          <p:nvPr>
            <p:ph idx="1"/>
          </p:nvPr>
        </p:nvSpPr>
        <p:spPr/>
        <p:txBody>
          <a:bodyPr/>
          <a:lstStyle/>
          <a:p>
            <a:pPr marL="0" indent="0">
              <a:buNone/>
            </a:pPr>
            <a:r>
              <a:rPr lang="en-US" dirty="0" smtClean="0"/>
              <a:t>Social business the application of social technologies as a formal component of business processes revolves around understanding how your customers or stakeholders connect to your business and how you reshape your business to understand, accept, and innovate based on their involvement.</a:t>
            </a:r>
          </a:p>
          <a:p>
            <a:pPr marL="0" indent="0">
              <a:buNone/>
            </a:pPr>
            <a:r>
              <a:rPr lang="en-US" dirty="0" smtClean="0"/>
              <a:t>Social business is about integrating all of your business functions like  customer support, marketing, the executive team, and more. </a:t>
            </a:r>
          </a:p>
          <a:p>
            <a:pPr marL="0" indent="0">
              <a:buNone/>
            </a:pPr>
            <a:r>
              <a:rPr lang="en-US" dirty="0" smtClean="0"/>
              <a:t> It means doing this for the purpose of creating collaborative innovation and engagement at meaningful, measurable levels tied clearly and directly to your company’s business objectives.</a:t>
            </a:r>
          </a:p>
          <a:p>
            <a:pPr marL="0" indent="0">
              <a:buNone/>
            </a:pPr>
            <a:endParaRPr lang="en-US" dirty="0"/>
          </a:p>
        </p:txBody>
      </p:sp>
    </p:spTree>
    <p:extLst>
      <p:ext uri="{BB962C8B-B14F-4D97-AF65-F5344CB8AC3E}">
        <p14:creationId xmlns:p14="http://schemas.microsoft.com/office/powerpoint/2010/main" val="42940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Businesses Are Participative</a:t>
            </a:r>
            <a:endParaRPr lang="en-US" dirty="0"/>
          </a:p>
        </p:txBody>
      </p:sp>
      <p:sp>
        <p:nvSpPr>
          <p:cNvPr id="3" name="Content Placeholder 2"/>
          <p:cNvSpPr>
            <a:spLocks noGrp="1"/>
          </p:cNvSpPr>
          <p:nvPr>
            <p:ph idx="1"/>
          </p:nvPr>
        </p:nvSpPr>
        <p:spPr/>
        <p:txBody>
          <a:bodyPr/>
          <a:lstStyle/>
          <a:p>
            <a:pPr marL="0" indent="0">
              <a:buNone/>
            </a:pPr>
            <a:r>
              <a:rPr lang="en-US" dirty="0" smtClean="0"/>
              <a:t>Ultimately, social business is about participation with and by your customers and stakeholders in pursuit of an organization that is strongly connected to them through participative and collaborative processes. </a:t>
            </a:r>
          </a:p>
          <a:p>
            <a:pPr marL="0" indent="0">
              <a:buNone/>
            </a:pPr>
            <a:r>
              <a:rPr lang="en-US" dirty="0" smtClean="0"/>
              <a:t> As a result, a social business is often better able to respond to marketplace dynamics and competitive opportunities than a traditionally organized and managed firm. </a:t>
            </a:r>
          </a:p>
          <a:p>
            <a:pPr marL="0" indent="0">
              <a:buNone/>
            </a:pPr>
            <a:r>
              <a:rPr lang="en-US" dirty="0" smtClean="0"/>
              <a:t>This may occur through participation in a social community, a support or discussion forum, or any of a variety of other social applications and contexts.</a:t>
            </a:r>
            <a:endParaRPr lang="en-US" dirty="0"/>
          </a:p>
        </p:txBody>
      </p:sp>
    </p:spTree>
    <p:extLst>
      <p:ext uri="{BB962C8B-B14F-4D97-AF65-F5344CB8AC3E}">
        <p14:creationId xmlns:p14="http://schemas.microsoft.com/office/powerpoint/2010/main" val="376184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Around Customer Participation</a:t>
            </a:r>
            <a:endParaRPr lang="en-US" dirty="0"/>
          </a:p>
        </p:txBody>
      </p:sp>
      <p:sp>
        <p:nvSpPr>
          <p:cNvPr id="3" name="Content Placeholder 2"/>
          <p:cNvSpPr>
            <a:spLocks noGrp="1"/>
          </p:cNvSpPr>
          <p:nvPr>
            <p:ph idx="1"/>
          </p:nvPr>
        </p:nvSpPr>
        <p:spPr/>
        <p:txBody>
          <a:bodyPr/>
          <a:lstStyle/>
          <a:p>
            <a:r>
              <a:rPr lang="en-US" dirty="0" smtClean="0"/>
              <a:t>Regardless of who the community is intended to serve, strong communities are best built around the things that matter deeply to the members of the community: passions, lifestyles, causes, and similar fundamentally aligned needs.</a:t>
            </a:r>
          </a:p>
          <a:p>
            <a:r>
              <a:rPr lang="en-US" dirty="0" smtClean="0"/>
              <a:t> This applies whether the audience is primarily business B2B communities like Element 14’s engineering community or Dell’s “Take Your Path” small business owners community form around very specific shared needs common to small business owners—or a personal-interest B2C or nonprofit or cause related community.</a:t>
            </a:r>
            <a:endParaRPr lang="en-US" dirty="0"/>
          </a:p>
        </p:txBody>
      </p:sp>
    </p:spTree>
    <p:extLst>
      <p:ext uri="{BB962C8B-B14F-4D97-AF65-F5344CB8AC3E}">
        <p14:creationId xmlns:p14="http://schemas.microsoft.com/office/powerpoint/2010/main" val="218686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The core elements powering a social business in any case need to be something to which the community members (customers or potential customers, for example) will spontaneously bond, and that as a result will encourage them to invite others to join.</a:t>
            </a:r>
          </a:p>
          <a:p>
            <a:pPr marL="0" indent="0">
              <a:buNone/>
            </a:pPr>
            <a:r>
              <a:rPr lang="en-US" dirty="0" smtClean="0"/>
              <a:t> </a:t>
            </a:r>
            <a:endParaRPr lang="en-US" dirty="0"/>
          </a:p>
        </p:txBody>
      </p:sp>
    </p:spTree>
    <p:extLst>
      <p:ext uri="{BB962C8B-B14F-4D97-AF65-F5344CB8AC3E}">
        <p14:creationId xmlns:p14="http://schemas.microsoft.com/office/powerpoint/2010/main" val="380114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Is Driven by Passion</a:t>
            </a:r>
            <a:endParaRPr lang="en-US" dirty="0"/>
          </a:p>
        </p:txBody>
      </p:sp>
      <p:sp>
        <p:nvSpPr>
          <p:cNvPr id="3" name="Content Placeholder 2"/>
          <p:cNvSpPr>
            <a:spLocks noGrp="1"/>
          </p:cNvSpPr>
          <p:nvPr>
            <p:ph idx="1"/>
          </p:nvPr>
        </p:nvSpPr>
        <p:spPr/>
        <p:txBody>
          <a:bodyPr/>
          <a:lstStyle/>
          <a:p>
            <a:r>
              <a:rPr lang="en-US" dirty="0" smtClean="0"/>
              <a:t>Getting the activity focused on something larger than your brand, product, or service is critical to the successful development of social behavior within the customer or stakeholder base and as well within the firm or organization itself.</a:t>
            </a:r>
          </a:p>
          <a:p>
            <a:pPr marL="0" indent="0">
              <a:buNone/>
            </a:pPr>
            <a:endParaRPr lang="en-US" dirty="0"/>
          </a:p>
        </p:txBody>
      </p:sp>
    </p:spTree>
    <p:extLst>
      <p:ext uri="{BB962C8B-B14F-4D97-AF65-F5344CB8AC3E}">
        <p14:creationId xmlns:p14="http://schemas.microsoft.com/office/powerpoint/2010/main" val="401621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Search of a Higher Calling</a:t>
            </a:r>
            <a:endParaRPr lang="en-US" dirty="0"/>
          </a:p>
        </p:txBody>
      </p:sp>
      <p:sp>
        <p:nvSpPr>
          <p:cNvPr id="3" name="Content Placeholder 2"/>
          <p:cNvSpPr>
            <a:spLocks noGrp="1"/>
          </p:cNvSpPr>
          <p:nvPr>
            <p:ph idx="1"/>
          </p:nvPr>
        </p:nvSpPr>
        <p:spPr/>
        <p:txBody>
          <a:bodyPr/>
          <a:lstStyle/>
          <a:p>
            <a:pPr marL="0" indent="0">
              <a:buNone/>
            </a:pPr>
            <a:r>
              <a:rPr lang="en-US" dirty="0" smtClean="0"/>
              <a:t>The surest way to avoid this trap is to appeal to passion, lifestyle, or cause in other words, to anchor your initiatives in something larger than your brand, product, or service: Appeal to a “higher calling,” in a manner of speaking, one that is carefully selected to both attract the people you want to associate with and to provide a natural home or connection to your brand, product, or service.</a:t>
            </a:r>
            <a:endParaRPr lang="en-US" dirty="0"/>
          </a:p>
        </p:txBody>
      </p:sp>
    </p:spTree>
    <p:extLst>
      <p:ext uri="{BB962C8B-B14F-4D97-AF65-F5344CB8AC3E}">
        <p14:creationId xmlns:p14="http://schemas.microsoft.com/office/powerpoint/2010/main" val="169350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 You make it, you tell your customers about it, and they (hopefully) buy it. This works well enough provided your product or service delivers as promised with little or no need for further dialog. It helps too if it is marketed in a context where traditional media is useful and covers the majority of your market</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3374265" y="4083375"/>
            <a:ext cx="4691188" cy="2093588"/>
          </a:xfrm>
          <a:prstGeom prst="rect">
            <a:avLst/>
          </a:prstGeom>
        </p:spPr>
      </p:pic>
    </p:spTree>
    <p:extLst>
      <p:ext uri="{BB962C8B-B14F-4D97-AF65-F5344CB8AC3E}">
        <p14:creationId xmlns:p14="http://schemas.microsoft.com/office/powerpoint/2010/main" val="399060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As shown an evolved view of business and the beginning of a move away from a purely transactional view of the customer: The customer receives (or consumes) marketing messages, for example, buys the product or service, or enrolls in your organization, but then also goes on to provide feedback, whether directly through a survey card, via CRM or similar or through a listening program that collects and analyzes conversations. The difference is that there is a feedback mechanism.</a:t>
            </a:r>
            <a:endParaRPr lang="en-US" dirty="0"/>
          </a:p>
        </p:txBody>
      </p:sp>
      <p:pic>
        <p:nvPicPr>
          <p:cNvPr id="4" name="Picture 3"/>
          <p:cNvPicPr>
            <a:picLocks noChangeAspect="1"/>
          </p:cNvPicPr>
          <p:nvPr/>
        </p:nvPicPr>
        <p:blipFill>
          <a:blip r:embed="rId2"/>
          <a:stretch>
            <a:fillRect/>
          </a:stretch>
        </p:blipFill>
        <p:spPr>
          <a:xfrm>
            <a:off x="4146998" y="4598367"/>
            <a:ext cx="3829266" cy="1578595"/>
          </a:xfrm>
          <a:prstGeom prst="rect">
            <a:avLst/>
          </a:prstGeom>
        </p:spPr>
      </p:pic>
    </p:spTree>
    <p:extLst>
      <p:ext uri="{BB962C8B-B14F-4D97-AF65-F5344CB8AC3E}">
        <p14:creationId xmlns:p14="http://schemas.microsoft.com/office/powerpoint/2010/main" val="421269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750</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Build a Social Business </vt:lpstr>
      <vt:lpstr>What Is Social Business?</vt:lpstr>
      <vt:lpstr>Social Businesses Are Participative</vt:lpstr>
      <vt:lpstr>Build Around Customer Participation</vt:lpstr>
      <vt:lpstr>Cont…</vt:lpstr>
      <vt:lpstr>Participation Is Driven by Passion</vt:lpstr>
      <vt:lpstr>In Search of a Higher Calling</vt:lpstr>
      <vt:lpstr>Cont…</vt:lpstr>
      <vt:lpstr>Cont…</vt:lpstr>
      <vt:lpstr>Cont…</vt:lpstr>
      <vt:lpstr>$pend Your Way to a Social Presence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Social Business</dc:title>
  <dc:creator>Mehdi Abbas</dc:creator>
  <cp:lastModifiedBy>Mehdi Abbas</cp:lastModifiedBy>
  <cp:revision>18</cp:revision>
  <dcterms:created xsi:type="dcterms:W3CDTF">2022-10-16T11:54:30Z</dcterms:created>
  <dcterms:modified xsi:type="dcterms:W3CDTF">2022-10-16T15:56:37Z</dcterms:modified>
</cp:coreProperties>
</file>