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FB19E-A76F-406C-9066-BEB9266CBE05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1142E-769C-4335-942A-4B877653A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1142E-769C-4335-942A-4B877653A5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6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7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9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46BD9-7868-406A-BBE7-4BE44EDF8F7C}" type="datetimeFigureOut">
              <a:rPr lang="en-US" smtClean="0"/>
              <a:t>23-Oct-22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D17D-4ACD-48BD-8119-9F775993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6728"/>
            <a:ext cx="9144000" cy="118735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Build Your Social Presence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46913"/>
            <a:ext cx="9144000" cy="4722126"/>
          </a:xfrm>
        </p:spPr>
        <p:txBody>
          <a:bodyPr/>
          <a:lstStyle/>
          <a:p>
            <a:pPr algn="l"/>
            <a:r>
              <a:rPr lang="en-US" dirty="0"/>
              <a:t>The collaboration that occurs between customers and </a:t>
            </a:r>
            <a:r>
              <a:rPr lang="en-US" dirty="0" smtClean="0"/>
              <a:t>between employees is </a:t>
            </a:r>
            <a:r>
              <a:rPr lang="en-US" dirty="0"/>
              <a:t>the root focus of social </a:t>
            </a:r>
            <a:r>
              <a:rPr lang="en-US" dirty="0" smtClean="0"/>
              <a:t>business.</a:t>
            </a:r>
          </a:p>
          <a:p>
            <a:pPr algn="l"/>
            <a:r>
              <a:rPr lang="en-US" dirty="0" smtClean="0"/>
              <a:t>It </a:t>
            </a:r>
            <a:r>
              <a:rPr lang="en-US" dirty="0"/>
              <a:t>is to say that in addition to these </a:t>
            </a:r>
            <a:r>
              <a:rPr lang="en-US" dirty="0" smtClean="0"/>
              <a:t>types of </a:t>
            </a:r>
            <a:r>
              <a:rPr lang="en-US" dirty="0"/>
              <a:t>marketing campaigns, social business programs are centered on core business </a:t>
            </a:r>
            <a:r>
              <a:rPr lang="en-US" dirty="0" smtClean="0"/>
              <a:t>objectives and expressed </a:t>
            </a:r>
            <a:r>
              <a:rPr lang="en-US" dirty="0"/>
              <a:t>through an appeal to the lifestyles, passion, and causes </a:t>
            </a:r>
            <a:r>
              <a:rPr lang="en-US" dirty="0" smtClean="0"/>
              <a:t>of customers.</a:t>
            </a:r>
          </a:p>
          <a:p>
            <a:pPr algn="l"/>
            <a:r>
              <a:rPr lang="en-US" dirty="0" smtClean="0"/>
              <a:t>These </a:t>
            </a:r>
            <a:r>
              <a:rPr lang="en-US" dirty="0"/>
              <a:t>types of programs are </a:t>
            </a:r>
            <a:r>
              <a:rPr lang="en-US" dirty="0" smtClean="0"/>
              <a:t>specifically </a:t>
            </a:r>
            <a:r>
              <a:rPr lang="en-US" dirty="0"/>
              <a:t>put in place to encourage </a:t>
            </a:r>
            <a:r>
              <a:rPr lang="en-US" dirty="0" smtClean="0"/>
              <a:t>collaborative participation.</a:t>
            </a:r>
          </a:p>
          <a:p>
            <a:pPr algn="l"/>
            <a:r>
              <a:rPr lang="en-US" dirty="0" smtClean="0"/>
              <a:t>So The </a:t>
            </a:r>
            <a:r>
              <a:rPr lang="en-US" dirty="0"/>
              <a:t>primary challenge is therefore to align or connect the </a:t>
            </a:r>
            <a:r>
              <a:rPr lang="en-US" dirty="0" smtClean="0"/>
              <a:t>firm or organization </a:t>
            </a:r>
            <a:r>
              <a:rPr lang="en-US" dirty="0"/>
              <a:t>to an existing community or to build one around an </a:t>
            </a:r>
            <a:r>
              <a:rPr lang="en-US" dirty="0" smtClean="0"/>
              <a:t>existing lifestyle, passion</a:t>
            </a:r>
            <a:r>
              <a:rPr lang="en-US" dirty="0"/>
              <a:t>, or cause that connects to the core business.</a:t>
            </a:r>
          </a:p>
        </p:txBody>
      </p:sp>
    </p:spTree>
    <p:extLst>
      <p:ext uri="{BB962C8B-B14F-4D97-AF65-F5344CB8AC3E}">
        <p14:creationId xmlns:p14="http://schemas.microsoft.com/office/powerpoint/2010/main" val="235574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Knowledge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and tracking participation is obviously important in managing </a:t>
            </a:r>
            <a:r>
              <a:rPr lang="en-US" dirty="0" smtClean="0"/>
              <a:t>the growth </a:t>
            </a:r>
            <a:r>
              <a:rPr lang="en-US" dirty="0"/>
              <a:t>and development of a collaborative community.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participation is </a:t>
            </a:r>
            <a:r>
              <a:rPr lang="en-US" dirty="0" smtClean="0"/>
              <a:t>only half </a:t>
            </a:r>
            <a:r>
              <a:rPr lang="en-US" dirty="0"/>
              <a:t>the challenge. Participation speaks to action but not necessarily value</a:t>
            </a:r>
            <a:r>
              <a:rPr lang="en-US" dirty="0" smtClean="0"/>
              <a:t>.</a:t>
            </a:r>
          </a:p>
          <a:p>
            <a:r>
              <a:rPr lang="en-US" dirty="0"/>
              <a:t>How do we keep from spinning in circles? By tying levels of participation </a:t>
            </a:r>
            <a:r>
              <a:rPr lang="en-US" dirty="0" smtClean="0"/>
              <a:t>and collaboration </a:t>
            </a:r>
            <a:r>
              <a:rPr lang="en-US" dirty="0"/>
              <a:t>to an ultimate end point: the accumulation of applied </a:t>
            </a:r>
            <a:r>
              <a:rPr lang="en-US" dirty="0" smtClean="0"/>
              <a:t>knowledge for example</a:t>
            </a:r>
            <a:r>
              <a:rPr lang="en-US" dirty="0"/>
              <a:t>, a wiki of customer solutions that have been tested and are known to </a:t>
            </a:r>
            <a:r>
              <a:rPr lang="en-US" dirty="0" smtClean="0"/>
              <a:t>work in </a:t>
            </a:r>
            <a:r>
              <a:rPr lang="en-US" dirty="0"/>
              <a:t>the context of </a:t>
            </a:r>
            <a:r>
              <a:rPr lang="en-US" dirty="0" smtClean="0"/>
              <a:t>specific </a:t>
            </a:r>
            <a:r>
              <a:rPr lang="en-US" dirty="0"/>
              <a:t>business objectives.</a:t>
            </a:r>
          </a:p>
        </p:txBody>
      </p:sp>
    </p:spTree>
    <p:extLst>
      <p:ext uri="{BB962C8B-B14F-4D97-AF65-F5344CB8AC3E}">
        <p14:creationId xmlns:p14="http://schemas.microsoft.com/office/powerpoint/2010/main" val="150058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addition to the measures of </a:t>
            </a:r>
            <a:r>
              <a:rPr lang="en-US" i="1" dirty="0"/>
              <a:t>what </a:t>
            </a:r>
            <a:r>
              <a:rPr lang="en-US" dirty="0"/>
              <a:t>is happening within the community, brand </a:t>
            </a:r>
            <a:r>
              <a:rPr lang="en-US" dirty="0" smtClean="0"/>
              <a:t>outpost or </a:t>
            </a:r>
            <a:r>
              <a:rPr lang="en-US" dirty="0"/>
              <a:t>the internal online workspace, </a:t>
            </a:r>
            <a:r>
              <a:rPr lang="en-US" i="1" dirty="0"/>
              <a:t>where </a:t>
            </a:r>
            <a:r>
              <a:rPr lang="en-US" dirty="0"/>
              <a:t>the activities are occurring also lends itself </a:t>
            </a:r>
            <a:r>
              <a:rPr lang="en-US" dirty="0" smtClean="0"/>
              <a:t>to measurement.</a:t>
            </a:r>
          </a:p>
          <a:p>
            <a:pPr marL="0" indent="0">
              <a:buNone/>
            </a:pPr>
            <a:r>
              <a:rPr lang="en-US" dirty="0"/>
              <a:t>Starting with social profiles, one of the easiest (and as it turns out most </a:t>
            </a:r>
            <a:r>
              <a:rPr lang="en-US" dirty="0" smtClean="0"/>
              <a:t>important) metrics </a:t>
            </a:r>
            <a:r>
              <a:rPr lang="en-US" dirty="0"/>
              <a:t>to keep track of is profile completeness. Long ago, LinkedIn </a:t>
            </a:r>
            <a:r>
              <a:rPr lang="en-US" dirty="0" smtClean="0"/>
              <a:t>implemented an </a:t>
            </a:r>
            <a:r>
              <a:rPr lang="en-US" dirty="0"/>
              <a:t>easy-to-understand indicator of profile completeness: Does a specific profile </a:t>
            </a:r>
            <a:r>
              <a:rPr lang="en-US" dirty="0" smtClean="0"/>
              <a:t>include a </a:t>
            </a:r>
            <a:r>
              <a:rPr lang="en-US" dirty="0"/>
              <a:t>picture, an address, and contact information, for example? Because this </a:t>
            </a:r>
            <a:r>
              <a:rPr lang="en-US" dirty="0" smtClean="0"/>
              <a:t>information is </a:t>
            </a:r>
            <a:r>
              <a:rPr lang="en-US" dirty="0"/>
              <a:t>often central to creating a relationship, the average state of completion is </a:t>
            </a:r>
            <a:r>
              <a:rPr lang="en-US" dirty="0" smtClean="0"/>
              <a:t>worth knowing</a:t>
            </a:r>
            <a:r>
              <a:rPr lang="en-US" dirty="0"/>
              <a:t>. Profile data, actual content production, and community reputation are </a:t>
            </a:r>
            <a:r>
              <a:rPr lang="en-US" dirty="0" smtClean="0"/>
              <a:t>the primary </a:t>
            </a:r>
            <a:r>
              <a:rPr lang="en-US" dirty="0"/>
              <a:t>visible attributes on which a decision to accept a connection request are </a:t>
            </a:r>
            <a:r>
              <a:rPr lang="en-US" dirty="0" smtClean="0"/>
              <a:t>based. Be </a:t>
            </a:r>
            <a:r>
              <a:rPr lang="en-US" dirty="0"/>
              <a:t>sure that you have a way to assess these.</a:t>
            </a:r>
          </a:p>
        </p:txBody>
      </p:sp>
    </p:spTree>
    <p:extLst>
      <p:ext uri="{BB962C8B-B14F-4D97-AF65-F5344CB8AC3E}">
        <p14:creationId xmlns:p14="http://schemas.microsoft.com/office/powerpoint/2010/main" val="13630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following  </a:t>
            </a:r>
            <a:r>
              <a:rPr lang="en-US" dirty="0" smtClean="0"/>
              <a:t>Figure, </a:t>
            </a:r>
            <a:r>
              <a:rPr lang="en-US" dirty="0"/>
              <a:t>the fundamental relationship between experiences that are </a:t>
            </a:r>
            <a:r>
              <a:rPr lang="en-US" dirty="0" smtClean="0"/>
              <a:t>talked about </a:t>
            </a:r>
            <a:r>
              <a:rPr lang="en-US" dirty="0"/>
              <a:t>(word of mouth), community participation, and the function of the </a:t>
            </a:r>
            <a:r>
              <a:rPr lang="en-US" dirty="0" smtClean="0"/>
              <a:t>brand outpost is </a:t>
            </a:r>
            <a:r>
              <a:rPr lang="en-US" dirty="0"/>
              <a:t>shown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0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85" y="1703616"/>
            <a:ext cx="7822098" cy="50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as a Social Participant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People gather around a shared interest, cause, or lifestyle in pursuit of a sense of </a:t>
            </a:r>
            <a:r>
              <a:rPr lang="en-US" dirty="0" smtClean="0"/>
              <a:t>collective experience.</a:t>
            </a:r>
          </a:p>
          <a:p>
            <a:r>
              <a:rPr lang="en-US" dirty="0"/>
              <a:t>Important to understand is that they are often motivated by </a:t>
            </a:r>
            <a:r>
              <a:rPr lang="en-US" dirty="0" smtClean="0"/>
              <a:t>an apparent </a:t>
            </a:r>
            <a:r>
              <a:rPr lang="en-US" dirty="0"/>
              <a:t>desire to talk about a brand, product, or service </a:t>
            </a:r>
            <a:r>
              <a:rPr lang="en-US" dirty="0" smtClean="0"/>
              <a:t>experience with </a:t>
            </a:r>
            <a:r>
              <a:rPr lang="en-US" dirty="0"/>
              <a:t>each </a:t>
            </a:r>
            <a:r>
              <a:rPr lang="en-US" dirty="0" smtClean="0"/>
              <a:t>other, relating </a:t>
            </a:r>
            <a:r>
              <a:rPr lang="en-US" dirty="0"/>
              <a:t>this to what they have in common. 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they have in common may in part </a:t>
            </a:r>
            <a:r>
              <a:rPr lang="en-US" dirty="0" smtClean="0"/>
              <a:t>be that </a:t>
            </a:r>
            <a:r>
              <a:rPr lang="en-US" dirty="0"/>
              <a:t>brand, product, </a:t>
            </a:r>
            <a:r>
              <a:rPr lang="en-US" dirty="0" smtClean="0"/>
              <a:t>or service</a:t>
            </a:r>
            <a:r>
              <a:rPr lang="en-US" dirty="0"/>
              <a:t>, but it is generally also something deeper</a:t>
            </a:r>
            <a:r>
              <a:rPr lang="en-US" dirty="0" smtClean="0"/>
              <a:t>.</a:t>
            </a:r>
          </a:p>
          <a:p>
            <a:r>
              <a:rPr lang="en-US" dirty="0"/>
              <a:t>Employees and customers, together through collaboration, </a:t>
            </a:r>
            <a:r>
              <a:rPr lang="en-US" dirty="0" smtClean="0"/>
              <a:t>create the </a:t>
            </a:r>
            <a:r>
              <a:rPr lang="en-US" dirty="0"/>
              <a:t>experiences they want: Together they are responsible for the business. When </a:t>
            </a:r>
            <a:r>
              <a:rPr lang="en-US" dirty="0" smtClean="0"/>
              <a:t>the conversations </a:t>
            </a:r>
            <a:r>
              <a:rPr lang="en-US" dirty="0"/>
              <a:t>that result are a reflection of this shared interest of both customers </a:t>
            </a:r>
            <a:r>
              <a:rPr lang="en-US" dirty="0" smtClean="0"/>
              <a:t>and </a:t>
            </a:r>
            <a:r>
              <a:rPr lang="en-US" dirty="0"/>
              <a:t>employees, the conversations themselves are very likely to be powerful expressions </a:t>
            </a:r>
            <a:r>
              <a:rPr lang="en-US" dirty="0" smtClean="0"/>
              <a:t>that carry </a:t>
            </a:r>
            <a:r>
              <a:rPr lang="en-US" dirty="0"/>
              <a:t>the business or organization forward.</a:t>
            </a:r>
          </a:p>
        </p:txBody>
      </p:sp>
    </p:spTree>
    <p:extLst>
      <p:ext uri="{BB962C8B-B14F-4D97-AF65-F5344CB8AC3E}">
        <p14:creationId xmlns:p14="http://schemas.microsoft.com/office/powerpoint/2010/main" val="399985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Outposts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a result of the growth in social activities on the Web, there is a natural </a:t>
            </a:r>
            <a:r>
              <a:rPr lang="en-US" dirty="0" smtClean="0"/>
              <a:t>expectation on </a:t>
            </a:r>
            <a:r>
              <a:rPr lang="en-US" dirty="0"/>
              <a:t>the part of consumers to find the brands they love in the social sites they </a:t>
            </a:r>
            <a:r>
              <a:rPr lang="en-US" dirty="0" smtClean="0"/>
              <a:t>frequent.</a:t>
            </a:r>
          </a:p>
          <a:p>
            <a:r>
              <a:rPr lang="en-US" dirty="0" smtClean="0"/>
              <a:t>As a </a:t>
            </a:r>
            <a:r>
              <a:rPr lang="en-US" dirty="0"/>
              <a:t>matter of course, customers expect this kind of presence and participation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addition to </a:t>
            </a:r>
            <a:r>
              <a:rPr lang="en-US" dirty="0"/>
              <a:t>the branded community efforts described prior, an alternative (or </a:t>
            </a:r>
            <a:r>
              <a:rPr lang="en-US" dirty="0" smtClean="0"/>
              <a:t>complementary) approach </a:t>
            </a:r>
            <a:r>
              <a:rPr lang="en-US" dirty="0"/>
              <a:t>to connecting a brand or organization with an </a:t>
            </a:r>
            <a:r>
              <a:rPr lang="en-US" i="1" dirty="0"/>
              <a:t>existing </a:t>
            </a:r>
            <a:r>
              <a:rPr lang="en-US" dirty="0"/>
              <a:t>community also </a:t>
            </a:r>
            <a:r>
              <a:rPr lang="en-US" dirty="0" smtClean="0"/>
              <a:t>exists: The </a:t>
            </a:r>
            <a:r>
              <a:rPr lang="en-US" dirty="0"/>
              <a:t>creation of </a:t>
            </a:r>
            <a:r>
              <a:rPr lang="en-US" i="1" dirty="0"/>
              <a:t>brand </a:t>
            </a:r>
            <a:r>
              <a:rPr lang="en-US" i="1" dirty="0" smtClean="0"/>
              <a:t>presence</a:t>
            </a:r>
            <a:r>
              <a:rPr lang="en-US" dirty="0" smtClean="0"/>
              <a:t> known </a:t>
            </a:r>
            <a:r>
              <a:rPr lang="en-US" dirty="0"/>
              <a:t>as a brand </a:t>
            </a:r>
            <a:r>
              <a:rPr lang="en-US" dirty="0" smtClean="0"/>
              <a:t>outpost within </a:t>
            </a:r>
            <a:r>
              <a:rPr lang="en-US" dirty="0"/>
              <a:t>an </a:t>
            </a:r>
            <a:r>
              <a:rPr lang="en-US" dirty="0" smtClean="0"/>
              <a:t>established social </a:t>
            </a:r>
            <a:r>
              <a:rPr lang="en-US" dirty="0"/>
              <a:t>network or online </a:t>
            </a:r>
            <a:r>
              <a:rPr lang="en-US" dirty="0" smtClean="0"/>
              <a:t>community a </a:t>
            </a:r>
            <a:r>
              <a:rPr lang="en-US" dirty="0"/>
              <a:t>Facebook Business Page, a Twitter presence </a:t>
            </a:r>
            <a:r>
              <a:rPr lang="en-US" dirty="0" smtClean="0"/>
              <a:t>or a </a:t>
            </a:r>
            <a:r>
              <a:rPr lang="en-US" dirty="0"/>
              <a:t>YouTube channel to list just a few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creating a brand </a:t>
            </a:r>
            <a:r>
              <a:rPr lang="en-US" dirty="0" smtClean="0"/>
              <a:t>outpost in </a:t>
            </a:r>
            <a:r>
              <a:rPr lang="en-US" dirty="0"/>
              <a:t>comparison to </a:t>
            </a:r>
            <a:r>
              <a:rPr lang="en-US" dirty="0" smtClean="0"/>
              <a:t>a self-standing community there </a:t>
            </a:r>
            <a:r>
              <a:rPr lang="en-US" dirty="0"/>
              <a:t>need not be any reason other than the expectation </a:t>
            </a:r>
            <a:r>
              <a:rPr lang="en-US" dirty="0" smtClean="0"/>
              <a:t>for the </a:t>
            </a:r>
            <a:r>
              <a:rPr lang="en-US" dirty="0"/>
              <a:t>brand to be present and a tie back to business objectives that are served by such </a:t>
            </a:r>
            <a:r>
              <a:rPr lang="en-US" dirty="0" smtClean="0"/>
              <a:t>a presence</a:t>
            </a:r>
            <a:r>
              <a:rPr lang="en-US" dirty="0"/>
              <a:t>. There does, of course, need to be a relevant contribution by the brand, </a:t>
            </a:r>
            <a:r>
              <a:rPr lang="en-US" dirty="0" smtClean="0"/>
              <a:t>product, or </a:t>
            </a:r>
            <a:r>
              <a:rPr lang="en-US" dirty="0"/>
              <a:t>service </a:t>
            </a:r>
            <a:r>
              <a:rPr lang="en-US" i="1" dirty="0"/>
              <a:t>to the community it wishes to join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99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Social Business and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diving into the use of social media in business, consider the basic </a:t>
            </a:r>
            <a:r>
              <a:rPr lang="en-US" dirty="0" smtClean="0"/>
              <a:t>measurement methods </a:t>
            </a:r>
            <a:r>
              <a:rPr lang="en-US" dirty="0"/>
              <a:t>as they apply to the business use of social technology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 an initial step into the integration of </a:t>
            </a:r>
            <a:r>
              <a:rPr lang="en-US" dirty="0" smtClean="0"/>
              <a:t>metrics </a:t>
            </a:r>
            <a:r>
              <a:rPr lang="en-US" dirty="0"/>
              <a:t>within your social programs, </a:t>
            </a:r>
            <a:r>
              <a:rPr lang="en-US" dirty="0" smtClean="0"/>
              <a:t>however and </a:t>
            </a:r>
            <a:r>
              <a:rPr lang="en-US" dirty="0"/>
              <a:t>to get you thinking about this aspect </a:t>
            </a:r>
            <a:r>
              <a:rPr lang="en-US" dirty="0" smtClean="0"/>
              <a:t>of undertaking </a:t>
            </a:r>
            <a:r>
              <a:rPr lang="en-US" dirty="0"/>
              <a:t>a social business </a:t>
            </a:r>
            <a:r>
              <a:rPr lang="en-US" dirty="0" smtClean="0"/>
              <a:t>effort consider </a:t>
            </a:r>
            <a:r>
              <a:rPr lang="en-US" dirty="0"/>
              <a:t>the assessment </a:t>
            </a:r>
            <a:r>
              <a:rPr lang="en-US" dirty="0" smtClean="0"/>
              <a:t>of participation</a:t>
            </a:r>
            <a:r>
              <a:rPr lang="en-US" dirty="0"/>
              <a:t>, </a:t>
            </a:r>
            <a:r>
              <a:rPr lang="en-US" dirty="0" smtClean="0"/>
              <a:t>applied knowledge </a:t>
            </a:r>
            <a:r>
              <a:rPr lang="en-US" dirty="0"/>
              <a:t>transfer, and the measurement of social activity in general as a </a:t>
            </a:r>
            <a:r>
              <a:rPr lang="en-US" dirty="0" smtClean="0"/>
              <a:t>starting point </a:t>
            </a:r>
            <a:r>
              <a:rPr lang="en-US" dirty="0"/>
              <a:t>to a quantitative guide in building and running your social business.</a:t>
            </a:r>
          </a:p>
        </p:txBody>
      </p:sp>
    </p:spTree>
    <p:extLst>
      <p:ext uri="{BB962C8B-B14F-4D97-AF65-F5344CB8AC3E}">
        <p14:creationId xmlns:p14="http://schemas.microsoft.com/office/powerpoint/2010/main" val="2920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sitting </a:t>
            </a:r>
            <a:r>
              <a:rPr lang="en-US" dirty="0"/>
              <a:t>atop the engagement </a:t>
            </a:r>
            <a:r>
              <a:rPr lang="en-US" dirty="0" smtClean="0"/>
              <a:t>process is </a:t>
            </a:r>
            <a:r>
              <a:rPr lang="en-US" dirty="0"/>
              <a:t>the </a:t>
            </a:r>
            <a:r>
              <a:rPr lang="en-US" dirty="0" smtClean="0"/>
              <a:t>defining </a:t>
            </a:r>
            <a:r>
              <a:rPr lang="en-US" dirty="0"/>
              <a:t>expression </a:t>
            </a:r>
            <a:r>
              <a:rPr lang="en-US" dirty="0" smtClean="0"/>
              <a:t>of measurable </a:t>
            </a:r>
            <a:r>
              <a:rPr lang="en-US" dirty="0"/>
              <a:t>engagement</a:t>
            </a:r>
            <a:r>
              <a:rPr lang="en-US" dirty="0" smtClean="0"/>
              <a:t>.</a:t>
            </a:r>
          </a:p>
          <a:p>
            <a:r>
              <a:rPr lang="en-US" dirty="0"/>
              <a:t>Collaboration between community members, between employees, or </a:t>
            </a:r>
            <a:r>
              <a:rPr lang="en-US" dirty="0" smtClean="0"/>
              <a:t>between a firm </a:t>
            </a:r>
            <a:r>
              <a:rPr lang="en-US" dirty="0"/>
              <a:t>and its representatives comes about when </a:t>
            </a:r>
            <a:r>
              <a:rPr lang="en-US" dirty="0" smtClean="0"/>
              <a:t>both parties </a:t>
            </a:r>
            <a:r>
              <a:rPr lang="en-US" dirty="0"/>
              <a:t>in the transaction </a:t>
            </a:r>
            <a:r>
              <a:rPr lang="en-US" dirty="0" smtClean="0"/>
              <a:t>see a </a:t>
            </a:r>
            <a:r>
              <a:rPr lang="en-US" dirty="0"/>
              <a:t>value in completing the transaction, often repeatedly</a:t>
            </a:r>
            <a:r>
              <a:rPr lang="en-US" dirty="0" smtClean="0"/>
              <a:t>.</a:t>
            </a:r>
          </a:p>
          <a:p>
            <a:r>
              <a:rPr lang="en-US" dirty="0"/>
              <a:t>Think about counting the number of </a:t>
            </a:r>
            <a:r>
              <a:rPr lang="en-US" dirty="0" smtClean="0"/>
              <a:t>collaborative processes </a:t>
            </a:r>
            <a:r>
              <a:rPr lang="en-US" dirty="0"/>
              <a:t>that lead to a solution, or the number of shared results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Each is </a:t>
            </a:r>
            <a:r>
              <a:rPr lang="en-US" dirty="0" smtClean="0"/>
              <a:t>an indicator </a:t>
            </a:r>
            <a:r>
              <a:rPr lang="en-US" dirty="0"/>
              <a:t>of the respective participant’s willingness to put effort into such processes.</a:t>
            </a:r>
          </a:p>
        </p:txBody>
      </p:sp>
    </p:spTree>
    <p:extLst>
      <p:ext uri="{BB962C8B-B14F-4D97-AF65-F5344CB8AC3E}">
        <p14:creationId xmlns:p14="http://schemas.microsoft.com/office/powerpoint/2010/main" val="25617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Participation is likely one of the easiest metrics to capture and </a:t>
            </a:r>
            <a:r>
              <a:rPr lang="en-US" dirty="0" smtClean="0"/>
              <a:t>track.</a:t>
            </a:r>
          </a:p>
          <a:p>
            <a:r>
              <a:rPr lang="en-US" dirty="0" smtClean="0"/>
              <a:t>Indicators </a:t>
            </a:r>
            <a:r>
              <a:rPr lang="en-US" dirty="0"/>
              <a:t>of </a:t>
            </a:r>
            <a:r>
              <a:rPr lang="en-US" dirty="0" smtClean="0"/>
              <a:t>participation can </a:t>
            </a:r>
            <a:r>
              <a:rPr lang="en-US" dirty="0"/>
              <a:t>be gathered from existing </a:t>
            </a:r>
            <a:r>
              <a:rPr lang="en-US" dirty="0" smtClean="0"/>
              <a:t>measures content </a:t>
            </a:r>
            <a:r>
              <a:rPr lang="en-US" dirty="0"/>
              <a:t>creation, curation, and </a:t>
            </a:r>
            <a:r>
              <a:rPr lang="en-US" dirty="0" smtClean="0"/>
              <a:t>the number </a:t>
            </a:r>
            <a:r>
              <a:rPr lang="en-US" dirty="0"/>
              <a:t>of reviews, </a:t>
            </a:r>
            <a:r>
              <a:rPr lang="en-US" dirty="0" smtClean="0"/>
              <a:t>comments, and posts and </a:t>
            </a:r>
            <a:r>
              <a:rPr lang="en-US" dirty="0"/>
              <a:t>can then be used to assess the </a:t>
            </a:r>
            <a:r>
              <a:rPr lang="en-US" dirty="0" smtClean="0"/>
              <a:t>overall levels </a:t>
            </a:r>
            <a:r>
              <a:rPr lang="en-US" dirty="0"/>
              <a:t>of interest and activity within online communities</a:t>
            </a:r>
            <a:r>
              <a:rPr lang="en-US" dirty="0" smtClean="0"/>
              <a:t>.</a:t>
            </a:r>
          </a:p>
          <a:p>
            <a:r>
              <a:rPr lang="en-US" dirty="0"/>
              <a:t>At the most basic level, as with any online interaction, the activity itself can </a:t>
            </a:r>
            <a:r>
              <a:rPr lang="en-US" dirty="0" smtClean="0"/>
              <a:t>be tracked.</a:t>
            </a:r>
          </a:p>
          <a:p>
            <a:r>
              <a:rPr lang="en-US" dirty="0" smtClean="0"/>
              <a:t>Accessing </a:t>
            </a:r>
            <a:r>
              <a:rPr lang="en-US" dirty="0"/>
              <a:t>a page, submitting a form, downloading a fi le and similar </a:t>
            </a:r>
            <a:r>
              <a:rPr lang="en-US" dirty="0" smtClean="0"/>
              <a:t>content measures </a:t>
            </a:r>
            <a:r>
              <a:rPr lang="en-US" dirty="0"/>
              <a:t>provide a well-understood framework for measurement.</a:t>
            </a:r>
          </a:p>
        </p:txBody>
      </p:sp>
    </p:spTree>
    <p:extLst>
      <p:ext uri="{BB962C8B-B14F-4D97-AF65-F5344CB8AC3E}">
        <p14:creationId xmlns:p14="http://schemas.microsoft.com/office/powerpoint/2010/main" val="428008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a 2010 interview, Bill Johnston, now with Dell, talks with </a:t>
            </a:r>
            <a:r>
              <a:rPr lang="en-US" dirty="0" err="1"/>
              <a:t>Rawn</a:t>
            </a:r>
            <a:r>
              <a:rPr lang="en-US" dirty="0"/>
              <a:t> </a:t>
            </a:r>
            <a:r>
              <a:rPr lang="en-US" dirty="0" err="1" smtClean="0"/>
              <a:t>Shah,Practice</a:t>
            </a:r>
            <a:r>
              <a:rPr lang="en-US" dirty="0" smtClean="0"/>
              <a:t> </a:t>
            </a:r>
            <a:r>
              <a:rPr lang="en-US" dirty="0"/>
              <a:t>Lead for IBM’s Social Software Adoption effort, about assessing internal </a:t>
            </a:r>
            <a:r>
              <a:rPr lang="en-US" dirty="0" smtClean="0"/>
              <a:t>versus external </a:t>
            </a:r>
            <a:r>
              <a:rPr lang="en-US" dirty="0"/>
              <a:t>participation:</a:t>
            </a:r>
          </a:p>
          <a:p>
            <a:pPr marL="0" indent="0">
              <a:buNone/>
            </a:pPr>
            <a:r>
              <a:rPr lang="en-US" i="1" dirty="0"/>
              <a:t>Internally we have a closed population of users where we know all the </a:t>
            </a:r>
            <a:r>
              <a:rPr lang="en-US" i="1" dirty="0" smtClean="0"/>
              <a:t>individuals involved</a:t>
            </a:r>
            <a:r>
              <a:rPr lang="en-US" i="1" dirty="0"/>
              <a:t>. Therefore our internal metrics can be focused down </a:t>
            </a:r>
            <a:r>
              <a:rPr lang="en-US" i="1" dirty="0" smtClean="0"/>
              <a:t>to the </a:t>
            </a:r>
            <a:r>
              <a:rPr lang="en-US" i="1" dirty="0"/>
              <a:t>activities of </a:t>
            </a:r>
            <a:r>
              <a:rPr lang="en-US" i="1" dirty="0" err="1"/>
              <a:t>specifi</a:t>
            </a:r>
            <a:r>
              <a:rPr lang="en-US" i="1" dirty="0"/>
              <a:t> c groups and populations of individuals—we </a:t>
            </a:r>
            <a:r>
              <a:rPr lang="en-US" i="1" dirty="0" smtClean="0"/>
              <a:t>avoid getting </a:t>
            </a:r>
            <a:r>
              <a:rPr lang="en-US" i="1" dirty="0"/>
              <a:t>down to </a:t>
            </a:r>
            <a:r>
              <a:rPr lang="en-US" i="1" dirty="0" err="1"/>
              <a:t>specifi</a:t>
            </a:r>
            <a:r>
              <a:rPr lang="en-US" i="1" dirty="0"/>
              <a:t> c individuals to protect privacy—so we can </a:t>
            </a:r>
            <a:r>
              <a:rPr lang="en-US" i="1" dirty="0" smtClean="0"/>
              <a:t>assess participation </a:t>
            </a:r>
            <a:r>
              <a:rPr lang="en-US" i="1" dirty="0"/>
              <a:t>based on organizational role: regional versus global sales, </a:t>
            </a:r>
            <a:r>
              <a:rPr lang="en-US" i="1" dirty="0" smtClean="0"/>
              <a:t>for example</a:t>
            </a:r>
            <a:r>
              <a:rPr lang="en-US" i="1" dirty="0"/>
              <a:t>. Externally however, the population is much more mixed and </a:t>
            </a:r>
            <a:r>
              <a:rPr lang="en-US" i="1" dirty="0" smtClean="0"/>
              <a:t>rarely do </a:t>
            </a:r>
            <a:r>
              <a:rPr lang="en-US" i="1" dirty="0"/>
              <a:t>we have data per </a:t>
            </a:r>
            <a:r>
              <a:rPr lang="en-US" i="1" dirty="0" err="1"/>
              <a:t>specifi</a:t>
            </a:r>
            <a:r>
              <a:rPr lang="en-US" i="1" dirty="0"/>
              <a:t> </a:t>
            </a:r>
            <a:r>
              <a:rPr lang="en-US" i="1" dirty="0" err="1"/>
              <a:t>cally</a:t>
            </a:r>
            <a:r>
              <a:rPr lang="en-US" i="1" dirty="0"/>
              <a:t> </a:t>
            </a:r>
            <a:r>
              <a:rPr lang="en-US" i="1" dirty="0" err="1"/>
              <a:t>identifi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people. This leads us to very </a:t>
            </a:r>
            <a:r>
              <a:rPr lang="en-US" i="1" dirty="0" smtClean="0"/>
              <a:t>different types </a:t>
            </a:r>
            <a:r>
              <a:rPr lang="en-US" i="1" dirty="0"/>
              <a:t>of behavioral information: internally we can categorize users </a:t>
            </a:r>
            <a:r>
              <a:rPr lang="en-US" i="1" dirty="0" smtClean="0"/>
              <a:t>by their </a:t>
            </a:r>
            <a:r>
              <a:rPr lang="en-US" i="1" dirty="0"/>
              <a:t>level of participation (zero, low, medium, high, elite) in our social </a:t>
            </a:r>
            <a:r>
              <a:rPr lang="en-US" i="1" dirty="0" smtClean="0"/>
              <a:t>environments, and </a:t>
            </a:r>
            <a:r>
              <a:rPr lang="en-US" i="1" dirty="0"/>
              <a:t>then examine the actions or distribution of these </a:t>
            </a:r>
            <a:r>
              <a:rPr lang="en-US" i="1" dirty="0" smtClean="0"/>
              <a:t>member across </a:t>
            </a:r>
            <a:r>
              <a:rPr lang="en-US" i="1" dirty="0"/>
              <a:t>the geographies. With the external environment, social media </a:t>
            </a:r>
            <a:r>
              <a:rPr lang="en-US" i="1" dirty="0" smtClean="0"/>
              <a:t>monitoring tools </a:t>
            </a:r>
            <a:r>
              <a:rPr lang="en-US" i="1" dirty="0"/>
              <a:t>and services from other companies allow us to take the pulse </a:t>
            </a:r>
            <a:r>
              <a:rPr lang="en-US" i="1" dirty="0" smtClean="0"/>
              <a:t>of activity </a:t>
            </a:r>
            <a:r>
              <a:rPr lang="en-US" i="1" dirty="0"/>
              <a:t>along different topics. We then have to infer behavior based on </a:t>
            </a:r>
            <a:r>
              <a:rPr lang="en-US" i="1" dirty="0" smtClean="0"/>
              <a:t>the level </a:t>
            </a:r>
            <a:r>
              <a:rPr lang="en-US" i="1" dirty="0"/>
              <a:t>of interest in topics across the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5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1216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Build Your Social Presence </vt:lpstr>
      <vt:lpstr>Cont…</vt:lpstr>
      <vt:lpstr>Cont…</vt:lpstr>
      <vt:lpstr>Business as a Social Participant</vt:lpstr>
      <vt:lpstr>Brand Outposts</vt:lpstr>
      <vt:lpstr>Social Business and Measurement</vt:lpstr>
      <vt:lpstr>Collaborate</vt:lpstr>
      <vt:lpstr>Participation</vt:lpstr>
      <vt:lpstr>Cont..</vt:lpstr>
      <vt:lpstr>Applied Knowledge Transfer</vt:lpstr>
      <vt:lpstr>Social Activity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Social Presence </dc:title>
  <dc:creator>Mehdi Abbas</dc:creator>
  <cp:lastModifiedBy>Mehdi Abbas</cp:lastModifiedBy>
  <cp:revision>18</cp:revision>
  <dcterms:created xsi:type="dcterms:W3CDTF">2022-10-23T06:41:02Z</dcterms:created>
  <dcterms:modified xsi:type="dcterms:W3CDTF">2022-10-23T08:09:37Z</dcterms:modified>
</cp:coreProperties>
</file>