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142D-BFE6-4414-B853-FC8CABBB3B8A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8338-2E48-4928-A46B-B7067DCB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142D-BFE6-4414-B853-FC8CABBB3B8A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8338-2E48-4928-A46B-B7067DCB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8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142D-BFE6-4414-B853-FC8CABBB3B8A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8338-2E48-4928-A46B-B7067DCB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9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142D-BFE6-4414-B853-FC8CABBB3B8A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8338-2E48-4928-A46B-B7067DCB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7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142D-BFE6-4414-B853-FC8CABBB3B8A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8338-2E48-4928-A46B-B7067DCB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3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142D-BFE6-4414-B853-FC8CABBB3B8A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8338-2E48-4928-A46B-B7067DCB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3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142D-BFE6-4414-B853-FC8CABBB3B8A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8338-2E48-4928-A46B-B7067DCB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9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142D-BFE6-4414-B853-FC8CABBB3B8A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8338-2E48-4928-A46B-B7067DCB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7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142D-BFE6-4414-B853-FC8CABBB3B8A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8338-2E48-4928-A46B-B7067DCB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7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142D-BFE6-4414-B853-FC8CABBB3B8A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8338-2E48-4928-A46B-B7067DCB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1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142D-BFE6-4414-B853-FC8CABBB3B8A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8338-2E48-4928-A46B-B7067DCB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1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7142D-BFE6-4414-B853-FC8CABBB3B8A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68338-2E48-4928-A46B-B7067DCB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6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667"/>
            <a:ext cx="9144000" cy="1252348"/>
          </a:xfrm>
        </p:spPr>
        <p:txBody>
          <a:bodyPr>
            <a:noAutofit/>
          </a:bodyPr>
          <a:lstStyle/>
          <a:p>
            <a:r>
              <a:rPr lang="en-US" sz="5400" dirty="0"/>
              <a:t>The Social </a:t>
            </a:r>
            <a:r>
              <a:rPr lang="en-US" sz="5400" dirty="0" smtClean="0"/>
              <a:t>Business Ecosystem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19618"/>
            <a:ext cx="9144000" cy="5008728"/>
          </a:xfrm>
        </p:spPr>
        <p:txBody>
          <a:bodyPr/>
          <a:lstStyle/>
          <a:p>
            <a:pPr algn="l"/>
            <a:r>
              <a:rPr lang="en-US" i="1" dirty="0" smtClean="0"/>
              <a:t>Introduction to </a:t>
            </a:r>
            <a:r>
              <a:rPr lang="en-US" i="1" dirty="0"/>
              <a:t>social technology applied to business: </a:t>
            </a:r>
            <a:r>
              <a:rPr lang="en-US" i="1" dirty="0" smtClean="0"/>
              <a:t>it pulls together the </a:t>
            </a:r>
            <a:r>
              <a:rPr lang="en-US" i="1" dirty="0"/>
              <a:t>elements of the social </a:t>
            </a:r>
            <a:r>
              <a:rPr lang="en-US" i="1" dirty="0" smtClean="0"/>
              <a:t>business ecosystem profiles</a:t>
            </a:r>
            <a:r>
              <a:rPr lang="en-US" i="1" dirty="0"/>
              <a:t>, applications, </a:t>
            </a:r>
            <a:r>
              <a:rPr lang="en-US" i="1" dirty="0" smtClean="0"/>
              <a:t>communities and </a:t>
            </a:r>
            <a:r>
              <a:rPr lang="en-US" i="1" dirty="0"/>
              <a:t>forums, and </a:t>
            </a:r>
            <a:r>
              <a:rPr lang="en-US" i="1" dirty="0" smtClean="0"/>
              <a:t>more, and thereby provides the basis </a:t>
            </a:r>
            <a:r>
              <a:rPr lang="en-US" i="1" dirty="0"/>
              <a:t>for understanding how to connect </a:t>
            </a:r>
            <a:r>
              <a:rPr lang="en-US" i="1" dirty="0" smtClean="0"/>
              <a:t>current and potential </a:t>
            </a:r>
            <a:r>
              <a:rPr lang="en-US" i="1" dirty="0"/>
              <a:t>customers with the inner </a:t>
            </a:r>
            <a:r>
              <a:rPr lang="en-US" i="1" dirty="0" smtClean="0"/>
              <a:t>workings of </a:t>
            </a:r>
            <a:r>
              <a:rPr lang="en-US" i="1" dirty="0"/>
              <a:t>your business </a:t>
            </a:r>
            <a:r>
              <a:rPr lang="en-US" i="1" dirty="0" smtClean="0"/>
              <a:t>or organization</a:t>
            </a:r>
            <a:r>
              <a:rPr lang="en-US" i="1" dirty="0"/>
              <a:t>, where </a:t>
            </a:r>
            <a:r>
              <a:rPr lang="en-US" i="1" dirty="0" smtClean="0"/>
              <a:t>collaborative processes </a:t>
            </a:r>
            <a:r>
              <a:rPr lang="en-US" i="1" dirty="0"/>
              <a:t>can take hold and </a:t>
            </a:r>
            <a:r>
              <a:rPr lang="en-US" i="1" dirty="0" smtClean="0"/>
              <a:t>drive long-term benefits.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7461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Look </a:t>
            </a:r>
            <a:r>
              <a:rPr lang="en-US" dirty="0" smtClean="0"/>
              <a:t>at the </a:t>
            </a:r>
            <a:r>
              <a:rPr lang="en-US" dirty="0"/>
              <a:t>following list of the typical places where brand outposts are established: In </a:t>
            </a:r>
            <a:r>
              <a:rPr lang="en-US" dirty="0" smtClean="0"/>
              <a:t>each of </a:t>
            </a:r>
            <a:r>
              <a:rPr lang="en-US" dirty="0"/>
              <a:t>these cases, </a:t>
            </a:r>
            <a:r>
              <a:rPr lang="en-US" i="1" dirty="0"/>
              <a:t>you </a:t>
            </a:r>
            <a:r>
              <a:rPr lang="en-US" dirty="0"/>
              <a:t>are going to </a:t>
            </a:r>
            <a:r>
              <a:rPr lang="en-US" i="1" dirty="0" err="1"/>
              <a:t>them</a:t>
            </a:r>
            <a:r>
              <a:rPr lang="en-US" dirty="0" err="1"/>
              <a:t>.</a:t>
            </a:r>
            <a:r>
              <a:rPr lang="en-US" dirty="0" err="1" smtClean="0"/>
              <a:t>The</a:t>
            </a:r>
            <a:r>
              <a:rPr lang="en-US" dirty="0" smtClean="0"/>
              <a:t> </a:t>
            </a:r>
            <a:r>
              <a:rPr lang="en-US" dirty="0"/>
              <a:t>following are examples of common </a:t>
            </a:r>
            <a:r>
              <a:rPr lang="en-US" dirty="0" smtClean="0"/>
              <a:t>brand outposts</a:t>
            </a:r>
            <a:r>
              <a:rPr lang="en-US" dirty="0"/>
              <a:t>:</a:t>
            </a:r>
          </a:p>
          <a:p>
            <a:r>
              <a:rPr lang="en-US" dirty="0"/>
              <a:t>Twitter</a:t>
            </a:r>
          </a:p>
          <a:p>
            <a:r>
              <a:rPr lang="en-US" dirty="0"/>
              <a:t>Second Life Islands</a:t>
            </a:r>
          </a:p>
          <a:p>
            <a:r>
              <a:rPr lang="en-US" dirty="0"/>
              <a:t>Facebook Business Pages</a:t>
            </a:r>
          </a:p>
          <a:p>
            <a:r>
              <a:rPr lang="en-US" dirty="0"/>
              <a:t>YouTube Channels</a:t>
            </a:r>
          </a:p>
        </p:txBody>
      </p:sp>
    </p:spTree>
    <p:extLst>
      <p:ext uri="{BB962C8B-B14F-4D97-AF65-F5344CB8AC3E}">
        <p14:creationId xmlns:p14="http://schemas.microsoft.com/office/powerpoint/2010/main" val="3871409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Social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5718"/>
            <a:ext cx="10515600" cy="5452281"/>
          </a:xfrm>
        </p:spPr>
        <p:txBody>
          <a:bodyPr/>
          <a:lstStyle/>
          <a:p>
            <a:r>
              <a:rPr lang="en-US" dirty="0"/>
              <a:t>The social ecosystem, taken as a whole, provides three fundamental opportunities </a:t>
            </a:r>
            <a:r>
              <a:rPr lang="en-US" dirty="0" smtClean="0"/>
              <a:t>for understanding </a:t>
            </a:r>
            <a:r>
              <a:rPr lang="en-US" dirty="0"/>
              <a:t>and leveraging the behaviors associated with collaborative interaction.</a:t>
            </a:r>
          </a:p>
          <a:p>
            <a:r>
              <a:rPr lang="en-US" dirty="0"/>
              <a:t>These </a:t>
            </a:r>
            <a:r>
              <a:rPr lang="en-US" dirty="0" smtClean="0"/>
              <a:t>opportunities the </a:t>
            </a:r>
            <a:r>
              <a:rPr lang="en-US" dirty="0"/>
              <a:t>social graph, social applications, and social </a:t>
            </a:r>
            <a:r>
              <a:rPr lang="en-US" dirty="0" smtClean="0"/>
              <a:t>platforms are shown </a:t>
            </a:r>
            <a:r>
              <a:rPr lang="en-US" dirty="0"/>
              <a:t>in </a:t>
            </a:r>
            <a:r>
              <a:rPr lang="en-US" dirty="0" smtClean="0"/>
              <a:t>Figure.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338" y="3107681"/>
            <a:ext cx="5874793" cy="396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11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Social applications</a:t>
            </a:r>
            <a:r>
              <a:rPr lang="en-US" dirty="0"/>
              <a:t>—extensions to the core capabilities of the social </a:t>
            </a:r>
            <a:r>
              <a:rPr lang="en-US" dirty="0" smtClean="0"/>
              <a:t>platforms and </a:t>
            </a:r>
            <a:r>
              <a:rPr lang="en-US" dirty="0"/>
              <a:t>software services that support social networks—provide the additional, </a:t>
            </a:r>
            <a:r>
              <a:rPr lang="en-US" dirty="0" smtClean="0"/>
              <a:t>specific functionality </a:t>
            </a:r>
            <a:r>
              <a:rPr lang="en-US" dirty="0"/>
              <a:t>that makes the larger community and platforms useful to </a:t>
            </a:r>
            <a:r>
              <a:rPr lang="en-US" i="1" dirty="0" smtClean="0"/>
              <a:t>individual </a:t>
            </a:r>
            <a:r>
              <a:rPr lang="en-US" dirty="0" smtClean="0"/>
              <a:t>participants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Aircel</a:t>
            </a:r>
            <a:r>
              <a:rPr lang="en-US" dirty="0"/>
              <a:t> voicemail application and Slide’s Top Friends application </a:t>
            </a:r>
            <a:r>
              <a:rPr lang="en-US" dirty="0" smtClean="0"/>
              <a:t>that extend </a:t>
            </a:r>
            <a:r>
              <a:rPr lang="en-US" dirty="0"/>
              <a:t>the functionality of Facebook are examples of social applications.</a:t>
            </a:r>
          </a:p>
        </p:txBody>
      </p:sp>
    </p:spTree>
    <p:extLst>
      <p:ext uri="{BB962C8B-B14F-4D97-AF65-F5344CB8AC3E}">
        <p14:creationId xmlns:p14="http://schemas.microsoft.com/office/powerpoint/2010/main" val="86656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Profiles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 the center of the Social Web and the shared activities that define it are the </a:t>
            </a:r>
            <a:r>
              <a:rPr lang="en-US" dirty="0" smtClean="0"/>
              <a:t>online personas </a:t>
            </a:r>
            <a:r>
              <a:rPr lang="en-US" dirty="0"/>
              <a:t>of participants: More than with prior anonymous discussion boards </a:t>
            </a:r>
            <a:r>
              <a:rPr lang="en-US" dirty="0" smtClean="0"/>
              <a:t>or cloaked </a:t>
            </a:r>
            <a:r>
              <a:rPr lang="en-US" dirty="0"/>
              <a:t>personas, it’s an actual identity that is of value in a business context, since it </a:t>
            </a:r>
            <a:r>
              <a:rPr lang="en-US" dirty="0" smtClean="0"/>
              <a:t>is generally the motivation </a:t>
            </a:r>
            <a:r>
              <a:rPr lang="en-US" dirty="0"/>
              <a:t>of an individual to be noticed as such that drives </a:t>
            </a:r>
            <a:r>
              <a:rPr lang="en-US" dirty="0" smtClean="0"/>
              <a:t>social participation in </a:t>
            </a:r>
            <a:r>
              <a:rPr lang="en-US" dirty="0"/>
              <a:t>the first place</a:t>
            </a:r>
            <a:r>
              <a:rPr lang="en-US" dirty="0" smtClean="0"/>
              <a:t>.</a:t>
            </a:r>
          </a:p>
          <a:p>
            <a:r>
              <a:rPr lang="en-US" dirty="0"/>
              <a:t>Though detailed personal information is (still) generally </a:t>
            </a:r>
            <a:r>
              <a:rPr lang="en-US" dirty="0" smtClean="0"/>
              <a:t>not available </a:t>
            </a:r>
            <a:r>
              <a:rPr lang="en-US" dirty="0"/>
              <a:t>except to “trusted friends” or colleagues, the use of a real name or photo </a:t>
            </a:r>
            <a:r>
              <a:rPr lang="en-US" dirty="0" smtClean="0"/>
              <a:t>in one’s </a:t>
            </a:r>
            <a:r>
              <a:rPr lang="en-US" dirty="0"/>
              <a:t>social profile is becoming common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Along with any optionally provided </a:t>
            </a:r>
            <a:r>
              <a:rPr lang="en-US" dirty="0" smtClean="0"/>
              <a:t>information, the </a:t>
            </a:r>
            <a:r>
              <a:rPr lang="en-US" dirty="0"/>
              <a:t>result is a </a:t>
            </a:r>
            <a:r>
              <a:rPr lang="en-US" dirty="0" err="1"/>
              <a:t>a</a:t>
            </a:r>
            <a:r>
              <a:rPr lang="en-US" dirty="0"/>
              <a:t> basis for understanding who it is that is actually participating.</a:t>
            </a:r>
          </a:p>
        </p:txBody>
      </p:sp>
    </p:spTree>
    <p:extLst>
      <p:ext uri="{BB962C8B-B14F-4D97-AF65-F5344CB8AC3E}">
        <p14:creationId xmlns:p14="http://schemas.microsoft.com/office/powerpoint/2010/main" val="359385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Profile </a:t>
            </a:r>
            <a:r>
              <a:rPr lang="en-US" dirty="0"/>
              <a:t>as a Social Connector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role of the social </a:t>
            </a:r>
            <a:r>
              <a:rPr lang="en-US" dirty="0" smtClean="0"/>
              <a:t>profile </a:t>
            </a:r>
            <a:r>
              <a:rPr lang="en-US" dirty="0"/>
              <a:t>as a </a:t>
            </a:r>
            <a:r>
              <a:rPr lang="en-US" i="1" dirty="0"/>
              <a:t>connector </a:t>
            </a:r>
            <a:r>
              <a:rPr lang="en-US" dirty="0"/>
              <a:t>cannot be understated in business </a:t>
            </a:r>
            <a:r>
              <a:rPr lang="en-US" dirty="0" smtClean="0"/>
              <a:t>applications of </a:t>
            </a:r>
            <a:r>
              <a:rPr lang="en-US" dirty="0"/>
              <a:t>social media. Following on the prior discussion, the social </a:t>
            </a:r>
            <a:r>
              <a:rPr lang="en-US" dirty="0" smtClean="0"/>
              <a:t>profile </a:t>
            </a:r>
            <a:r>
              <a:rPr lang="en-US" dirty="0"/>
              <a:t>provides </a:t>
            </a:r>
            <a:r>
              <a:rPr lang="en-US" dirty="0" smtClean="0"/>
              <a:t>two central </a:t>
            </a:r>
            <a:r>
              <a:rPr lang="en-US" dirty="0"/>
              <a:t>social elements, both of which are </a:t>
            </a:r>
            <a:r>
              <a:rPr lang="en-US" dirty="0" smtClean="0"/>
              <a:t>essential:</a:t>
            </a:r>
          </a:p>
          <a:p>
            <a:r>
              <a:rPr lang="en-US" dirty="0"/>
              <a:t>A tangible personal identifier around which a relationship can be </a:t>
            </a:r>
            <a:r>
              <a:rPr lang="en-US" dirty="0" smtClean="0"/>
              <a:t>formed.</a:t>
            </a:r>
          </a:p>
          <a:p>
            <a:r>
              <a:rPr lang="en-US" dirty="0" smtClean="0"/>
              <a:t> </a:t>
            </a:r>
            <a:r>
              <a:rPr lang="en-US" dirty="0"/>
              <a:t>A framework for accountability for one’s actions, postings, and roles taken </a:t>
            </a:r>
            <a:r>
              <a:rPr lang="en-US" dirty="0" smtClean="0"/>
              <a:t>in the </a:t>
            </a:r>
            <a:r>
              <a:rPr lang="en-US" dirty="0"/>
              <a:t>relationship that </a:t>
            </a:r>
            <a:r>
              <a:rPr lang="en-US" dirty="0" smtClean="0"/>
              <a:t>forms.</a:t>
            </a:r>
          </a:p>
          <a:p>
            <a:pPr marL="0" indent="0">
              <a:buNone/>
            </a:pPr>
            <a:r>
              <a:rPr lang="en-US" dirty="0"/>
              <a:t>Taken together, the </a:t>
            </a:r>
            <a:r>
              <a:rPr lang="en-US" dirty="0" smtClean="0"/>
              <a:t>significance </a:t>
            </a:r>
            <a:r>
              <a:rPr lang="en-US" dirty="0"/>
              <a:t>of the </a:t>
            </a:r>
            <a:r>
              <a:rPr lang="en-US" dirty="0" smtClean="0"/>
              <a:t>profile </a:t>
            </a:r>
            <a:r>
              <a:rPr lang="en-US" dirty="0"/>
              <a:t>is its central role in </a:t>
            </a:r>
            <a:r>
              <a:rPr lang="en-US" dirty="0" smtClean="0"/>
              <a:t>establishing </a:t>
            </a:r>
            <a:r>
              <a:rPr lang="en-US" i="1" dirty="0" smtClean="0"/>
              <a:t>who </a:t>
            </a:r>
            <a:r>
              <a:rPr lang="en-US" dirty="0"/>
              <a:t>is participating. When people have that basic information, they will more </a:t>
            </a:r>
            <a:r>
              <a:rPr lang="en-US" dirty="0" smtClean="0"/>
              <a:t>readily enter </a:t>
            </a:r>
            <a:r>
              <a:rPr lang="en-US" dirty="0"/>
              <a:t>into functional relationships and share or transfer useful knowledge.</a:t>
            </a:r>
          </a:p>
        </p:txBody>
      </p:sp>
    </p:spTree>
    <p:extLst>
      <p:ext uri="{BB962C8B-B14F-4D97-AF65-F5344CB8AC3E}">
        <p14:creationId xmlns:p14="http://schemas.microsoft.com/office/powerpoint/2010/main" val="428807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Profile and the Social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understand </a:t>
            </a:r>
            <a:r>
              <a:rPr lang="en-US" dirty="0"/>
              <a:t>that the social graph includes the set of profiles that describe </a:t>
            </a:r>
            <a:r>
              <a:rPr lang="en-US" dirty="0" smtClean="0"/>
              <a:t>the </a:t>
            </a:r>
            <a:r>
              <a:rPr lang="en-US" dirty="0"/>
              <a:t>members of a social network and the </a:t>
            </a:r>
            <a:r>
              <a:rPr lang="en-US" dirty="0" smtClean="0"/>
              <a:t>interactions, activities</a:t>
            </a:r>
            <a:r>
              <a:rPr lang="en-US" dirty="0"/>
              <a:t>, and relationships that </a:t>
            </a:r>
            <a:r>
              <a:rPr lang="en-US" dirty="0" smtClean="0"/>
              <a:t>connect specific </a:t>
            </a:r>
            <a:r>
              <a:rPr lang="en-US" dirty="0"/>
              <a:t>profiles on the Social Web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perhaps the simplest view, the social </a:t>
            </a:r>
            <a:r>
              <a:rPr lang="en-US" dirty="0" smtClean="0"/>
              <a:t>graph defines </a:t>
            </a:r>
            <a:r>
              <a:rPr lang="en-US" dirty="0"/>
              <a:t>the way in which one profile is connected to another, through a </a:t>
            </a:r>
            <a:r>
              <a:rPr lang="en-US" dirty="0" smtClean="0"/>
              <a:t>friendship relationship perhaps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877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Taking the four basic building blocks together—consumption, curation, creation, </a:t>
            </a:r>
            <a:r>
              <a:rPr lang="en-US" dirty="0" smtClean="0"/>
              <a:t>and collaboration one </a:t>
            </a:r>
            <a:r>
              <a:rPr lang="en-US" dirty="0"/>
              <a:t>possible model (there are many) for driving engagement emerges.</a:t>
            </a:r>
          </a:p>
          <a:p>
            <a:r>
              <a:rPr lang="en-US" dirty="0"/>
              <a:t>Engagement can be tapped for marketing purposes by anchoring it within the </a:t>
            </a:r>
            <a:r>
              <a:rPr lang="en-US" dirty="0" smtClean="0"/>
              <a:t>context of </a:t>
            </a:r>
            <a:r>
              <a:rPr lang="en-US" dirty="0"/>
              <a:t>the basic social structures—communities, social applications, and similar—and </a:t>
            </a:r>
            <a:r>
              <a:rPr lang="en-US" dirty="0" smtClean="0"/>
              <a:t>then connecting </a:t>
            </a:r>
            <a:r>
              <a:rPr lang="en-US" dirty="0"/>
              <a:t>these back to your brand, product, or service. In this section, </a:t>
            </a:r>
            <a:r>
              <a:rPr lang="en-US" i="1" dirty="0"/>
              <a:t>social </a:t>
            </a:r>
            <a:r>
              <a:rPr lang="en-US" i="1" dirty="0" smtClean="0"/>
              <a:t>applications </a:t>
            </a:r>
            <a:r>
              <a:rPr lang="en-US" dirty="0" smtClean="0"/>
              <a:t>are </a:t>
            </a:r>
            <a:r>
              <a:rPr lang="en-US" dirty="0"/>
              <a:t>the focus</a:t>
            </a:r>
            <a:r>
              <a:rPr lang="en-US" dirty="0" smtClean="0"/>
              <a:t>.</a:t>
            </a:r>
          </a:p>
          <a:p>
            <a:r>
              <a:rPr lang="en-US" dirty="0"/>
              <a:t>The basic process of engagement begins with content consumption and builds </a:t>
            </a:r>
            <a:r>
              <a:rPr lang="en-US" dirty="0" smtClean="0"/>
              <a:t>up to </a:t>
            </a:r>
            <a:r>
              <a:rPr lang="en-US" dirty="0"/>
              <a:t>collaboration between participants in the creative process. This is the kind of </a:t>
            </a:r>
            <a:r>
              <a:rPr lang="en-US" dirty="0" smtClean="0"/>
              <a:t>activity that </a:t>
            </a:r>
            <a:r>
              <a:rPr lang="en-US" dirty="0"/>
              <a:t>binds community members together. </a:t>
            </a:r>
            <a:endParaRPr lang="en-US" dirty="0" smtClean="0"/>
          </a:p>
          <a:p>
            <a:r>
              <a:rPr lang="en-US" dirty="0" smtClean="0"/>
              <a:t>Taking </a:t>
            </a:r>
            <a:r>
              <a:rPr lang="en-US" dirty="0"/>
              <a:t>off on this, there are specific </a:t>
            </a:r>
            <a:r>
              <a:rPr lang="en-US" dirty="0" smtClean="0"/>
              <a:t>social applications forums</a:t>
            </a:r>
            <a:r>
              <a:rPr lang="en-US" dirty="0"/>
              <a:t>, collaborative tools, contests, and games among </a:t>
            </a:r>
            <a:r>
              <a:rPr lang="en-US" dirty="0" smtClean="0"/>
              <a:t>them that you can </a:t>
            </a:r>
            <a:r>
              <a:rPr lang="en-US" dirty="0"/>
              <a:t>implement under your own brand to lead your participants through the steps </a:t>
            </a:r>
            <a:r>
              <a:rPr lang="en-US" dirty="0" smtClean="0"/>
              <a:t>of engagement </a:t>
            </a:r>
            <a:r>
              <a:rPr lang="en-US" dirty="0"/>
              <a:t>that drive your business.</a:t>
            </a:r>
          </a:p>
        </p:txBody>
      </p:sp>
    </p:spTree>
    <p:extLst>
      <p:ext uri="{BB962C8B-B14F-4D97-AF65-F5344CB8AC3E}">
        <p14:creationId xmlns:p14="http://schemas.microsoft.com/office/powerpoint/2010/main" val="181651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Forums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Accepting that social applications are an adjunct to social networks and online </a:t>
            </a:r>
            <a:r>
              <a:rPr lang="en-US" dirty="0" smtClean="0"/>
              <a:t>communities, the </a:t>
            </a:r>
            <a:r>
              <a:rPr lang="en-US" dirty="0"/>
              <a:t>starting set of </a:t>
            </a:r>
            <a:r>
              <a:rPr lang="en-US" dirty="0" smtClean="0"/>
              <a:t>applications support forums </a:t>
            </a:r>
            <a:r>
              <a:rPr lang="en-US" dirty="0"/>
              <a:t>are built around </a:t>
            </a:r>
            <a:r>
              <a:rPr lang="en-US" dirty="0" smtClean="0"/>
              <a:t>the white-label </a:t>
            </a:r>
            <a:r>
              <a:rPr lang="en-US" dirty="0"/>
              <a:t>social technology platforms offered by more than a few software </a:t>
            </a:r>
            <a:r>
              <a:rPr lang="en-US" dirty="0" smtClean="0"/>
              <a:t>providers. As </a:t>
            </a:r>
            <a:r>
              <a:rPr lang="en-US" dirty="0"/>
              <a:t>used here, “white label” means “software application that can be branded </a:t>
            </a:r>
            <a:r>
              <a:rPr lang="en-US" dirty="0" smtClean="0"/>
              <a:t>to your </a:t>
            </a:r>
            <a:r>
              <a:rPr lang="en-US" dirty="0"/>
              <a:t>specification” but is otherwise ready to use</a:t>
            </a:r>
            <a:r>
              <a:rPr lang="en-US" dirty="0" smtClean="0"/>
              <a:t>.</a:t>
            </a:r>
          </a:p>
          <a:p>
            <a:r>
              <a:rPr lang="en-US" dirty="0"/>
              <a:t>The platforms may be delivered </a:t>
            </a:r>
            <a:r>
              <a:rPr lang="en-US" dirty="0" smtClean="0"/>
              <a:t>for </a:t>
            </a:r>
            <a:r>
              <a:rPr lang="en-US" dirty="0"/>
              <a:t>internal use on an enterprise appliance, as an SaaS (Software as a Service) delivery, </a:t>
            </a:r>
            <a:r>
              <a:rPr lang="en-US" dirty="0" smtClean="0"/>
              <a:t>or as </a:t>
            </a:r>
            <a:r>
              <a:rPr lang="en-US" dirty="0"/>
              <a:t>licensed software from providers like Lithium Technologies, Cyn.in, or Jive </a:t>
            </a:r>
            <a:r>
              <a:rPr lang="en-US" dirty="0" smtClean="0"/>
              <a:t>among many </a:t>
            </a:r>
            <a:r>
              <a:rPr lang="en-US" dirty="0"/>
              <a:t>others.</a:t>
            </a:r>
          </a:p>
        </p:txBody>
      </p:sp>
    </p:spTree>
    <p:extLst>
      <p:ext uri="{BB962C8B-B14F-4D97-AF65-F5344CB8AC3E}">
        <p14:creationId xmlns:p14="http://schemas.microsoft.com/office/powerpoint/2010/main" val="111829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support forums and similar social applications provide the connections </a:t>
            </a:r>
            <a:r>
              <a:rPr lang="en-US" dirty="0" smtClean="0"/>
              <a:t>between communities </a:t>
            </a:r>
            <a:r>
              <a:rPr lang="en-US" dirty="0"/>
              <a:t>and your business, what is it that is actually shared? This is where </a:t>
            </a:r>
            <a:r>
              <a:rPr lang="en-US" dirty="0" smtClean="0"/>
              <a:t>the content </a:t>
            </a:r>
            <a:r>
              <a:rPr lang="en-US" dirty="0"/>
              <a:t>creation and sharing tools come in. Recall the engagement building </a:t>
            </a:r>
            <a:r>
              <a:rPr lang="en-US" dirty="0" smtClean="0"/>
              <a:t>blocks consumption</a:t>
            </a:r>
            <a:r>
              <a:rPr lang="en-US" dirty="0"/>
              <a:t>, curation, creation, and collaboration. </a:t>
            </a:r>
            <a:endParaRPr lang="en-US" dirty="0" smtClean="0"/>
          </a:p>
          <a:p>
            <a:r>
              <a:rPr lang="en-US" dirty="0" smtClean="0"/>
              <a:t>Sharing </a:t>
            </a:r>
            <a:r>
              <a:rPr lang="en-US" dirty="0"/>
              <a:t>first emerges in the </a:t>
            </a:r>
            <a:r>
              <a:rPr lang="en-US" dirty="0" smtClean="0"/>
              <a:t>curation phase </a:t>
            </a:r>
            <a:r>
              <a:rPr lang="en-US" dirty="0"/>
              <a:t>of engagement as people rate the works of others in a public </a:t>
            </a:r>
            <a:r>
              <a:rPr lang="en-US" dirty="0" smtClean="0"/>
              <a:t>setting.</a:t>
            </a:r>
          </a:p>
          <a:p>
            <a:r>
              <a:rPr lang="en-US" dirty="0" smtClean="0"/>
              <a:t> Content creation </a:t>
            </a:r>
            <a:r>
              <a:rPr lang="en-US" dirty="0"/>
              <a:t>is almost universally undertaken specifically for the purpose of sharing.</a:t>
            </a:r>
          </a:p>
        </p:txBody>
      </p:sp>
    </p:spTree>
    <p:extLst>
      <p:ext uri="{BB962C8B-B14F-4D97-AF65-F5344CB8AC3E}">
        <p14:creationId xmlns:p14="http://schemas.microsoft.com/office/powerpoint/2010/main" val="134454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Purpose-Built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Purpose-built applications—including so-called “widgets”—can provide a very </a:t>
            </a:r>
            <a:r>
              <a:rPr lang="en-US" dirty="0" smtClean="0"/>
              <a:t>easy way </a:t>
            </a:r>
            <a:r>
              <a:rPr lang="en-US" dirty="0"/>
              <a:t>to quickly implement social behavior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Like communities and social applications </a:t>
            </a:r>
            <a:r>
              <a:rPr lang="en-US" dirty="0" smtClean="0"/>
              <a:t>in general</a:t>
            </a:r>
            <a:r>
              <a:rPr lang="en-US" dirty="0"/>
              <a:t>, these small, purpose-built applications are designed to facilitate specific </a:t>
            </a:r>
            <a:r>
              <a:rPr lang="en-US" dirty="0" smtClean="0"/>
              <a:t>interactions between </a:t>
            </a:r>
            <a:r>
              <a:rPr lang="en-US" dirty="0"/>
              <a:t>community or stakeholders.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contrast to communities and </a:t>
            </a:r>
            <a:r>
              <a:rPr lang="en-US" dirty="0" smtClean="0"/>
              <a:t>larger social applications which </a:t>
            </a:r>
            <a:r>
              <a:rPr lang="en-US" dirty="0"/>
              <a:t>often have more than modest building costs and </a:t>
            </a:r>
            <a:r>
              <a:rPr lang="en-US" dirty="0" smtClean="0"/>
              <a:t>longer development cycles purpose-built </a:t>
            </a:r>
            <a:r>
              <a:rPr lang="en-US" dirty="0"/>
              <a:t>applications can be created that literally “snap </a:t>
            </a:r>
            <a:r>
              <a:rPr lang="en-US" dirty="0" smtClean="0"/>
              <a:t>in” and </a:t>
            </a:r>
            <a:r>
              <a:rPr lang="en-US" dirty="0"/>
              <a:t>can be fitted and ready for use in days or even hours.</a:t>
            </a:r>
          </a:p>
        </p:txBody>
      </p:sp>
    </p:spTree>
    <p:extLst>
      <p:ext uri="{BB962C8B-B14F-4D97-AF65-F5344CB8AC3E}">
        <p14:creationId xmlns:p14="http://schemas.microsoft.com/office/powerpoint/2010/main" val="154081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Brand Outposts and Communities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It’s time to connect the basics, to put in place the beginning of a framework for a </a:t>
            </a:r>
            <a:r>
              <a:rPr lang="en-US" dirty="0" smtClean="0"/>
              <a:t>social business. In this chapter </a:t>
            </a:r>
            <a:r>
              <a:rPr lang="en-US" dirty="0"/>
              <a:t>the social behaviors described so far are applied </a:t>
            </a:r>
            <a:r>
              <a:rPr lang="en-US" dirty="0" smtClean="0"/>
              <a:t>in specific </a:t>
            </a:r>
            <a:r>
              <a:rPr lang="en-US" dirty="0"/>
              <a:t>social </a:t>
            </a:r>
            <a:r>
              <a:rPr lang="en-US" dirty="0" smtClean="0"/>
              <a:t>spaces think </a:t>
            </a:r>
            <a:r>
              <a:rPr lang="en-US" dirty="0"/>
              <a:t>online communities </a:t>
            </a:r>
            <a:r>
              <a:rPr lang="en-US" dirty="0" smtClean="0"/>
              <a:t>here where </a:t>
            </a:r>
            <a:r>
              <a:rPr lang="en-US" dirty="0"/>
              <a:t>the actual </a:t>
            </a:r>
            <a:r>
              <a:rPr lang="en-US" dirty="0" smtClean="0"/>
              <a:t>interactions, discussions</a:t>
            </a:r>
            <a:r>
              <a:rPr lang="en-US" dirty="0"/>
              <a:t>, and conversations take place</a:t>
            </a:r>
            <a:r>
              <a:rPr lang="en-US" dirty="0" smtClean="0"/>
              <a:t>.</a:t>
            </a:r>
          </a:p>
          <a:p>
            <a:r>
              <a:rPr lang="en-US" dirty="0"/>
              <a:t>For most businesses and organizations, </a:t>
            </a:r>
            <a:r>
              <a:rPr lang="en-US" dirty="0" smtClean="0"/>
              <a:t>the places </a:t>
            </a:r>
            <a:r>
              <a:rPr lang="en-US" dirty="0"/>
              <a:t>where customers willingly spend </a:t>
            </a:r>
            <a:r>
              <a:rPr lang="en-US" dirty="0" smtClean="0"/>
              <a:t>time often </a:t>
            </a:r>
            <a:r>
              <a:rPr lang="en-US" dirty="0"/>
              <a:t>engaged in conversation about </a:t>
            </a:r>
            <a:r>
              <a:rPr lang="en-US" dirty="0" smtClean="0"/>
              <a:t>the business </a:t>
            </a:r>
            <a:r>
              <a:rPr lang="en-US" dirty="0"/>
              <a:t>or </a:t>
            </a:r>
            <a:r>
              <a:rPr lang="en-US" dirty="0" smtClean="0"/>
              <a:t>organization is </a:t>
            </a:r>
            <a:r>
              <a:rPr lang="en-US" dirty="0"/>
              <a:t>a social network or online community that is </a:t>
            </a:r>
            <a:r>
              <a:rPr lang="en-US" dirty="0" smtClean="0"/>
              <a:t>dedicated not </a:t>
            </a:r>
            <a:r>
              <a:rPr lang="en-US" dirty="0"/>
              <a:t>to brands, products, or services, but rather to other people like themselves, </a:t>
            </a:r>
            <a:r>
              <a:rPr lang="en-US" dirty="0" smtClean="0"/>
              <a:t>with interests </a:t>
            </a:r>
            <a:r>
              <a:rPr lang="en-US" dirty="0"/>
              <a:t>like their own</a:t>
            </a:r>
            <a:r>
              <a:rPr lang="en-US" dirty="0" smtClean="0"/>
              <a:t>.</a:t>
            </a:r>
          </a:p>
          <a:p>
            <a:r>
              <a:rPr lang="en-US" dirty="0"/>
              <a:t>You participate in the activities they are </a:t>
            </a:r>
            <a:r>
              <a:rPr lang="en-US" dirty="0" smtClean="0"/>
              <a:t>involved in with </a:t>
            </a:r>
            <a:r>
              <a:rPr lang="en-US" dirty="0"/>
              <a:t>full disclosure and </a:t>
            </a:r>
            <a:r>
              <a:rPr lang="en-US" dirty="0" smtClean="0"/>
              <a:t>transparency in </a:t>
            </a:r>
            <a:r>
              <a:rPr lang="en-US" dirty="0"/>
              <a:t>order to build the levels of trust that </a:t>
            </a:r>
            <a:r>
              <a:rPr lang="en-US" dirty="0" smtClean="0"/>
              <a:t>that will </a:t>
            </a:r>
            <a:r>
              <a:rPr lang="en-US" dirty="0"/>
              <a:t>elicit their contributions of knowledge back to you.</a:t>
            </a:r>
          </a:p>
        </p:txBody>
      </p:sp>
    </p:spTree>
    <p:extLst>
      <p:ext uri="{BB962C8B-B14F-4D97-AF65-F5344CB8AC3E}">
        <p14:creationId xmlns:p14="http://schemas.microsoft.com/office/powerpoint/2010/main" val="395401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1116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The Social Business Ecosystem</vt:lpstr>
      <vt:lpstr>Social Profiles</vt:lpstr>
      <vt:lpstr>The Profile as a Social Connector</vt:lpstr>
      <vt:lpstr>The Profile and the Social Graph</vt:lpstr>
      <vt:lpstr>Social Applications</vt:lpstr>
      <vt:lpstr>Support Forums </vt:lpstr>
      <vt:lpstr>Content Sharing</vt:lpstr>
      <vt:lpstr>Purpose-Built Applications</vt:lpstr>
      <vt:lpstr>Using Brand Outposts and Communities</vt:lpstr>
      <vt:lpstr>Cont…</vt:lpstr>
      <vt:lpstr>The Social Ecosystem</vt:lpstr>
      <vt:lpstr>Cont….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Social Business Ecosystem</dc:title>
  <dc:creator>Mehdi Abbas</dc:creator>
  <cp:lastModifiedBy>Mehdi Abbas</cp:lastModifiedBy>
  <cp:revision>23</cp:revision>
  <dcterms:created xsi:type="dcterms:W3CDTF">2022-11-14T16:03:51Z</dcterms:created>
  <dcterms:modified xsi:type="dcterms:W3CDTF">2022-11-14T18:00:55Z</dcterms:modified>
</cp:coreProperties>
</file>