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79" r:id="rId2"/>
    <p:sldId id="280" r:id="rId3"/>
    <p:sldId id="281" r:id="rId4"/>
    <p:sldId id="282" r:id="rId5"/>
    <p:sldId id="266" r:id="rId6"/>
    <p:sldId id="273" r:id="rId7"/>
    <p:sldId id="284" r:id="rId8"/>
    <p:sldId id="285" r:id="rId9"/>
    <p:sldId id="286" r:id="rId10"/>
    <p:sldId id="287" r:id="rId11"/>
    <p:sldId id="288" r:id="rId12"/>
    <p:sldId id="283" r:id="rId13"/>
    <p:sldId id="274" r:id="rId14"/>
    <p:sldId id="275" r:id="rId15"/>
    <p:sldId id="276" r:id="rId16"/>
    <p:sldId id="257" r:id="rId17"/>
    <p:sldId id="271" r:id="rId18"/>
    <p:sldId id="258" r:id="rId19"/>
    <p:sldId id="259" r:id="rId20"/>
    <p:sldId id="261" r:id="rId21"/>
    <p:sldId id="262" r:id="rId22"/>
    <p:sldId id="267" r:id="rId23"/>
    <p:sldId id="269" r:id="rId24"/>
    <p:sldId id="278" r:id="rId25"/>
    <p:sldId id="270" r:id="rId26"/>
    <p:sldId id="26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F278-0359-4BB8-AA3F-33C308EFC55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D863A-894F-492D-9E7E-719A83D77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40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http://csharpbrains.blogspot.com/2012/08/difference-between-distributed-and.html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D863A-894F-492D-9E7E-719A83D77EB0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682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mic Sans MS" pitchFamily="-111" charset="0"/>
              </a:rPr>
              <a:t>See http://www.top500.org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D863A-894F-492D-9E7E-719A83D77EB0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823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mic Sans MS" pitchFamily="-111" charset="0"/>
              </a:rPr>
              <a:t>See http://www.top500.org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D863A-894F-492D-9E7E-719A83D77EB0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82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B64E-D7CD-4A24-8410-8D9CC9FCDE5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DE0-D40B-4EEF-8B91-AB4D571E9CF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B64E-D7CD-4A24-8410-8D9CC9FCDE5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DE0-D40B-4EEF-8B91-AB4D571E9C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B64E-D7CD-4A24-8410-8D9CC9FCDE5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DE0-D40B-4EEF-8B91-AB4D571E9C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B64E-D7CD-4A24-8410-8D9CC9FCDE5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DE0-D40B-4EEF-8B91-AB4D571E9C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B64E-D7CD-4A24-8410-8D9CC9FCDE5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DE0-D40B-4EEF-8B91-AB4D571E9CF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B64E-D7CD-4A24-8410-8D9CC9FCDE5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DE0-D40B-4EEF-8B91-AB4D571E9C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B64E-D7CD-4A24-8410-8D9CC9FCDE5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DE0-D40B-4EEF-8B91-AB4D571E9CF4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B64E-D7CD-4A24-8410-8D9CC9FCDE5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DE0-D40B-4EEF-8B91-AB4D571E9C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B64E-D7CD-4A24-8410-8D9CC9FCDE5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DE0-D40B-4EEF-8B91-AB4D571E9C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B64E-D7CD-4A24-8410-8D9CC9FCDE5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DE0-D40B-4EEF-8B91-AB4D571E9CF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B64E-D7CD-4A24-8410-8D9CC9FCDE5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DE0-D40B-4EEF-8B91-AB4D571E9C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FBEB64E-D7CD-4A24-8410-8D9CC9FCDE59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26D9DE0-D40B-4EEF-8B91-AB4D571E9CF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759BEF1-C225-4A43-AB72-B761A64C4135}" type="slidenum">
              <a:rPr lang="en-US" sz="1400">
                <a:latin typeface="Arial" charset="0"/>
              </a:rPr>
              <a:pPr/>
              <a:t>1</a:t>
            </a:fld>
            <a:endParaRPr lang="en-US" sz="1400">
              <a:latin typeface="Arial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2857" y="1452562"/>
            <a:ext cx="8345714" cy="4548188"/>
          </a:xfrm>
        </p:spPr>
        <p:txBody>
          <a:bodyPr>
            <a:normAutofit/>
          </a:bodyPr>
          <a:lstStyle/>
          <a:p>
            <a:pPr marL="274296" indent="-274296">
              <a:buFont typeface="Wingdings 2"/>
              <a:buChar char=""/>
              <a:defRPr/>
            </a:pPr>
            <a:endParaRPr lang="en-US" sz="2300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274296" indent="-274296">
              <a:buFont typeface="Wingdings 2"/>
              <a:buChar char=""/>
              <a:defRPr/>
            </a:pPr>
            <a:endParaRPr lang="en-US" sz="2300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0" indent="0" algn="ctr">
              <a:buNone/>
              <a:defRPr/>
            </a:pPr>
            <a:r>
              <a:rPr lang="en-US" sz="4400" b="1" dirty="0" smtClean="0"/>
              <a:t>CS-363</a:t>
            </a:r>
            <a:r>
              <a:rPr lang="en-US" sz="4200" b="1" dirty="0"/>
              <a:t>:</a:t>
            </a:r>
            <a:r>
              <a:rPr lang="en-US" sz="4200" b="1" dirty="0" smtClean="0"/>
              <a:t> </a:t>
            </a:r>
          </a:p>
          <a:p>
            <a:pPr marL="0" indent="0" algn="ctr">
              <a:buNone/>
              <a:defRPr/>
            </a:pPr>
            <a:r>
              <a:rPr lang="en-US" sz="4400" dirty="0" smtClean="0">
                <a:latin typeface="Helvetica" pitchFamily="-111" charset="0"/>
                <a:ea typeface="ＭＳ Ｐゴシック" pitchFamily="-111" charset="-128"/>
              </a:rPr>
              <a:t>Parallel </a:t>
            </a:r>
            <a:r>
              <a:rPr lang="en-US" sz="4400" dirty="0">
                <a:latin typeface="Helvetica" pitchFamily="-111" charset="0"/>
                <a:ea typeface="ＭＳ Ｐゴシック" pitchFamily="-111" charset="-128"/>
              </a:rPr>
              <a:t>and Distributed </a:t>
            </a:r>
            <a:r>
              <a:rPr lang="en-US" sz="4400" dirty="0" smtClean="0">
                <a:latin typeface="Helvetica" pitchFamily="-111" charset="0"/>
                <a:ea typeface="ＭＳ Ｐゴシック" pitchFamily="-111" charset="-128"/>
              </a:rPr>
              <a:t>Computing</a:t>
            </a:r>
            <a:endParaRPr lang="en-US" sz="4200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1811"/>
            <a:ext cx="8229600" cy="1143000"/>
          </a:xfrm>
        </p:spPr>
        <p:txBody>
          <a:bodyPr anchor="t"/>
          <a:lstStyle/>
          <a:p>
            <a:r>
              <a:rPr lang="en-US" dirty="0">
                <a:solidFill>
                  <a:schemeClr val="tx1"/>
                </a:solidFill>
              </a:rPr>
              <a:t>Distributed Data Communications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9275" y="1452711"/>
            <a:ext cx="8043863" cy="5000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87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0872" y="673819"/>
            <a:ext cx="8229600" cy="1143000"/>
          </a:xfrm>
        </p:spPr>
        <p:txBody>
          <a:bodyPr anchor="t"/>
          <a:lstStyle/>
          <a:p>
            <a:r>
              <a:rPr lang="en-US">
                <a:solidFill>
                  <a:schemeClr val="tx1"/>
                </a:solidFill>
              </a:rPr>
              <a:t>Why Use Parallel Computing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90872" y="199938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Save time – wall clock time – many processors work together</a:t>
            </a:r>
          </a:p>
          <a:p>
            <a:r>
              <a:rPr lang="en-US" dirty="0" smtClean="0"/>
              <a:t>Solve larger problems – larger than one processor’s CPU and memory can handle</a:t>
            </a:r>
          </a:p>
          <a:p>
            <a:r>
              <a:rPr lang="en-US" dirty="0" smtClean="0"/>
              <a:t>Provide concurrency – do multiple things at the same time: online access to databases, search engine</a:t>
            </a:r>
          </a:p>
          <a:p>
            <a:r>
              <a:rPr lang="en-US" dirty="0" smtClean="0"/>
              <a:t>Google’s 4,000 PC servers are one of the largest </a:t>
            </a:r>
            <a:r>
              <a:rPr lang="en-US" dirty="0"/>
              <a:t>clusters in the </a:t>
            </a:r>
            <a:r>
              <a:rPr lang="en-US" dirty="0" smtClean="0"/>
              <a:t>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68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Parallel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solve larger problems</a:t>
            </a:r>
          </a:p>
          <a:p>
            <a:r>
              <a:rPr lang="en-US" dirty="0"/>
              <a:t>– many applications need significantly more memory than </a:t>
            </a:r>
            <a:r>
              <a:rPr lang="en-US" dirty="0" smtClean="0"/>
              <a:t>a regular </a:t>
            </a:r>
            <a:r>
              <a:rPr lang="en-US" dirty="0"/>
              <a:t>PC can provide/handle</a:t>
            </a:r>
          </a:p>
          <a:p>
            <a:r>
              <a:rPr lang="en-US" dirty="0" smtClean="0"/>
              <a:t>To </a:t>
            </a:r>
            <a:r>
              <a:rPr lang="en-US" dirty="0"/>
              <a:t>solve problems faster</a:t>
            </a:r>
          </a:p>
          <a:p>
            <a:r>
              <a:rPr lang="en-US" dirty="0"/>
              <a:t>– despite of many advances in computer </a:t>
            </a:r>
            <a:r>
              <a:rPr lang="en-US" dirty="0" smtClean="0"/>
              <a:t>hardware technology</a:t>
            </a:r>
            <a:r>
              <a:rPr lang="en-US" dirty="0"/>
              <a:t>, many applications are running slower </a:t>
            </a:r>
            <a:r>
              <a:rPr lang="en-US" dirty="0" smtClean="0"/>
              <a:t>and slower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• e.g</a:t>
            </a:r>
            <a:r>
              <a:rPr lang="en-US" dirty="0"/>
              <a:t>. databases having to handle more and more data</a:t>
            </a:r>
          </a:p>
          <a:p>
            <a:pPr marL="0" indent="0">
              <a:buNone/>
            </a:pPr>
            <a:r>
              <a:rPr lang="en-US" dirty="0" smtClean="0"/>
              <a:t>    • </a:t>
            </a:r>
            <a:r>
              <a:rPr lang="en-US" dirty="0"/>
              <a:t>e.g. large simulations working on even more </a:t>
            </a:r>
            <a:r>
              <a:rPr lang="en-US" dirty="0" smtClean="0"/>
              <a:t>accurate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7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Serial execution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412776"/>
            <a:ext cx="5753100" cy="2381250"/>
          </a:xfrm>
          <a:ln>
            <a:solidFill>
              <a:schemeClr val="tx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050098"/>
            <a:ext cx="5753100" cy="238125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18968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Parallel Computing</a:t>
            </a:r>
            <a:r>
              <a:rPr lang="en-IN" b="1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 </a:t>
            </a:r>
            <a:r>
              <a:rPr lang="en-IN" dirty="0" smtClean="0"/>
              <a:t>In </a:t>
            </a:r>
            <a:r>
              <a:rPr lang="en-IN" dirty="0"/>
              <a:t>the simplest sense, </a:t>
            </a:r>
            <a:r>
              <a:rPr lang="en-IN" b="1" i="1" dirty="0"/>
              <a:t>parallel computing</a:t>
            </a:r>
            <a:r>
              <a:rPr lang="en-IN" dirty="0"/>
              <a:t> is the simultaneous use of multiple compute resources to solve a computational problem:</a:t>
            </a:r>
          </a:p>
          <a:p>
            <a:pPr lvl="1" algn="just"/>
            <a:r>
              <a:rPr lang="en-IN" dirty="0"/>
              <a:t>A problem is broken into discrete parts that can be solved concurrently</a:t>
            </a:r>
          </a:p>
          <a:p>
            <a:pPr lvl="1" algn="just"/>
            <a:r>
              <a:rPr lang="en-IN" dirty="0"/>
              <a:t>Each part is further broken down to a series of instructions</a:t>
            </a:r>
          </a:p>
          <a:p>
            <a:pPr lvl="1" algn="just"/>
            <a:r>
              <a:rPr lang="en-IN" dirty="0"/>
              <a:t>Instructions from each part execute simultaneously on different processors</a:t>
            </a:r>
          </a:p>
          <a:p>
            <a:pPr lvl="1" algn="just"/>
            <a:r>
              <a:rPr lang="en-IN" dirty="0"/>
              <a:t>An overall</a:t>
            </a:r>
            <a:r>
              <a:rPr lang="en-IN" dirty="0">
                <a:solidFill>
                  <a:srgbClr val="7030A0"/>
                </a:solidFill>
              </a:rPr>
              <a:t> control/coordination </a:t>
            </a:r>
            <a:r>
              <a:rPr lang="en-IN" dirty="0"/>
              <a:t>mechanism is employed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66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476672"/>
            <a:ext cx="5544616" cy="3019908"/>
          </a:xfrm>
          <a:ln>
            <a:solidFill>
              <a:srgbClr val="00B05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645024"/>
            <a:ext cx="5500968" cy="2996135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69447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The Inherent Need for Speed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We </a:t>
            </a:r>
            <a:r>
              <a:rPr lang="en-IN" dirty="0"/>
              <a:t>want things done </a:t>
            </a:r>
            <a:r>
              <a:rPr lang="en-IN" b="1" i="1" dirty="0">
                <a:solidFill>
                  <a:srgbClr val="00B050"/>
                </a:solidFill>
              </a:rPr>
              <a:t>fast</a:t>
            </a:r>
            <a:r>
              <a:rPr lang="en-IN" dirty="0"/>
              <a:t>. If we can get it by the end of the week, we actually want it tomorrow. If we can get it tomorrow, we would really like it today. Let's face it, we're a society that doesn't like to wait. </a:t>
            </a:r>
            <a:endParaRPr lang="en-IN" dirty="0" smtClean="0"/>
          </a:p>
          <a:p>
            <a:pPr algn="just"/>
            <a:r>
              <a:rPr lang="en-IN" dirty="0" smtClean="0"/>
              <a:t>Just </a:t>
            </a:r>
            <a:r>
              <a:rPr lang="en-IN" dirty="0"/>
              <a:t>think about the last time </a:t>
            </a:r>
            <a:r>
              <a:rPr lang="en-IN" b="1" dirty="0">
                <a:solidFill>
                  <a:srgbClr val="00B050"/>
                </a:solidFill>
              </a:rPr>
              <a:t>you stood in line </a:t>
            </a:r>
            <a:r>
              <a:rPr lang="en-IN" dirty="0"/>
              <a:t>at a fast food restaurant and had to wait for more than a couple of minutes for your order. </a:t>
            </a:r>
            <a:endParaRPr lang="en-IN" dirty="0" smtClean="0"/>
          </a:p>
          <a:p>
            <a:pPr algn="just"/>
            <a:r>
              <a:rPr lang="en-IN" dirty="0" smtClean="0"/>
              <a:t>This </a:t>
            </a:r>
            <a:r>
              <a:rPr lang="en-IN" dirty="0"/>
              <a:t>idea extends to other things like the </a:t>
            </a:r>
            <a:r>
              <a:rPr lang="en-IN" b="1" dirty="0">
                <a:solidFill>
                  <a:srgbClr val="00B050"/>
                </a:solidFill>
              </a:rPr>
              <a:t>weather. </a:t>
            </a:r>
            <a:r>
              <a:rPr lang="en-IN" dirty="0"/>
              <a:t>We routinely check the hourly forecast to see what the weather will be like on our commute to and from work. We expect that there is a computer, behind the scenes, providing this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2099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But did you know that a single computer is often not up to the task? That is where the idea of parallel computing comes in.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Parallel Computing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In simple terms, </a:t>
            </a:r>
            <a:r>
              <a:rPr lang="en-IN" b="1" dirty="0" smtClean="0"/>
              <a:t>parallel computing</a:t>
            </a:r>
            <a:r>
              <a:rPr lang="en-IN" dirty="0" smtClean="0"/>
              <a:t> is breaking up a task into smaller pieces and executing those pieces at the same time, each on their own processor or on a set of computers that have been networked together. Let's look at a simple example. Say we have the following equation:</a:t>
            </a:r>
          </a:p>
          <a:p>
            <a:pPr algn="just"/>
            <a:r>
              <a:rPr lang="en-IN" dirty="0" smtClean="0"/>
              <a:t>Y = (4 x 5) + (1 x 6) + (5 x 3)</a:t>
            </a:r>
          </a:p>
          <a:p>
            <a:pPr algn="just"/>
            <a:r>
              <a:rPr lang="en-IN" dirty="0" smtClean="0"/>
              <a:t>On </a:t>
            </a:r>
            <a:r>
              <a:rPr lang="en-IN" dirty="0" smtClean="0">
                <a:solidFill>
                  <a:srgbClr val="FF0000"/>
                </a:solidFill>
              </a:rPr>
              <a:t>a single processor, </a:t>
            </a:r>
            <a:r>
              <a:rPr lang="en-IN" dirty="0" smtClean="0"/>
              <a:t>the steps needed to calculate a value for Y might look like:</a:t>
            </a:r>
          </a:p>
          <a:p>
            <a:pPr algn="just"/>
            <a:r>
              <a:rPr lang="en-IN" dirty="0" smtClean="0"/>
              <a:t>Step 1: Y = 20 + (1 x 6) + (5 x 3)</a:t>
            </a:r>
          </a:p>
          <a:p>
            <a:pPr algn="just"/>
            <a:r>
              <a:rPr lang="en-IN" dirty="0" smtClean="0"/>
              <a:t>Step 2: Y = 20 + 6 + (5 x 3)</a:t>
            </a:r>
          </a:p>
          <a:p>
            <a:pPr algn="just"/>
            <a:r>
              <a:rPr lang="en-IN" dirty="0" smtClean="0"/>
              <a:t>Step 3: Y = 20 + 6 + 15</a:t>
            </a:r>
          </a:p>
          <a:p>
            <a:pPr algn="just"/>
            <a:r>
              <a:rPr lang="en-IN" dirty="0" smtClean="0"/>
              <a:t>Step 4: Y = 41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49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But in a </a:t>
            </a:r>
            <a:r>
              <a:rPr lang="en-IN" dirty="0" smtClean="0">
                <a:solidFill>
                  <a:srgbClr val="FF0000"/>
                </a:solidFill>
              </a:rPr>
              <a:t>parallel computing scenario</a:t>
            </a:r>
            <a:r>
              <a:rPr lang="en-IN" dirty="0" smtClean="0"/>
              <a:t>, with three processors or computers, the steps look something like:</a:t>
            </a:r>
          </a:p>
          <a:p>
            <a:r>
              <a:rPr lang="en-IN" dirty="0" smtClean="0"/>
              <a:t>Step 1: Y = 20 + 6 + 15</a:t>
            </a:r>
          </a:p>
          <a:p>
            <a:r>
              <a:rPr lang="en-IN" dirty="0" smtClean="0"/>
              <a:t>Step 2: Y = 41</a:t>
            </a:r>
          </a:p>
          <a:p>
            <a:r>
              <a:rPr lang="en-IN" dirty="0" smtClean="0"/>
              <a:t>Now, this is a simple example, but the idea is clear. Break the task down into pieces and execute those pieces simultaneously.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8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Text Book</a:t>
            </a:r>
          </a:p>
        </p:txBody>
      </p:sp>
      <p:sp>
        <p:nvSpPr>
          <p:cNvPr id="1433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4F6684F8-B4FB-41E0-A539-6BE60F25BC10}" type="slidenum">
              <a:rPr lang="en-US" sz="1400">
                <a:latin typeface="Arial" charset="0"/>
              </a:rPr>
              <a:pPr/>
              <a:t>2</a:t>
            </a:fld>
            <a:endParaRPr lang="en-US" sz="1400">
              <a:latin typeface="Arial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02967458"/>
              </p:ext>
            </p:extLst>
          </p:nvPr>
        </p:nvGraphicFramePr>
        <p:xfrm>
          <a:off x="302381" y="1671341"/>
          <a:ext cx="7970762" cy="4310654"/>
        </p:xfrm>
        <a:graphic>
          <a:graphicData uri="http://schemas.openxmlformats.org/drawingml/2006/table">
            <a:tbl>
              <a:tblPr/>
              <a:tblGrid>
                <a:gridCol w="7970762"/>
              </a:tblGrid>
              <a:tr h="59973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Parallel Computing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by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Ananth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Grama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Anshul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Gupta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777" marR="86777" marT="42694" marB="42694">
                    <a:lnL>
                      <a:noFill/>
                    </a:lnL>
                  </a:tcPr>
                </a:tc>
              </a:tr>
              <a:tr h="8538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Distributed Systems: Concept and Design by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George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Coulouris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Gordon Blair</a:t>
                      </a:r>
                    </a:p>
                    <a:p>
                      <a:endParaRPr lang="en-US" sz="1700" dirty="0">
                        <a:effectLst/>
                        <a:latin typeface="Arial"/>
                      </a:endParaRPr>
                    </a:p>
                  </a:txBody>
                  <a:tcPr marL="86777" marR="86777" marT="42694" marB="4269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853881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OpenMP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Portable Shared Memory Parallel Programming by Barbara Chapman, Gabriele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Jost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Ruud van der Pas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777" marR="86777" marT="42694" marB="426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3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777" marR="86777" marT="42694" marB="426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0046">
                <a:tc>
                  <a:txBody>
                    <a:bodyPr/>
                    <a:lstStyle/>
                    <a:p>
                      <a:endParaRPr kumimoji="0" lang="en-US" sz="17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777" marR="86777" marT="42694" marB="426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0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Parallel </a:t>
            </a:r>
            <a:r>
              <a:rPr lang="en-IN" b="1" dirty="0" err="1"/>
              <a:t>V</a:t>
            </a:r>
            <a:r>
              <a:rPr lang="en-IN" b="1" dirty="0" err="1" smtClean="0"/>
              <a:t>s</a:t>
            </a:r>
            <a:r>
              <a:rPr lang="en-IN" b="1" dirty="0" smtClean="0"/>
              <a:t> Distributed Computing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Parallel </a:t>
            </a:r>
            <a:r>
              <a:rPr lang="en-IN" dirty="0"/>
              <a:t>computing is a computation type in which multiple processors execute multiple tasks simultaneously.</a:t>
            </a:r>
          </a:p>
          <a:p>
            <a:pPr algn="just"/>
            <a:r>
              <a:rPr lang="en-IN" dirty="0"/>
              <a:t>Distributed computing is a computation type in which networked computers communicate and coordinate the work through message passing to achieve a common goal.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b="1" dirty="0">
                <a:solidFill>
                  <a:srgbClr val="7030A0"/>
                </a:solidFill>
              </a:rPr>
              <a:t>Number of Computers Required</a:t>
            </a:r>
            <a:endParaRPr lang="en-IN" dirty="0">
              <a:solidFill>
                <a:srgbClr val="7030A0"/>
              </a:solidFill>
            </a:endParaRPr>
          </a:p>
          <a:p>
            <a:pPr algn="just"/>
            <a:r>
              <a:rPr lang="en-IN" dirty="0"/>
              <a:t>Parallel computing occurs on one </a:t>
            </a:r>
            <a:r>
              <a:rPr lang="en-IN" dirty="0" smtClean="0"/>
              <a:t>system.</a:t>
            </a:r>
            <a:endParaRPr lang="en-IN" dirty="0"/>
          </a:p>
          <a:p>
            <a:pPr algn="just"/>
            <a:r>
              <a:rPr lang="en-IN" dirty="0"/>
              <a:t>Distributed computing occurs between multiple </a:t>
            </a:r>
            <a:r>
              <a:rPr lang="en-IN" dirty="0" smtClean="0"/>
              <a:t>system.</a:t>
            </a:r>
            <a:endParaRPr lang="en-IN" dirty="0"/>
          </a:p>
          <a:p>
            <a:pPr algn="just"/>
            <a:endParaRPr lang="en-IN" b="1" dirty="0" smtClean="0"/>
          </a:p>
          <a:p>
            <a:pPr marL="0" indent="0" algn="just">
              <a:buNone/>
            </a:pPr>
            <a:r>
              <a:rPr lang="en-IN" b="1" dirty="0" smtClean="0">
                <a:solidFill>
                  <a:srgbClr val="7030A0"/>
                </a:solidFill>
              </a:rPr>
              <a:t>Processing </a:t>
            </a:r>
            <a:r>
              <a:rPr lang="en-IN" b="1" dirty="0">
                <a:solidFill>
                  <a:srgbClr val="7030A0"/>
                </a:solidFill>
              </a:rPr>
              <a:t>Mechanism</a:t>
            </a:r>
            <a:endParaRPr lang="en-IN" dirty="0">
              <a:solidFill>
                <a:srgbClr val="7030A0"/>
              </a:solidFill>
            </a:endParaRPr>
          </a:p>
          <a:p>
            <a:pPr algn="just"/>
            <a:r>
              <a:rPr lang="en-IN" dirty="0"/>
              <a:t>In parallel computing multiple processors perform processing.</a:t>
            </a:r>
          </a:p>
          <a:p>
            <a:pPr algn="just"/>
            <a:r>
              <a:rPr lang="en-IN" dirty="0"/>
              <a:t>In distributed computing, computers rely on message passing.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03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Memory</a:t>
            </a:r>
            <a:endParaRPr lang="en-IN" dirty="0" smtClean="0">
              <a:solidFill>
                <a:srgbClr val="7030A0"/>
              </a:solidFill>
            </a:endParaRPr>
          </a:p>
          <a:p>
            <a:r>
              <a:rPr lang="en-IN" dirty="0" smtClean="0"/>
              <a:t>In Parallel computing, computers can have shared memory or distributed memory.</a:t>
            </a:r>
          </a:p>
          <a:p>
            <a:r>
              <a:rPr lang="en-IN" dirty="0" smtClean="0"/>
              <a:t>In Distributed computing, each computer has their own memory.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Usage</a:t>
            </a:r>
            <a:endParaRPr lang="en-IN" dirty="0" smtClean="0">
              <a:solidFill>
                <a:srgbClr val="7030A0"/>
              </a:solidFill>
            </a:endParaRPr>
          </a:p>
          <a:p>
            <a:r>
              <a:rPr lang="en-IN" dirty="0" smtClean="0"/>
              <a:t>Parallel computing is used to increase performance and for scientific computing.</a:t>
            </a:r>
          </a:p>
          <a:p>
            <a:r>
              <a:rPr lang="en-IN" dirty="0" smtClean="0"/>
              <a:t>Distributed computing is used to share resources and to increase scalability.</a:t>
            </a:r>
            <a:endParaRPr lang="en-IN" b="1" dirty="0"/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Synchronization</a:t>
            </a:r>
            <a:endParaRPr lang="en-IN" dirty="0" smtClean="0">
              <a:solidFill>
                <a:srgbClr val="7030A0"/>
              </a:solidFill>
            </a:endParaRPr>
          </a:p>
          <a:p>
            <a:r>
              <a:rPr lang="en-IN" dirty="0" smtClean="0"/>
              <a:t>All processors share a single master clock for synchronization.</a:t>
            </a:r>
          </a:p>
          <a:p>
            <a:r>
              <a:rPr lang="en-IN" dirty="0" smtClean="0"/>
              <a:t>There is no global clock in distributed computing, it uses synchronization algorithms.</a:t>
            </a:r>
          </a:p>
        </p:txBody>
      </p:sp>
    </p:spTree>
    <p:extLst>
      <p:ext uri="{BB962C8B-B14F-4D97-AF65-F5344CB8AC3E}">
        <p14:creationId xmlns:p14="http://schemas.microsoft.com/office/powerpoint/2010/main" val="8161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5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sz="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sz="50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Task 1</a:t>
            </a:r>
            <a:endParaRPr lang="en-IN" sz="5000" b="1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29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57175"/>
            <a:ext cx="9144000" cy="434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-111" charset="-128"/>
              </a:rPr>
              <a:t>The fastest computer in the world today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5486400" cy="4797425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200000"/>
              </a:spcBef>
            </a:pPr>
            <a:r>
              <a:rPr lang="en-US" dirty="0" smtClean="0">
                <a:ea typeface="ＭＳ Ｐゴシック" pitchFamily="-111" charset="-128"/>
              </a:rPr>
              <a:t>What is its name?</a:t>
            </a:r>
          </a:p>
          <a:p>
            <a:pPr eaLnBrk="1" hangingPunct="1">
              <a:spcBef>
                <a:spcPct val="200000"/>
              </a:spcBef>
            </a:pPr>
            <a:r>
              <a:rPr lang="en-US" dirty="0" smtClean="0">
                <a:ea typeface="ＭＳ Ｐゴシック" pitchFamily="-111" charset="-128"/>
              </a:rPr>
              <a:t>Where is it located?</a:t>
            </a:r>
          </a:p>
          <a:p>
            <a:pPr eaLnBrk="1" hangingPunct="1">
              <a:spcBef>
                <a:spcPct val="200000"/>
              </a:spcBef>
            </a:pPr>
            <a:r>
              <a:rPr lang="en-US" dirty="0" smtClean="0">
                <a:ea typeface="ＭＳ Ｐゴシック" pitchFamily="-111" charset="-128"/>
              </a:rPr>
              <a:t>How many processors does it have?</a:t>
            </a:r>
          </a:p>
          <a:p>
            <a:pPr eaLnBrk="1" hangingPunct="1">
              <a:spcBef>
                <a:spcPct val="200000"/>
              </a:spcBef>
            </a:pPr>
            <a:r>
              <a:rPr lang="en-US" dirty="0" smtClean="0">
                <a:ea typeface="ＭＳ Ｐゴシック" pitchFamily="-111" charset="-128"/>
              </a:rPr>
              <a:t>What kind of processors?</a:t>
            </a:r>
          </a:p>
          <a:p>
            <a:pPr eaLnBrk="1" hangingPunct="1">
              <a:spcBef>
                <a:spcPct val="200000"/>
              </a:spcBef>
            </a:pPr>
            <a:r>
              <a:rPr lang="en-US" dirty="0" smtClean="0">
                <a:ea typeface="ＭＳ Ｐゴシック" pitchFamily="-111" charset="-128"/>
              </a:rPr>
              <a:t>How fast is it?  </a:t>
            </a:r>
          </a:p>
        </p:txBody>
      </p:sp>
    </p:spTree>
    <p:extLst>
      <p:ext uri="{BB962C8B-B14F-4D97-AF65-F5344CB8AC3E}">
        <p14:creationId xmlns:p14="http://schemas.microsoft.com/office/powerpoint/2010/main" val="237170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57175"/>
            <a:ext cx="9144000" cy="434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-111" charset="-128"/>
              </a:rPr>
              <a:t>The fastest computer in the world today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7848872" cy="479742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200000"/>
              </a:spcBef>
            </a:pPr>
            <a:r>
              <a:rPr lang="en-US" dirty="0" smtClean="0">
                <a:ea typeface="ＭＳ Ｐゴシック" pitchFamily="-111" charset="-128"/>
              </a:rPr>
              <a:t>What is its name? </a:t>
            </a:r>
            <a:r>
              <a:rPr lang="en-US" dirty="0" smtClean="0">
                <a:solidFill>
                  <a:srgbClr val="7030A0"/>
                </a:solidFill>
                <a:ea typeface="ＭＳ Ｐゴシック" pitchFamily="-111" charset="-128"/>
              </a:rPr>
              <a:t>IBM </a:t>
            </a:r>
            <a:r>
              <a:rPr lang="en-IN" dirty="0" smtClean="0">
                <a:solidFill>
                  <a:srgbClr val="7030A0"/>
                </a:solidFill>
              </a:rPr>
              <a:t>Summit</a:t>
            </a:r>
            <a:endParaRPr lang="en-US" dirty="0" smtClean="0">
              <a:solidFill>
                <a:srgbClr val="7030A0"/>
              </a:solidFill>
              <a:ea typeface="ＭＳ Ｐゴシック" pitchFamily="-111" charset="-128"/>
            </a:endParaRPr>
          </a:p>
          <a:p>
            <a:pPr>
              <a:spcBef>
                <a:spcPct val="200000"/>
              </a:spcBef>
            </a:pPr>
            <a:r>
              <a:rPr lang="en-US" dirty="0" smtClean="0">
                <a:ea typeface="ＭＳ Ｐゴシック" pitchFamily="-111" charset="-128"/>
              </a:rPr>
              <a:t>Where is it located? </a:t>
            </a:r>
            <a:r>
              <a:rPr lang="en-IN" dirty="0">
                <a:solidFill>
                  <a:srgbClr val="7030A0"/>
                </a:solidFill>
              </a:rPr>
              <a:t>United States</a:t>
            </a:r>
            <a:endParaRPr lang="en-US" dirty="0" smtClean="0">
              <a:solidFill>
                <a:srgbClr val="7030A0"/>
              </a:solidFill>
              <a:ea typeface="ＭＳ Ｐゴシック" pitchFamily="-111" charset="-128"/>
            </a:endParaRPr>
          </a:p>
          <a:p>
            <a:pPr>
              <a:spcBef>
                <a:spcPct val="200000"/>
              </a:spcBef>
            </a:pPr>
            <a:r>
              <a:rPr lang="en-US" dirty="0" smtClean="0">
                <a:ea typeface="ＭＳ Ｐゴシック" pitchFamily="-111" charset="-128"/>
              </a:rPr>
              <a:t>How many processors does it have? </a:t>
            </a:r>
            <a:r>
              <a:rPr lang="en-IN" dirty="0" smtClean="0">
                <a:solidFill>
                  <a:srgbClr val="7030A0"/>
                </a:solidFill>
              </a:rPr>
              <a:t>4,611,236 processor cores</a:t>
            </a:r>
            <a:endParaRPr lang="en-US" dirty="0" smtClean="0">
              <a:solidFill>
                <a:srgbClr val="7030A0"/>
              </a:solidFill>
              <a:ea typeface="ＭＳ Ｐゴシック" pitchFamily="-111" charset="-128"/>
            </a:endParaRPr>
          </a:p>
          <a:p>
            <a:pPr>
              <a:spcBef>
                <a:spcPct val="200000"/>
              </a:spcBef>
            </a:pPr>
            <a:r>
              <a:rPr lang="en-US" dirty="0" smtClean="0">
                <a:ea typeface="ＭＳ Ｐゴシック" pitchFamily="-111" charset="-128"/>
              </a:rPr>
              <a:t>What kind of processors? </a:t>
            </a:r>
            <a:r>
              <a:rPr lang="en-IN" b="1" dirty="0"/>
              <a:t> </a:t>
            </a:r>
            <a:r>
              <a:rPr lang="en-IN" dirty="0">
                <a:solidFill>
                  <a:srgbClr val="7030A0"/>
                </a:solidFill>
              </a:rPr>
              <a:t>9216 POWER9 22-core CPUs; 27,648 </a:t>
            </a:r>
            <a:r>
              <a:rPr lang="en-IN" dirty="0" err="1" smtClean="0">
                <a:solidFill>
                  <a:srgbClr val="7030A0"/>
                </a:solidFill>
              </a:rPr>
              <a:t>Nvidia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>
                <a:solidFill>
                  <a:srgbClr val="7030A0"/>
                </a:solidFill>
              </a:rPr>
              <a:t>Tesla V100 GPUs</a:t>
            </a:r>
            <a:endParaRPr lang="en-US" dirty="0" smtClean="0">
              <a:solidFill>
                <a:srgbClr val="7030A0"/>
              </a:solidFill>
              <a:ea typeface="ＭＳ Ｐゴシック" pitchFamily="-111" charset="-128"/>
            </a:endParaRPr>
          </a:p>
          <a:p>
            <a:pPr>
              <a:spcBef>
                <a:spcPct val="200000"/>
              </a:spcBef>
            </a:pPr>
            <a:r>
              <a:rPr lang="en-US" dirty="0" smtClean="0">
                <a:ea typeface="ＭＳ Ｐゴシック" pitchFamily="-111" charset="-128"/>
              </a:rPr>
              <a:t>How fast is it?</a:t>
            </a:r>
            <a:r>
              <a:rPr lang="en-US" b="1" dirty="0"/>
              <a:t> 122.3</a:t>
            </a:r>
            <a:r>
              <a:rPr lang="en-US" dirty="0"/>
              <a:t> 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p</a:t>
            </a:r>
            <a:r>
              <a:rPr lang="en-IN" dirty="0" err="1" smtClean="0">
                <a:solidFill>
                  <a:srgbClr val="7030A0"/>
                </a:solidFill>
              </a:rPr>
              <a:t>FLOPS</a:t>
            </a:r>
            <a:endParaRPr lang="en-US" dirty="0" smtClean="0">
              <a:solidFill>
                <a:srgbClr val="7030A0"/>
              </a:solidFill>
              <a:ea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36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5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sz="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sz="50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Task 2</a:t>
            </a:r>
            <a:endParaRPr lang="en-IN" sz="5000" b="1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0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`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Just </a:t>
            </a:r>
            <a:r>
              <a:rPr lang="en-IN" dirty="0" smtClean="0">
                <a:solidFill>
                  <a:srgbClr val="00B050"/>
                </a:solidFill>
              </a:rPr>
              <a:t>revise</a:t>
            </a:r>
            <a:r>
              <a:rPr lang="en-IN" dirty="0" smtClean="0"/>
              <a:t> the following basic concepts:</a:t>
            </a:r>
          </a:p>
          <a:p>
            <a:endParaRPr lang="en-IN" dirty="0"/>
          </a:p>
          <a:p>
            <a:r>
              <a:rPr lang="en-IN" dirty="0" smtClean="0"/>
              <a:t>Architecture of microprocessor</a:t>
            </a:r>
          </a:p>
          <a:p>
            <a:r>
              <a:rPr lang="en-IN" dirty="0" smtClean="0"/>
              <a:t>Types of Registers</a:t>
            </a:r>
          </a:p>
          <a:p>
            <a:r>
              <a:rPr lang="en-IN" dirty="0" smtClean="0"/>
              <a:t>Types of memory</a:t>
            </a:r>
          </a:p>
        </p:txBody>
      </p:sp>
    </p:spTree>
    <p:extLst>
      <p:ext uri="{BB962C8B-B14F-4D97-AF65-F5344CB8AC3E}">
        <p14:creationId xmlns:p14="http://schemas.microsoft.com/office/powerpoint/2010/main" val="10305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2EA7D69-FA82-4E0E-B697-55C7C01AAC43}" type="slidenum">
              <a:rPr lang="en-US" sz="1400">
                <a:latin typeface="Arial" charset="0"/>
              </a:rPr>
              <a:pPr/>
              <a:t>3</a:t>
            </a:fld>
            <a:endParaRPr lang="en-US" sz="1400">
              <a:latin typeface="Arial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2857" y="1452562"/>
            <a:ext cx="8345714" cy="4548188"/>
          </a:xfrm>
        </p:spPr>
        <p:txBody>
          <a:bodyPr>
            <a:normAutofit/>
          </a:bodyPr>
          <a:lstStyle/>
          <a:p>
            <a:pPr marL="274296" indent="-274296">
              <a:buFont typeface="Wingdings 2"/>
              <a:buChar char=""/>
              <a:defRPr/>
            </a:pPr>
            <a:endParaRPr lang="en-US" sz="2300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274296" indent="-274296">
              <a:buFont typeface="Wingdings 2"/>
              <a:buChar char=""/>
              <a:defRPr/>
            </a:pPr>
            <a:endParaRPr lang="en-US" sz="2300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0" indent="0" algn="ctr">
              <a:buNone/>
              <a:defRPr/>
            </a:pPr>
            <a:r>
              <a:rPr lang="en-US" sz="4200" b="1" dirty="0"/>
              <a:t>Lecture 1:</a:t>
            </a:r>
            <a:r>
              <a:rPr lang="en-US" sz="4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en-US" sz="4200" b="1" dirty="0"/>
              <a:t>Introduction</a:t>
            </a:r>
          </a:p>
          <a:p>
            <a:pPr marL="0" indent="0" algn="ctr">
              <a:buNone/>
              <a:defRPr/>
            </a:pPr>
            <a:r>
              <a:rPr lang="en-US" sz="4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By </a:t>
            </a:r>
          </a:p>
          <a:p>
            <a:pPr marL="0" indent="0" algn="ctr">
              <a:buNone/>
              <a:defRPr/>
            </a:pPr>
            <a:r>
              <a:rPr lang="en-US" sz="4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Dr. Tariq </a:t>
            </a:r>
            <a:r>
              <a:rPr lang="en-US" sz="42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Sadad</a:t>
            </a:r>
            <a:endParaRPr lang="en-US" sz="4200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36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92696"/>
            <a:ext cx="8229600" cy="849312"/>
          </a:xfrm>
        </p:spPr>
        <p:txBody>
          <a:bodyPr anchor="t"/>
          <a:lstStyle/>
          <a:p>
            <a:r>
              <a:rPr lang="en-US" b="1" dirty="0">
                <a:solidFill>
                  <a:schemeClr val="tx1"/>
                </a:solidFill>
              </a:rPr>
              <a:t>von Neumann Architecture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552" y="1629370"/>
            <a:ext cx="7561262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020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1" charset="-128"/>
              </a:rPr>
              <a:t>Parallel and Distributed Computing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3832225"/>
          </a:xfrm>
        </p:spPr>
        <p:txBody>
          <a:bodyPr>
            <a:normAutofit fontScale="92500" lnSpcReduction="20000"/>
          </a:bodyPr>
          <a:lstStyle/>
          <a:p>
            <a:endParaRPr lang="en-US" dirty="0" smtClean="0">
              <a:ea typeface="ＭＳ Ｐゴシック" pitchFamily="-111" charset="-128"/>
            </a:endParaRPr>
          </a:p>
          <a:p>
            <a:endParaRPr lang="en-US" dirty="0">
              <a:ea typeface="ＭＳ Ｐゴシック" pitchFamily="-111" charset="-128"/>
            </a:endParaRPr>
          </a:p>
          <a:p>
            <a:endParaRPr lang="en-US" dirty="0" smtClean="0">
              <a:ea typeface="ＭＳ Ｐゴシック" pitchFamily="-111" charset="-128"/>
            </a:endParaRPr>
          </a:p>
          <a:p>
            <a:pPr algn="just"/>
            <a:r>
              <a:rPr lang="en-US" dirty="0" smtClean="0">
                <a:ea typeface="ＭＳ Ｐゴシック" pitchFamily="-111" charset="-128"/>
              </a:rPr>
              <a:t>Parallel computing (processing):</a:t>
            </a:r>
            <a:endParaRPr lang="en-US" sz="800" dirty="0" smtClean="0">
              <a:ea typeface="ＭＳ Ｐゴシック" pitchFamily="-111" charset="-128"/>
            </a:endParaRPr>
          </a:p>
          <a:p>
            <a:pPr lvl="1" algn="just"/>
            <a:r>
              <a:rPr lang="en-US" dirty="0" smtClean="0">
                <a:ea typeface="ＭＳ Ｐゴシック" pitchFamily="-111" charset="-128"/>
              </a:rPr>
              <a:t>the use of two or </a:t>
            </a:r>
            <a:r>
              <a:rPr lang="en-US" smtClean="0">
                <a:ea typeface="ＭＳ Ｐゴシック" pitchFamily="-111" charset="-128"/>
              </a:rPr>
              <a:t>more processors, </a:t>
            </a:r>
            <a:r>
              <a:rPr lang="en-US" b="1" i="1" smtClean="0">
                <a:solidFill>
                  <a:srgbClr val="CC3300"/>
                </a:solidFill>
                <a:ea typeface="ＭＳ Ｐゴシック" pitchFamily="-111" charset="-128"/>
              </a:rPr>
              <a:t>usually </a:t>
            </a:r>
            <a:r>
              <a:rPr lang="en-US" b="1" i="1" dirty="0" smtClean="0">
                <a:solidFill>
                  <a:srgbClr val="CC3300"/>
                </a:solidFill>
                <a:ea typeface="ＭＳ Ｐゴシック" pitchFamily="-111" charset="-128"/>
              </a:rPr>
              <a:t>within a single system</a:t>
            </a:r>
            <a:r>
              <a:rPr lang="en-US" dirty="0" smtClean="0">
                <a:ea typeface="ＭＳ Ｐゴシック" pitchFamily="-111" charset="-128"/>
              </a:rPr>
              <a:t>, working simultaneously to solve a single problem.</a:t>
            </a:r>
          </a:p>
          <a:p>
            <a:pPr algn="just"/>
            <a:r>
              <a:rPr lang="en-US" dirty="0" smtClean="0">
                <a:ea typeface="ＭＳ Ｐゴシック" pitchFamily="-111" charset="-128"/>
              </a:rPr>
              <a:t>Distributed computing (processing):</a:t>
            </a:r>
          </a:p>
          <a:p>
            <a:pPr lvl="1" algn="just"/>
            <a:r>
              <a:rPr lang="en-US" dirty="0" smtClean="0">
                <a:ea typeface="ＭＳ Ｐゴシック" pitchFamily="-111" charset="-128"/>
              </a:rPr>
              <a:t>any computing that involves </a:t>
            </a:r>
            <a:r>
              <a:rPr lang="en-US" b="1" i="1" dirty="0" smtClean="0">
                <a:solidFill>
                  <a:srgbClr val="CC3300"/>
                </a:solidFill>
                <a:ea typeface="ＭＳ Ｐゴシック" pitchFamily="-111" charset="-128"/>
              </a:rPr>
              <a:t>multiple computers remote from each other</a:t>
            </a:r>
            <a:r>
              <a:rPr lang="en-US" dirty="0" smtClean="0">
                <a:ea typeface="ＭＳ Ｐゴシック" pitchFamily="-111" charset="-128"/>
              </a:rPr>
              <a:t> that each have a role in a computation problem or information processing.</a:t>
            </a:r>
          </a:p>
          <a:p>
            <a:pPr algn="just"/>
            <a:r>
              <a:rPr lang="en-US" dirty="0" smtClean="0">
                <a:ea typeface="ＭＳ Ｐゴシック" pitchFamily="-111" charset="-128"/>
              </a:rPr>
              <a:t>Parallel programming:</a:t>
            </a:r>
          </a:p>
          <a:p>
            <a:pPr lvl="1" algn="just"/>
            <a:r>
              <a:rPr lang="en-US" dirty="0" smtClean="0">
                <a:ea typeface="ＭＳ Ｐゴシック" pitchFamily="-111" charset="-128"/>
              </a:rPr>
              <a:t>the human process of developing programs that express what computations should be executed in parallel.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350" y="4797152"/>
            <a:ext cx="5405785" cy="145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99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What is Parallel Computing?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Serial </a:t>
            </a:r>
            <a:r>
              <a:rPr lang="en-IN" b="1" dirty="0">
                <a:solidFill>
                  <a:srgbClr val="7030A0"/>
                </a:solidFill>
              </a:rPr>
              <a:t>Computing:</a:t>
            </a:r>
            <a:endParaRPr lang="en-IN" dirty="0">
              <a:solidFill>
                <a:srgbClr val="7030A0"/>
              </a:solidFill>
            </a:endParaRPr>
          </a:p>
          <a:p>
            <a:pPr algn="just"/>
            <a:r>
              <a:rPr lang="en-IN" dirty="0"/>
              <a:t>Traditionally, software has been </a:t>
            </a:r>
            <a:r>
              <a:rPr lang="en-IN" dirty="0" smtClean="0"/>
              <a:t>written for</a:t>
            </a:r>
            <a:r>
              <a:rPr lang="en-IN" dirty="0"/>
              <a:t> </a:t>
            </a:r>
            <a:r>
              <a:rPr lang="en-IN" b="1" i="1" dirty="0"/>
              <a:t>serial</a:t>
            </a:r>
            <a:r>
              <a:rPr lang="en-IN" dirty="0"/>
              <a:t> computation:</a:t>
            </a:r>
          </a:p>
          <a:p>
            <a:pPr lvl="1"/>
            <a:r>
              <a:rPr lang="en-IN" dirty="0"/>
              <a:t>A problem is broken into a discrete series of instructions</a:t>
            </a:r>
          </a:p>
          <a:p>
            <a:pPr lvl="1"/>
            <a:r>
              <a:rPr lang="en-IN" dirty="0"/>
              <a:t>Instructions are executed sequentially one after another</a:t>
            </a:r>
          </a:p>
          <a:p>
            <a:pPr lvl="1"/>
            <a:r>
              <a:rPr lang="en-IN" dirty="0"/>
              <a:t>Executed on a single processor</a:t>
            </a:r>
          </a:p>
          <a:p>
            <a:pPr lvl="1"/>
            <a:r>
              <a:rPr lang="en-IN" dirty="0"/>
              <a:t>Only one instruction may execute at any moment in time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654446"/>
            <a:ext cx="8229600" cy="720725"/>
          </a:xfrm>
        </p:spPr>
        <p:txBody>
          <a:bodyPr anchor="t"/>
          <a:lstStyle/>
          <a:p>
            <a:r>
              <a:rPr lang="en-US" sz="4000">
                <a:solidFill>
                  <a:schemeClr val="tx1"/>
                </a:solidFill>
              </a:rPr>
              <a:t>CPU and Memory Speeds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288" y="1662509"/>
            <a:ext cx="8229600" cy="522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In 20 years, CPU speed (clock rate) has increased by a factor of </a:t>
            </a:r>
            <a:r>
              <a:rPr lang="en-US" b="1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1000</a:t>
            </a:r>
          </a:p>
          <a:p>
            <a:r>
              <a:rPr lang="en-US" smtClean="0"/>
              <a:t>DRAM speed has increased only by a factor of smaller than </a:t>
            </a:r>
            <a:r>
              <a:rPr lang="en-US" b="1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  <a:p>
            <a:r>
              <a:rPr lang="en-US" smtClean="0"/>
              <a:t>How to feed data </a:t>
            </a:r>
            <a:r>
              <a:rPr lang="en-US" i="1" smtClean="0"/>
              <a:t>faster enough </a:t>
            </a:r>
            <a:r>
              <a:rPr lang="en-US" smtClean="0"/>
              <a:t>to keep CPU busy?</a:t>
            </a:r>
          </a:p>
          <a:p>
            <a:r>
              <a:rPr lang="en-US" smtClean="0"/>
              <a:t>CPU speed: 1-2 ns</a:t>
            </a:r>
          </a:p>
          <a:p>
            <a:r>
              <a:rPr lang="en-US" smtClean="0"/>
              <a:t>DRAM speed: 50-60 ns</a:t>
            </a:r>
          </a:p>
          <a:p>
            <a:r>
              <a:rPr lang="en-US" smtClean="0"/>
              <a:t>Cache: 10 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6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8864" y="707157"/>
            <a:ext cx="8229600" cy="849312"/>
          </a:xfrm>
        </p:spPr>
        <p:txBody>
          <a:bodyPr anchor="t"/>
          <a:lstStyle/>
          <a:p>
            <a:r>
              <a:rPr lang="en-US" dirty="0">
                <a:solidFill>
                  <a:schemeClr val="tx1"/>
                </a:solidFill>
              </a:rPr>
              <a:t>CPU, Memory, and Disk Speed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8752" y="1916832"/>
            <a:ext cx="7705725" cy="4608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06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4704"/>
            <a:ext cx="8229600" cy="776287"/>
          </a:xfrm>
        </p:spPr>
        <p:txBody>
          <a:bodyPr anchor="t"/>
          <a:lstStyle/>
          <a:p>
            <a:r>
              <a:rPr lang="en-US">
                <a:solidFill>
                  <a:schemeClr val="tx1"/>
                </a:solidFill>
              </a:rPr>
              <a:t>Possible Solutions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1533153"/>
            <a:ext cx="8229600" cy="1143000"/>
          </a:xfrm>
        </p:spPr>
        <p:txBody>
          <a:bodyPr anchor="t"/>
          <a:lstStyle/>
          <a:p>
            <a:r>
              <a:rPr lang="en-US" sz="4000" dirty="0">
                <a:solidFill>
                  <a:schemeClr val="tx1"/>
                </a:solidFill>
              </a:rPr>
              <a:t>Distributed Data Communications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7544" y="2526928"/>
            <a:ext cx="8229600" cy="4862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Data may be collected and stored at different locations</a:t>
            </a:r>
          </a:p>
          <a:p>
            <a:r>
              <a:rPr lang="en-US" smtClean="0"/>
              <a:t>It is expensive to bring them to a central location for processing</a:t>
            </a:r>
          </a:p>
          <a:p>
            <a:r>
              <a:rPr lang="en-US" smtClean="0"/>
              <a:t>Many computing assignments many be inherently parallel</a:t>
            </a:r>
          </a:p>
          <a:p>
            <a:r>
              <a:rPr lang="en-US" smtClean="0"/>
              <a:t>Privacy issues in data mining and other large scale commercial database manipulations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3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613</TotalTime>
  <Words>890</Words>
  <Application>Microsoft Office PowerPoint</Application>
  <PresentationFormat>On-screen Show (4:3)</PresentationFormat>
  <Paragraphs>136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Clarity</vt:lpstr>
      <vt:lpstr>PowerPoint Presentation</vt:lpstr>
      <vt:lpstr>Text Book</vt:lpstr>
      <vt:lpstr>PowerPoint Presentation</vt:lpstr>
      <vt:lpstr>von Neumann Architecture</vt:lpstr>
      <vt:lpstr>Parallel and Distributed Computing</vt:lpstr>
      <vt:lpstr>What is Parallel Computing? </vt:lpstr>
      <vt:lpstr>CPU and Memory Speeds</vt:lpstr>
      <vt:lpstr>CPU, Memory, and Disk Speed</vt:lpstr>
      <vt:lpstr>Possible Solutions</vt:lpstr>
      <vt:lpstr>Distributed Data Communications</vt:lpstr>
      <vt:lpstr>Why Use Parallel Computing</vt:lpstr>
      <vt:lpstr>Why Parallel Computing?</vt:lpstr>
      <vt:lpstr>Serial execution</vt:lpstr>
      <vt:lpstr>Parallel Computing:</vt:lpstr>
      <vt:lpstr>PowerPoint Presentation</vt:lpstr>
      <vt:lpstr>The Inherent Need for Speed </vt:lpstr>
      <vt:lpstr>PowerPoint Presentation</vt:lpstr>
      <vt:lpstr>Parallel Computing </vt:lpstr>
      <vt:lpstr>PowerPoint Presentation</vt:lpstr>
      <vt:lpstr>Parallel Vs Distributed Computing </vt:lpstr>
      <vt:lpstr>PowerPoint Presentation</vt:lpstr>
      <vt:lpstr>PowerPoint Presentation</vt:lpstr>
      <vt:lpstr>The fastest computer in the world today</vt:lpstr>
      <vt:lpstr>The fastest computer in the world today</vt:lpstr>
      <vt:lpstr>PowerPoint Presentation</vt:lpstr>
      <vt:lpstr>`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Haier</cp:lastModifiedBy>
  <cp:revision>65</cp:revision>
  <dcterms:created xsi:type="dcterms:W3CDTF">2018-07-24T01:13:47Z</dcterms:created>
  <dcterms:modified xsi:type="dcterms:W3CDTF">2022-09-12T12:46:51Z</dcterms:modified>
</cp:coreProperties>
</file>