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0" r:id="rId1"/>
  </p:sldMasterIdLst>
  <p:notesMasterIdLst>
    <p:notesMasterId r:id="rId13"/>
  </p:notesMasterIdLst>
  <p:sldIdLst>
    <p:sldId id="257" r:id="rId2"/>
    <p:sldId id="258" r:id="rId3"/>
    <p:sldId id="259" r:id="rId4"/>
    <p:sldId id="260" r:id="rId5"/>
    <p:sldId id="261" r:id="rId6"/>
    <p:sldId id="262" r:id="rId7"/>
    <p:sldId id="263" r:id="rId8"/>
    <p:sldId id="264" r:id="rId9"/>
    <p:sldId id="268" r:id="rId10"/>
    <p:sldId id="269" r:id="rId11"/>
    <p:sldId id="27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14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9" autoAdjust="0"/>
    <p:restoredTop sz="94660"/>
  </p:normalViewPr>
  <p:slideViewPr>
    <p:cSldViewPr>
      <p:cViewPr>
        <p:scale>
          <a:sx n="70" d="100"/>
          <a:sy n="70" d="100"/>
        </p:scale>
        <p:origin x="-138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3E1F4D-86E0-4DB3-AD26-D45569AFB51A}" type="datetimeFigureOut">
              <a:rPr lang="en-US" smtClean="0"/>
              <a:pPr/>
              <a:t>9/29/2021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65DEED-27A7-4138-9BBB-00B377C7A2EC}" type="slidenum">
              <a:rPr lang="en-US" smtClean="0"/>
              <a:pPr/>
              <a:t>‹#›</a:t>
            </a:fld>
            <a:endParaRPr lang="en-US"/>
          </a:p>
        </p:txBody>
      </p:sp>
    </p:spTree>
    <p:extLst>
      <p:ext uri="{BB962C8B-B14F-4D97-AF65-F5344CB8AC3E}">
        <p14:creationId xmlns:p14="http://schemas.microsoft.com/office/powerpoint/2010/main" val="93236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65DEED-27A7-4138-9BBB-00B377C7A2E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565DEED-27A7-4138-9BBB-00B377C7A2E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65DEED-27A7-4138-9BBB-00B377C7A2EC}"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3/28/2011</a:t>
            </a:r>
            <a:endParaRPr lang="en-US"/>
          </a:p>
        </p:txBody>
      </p:sp>
      <p:sp>
        <p:nvSpPr>
          <p:cNvPr id="5" name="Footer Placeholder 4"/>
          <p:cNvSpPr>
            <a:spLocks noGrp="1"/>
          </p:cNvSpPr>
          <p:nvPr>
            <p:ph type="ftr" sz="quarter" idx="11"/>
          </p:nvPr>
        </p:nvSpPr>
        <p:spPr/>
        <p:txBody>
          <a:bodyPr/>
          <a:lstStyle/>
          <a:p>
            <a:r>
              <a:rPr lang="en-US" smtClean="0"/>
              <a:t>INTEL-HT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56254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3/28/2011</a:t>
            </a:r>
            <a:endParaRPr lang="en-US"/>
          </a:p>
        </p:txBody>
      </p:sp>
      <p:sp>
        <p:nvSpPr>
          <p:cNvPr id="5" name="Footer Placeholder 4"/>
          <p:cNvSpPr>
            <a:spLocks noGrp="1"/>
          </p:cNvSpPr>
          <p:nvPr>
            <p:ph type="ftr" sz="quarter" idx="11"/>
          </p:nvPr>
        </p:nvSpPr>
        <p:spPr/>
        <p:txBody>
          <a:bodyPr/>
          <a:lstStyle/>
          <a:p>
            <a:r>
              <a:rPr lang="en-US" smtClean="0"/>
              <a:t>INTEL-HT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21673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3/28/2011</a:t>
            </a:r>
            <a:endParaRPr lang="en-US"/>
          </a:p>
        </p:txBody>
      </p:sp>
      <p:sp>
        <p:nvSpPr>
          <p:cNvPr id="5" name="Footer Placeholder 4"/>
          <p:cNvSpPr>
            <a:spLocks noGrp="1"/>
          </p:cNvSpPr>
          <p:nvPr>
            <p:ph type="ftr" sz="quarter" idx="11"/>
          </p:nvPr>
        </p:nvSpPr>
        <p:spPr/>
        <p:txBody>
          <a:bodyPr/>
          <a:lstStyle/>
          <a:p>
            <a:r>
              <a:rPr lang="en-US" smtClean="0"/>
              <a:t>INTEL-HT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29570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3/28/2011</a:t>
            </a:r>
            <a:endParaRPr lang="en-US"/>
          </a:p>
        </p:txBody>
      </p:sp>
      <p:sp>
        <p:nvSpPr>
          <p:cNvPr id="5" name="Footer Placeholder 4"/>
          <p:cNvSpPr>
            <a:spLocks noGrp="1"/>
          </p:cNvSpPr>
          <p:nvPr>
            <p:ph type="ftr" sz="quarter" idx="11"/>
          </p:nvPr>
        </p:nvSpPr>
        <p:spPr/>
        <p:txBody>
          <a:bodyPr/>
          <a:lstStyle/>
          <a:p>
            <a:r>
              <a:rPr lang="en-US" smtClean="0"/>
              <a:t>INTEL-HT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61974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3/28/2011</a:t>
            </a:r>
            <a:endParaRPr lang="en-US"/>
          </a:p>
        </p:txBody>
      </p:sp>
      <p:sp>
        <p:nvSpPr>
          <p:cNvPr id="5" name="Footer Placeholder 4"/>
          <p:cNvSpPr>
            <a:spLocks noGrp="1"/>
          </p:cNvSpPr>
          <p:nvPr>
            <p:ph type="ftr" sz="quarter" idx="11"/>
          </p:nvPr>
        </p:nvSpPr>
        <p:spPr/>
        <p:txBody>
          <a:bodyPr/>
          <a:lstStyle/>
          <a:p>
            <a:r>
              <a:rPr lang="en-US" smtClean="0"/>
              <a:t>INTEL-HT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77064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3/28/2011</a:t>
            </a:r>
            <a:endParaRPr lang="en-US"/>
          </a:p>
        </p:txBody>
      </p:sp>
      <p:sp>
        <p:nvSpPr>
          <p:cNvPr id="6" name="Footer Placeholder 5"/>
          <p:cNvSpPr>
            <a:spLocks noGrp="1"/>
          </p:cNvSpPr>
          <p:nvPr>
            <p:ph type="ftr" sz="quarter" idx="11"/>
          </p:nvPr>
        </p:nvSpPr>
        <p:spPr/>
        <p:txBody>
          <a:bodyPr/>
          <a:lstStyle/>
          <a:p>
            <a:r>
              <a:rPr lang="en-US" smtClean="0"/>
              <a:t>INTEL-HT</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78862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3/28/2011</a:t>
            </a:r>
            <a:endParaRPr lang="en-US"/>
          </a:p>
        </p:txBody>
      </p:sp>
      <p:sp>
        <p:nvSpPr>
          <p:cNvPr id="8" name="Footer Placeholder 7"/>
          <p:cNvSpPr>
            <a:spLocks noGrp="1"/>
          </p:cNvSpPr>
          <p:nvPr>
            <p:ph type="ftr" sz="quarter" idx="11"/>
          </p:nvPr>
        </p:nvSpPr>
        <p:spPr/>
        <p:txBody>
          <a:bodyPr/>
          <a:lstStyle/>
          <a:p>
            <a:r>
              <a:rPr lang="en-US" smtClean="0"/>
              <a:t>INTEL-HT</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26970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3/28/2011</a:t>
            </a:r>
            <a:endParaRPr lang="en-US"/>
          </a:p>
        </p:txBody>
      </p:sp>
      <p:sp>
        <p:nvSpPr>
          <p:cNvPr id="4" name="Footer Placeholder 3"/>
          <p:cNvSpPr>
            <a:spLocks noGrp="1"/>
          </p:cNvSpPr>
          <p:nvPr>
            <p:ph type="ftr" sz="quarter" idx="11"/>
          </p:nvPr>
        </p:nvSpPr>
        <p:spPr/>
        <p:txBody>
          <a:bodyPr/>
          <a:lstStyle/>
          <a:p>
            <a:r>
              <a:rPr lang="en-US" smtClean="0"/>
              <a:t>INTEL-HT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88699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3/28/2011</a:t>
            </a:r>
            <a:endParaRPr lang="en-US"/>
          </a:p>
        </p:txBody>
      </p:sp>
      <p:sp>
        <p:nvSpPr>
          <p:cNvPr id="3" name="Footer Placeholder 2"/>
          <p:cNvSpPr>
            <a:spLocks noGrp="1"/>
          </p:cNvSpPr>
          <p:nvPr>
            <p:ph type="ftr" sz="quarter" idx="11"/>
          </p:nvPr>
        </p:nvSpPr>
        <p:spPr/>
        <p:txBody>
          <a:bodyPr/>
          <a:lstStyle/>
          <a:p>
            <a:r>
              <a:rPr lang="en-US" smtClean="0"/>
              <a:t>INTEL-HT</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34204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3/28/2011</a:t>
            </a:r>
            <a:endParaRPr lang="en-US"/>
          </a:p>
        </p:txBody>
      </p:sp>
      <p:sp>
        <p:nvSpPr>
          <p:cNvPr id="6" name="Footer Placeholder 5"/>
          <p:cNvSpPr>
            <a:spLocks noGrp="1"/>
          </p:cNvSpPr>
          <p:nvPr>
            <p:ph type="ftr" sz="quarter" idx="11"/>
          </p:nvPr>
        </p:nvSpPr>
        <p:spPr/>
        <p:txBody>
          <a:bodyPr/>
          <a:lstStyle/>
          <a:p>
            <a:r>
              <a:rPr lang="en-US" smtClean="0"/>
              <a:t>INTEL-HT</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93684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3/28/2011</a:t>
            </a:r>
            <a:endParaRPr lang="en-US"/>
          </a:p>
        </p:txBody>
      </p:sp>
      <p:sp>
        <p:nvSpPr>
          <p:cNvPr id="6" name="Footer Placeholder 5"/>
          <p:cNvSpPr>
            <a:spLocks noGrp="1"/>
          </p:cNvSpPr>
          <p:nvPr>
            <p:ph type="ftr" sz="quarter" idx="11"/>
          </p:nvPr>
        </p:nvSpPr>
        <p:spPr/>
        <p:txBody>
          <a:bodyPr/>
          <a:lstStyle/>
          <a:p>
            <a:r>
              <a:rPr lang="en-US" smtClean="0"/>
              <a:t>INTEL-HT</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60805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3/28/2011</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INTEL-HT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45876796"/>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latin typeface="Arial Rounded MT Bold" pitchFamily="34" charset="0"/>
              </a:rPr>
              <a:t>Outline</a:t>
            </a:r>
            <a:endParaRPr lang="en-US" sz="3600" dirty="0">
              <a:latin typeface="Arial Rounded MT Bold" pitchFamily="34" charset="0"/>
            </a:endParaRPr>
          </a:p>
        </p:txBody>
      </p:sp>
      <p:sp>
        <p:nvSpPr>
          <p:cNvPr id="3" name="Content Placeholder 2"/>
          <p:cNvSpPr>
            <a:spLocks noGrp="1"/>
          </p:cNvSpPr>
          <p:nvPr>
            <p:ph idx="1"/>
          </p:nvPr>
        </p:nvSpPr>
        <p:spPr>
          <a:xfrm>
            <a:off x="457200" y="1219200"/>
            <a:ext cx="8229600" cy="5638800"/>
          </a:xfrm>
        </p:spPr>
        <p:txBody>
          <a:bodyPr>
            <a:normAutofit/>
          </a:bodyPr>
          <a:lstStyle/>
          <a:p>
            <a:pPr>
              <a:buNone/>
            </a:pPr>
            <a:r>
              <a:rPr lang="en-US" altLang="ko-KR" sz="2200" dirty="0" smtClean="0"/>
              <a:t> INTRODUCTION</a:t>
            </a:r>
          </a:p>
          <a:p>
            <a:pPr lvl="1"/>
            <a:r>
              <a:rPr lang="en-US" altLang="ko-KR" sz="2200" dirty="0" smtClean="0"/>
              <a:t>Backgrounds</a:t>
            </a:r>
          </a:p>
          <a:p>
            <a:pPr lvl="1"/>
            <a:r>
              <a:rPr lang="en-US" altLang="ko-KR" sz="2200" dirty="0" smtClean="0"/>
              <a:t>Performance Vs Cost</a:t>
            </a:r>
          </a:p>
          <a:p>
            <a:pPr lvl="1"/>
            <a:r>
              <a:rPr lang="en-US" altLang="ko-KR" sz="2200" dirty="0" smtClean="0"/>
              <a:t>Multithreading</a:t>
            </a:r>
          </a:p>
          <a:p>
            <a:pPr lvl="1">
              <a:buNone/>
            </a:pPr>
            <a:endParaRPr lang="en-US" altLang="ko-KR" sz="2200" dirty="0" smtClean="0"/>
          </a:p>
          <a:p>
            <a:pPr lvl="1">
              <a:buNone/>
            </a:pPr>
            <a:r>
              <a:rPr lang="en-US" altLang="ko-KR" sz="2200" dirty="0" smtClean="0"/>
              <a:t>HYPER THEARDING TECHNOLOGY</a:t>
            </a:r>
          </a:p>
          <a:p>
            <a:pPr lvl="1"/>
            <a:r>
              <a:rPr lang="en-US" altLang="ko-KR" sz="2200" dirty="0" smtClean="0"/>
              <a:t>Duplication by HT</a:t>
            </a:r>
          </a:p>
          <a:p>
            <a:pPr lvl="1"/>
            <a:r>
              <a:rPr lang="en-US" altLang="ko-KR" sz="2200" dirty="0" smtClean="0"/>
              <a:t>HT Goals</a:t>
            </a:r>
          </a:p>
          <a:p>
            <a:pPr lvl="1"/>
            <a:r>
              <a:rPr lang="en-US" altLang="ko-KR" sz="2200" dirty="0" smtClean="0"/>
              <a:t>Trace cache miss and hit</a:t>
            </a:r>
          </a:p>
          <a:p>
            <a:pPr lvl="1"/>
            <a:r>
              <a:rPr lang="en-US" altLang="ko-KR" sz="2200" dirty="0" smtClean="0"/>
              <a:t>HT Execution</a:t>
            </a:r>
          </a:p>
          <a:p>
            <a:pPr lvl="1"/>
            <a:r>
              <a:rPr lang="en-US" altLang="ko-KR" sz="2200" dirty="0" smtClean="0"/>
              <a:t>OS support by HT</a:t>
            </a:r>
          </a:p>
          <a:p>
            <a:pPr lvl="1"/>
            <a:r>
              <a:rPr lang="en-US" altLang="ko-KR" sz="2200" dirty="0" smtClean="0"/>
              <a:t>Applications</a:t>
            </a:r>
          </a:p>
          <a:p>
            <a:pPr lvl="1"/>
            <a:r>
              <a:rPr lang="en-US" altLang="ko-KR" sz="2200" dirty="0" smtClean="0"/>
              <a:t>Conclusion</a:t>
            </a:r>
          </a:p>
          <a:p>
            <a:pPr lvl="1"/>
            <a:endParaRPr lang="en-US" altLang="ko-KR" sz="2200" dirty="0" smtClean="0"/>
          </a:p>
          <a:p>
            <a:pPr lvl="1"/>
            <a:endParaRPr lang="en-US" altLang="ko-KR" sz="2200" dirty="0" smtClean="0"/>
          </a:p>
          <a:p>
            <a:endParaRPr lang="en-US" dirty="0"/>
          </a:p>
        </p:txBody>
      </p:sp>
      <p:sp>
        <p:nvSpPr>
          <p:cNvPr id="6" name="Footer Placeholder 5"/>
          <p:cNvSpPr>
            <a:spLocks noGrp="1"/>
          </p:cNvSpPr>
          <p:nvPr>
            <p:ph type="ftr" sz="quarter" idx="11"/>
          </p:nvPr>
        </p:nvSpPr>
        <p:spPr/>
        <p:txBody>
          <a:bodyPr/>
          <a:lstStyle/>
          <a:p>
            <a:r>
              <a:rPr lang="en-US" smtClean="0"/>
              <a:t>INTEL-HT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705600" cy="715962"/>
          </a:xfrm>
        </p:spPr>
        <p:txBody>
          <a:bodyPr>
            <a:normAutofit/>
          </a:bodyPr>
          <a:lstStyle/>
          <a:p>
            <a:pPr algn="l"/>
            <a:r>
              <a:rPr lang="en-US" sz="3600" dirty="0" smtClean="0"/>
              <a:t>Hyper-Threading Goals</a:t>
            </a:r>
            <a:endParaRPr lang="en-US" sz="3600" dirty="0">
              <a:latin typeface="+mn-lt"/>
            </a:endParaRPr>
          </a:p>
        </p:txBody>
      </p:sp>
      <p:sp>
        <p:nvSpPr>
          <p:cNvPr id="3" name="Content Placeholder 2"/>
          <p:cNvSpPr>
            <a:spLocks noGrp="1"/>
          </p:cNvSpPr>
          <p:nvPr>
            <p:ph idx="1"/>
          </p:nvPr>
        </p:nvSpPr>
        <p:spPr>
          <a:xfrm>
            <a:off x="533400" y="1524000"/>
            <a:ext cx="8229600" cy="3429000"/>
          </a:xfrm>
        </p:spPr>
        <p:txBody>
          <a:bodyPr>
            <a:normAutofit/>
          </a:bodyPr>
          <a:lstStyle/>
          <a:p>
            <a:r>
              <a:rPr lang="en-US" sz="2800" dirty="0" smtClean="0"/>
              <a:t>Minimize die area cost for implementing</a:t>
            </a:r>
          </a:p>
          <a:p>
            <a:pPr>
              <a:buNone/>
            </a:pPr>
            <a:endParaRPr lang="en-US" sz="2800" dirty="0" smtClean="0"/>
          </a:p>
          <a:p>
            <a:r>
              <a:rPr lang="en-US" sz="2800" dirty="0" smtClean="0"/>
              <a:t>Ensure forward progress by at least one logical processor</a:t>
            </a:r>
          </a:p>
          <a:p>
            <a:pPr>
              <a:buNone/>
            </a:pPr>
            <a:endParaRPr lang="en-US" sz="2800" dirty="0" smtClean="0"/>
          </a:p>
          <a:p>
            <a:r>
              <a:rPr lang="en-US" sz="2800" dirty="0" smtClean="0"/>
              <a:t>Maintain single-threaded performance</a:t>
            </a:r>
          </a:p>
          <a:p>
            <a:pPr>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sz="3600" dirty="0" smtClean="0">
                <a:latin typeface="Arial Rounded MT Bold" pitchFamily="34" charset="0"/>
              </a:rPr>
              <a:t>Operating Systems Support for HT</a:t>
            </a:r>
            <a:endParaRPr lang="en-US" sz="3600" dirty="0">
              <a:latin typeface="Arial Rounded MT Bold" pitchFamily="34" charset="0"/>
            </a:endParaRPr>
          </a:p>
        </p:txBody>
      </p:sp>
      <p:sp>
        <p:nvSpPr>
          <p:cNvPr id="3" name="Content Placeholder 2"/>
          <p:cNvSpPr>
            <a:spLocks noGrp="1"/>
          </p:cNvSpPr>
          <p:nvPr>
            <p:ph idx="1"/>
          </p:nvPr>
        </p:nvSpPr>
        <p:spPr>
          <a:xfrm>
            <a:off x="762000" y="1295400"/>
            <a:ext cx="8229600" cy="4876800"/>
          </a:xfrm>
        </p:spPr>
        <p:txBody>
          <a:bodyPr>
            <a:normAutofit lnSpcReduction="10000"/>
          </a:bodyPr>
          <a:lstStyle/>
          <a:p>
            <a:pPr>
              <a:lnSpc>
                <a:spcPct val="90000"/>
              </a:lnSpc>
            </a:pPr>
            <a:r>
              <a:rPr lang="en-US" sz="2700" dirty="0" smtClean="0"/>
              <a:t>Native HT Support</a:t>
            </a:r>
          </a:p>
          <a:p>
            <a:pPr lvl="1">
              <a:lnSpc>
                <a:spcPct val="90000"/>
              </a:lnSpc>
            </a:pPr>
            <a:r>
              <a:rPr lang="en-US" sz="2200" dirty="0" smtClean="0"/>
              <a:t>Windows XP Pro Edition</a:t>
            </a:r>
          </a:p>
          <a:p>
            <a:pPr lvl="1">
              <a:lnSpc>
                <a:spcPct val="90000"/>
              </a:lnSpc>
            </a:pPr>
            <a:r>
              <a:rPr lang="en-US" sz="2200" dirty="0" smtClean="0"/>
              <a:t>Windows XP Home Edition</a:t>
            </a:r>
          </a:p>
          <a:p>
            <a:pPr lvl="1">
              <a:lnSpc>
                <a:spcPct val="90000"/>
              </a:lnSpc>
            </a:pPr>
            <a:r>
              <a:rPr lang="en-US" sz="2200" dirty="0" smtClean="0"/>
              <a:t>Windows 7</a:t>
            </a:r>
          </a:p>
          <a:p>
            <a:pPr lvl="1">
              <a:lnSpc>
                <a:spcPct val="90000"/>
              </a:lnSpc>
            </a:pPr>
            <a:r>
              <a:rPr lang="en-US" sz="2200" dirty="0" smtClean="0"/>
              <a:t>Linux v 2.4.x (and higher)</a:t>
            </a:r>
          </a:p>
          <a:p>
            <a:pPr lvl="1">
              <a:lnSpc>
                <a:spcPct val="90000"/>
              </a:lnSpc>
              <a:buNone/>
            </a:pPr>
            <a:endParaRPr lang="en-US" sz="2200" dirty="0" smtClean="0"/>
          </a:p>
          <a:p>
            <a:pPr>
              <a:lnSpc>
                <a:spcPct val="90000"/>
              </a:lnSpc>
            </a:pPr>
            <a:r>
              <a:rPr lang="en-US" sz="2700" dirty="0" smtClean="0"/>
              <a:t>Compatible with HT</a:t>
            </a:r>
          </a:p>
          <a:p>
            <a:pPr lvl="1">
              <a:lnSpc>
                <a:spcPct val="90000"/>
              </a:lnSpc>
            </a:pPr>
            <a:r>
              <a:rPr lang="en-US" sz="2200" dirty="0" smtClean="0"/>
              <a:t>Windows 2000 (all versions)</a:t>
            </a:r>
          </a:p>
          <a:p>
            <a:pPr lvl="1">
              <a:lnSpc>
                <a:spcPct val="90000"/>
              </a:lnSpc>
            </a:pPr>
            <a:r>
              <a:rPr lang="en-US" sz="2200" dirty="0" smtClean="0"/>
              <a:t>Windows NT 4.0 (limited driver support)</a:t>
            </a:r>
          </a:p>
          <a:p>
            <a:pPr lvl="1">
              <a:lnSpc>
                <a:spcPct val="90000"/>
              </a:lnSpc>
              <a:buNone/>
            </a:pPr>
            <a:endParaRPr lang="en-US" sz="2200" dirty="0" smtClean="0"/>
          </a:p>
          <a:p>
            <a:pPr>
              <a:lnSpc>
                <a:spcPct val="90000"/>
              </a:lnSpc>
            </a:pPr>
            <a:r>
              <a:rPr lang="en-US" sz="2700" dirty="0" smtClean="0"/>
              <a:t>No HT Support</a:t>
            </a:r>
          </a:p>
          <a:p>
            <a:pPr lvl="1">
              <a:lnSpc>
                <a:spcPct val="90000"/>
              </a:lnSpc>
            </a:pPr>
            <a:r>
              <a:rPr lang="en-US" sz="2200" dirty="0" smtClean="0"/>
              <a:t>Windows ME</a:t>
            </a:r>
          </a:p>
          <a:p>
            <a:pPr lvl="1">
              <a:lnSpc>
                <a:spcPct val="90000"/>
              </a:lnSpc>
            </a:pPr>
            <a:r>
              <a:rPr lang="en-US" sz="2200" dirty="0" smtClean="0"/>
              <a:t>Windows 98 (and previous versions)</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latin typeface="Arial Rounded MT Bold" pitchFamily="34" charset="0"/>
              </a:rPr>
              <a:t>BACKGROUNDS</a:t>
            </a:r>
            <a:endParaRPr lang="en-US" sz="3600" dirty="0">
              <a:latin typeface="Arial Rounded MT Bold" pitchFamily="34" charset="0"/>
            </a:endParaRPr>
          </a:p>
        </p:txBody>
      </p:sp>
      <p:sp>
        <p:nvSpPr>
          <p:cNvPr id="3" name="Content Placeholder 2"/>
          <p:cNvSpPr>
            <a:spLocks noGrp="1"/>
          </p:cNvSpPr>
          <p:nvPr>
            <p:ph idx="1"/>
          </p:nvPr>
        </p:nvSpPr>
        <p:spPr>
          <a:xfrm>
            <a:off x="533400" y="1524000"/>
            <a:ext cx="8229600" cy="4525963"/>
          </a:xfrm>
        </p:spPr>
        <p:txBody>
          <a:bodyPr>
            <a:normAutofit/>
          </a:bodyPr>
          <a:lstStyle/>
          <a:p>
            <a:r>
              <a:rPr lang="en-US" altLang="ko-KR" sz="2200" dirty="0" smtClean="0"/>
              <a:t>The amazing growth of the Internet and telecommunications is powered by ever-faster systems demanding increasingly higher levels of processor performance.</a:t>
            </a:r>
          </a:p>
          <a:p>
            <a:pPr>
              <a:buNone/>
            </a:pPr>
            <a:endParaRPr lang="en-US" altLang="ko-KR" sz="2200" dirty="0" smtClean="0"/>
          </a:p>
          <a:p>
            <a:r>
              <a:rPr lang="en-US" altLang="ko-KR" sz="2200" dirty="0" smtClean="0"/>
              <a:t>Micro architecture techniques used to achieve past processor performance improvement have made microprocessors increasingly more complex, have more transistors, and consume more power</a:t>
            </a:r>
          </a:p>
          <a:p>
            <a:pPr>
              <a:buNone/>
            </a:pPr>
            <a:endParaRPr lang="en-US" altLang="ko-KR" sz="2200" dirty="0" smtClean="0"/>
          </a:p>
          <a:p>
            <a:r>
              <a:rPr lang="en-US" altLang="ko-KR" sz="2200" dirty="0" smtClean="0"/>
              <a:t>But, transistor counts and power are increasing at rates greater than processor performance.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Why Thread Your Application?</a:t>
            </a:r>
            <a:br>
              <a:rPr lang="en-US" b="1" dirty="0" smtClean="0"/>
            </a:br>
            <a:endParaRPr lang="en-US" dirty="0"/>
          </a:p>
        </p:txBody>
      </p:sp>
      <p:sp>
        <p:nvSpPr>
          <p:cNvPr id="3" name="Content Placeholder 2"/>
          <p:cNvSpPr>
            <a:spLocks noGrp="1"/>
          </p:cNvSpPr>
          <p:nvPr>
            <p:ph idx="1"/>
          </p:nvPr>
        </p:nvSpPr>
        <p:spPr>
          <a:xfrm>
            <a:off x="457200" y="1066800"/>
            <a:ext cx="8229600" cy="5791200"/>
          </a:xfrm>
        </p:spPr>
        <p:txBody>
          <a:bodyPr>
            <a:noAutofit/>
          </a:bodyPr>
          <a:lstStyle/>
          <a:p>
            <a:r>
              <a:rPr lang="en-US" sz="2200" b="1" dirty="0" smtClean="0"/>
              <a:t> Increased responsiveness and worker productivity</a:t>
            </a:r>
          </a:p>
          <a:p>
            <a:pPr algn="ctr">
              <a:buNone/>
            </a:pPr>
            <a:r>
              <a:rPr lang="en-US" sz="2200" dirty="0" smtClean="0"/>
              <a:t>      Increased application responsiveness when different tasks                                                                                                      run in parallel.</a:t>
            </a:r>
          </a:p>
          <a:p>
            <a:pPr algn="ctr">
              <a:buNone/>
            </a:pPr>
            <a:endParaRPr lang="en-US" sz="2200" dirty="0" smtClean="0"/>
          </a:p>
          <a:p>
            <a:r>
              <a:rPr lang="en-US" sz="2200" b="1" dirty="0" smtClean="0"/>
              <a:t> Improved performance in parallel environments</a:t>
            </a:r>
          </a:p>
          <a:p>
            <a:pPr>
              <a:buNone/>
            </a:pPr>
            <a:r>
              <a:rPr lang="en-US" sz="2200" dirty="0" smtClean="0"/>
              <a:t>        When running computations on multiple processors.</a:t>
            </a:r>
          </a:p>
          <a:p>
            <a:endParaRPr lang="en-US" sz="2200" b="1" dirty="0" smtClean="0"/>
          </a:p>
          <a:p>
            <a:r>
              <a:rPr lang="en-US" sz="2200" b="1" dirty="0" smtClean="0"/>
              <a:t>More computation per cubic foot of data center</a:t>
            </a:r>
          </a:p>
          <a:p>
            <a:pPr>
              <a:buNone/>
            </a:pPr>
            <a:r>
              <a:rPr lang="en-US" sz="2200" dirty="0" smtClean="0"/>
              <a:t>        Web-based apps are often multi-threaded by nature.</a:t>
            </a:r>
          </a:p>
          <a:p>
            <a:pPr>
              <a:buNone/>
            </a:pPr>
            <a:endParaRPr lang="en-US" sz="2200" dirty="0" smtClean="0"/>
          </a:p>
          <a:p>
            <a:r>
              <a:rPr lang="en-US" sz="2200" b="1" dirty="0" smtClean="0"/>
              <a:t>Performance + responsiveness makes it easier to add new features</a:t>
            </a:r>
          </a:p>
          <a:p>
            <a:pPr>
              <a:buNone/>
            </a:pPr>
            <a:r>
              <a:rPr lang="en-US" sz="2200" dirty="0" smtClean="0"/>
              <a:t>        Taking full advantage of Multi-Core hardware requires,</a:t>
            </a:r>
          </a:p>
          <a:p>
            <a:pPr>
              <a:buNone/>
            </a:pPr>
            <a:r>
              <a:rPr lang="en-US" sz="2200" dirty="0" smtClean="0"/>
              <a:t>        Multi-threaded softwares.</a:t>
            </a:r>
            <a:endParaRPr lang="en-US" sz="22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3810000" cy="1143000"/>
          </a:xfrm>
        </p:spPr>
        <p:txBody>
          <a:bodyPr>
            <a:normAutofit/>
          </a:bodyPr>
          <a:lstStyle/>
          <a:p>
            <a:pPr algn="l"/>
            <a:r>
              <a:rPr lang="en-US" sz="3600" b="1" dirty="0" smtClean="0">
                <a:latin typeface="Arial Rounded MT Bold" pitchFamily="34" charset="0"/>
              </a:rPr>
              <a:t>Multithreading</a:t>
            </a:r>
            <a:endParaRPr lang="en-US" sz="3600" dirty="0">
              <a:latin typeface="Arial Rounded MT Bold" pitchFamily="34" charset="0"/>
            </a:endParaRPr>
          </a:p>
        </p:txBody>
      </p:sp>
      <p:sp>
        <p:nvSpPr>
          <p:cNvPr id="3" name="Content Placeholder 2"/>
          <p:cNvSpPr>
            <a:spLocks noGrp="1"/>
          </p:cNvSpPr>
          <p:nvPr>
            <p:ph idx="1"/>
          </p:nvPr>
        </p:nvSpPr>
        <p:spPr>
          <a:xfrm>
            <a:off x="457200" y="1219200"/>
            <a:ext cx="8229600" cy="5029200"/>
          </a:xfrm>
        </p:spPr>
        <p:txBody>
          <a:bodyPr>
            <a:normAutofit fontScale="25000" lnSpcReduction="20000"/>
          </a:bodyPr>
          <a:lstStyle/>
          <a:p>
            <a:r>
              <a:rPr lang="en-US" sz="8800" dirty="0" smtClean="0"/>
              <a:t>Time that processors wasted running single tasks while waiting for certain events to complete, software developers began wondering if the processor could be doing some other work at the same time.</a:t>
            </a:r>
          </a:p>
          <a:p>
            <a:endParaRPr lang="en-US" dirty="0" smtClean="0"/>
          </a:p>
          <a:p>
            <a:endParaRPr lang="en-US" dirty="0" smtClean="0"/>
          </a:p>
          <a:p>
            <a:endParaRPr lang="en-US" dirty="0" smtClean="0"/>
          </a:p>
          <a:p>
            <a:r>
              <a:rPr lang="en-US" sz="8800" dirty="0" smtClean="0"/>
              <a:t>To arrive at a solution, software architects began writing operating systems that supported running pieces of programs, called </a:t>
            </a:r>
            <a:r>
              <a:rPr lang="en-US" sz="8800" i="1" dirty="0" smtClean="0"/>
              <a:t>threads.</a:t>
            </a:r>
          </a:p>
          <a:p>
            <a:endParaRPr lang="en-US" sz="8800" i="1" dirty="0" smtClean="0"/>
          </a:p>
          <a:p>
            <a:r>
              <a:rPr lang="en-US" sz="8800" i="1" dirty="0" smtClean="0"/>
              <a:t> </a:t>
            </a:r>
            <a:r>
              <a:rPr lang="en-US" sz="8800" dirty="0" smtClean="0"/>
              <a:t>Threads are small tasks that can run independently. Each                              thread gets its own time slice, so each thread represents</a:t>
            </a:r>
          </a:p>
          <a:p>
            <a:pPr>
              <a:buNone/>
            </a:pPr>
            <a:r>
              <a:rPr lang="en-US" sz="8800" dirty="0" smtClean="0"/>
              <a:t>     one basic unit of processor utilization. </a:t>
            </a:r>
          </a:p>
          <a:p>
            <a:pPr>
              <a:buNone/>
            </a:pPr>
            <a:endParaRPr lang="en-US" sz="8800" dirty="0" smtClean="0"/>
          </a:p>
          <a:p>
            <a:r>
              <a:rPr lang="en-US" sz="8800" dirty="0" smtClean="0"/>
              <a:t>Threads are organized into processes, which are composed of one or more threads. All threads in a process share access to the process resources.</a:t>
            </a:r>
            <a:endParaRPr lang="en-US" sz="88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p:spPr>
        <p:txBody>
          <a:bodyPr>
            <a:noAutofit/>
          </a:bodyPr>
          <a:lstStyle/>
          <a:p>
            <a:pPr algn="l"/>
            <a:r>
              <a:rPr lang="en-US" sz="2200" dirty="0" smtClean="0">
                <a:effectLst/>
                <a:latin typeface="+mn-lt"/>
              </a:rPr>
              <a:t>These multithreading operating systems made it possible for one thread to run while another was waiting for something to happen.</a:t>
            </a:r>
            <a:br>
              <a:rPr lang="en-US" sz="2200" dirty="0" smtClean="0">
                <a:effectLst/>
                <a:latin typeface="+mn-lt"/>
              </a:rPr>
            </a:br>
            <a:r>
              <a:rPr lang="en-US" sz="2200" dirty="0" smtClean="0">
                <a:effectLst/>
                <a:latin typeface="+mn-lt"/>
              </a:rPr>
              <a:t/>
            </a:r>
            <a:br>
              <a:rPr lang="en-US" sz="2200" dirty="0" smtClean="0">
                <a:effectLst/>
                <a:latin typeface="+mn-lt"/>
              </a:rPr>
            </a:br>
            <a:r>
              <a:rPr lang="en-US" sz="2200" dirty="0" smtClean="0">
                <a:effectLst/>
                <a:latin typeface="+mn-lt"/>
              </a:rPr>
              <a:t>To benefit from multithreading, programs need to possess executable sections that can run in parallel.</a:t>
            </a:r>
            <a:endParaRPr lang="en-US" sz="2200" dirty="0">
              <a:effectLst/>
              <a:latin typeface="+mn-lt"/>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2286000" y="2133600"/>
            <a:ext cx="4330342" cy="4525963"/>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39000" cy="715962"/>
          </a:xfrm>
        </p:spPr>
        <p:txBody>
          <a:bodyPr>
            <a:normAutofit/>
          </a:bodyPr>
          <a:lstStyle/>
          <a:p>
            <a:pPr algn="l"/>
            <a:r>
              <a:rPr lang="en-US" sz="3600" dirty="0" smtClean="0">
                <a:latin typeface="Arial Rounded MT Bold" pitchFamily="34" charset="0"/>
              </a:rPr>
              <a:t>Hyper Threading Technology</a:t>
            </a:r>
            <a:endParaRPr lang="en-US" sz="3600" dirty="0">
              <a:latin typeface="Arial Rounded MT Bold" pitchFamily="34" charset="0"/>
            </a:endParaRPr>
          </a:p>
        </p:txBody>
      </p:sp>
      <p:sp>
        <p:nvSpPr>
          <p:cNvPr id="3" name="Content Placeholder 2"/>
          <p:cNvSpPr>
            <a:spLocks noGrp="1"/>
          </p:cNvSpPr>
          <p:nvPr>
            <p:ph idx="1"/>
          </p:nvPr>
        </p:nvSpPr>
        <p:spPr>
          <a:xfrm>
            <a:off x="228600" y="1295400"/>
            <a:ext cx="8686800" cy="4191000"/>
          </a:xfrm>
        </p:spPr>
        <p:txBody>
          <a:bodyPr>
            <a:normAutofit/>
          </a:bodyPr>
          <a:lstStyle/>
          <a:p>
            <a:pPr lvl="1"/>
            <a:r>
              <a:rPr lang="en-US" sz="2200" dirty="0" smtClean="0"/>
              <a:t>Presents software with two logical processors even though only one physical processor is present. Effectively doubling the number of CPUs seen by the OS.</a:t>
            </a:r>
          </a:p>
          <a:p>
            <a:pPr lvl="1">
              <a:buNone/>
            </a:pPr>
            <a:endParaRPr lang="en-US" sz="2200" dirty="0" smtClean="0"/>
          </a:p>
          <a:p>
            <a:pPr lvl="1"/>
            <a:r>
              <a:rPr lang="en-US" sz="2200" dirty="0" smtClean="0"/>
              <a:t>The OS is tricked into seeing two processors because a HT processor has two sets of architectural sate resources.</a:t>
            </a:r>
          </a:p>
          <a:p>
            <a:pPr lvl="1">
              <a:buNone/>
            </a:pPr>
            <a:endParaRPr lang="en-US" sz="2200" dirty="0" smtClean="0"/>
          </a:p>
          <a:p>
            <a:pPr lvl="1"/>
            <a:r>
              <a:rPr lang="en-US" sz="2200" dirty="0" smtClean="0"/>
              <a:t>It is still technically only a single processor because the compute resources (execution units) are not doubled.</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124200"/>
            <a:ext cx="8229600" cy="3581400"/>
          </a:xfrm>
        </p:spPr>
        <p:txBody>
          <a:bodyPr>
            <a:normAutofit/>
          </a:bodyPr>
          <a:lstStyle/>
          <a:p>
            <a:r>
              <a:rPr lang="en-US" sz="2200" dirty="0" smtClean="0"/>
              <a:t>Each logical processor</a:t>
            </a:r>
          </a:p>
          <a:p>
            <a:pPr>
              <a:buNone/>
            </a:pPr>
            <a:r>
              <a:rPr lang="en-US" sz="2200" dirty="0" smtClean="0"/>
              <a:t>       Has its own architecture state</a:t>
            </a:r>
          </a:p>
          <a:p>
            <a:pPr>
              <a:buNone/>
            </a:pPr>
            <a:r>
              <a:rPr lang="en-US" sz="2200" dirty="0" smtClean="0"/>
              <a:t>       Executes its own code stream concurrently</a:t>
            </a:r>
          </a:p>
          <a:p>
            <a:pPr>
              <a:buNone/>
            </a:pPr>
            <a:r>
              <a:rPr lang="en-US" sz="2200" dirty="0" smtClean="0"/>
              <a:t>       Can be interrupted and halted independently</a:t>
            </a:r>
          </a:p>
          <a:p>
            <a:pPr>
              <a:buNone/>
            </a:pPr>
            <a:endParaRPr lang="en-US" sz="2200" dirty="0" smtClean="0"/>
          </a:p>
          <a:p>
            <a:r>
              <a:rPr lang="en-US" sz="2200" dirty="0" smtClean="0"/>
              <a:t>The two logical processors share the same</a:t>
            </a:r>
          </a:p>
          <a:p>
            <a:pPr>
              <a:buNone/>
            </a:pPr>
            <a:r>
              <a:rPr lang="en-US" sz="2200" dirty="0" smtClean="0"/>
              <a:t>          Execution engine and the caches</a:t>
            </a:r>
          </a:p>
          <a:p>
            <a:pPr>
              <a:buNone/>
            </a:pPr>
            <a:r>
              <a:rPr lang="en-US" sz="2200" dirty="0" smtClean="0"/>
              <a:t>          Firmware and system bus interface</a:t>
            </a:r>
            <a:endParaRPr lang="en-US" sz="22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pic>
        <p:nvPicPr>
          <p:cNvPr id="4" name="Picture 4"/>
          <p:cNvPicPr>
            <a:picLocks noChangeAspect="1" noChangeArrowheads="1"/>
          </p:cNvPicPr>
          <p:nvPr/>
        </p:nvPicPr>
        <p:blipFill>
          <a:blip r:embed="rId2" cstate="print"/>
          <a:srcRect/>
          <a:stretch>
            <a:fillRect/>
          </a:stretch>
        </p:blipFill>
        <p:spPr bwMode="auto">
          <a:xfrm>
            <a:off x="381000" y="228600"/>
            <a:ext cx="8218311" cy="26670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228600" y="228601"/>
            <a:ext cx="8610600" cy="5962172"/>
          </a:xfrm>
          <a:prstGeom prst="rect">
            <a:avLst/>
          </a:prstGeom>
          <a:noFill/>
          <a:ln w="9525">
            <a:noFill/>
            <a:miter lim="800000"/>
            <a:headEnd/>
            <a:tailEnd/>
          </a:ln>
          <a:effectLst/>
        </p:spPr>
      </p:pic>
      <p:sp>
        <p:nvSpPr>
          <p:cNvPr id="5" name="Footer Placeholder 4"/>
          <p:cNvSpPr>
            <a:spLocks noGrp="1"/>
          </p:cNvSpPr>
          <p:nvPr>
            <p:ph type="ftr" sz="quarter" idx="11"/>
          </p:nvPr>
        </p:nvSpPr>
        <p:spPr/>
        <p:txBody>
          <a:bodyPr/>
          <a:lstStyle/>
          <a:p>
            <a:r>
              <a:rPr lang="en-US" smtClean="0"/>
              <a:t>INTEL-HT</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85800"/>
            <a:ext cx="8229600" cy="4525963"/>
          </a:xfrm>
        </p:spPr>
        <p:txBody>
          <a:bodyPr/>
          <a:lstStyle/>
          <a:p>
            <a:pPr>
              <a:buNone/>
            </a:pPr>
            <a:r>
              <a:rPr lang="en-US" b="1" dirty="0" smtClean="0"/>
              <a:t>  Shared Resources</a:t>
            </a:r>
          </a:p>
          <a:p>
            <a:pPr lvl="1"/>
            <a:r>
              <a:rPr lang="tr-TR" sz="2400" dirty="0" smtClean="0"/>
              <a:t>Caches: trace cache, L1, L2, L3</a:t>
            </a:r>
          </a:p>
          <a:p>
            <a:pPr lvl="1"/>
            <a:r>
              <a:rPr lang="tr-TR" sz="2400" dirty="0" smtClean="0"/>
              <a:t>Execution Units</a:t>
            </a:r>
          </a:p>
          <a:p>
            <a:pPr lvl="1">
              <a:buFont typeface="Wingdings" pitchFamily="2" charset="2"/>
              <a:buNone/>
            </a:pPr>
            <a:endParaRPr lang="en-US" sz="2400" dirty="0" smtClean="0"/>
          </a:p>
          <a:p>
            <a:pPr lvl="1">
              <a:buFont typeface="Wingdings" pitchFamily="2" charset="2"/>
              <a:buNone/>
            </a:pPr>
            <a:r>
              <a:rPr lang="en-US" sz="2400" dirty="0" smtClean="0"/>
              <a:t>They are fully shared to improve the</a:t>
            </a:r>
            <a:r>
              <a:rPr lang="tr-TR" sz="2400" dirty="0" smtClean="0"/>
              <a:t> </a:t>
            </a:r>
            <a:r>
              <a:rPr lang="en-US" sz="2400" dirty="0" smtClean="0"/>
              <a:t>dynamic </a:t>
            </a:r>
            <a:endParaRPr lang="tr-TR" sz="2400" dirty="0" smtClean="0"/>
          </a:p>
          <a:p>
            <a:pPr lvl="1">
              <a:buFont typeface="Wingdings" pitchFamily="2" charset="2"/>
              <a:buNone/>
            </a:pPr>
            <a:r>
              <a:rPr lang="en-US" sz="2400" dirty="0" smtClean="0"/>
              <a:t>utilization</a:t>
            </a:r>
            <a:r>
              <a:rPr lang="tr-TR" sz="2400" dirty="0" smtClean="0"/>
              <a:t> </a:t>
            </a:r>
            <a:r>
              <a:rPr lang="en-US" sz="2400" dirty="0" smtClean="0"/>
              <a:t>of the resource</a:t>
            </a:r>
            <a:r>
              <a:rPr lang="tr-TR" sz="2400" dirty="0" smtClean="0"/>
              <a:t>.</a:t>
            </a:r>
            <a:endParaRPr lang="en-US" sz="2400" dirty="0" smtClean="0"/>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726</TotalTime>
  <Words>530</Words>
  <Application>Microsoft Office PowerPoint</Application>
  <PresentationFormat>On-screen Show (4:3)</PresentationFormat>
  <Paragraphs>102</Paragraphs>
  <Slides>11</Slides>
  <Notes>3</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Outline</vt:lpstr>
      <vt:lpstr>BACKGROUNDS</vt:lpstr>
      <vt:lpstr>Why Thread Your Application? </vt:lpstr>
      <vt:lpstr>Multithreading</vt:lpstr>
      <vt:lpstr>These multithreading operating systems made it possible for one thread to run while another was waiting for something to happen.  To benefit from multithreading, programs need to possess executable sections that can run in parallel.</vt:lpstr>
      <vt:lpstr>Hyper Threading Technology</vt:lpstr>
      <vt:lpstr>PowerPoint Presentation</vt:lpstr>
      <vt:lpstr>PowerPoint Presentation</vt:lpstr>
      <vt:lpstr>PowerPoint Presentation</vt:lpstr>
      <vt:lpstr>Hyper-Threading Goals</vt:lpstr>
      <vt:lpstr>Operating Systems Support for HT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Haier</cp:lastModifiedBy>
  <cp:revision>83</cp:revision>
  <dcterms:created xsi:type="dcterms:W3CDTF">2006-08-16T00:00:00Z</dcterms:created>
  <dcterms:modified xsi:type="dcterms:W3CDTF">2021-09-29T13:29:50Z</dcterms:modified>
</cp:coreProperties>
</file>