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5143500" type="screen16x9"/>
  <p:notesSz cx="6858000" cy="9144000"/>
  <p:embeddedFontLst>
    <p:embeddedFont>
      <p:font typeface="Lor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f1c92c6a8a_0_1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f1c92c6a8a_0_1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f1c92c6a8a_0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f1c92c6a8a_0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f1c92c6a8a_0_1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f1c92c6a8a_0_1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f1c92c6a8a_0_1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f1c92c6a8a_0_1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1cb03ee6e_5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1cb03ee6e_5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1cb03ee6e_5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1cb03ee6e_5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f1cb03ee6e_5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f1cb03ee6e_5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f1d4078e7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f1d4078e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f1cb03ee6e_5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f1cb03ee6e_5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f1cb03ee6e_5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f1cb03ee6e_5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f1c92c6a8a_0_1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f1c92c6a8a_0_1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f1cb03ee6e_5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f1cb03ee6e_5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f1cb03ee6e_5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f1cb03ee6e_5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f1d4078e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f1d4078e7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f1d4078e7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f1d4078e7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f1d4078e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f1d4078e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f1d4078e7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f1d4078e7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f27312d8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f27312d8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f2c829cb1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f2c829cb1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1cb03ee6e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1cb03ee6e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f1c92c6a8a_0_1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f1c92c6a8a_0_1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f1cb03ee6e_5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f1cb03ee6e_5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1c92c6a8a_0_1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1c92c6a8a_0_1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f1cb03ee6e_5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f1cb03ee6e_5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f1c92c6a8a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f1c92c6a8a_0_1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f1c92c6a8a_0_1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f1c92c6a8a_0_1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CE5C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datasets/imtkaggleteam/plastic-pollution" TargetMode="External"/><Relationship Id="rId7" Type="http://schemas.openxmlformats.org/officeDocument/2006/relationships/hyperlink" Target="https://d3-graph-gallery.com/graph/bubble_template.html"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d3-graph-gallery.com/graph/barplot_stacked_basicWide.html" TargetMode="External"/><Relationship Id="rId5" Type="http://schemas.openxmlformats.org/officeDocument/2006/relationships/hyperlink" Target="https://d3-graph-gallery.com/choropleth.html" TargetMode="External"/><Relationship Id="rId4" Type="http://schemas.openxmlformats.org/officeDocument/2006/relationships/hyperlink" Target="https://d3-graph-gallery.com/graph/line_basic.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title="Close-up of a plastic bottle in a puddle. Plastic waste in… | Flickr"/>
          <p:cNvPicPr preferRelativeResize="0"/>
          <p:nvPr/>
        </p:nvPicPr>
        <p:blipFill>
          <a:blip r:embed="rId3">
            <a:alphaModFix/>
          </a:blip>
          <a:stretch>
            <a:fillRect/>
          </a:stretch>
        </p:blipFill>
        <p:spPr>
          <a:xfrm>
            <a:off x="0" y="0"/>
            <a:ext cx="9144001" cy="5091175"/>
          </a:xfrm>
          <a:prstGeom prst="rect">
            <a:avLst/>
          </a:prstGeom>
          <a:noFill/>
          <a:ln>
            <a:noFill/>
          </a:ln>
        </p:spPr>
      </p:pic>
      <p:pic>
        <p:nvPicPr>
          <p:cNvPr id="55" name="Google Shape;55;p13"/>
          <p:cNvPicPr preferRelativeResize="0"/>
          <p:nvPr/>
        </p:nvPicPr>
        <p:blipFill>
          <a:blip r:embed="rId4">
            <a:alphaModFix/>
          </a:blip>
          <a:stretch>
            <a:fillRect/>
          </a:stretch>
        </p:blipFill>
        <p:spPr>
          <a:xfrm>
            <a:off x="6908675" y="101099"/>
            <a:ext cx="2007751" cy="841300"/>
          </a:xfrm>
          <a:prstGeom prst="rect">
            <a:avLst/>
          </a:prstGeom>
          <a:noFill/>
          <a:ln>
            <a:noFill/>
          </a:ln>
        </p:spPr>
      </p:pic>
      <p:sp>
        <p:nvSpPr>
          <p:cNvPr id="56" name="Google Shape;56;p13"/>
          <p:cNvSpPr txBox="1"/>
          <p:nvPr/>
        </p:nvSpPr>
        <p:spPr>
          <a:xfrm>
            <a:off x="2680625" y="2263950"/>
            <a:ext cx="6357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Lora"/>
                <a:ea typeface="Lora"/>
                <a:cs typeface="Lora"/>
                <a:sym typeface="Lora"/>
              </a:rPr>
              <a:t>Interactive</a:t>
            </a:r>
            <a:r>
              <a:rPr lang="en" sz="2800">
                <a:solidFill>
                  <a:schemeClr val="lt1"/>
                </a:solidFill>
              </a:rPr>
              <a:t> </a:t>
            </a:r>
            <a:r>
              <a:rPr lang="en" sz="2800">
                <a:solidFill>
                  <a:schemeClr val="lt1"/>
                </a:solidFill>
                <a:latin typeface="Lora"/>
                <a:ea typeface="Lora"/>
                <a:cs typeface="Lora"/>
                <a:sym typeface="Lora"/>
              </a:rPr>
              <a:t>Visualisation CIS4041</a:t>
            </a:r>
            <a:r>
              <a:rPr lang="en" sz="2800">
                <a:solidFill>
                  <a:schemeClr val="lt1"/>
                </a:solidFill>
              </a:rPr>
              <a:t> </a:t>
            </a:r>
            <a:endParaRPr sz="2800">
              <a:solidFill>
                <a:schemeClr val="lt1"/>
              </a:solidFill>
            </a:endParaRPr>
          </a:p>
        </p:txBody>
      </p:sp>
      <p:sp>
        <p:nvSpPr>
          <p:cNvPr id="57" name="Google Shape;57;p13"/>
          <p:cNvSpPr txBox="1"/>
          <p:nvPr/>
        </p:nvSpPr>
        <p:spPr>
          <a:xfrm>
            <a:off x="1206500" y="1389750"/>
            <a:ext cx="6964800" cy="87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80">
                <a:solidFill>
                  <a:schemeClr val="lt1"/>
                </a:solidFill>
                <a:latin typeface="Lora"/>
                <a:ea typeface="Lora"/>
                <a:cs typeface="Lora"/>
                <a:sym typeface="Lora"/>
              </a:rPr>
              <a:t>Global Plastic Pollution</a:t>
            </a:r>
            <a:endParaRPr sz="4480">
              <a:solidFill>
                <a:schemeClr val="lt1"/>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a:solidFill>
            <a:srgbClr val="B7B7B7"/>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4.Mismanaged plastic waste per capita</a:t>
            </a:r>
            <a:endParaRPr b="1">
              <a:latin typeface="Times New Roman"/>
              <a:ea typeface="Times New Roman"/>
              <a:cs typeface="Times New Roman"/>
              <a:sym typeface="Times New Roman"/>
            </a:endParaRPr>
          </a:p>
        </p:txBody>
      </p:sp>
      <p:sp>
        <p:nvSpPr>
          <p:cNvPr id="116" name="Google Shape;116;p23"/>
          <p:cNvSpPr txBox="1"/>
          <p:nvPr/>
        </p:nvSpPr>
        <p:spPr>
          <a:xfrm>
            <a:off x="450525" y="1149550"/>
            <a:ext cx="8002500" cy="480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50">
                <a:latin typeface="Times New Roman"/>
                <a:ea typeface="Times New Roman"/>
                <a:cs typeface="Times New Roman"/>
                <a:sym typeface="Times New Roman"/>
              </a:rPr>
              <a:t>Improving waste management strategies is crucial to ending plastic pollution.</a:t>
            </a:r>
            <a:endParaRPr sz="2250">
              <a:latin typeface="Times New Roman"/>
              <a:ea typeface="Times New Roman"/>
              <a:cs typeface="Times New Roman"/>
              <a:sym typeface="Times New Roman"/>
            </a:endParaRPr>
          </a:p>
          <a:p>
            <a:pPr marL="0" lvl="0" indent="0" algn="l" rtl="0">
              <a:spcBef>
                <a:spcPts val="0"/>
              </a:spcBef>
              <a:spcAft>
                <a:spcPts val="0"/>
              </a:spcAft>
              <a:buNone/>
            </a:pPr>
            <a:endParaRPr sz="2250">
              <a:latin typeface="Times New Roman"/>
              <a:ea typeface="Times New Roman"/>
              <a:cs typeface="Times New Roman"/>
              <a:sym typeface="Times New Roman"/>
            </a:endParaRPr>
          </a:p>
          <a:p>
            <a:pPr marL="0" lvl="0" indent="0" algn="l" rtl="0">
              <a:spcBef>
                <a:spcPts val="0"/>
              </a:spcBef>
              <a:spcAft>
                <a:spcPts val="0"/>
              </a:spcAft>
              <a:buNone/>
            </a:pPr>
            <a:r>
              <a:rPr lang="en" sz="2250">
                <a:latin typeface="Times New Roman"/>
                <a:ea typeface="Times New Roman"/>
                <a:cs typeface="Times New Roman"/>
                <a:sym typeface="Times New Roman"/>
              </a:rPr>
              <a:t>It is a solvable problem, and making a difference here would do much more to reduce plastic pollution than even considerably reducing plastic pollution.</a:t>
            </a:r>
            <a:endParaRPr sz="2250">
              <a:latin typeface="Times New Roman"/>
              <a:ea typeface="Times New Roman"/>
              <a:cs typeface="Times New Roman"/>
              <a:sym typeface="Times New Roman"/>
            </a:endParaRPr>
          </a:p>
          <a:p>
            <a:pPr marL="0" lvl="0" indent="0" algn="l" rtl="0">
              <a:spcBef>
                <a:spcPts val="0"/>
              </a:spcBef>
              <a:spcAft>
                <a:spcPts val="0"/>
              </a:spcAft>
              <a:buNone/>
            </a:pPr>
            <a:endParaRPr sz="2250">
              <a:latin typeface="Times New Roman"/>
              <a:ea typeface="Times New Roman"/>
              <a:cs typeface="Times New Roman"/>
              <a:sym typeface="Times New Roman"/>
            </a:endParaRPr>
          </a:p>
          <a:p>
            <a:pPr marL="0" lvl="0" indent="0" algn="l" rtl="0">
              <a:spcBef>
                <a:spcPts val="0"/>
              </a:spcBef>
              <a:spcAft>
                <a:spcPts val="0"/>
              </a:spcAft>
              <a:buNone/>
            </a:pPr>
            <a:r>
              <a:rPr lang="en" sz="2250">
                <a:latin typeface="Times New Roman"/>
                <a:ea typeface="Times New Roman"/>
                <a:cs typeface="Times New Roman"/>
                <a:sym typeface="Times New Roman"/>
              </a:rPr>
              <a:t>Nearly one - quarter of the world’s plastic waste is mismanaged or littered.Around 82 million tonnes.</a:t>
            </a:r>
            <a:endParaRPr sz="2250">
              <a:latin typeface="Times New Roman"/>
              <a:ea typeface="Times New Roman"/>
              <a:cs typeface="Times New Roman"/>
              <a:sym typeface="Times New Roman"/>
            </a:endParaRPr>
          </a:p>
          <a:p>
            <a:pPr marL="0" lvl="0" indent="0" algn="l" rtl="0">
              <a:spcBef>
                <a:spcPts val="0"/>
              </a:spcBef>
              <a:spcAft>
                <a:spcPts val="0"/>
              </a:spcAft>
              <a:buNone/>
            </a:pPr>
            <a:endParaRPr sz="1950"/>
          </a:p>
          <a:p>
            <a:pPr marL="0" lvl="0" indent="0" algn="l" rtl="0">
              <a:spcBef>
                <a:spcPts val="0"/>
              </a:spcBef>
              <a:spcAft>
                <a:spcPts val="0"/>
              </a:spcAft>
              <a:buNone/>
            </a:pPr>
            <a:endParaRPr sz="1950"/>
          </a:p>
          <a:p>
            <a:pPr marL="0" lvl="0" indent="0" algn="l" rtl="0">
              <a:spcBef>
                <a:spcPts val="0"/>
              </a:spcBef>
              <a:spcAft>
                <a:spcPts val="0"/>
              </a:spcAft>
              <a:buNone/>
            </a:pPr>
            <a:endParaRPr sz="1950"/>
          </a:p>
          <a:p>
            <a:pPr marL="0" lvl="0" indent="0" algn="l" rtl="0">
              <a:spcBef>
                <a:spcPts val="0"/>
              </a:spcBef>
              <a:spcAft>
                <a:spcPts val="0"/>
              </a:spcAft>
              <a:buNone/>
            </a:pPr>
            <a:endParaRPr sz="1950"/>
          </a:p>
          <a:p>
            <a:pPr marL="0" lvl="0" indent="0" algn="l" rtl="0">
              <a:spcBef>
                <a:spcPts val="0"/>
              </a:spcBef>
              <a:spcAft>
                <a:spcPts val="0"/>
              </a:spcAft>
              <a:buNone/>
            </a:pPr>
            <a:endParaRPr sz="19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152400" y="152400"/>
            <a:ext cx="8839201" cy="1369653"/>
          </a:xfrm>
          <a:prstGeom prst="rect">
            <a:avLst/>
          </a:prstGeom>
          <a:noFill/>
          <a:ln>
            <a:noFill/>
          </a:ln>
        </p:spPr>
      </p:pic>
      <p:pic>
        <p:nvPicPr>
          <p:cNvPr id="122" name="Google Shape;122;p24"/>
          <p:cNvPicPr preferRelativeResize="0"/>
          <p:nvPr/>
        </p:nvPicPr>
        <p:blipFill>
          <a:blip r:embed="rId4">
            <a:alphaModFix/>
          </a:blip>
          <a:stretch>
            <a:fillRect/>
          </a:stretch>
        </p:blipFill>
        <p:spPr>
          <a:xfrm>
            <a:off x="152400" y="1522050"/>
            <a:ext cx="8905498" cy="338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a:solidFill>
            <a:srgbClr val="B7B7B7"/>
          </a:solidFill>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latin typeface="Times New Roman"/>
                <a:ea typeface="Times New Roman"/>
                <a:cs typeface="Times New Roman"/>
                <a:sym typeface="Times New Roman"/>
              </a:rPr>
              <a:t>Data Cleaning Process</a:t>
            </a:r>
            <a:endParaRPr sz="2420" b="1">
              <a:latin typeface="Times New Roman"/>
              <a:ea typeface="Times New Roman"/>
              <a:cs typeface="Times New Roman"/>
              <a:sym typeface="Times New Roman"/>
            </a:endParaRPr>
          </a:p>
        </p:txBody>
      </p:sp>
      <p:sp>
        <p:nvSpPr>
          <p:cNvPr id="128" name="Google Shape;128;p25"/>
          <p:cNvSpPr txBox="1">
            <a:spLocks noGrp="1"/>
          </p:cNvSpPr>
          <p:nvPr>
            <p:ph type="body" idx="1"/>
          </p:nvPr>
        </p:nvSpPr>
        <p:spPr>
          <a:xfrm>
            <a:off x="311700" y="1178450"/>
            <a:ext cx="8520600" cy="39651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Times New Roman"/>
                <a:ea typeface="Times New Roman"/>
                <a:cs typeface="Times New Roman"/>
                <a:sym typeface="Times New Roman"/>
              </a:rPr>
              <a:t>Handling Missing Values:</a:t>
            </a:r>
            <a:r>
              <a:rPr lang="en" sz="1600">
                <a:solidFill>
                  <a:schemeClr val="dk1"/>
                </a:solidFill>
                <a:latin typeface="Times New Roman"/>
                <a:ea typeface="Times New Roman"/>
                <a:cs typeface="Times New Roman"/>
                <a:sym typeface="Times New Roman"/>
              </a:rPr>
              <a:t> Some datasets had missing values that needed to be addressed. Depending on the dataset, missing values were either filled using interpolation or removed if deemed unnecessary.</a:t>
            </a:r>
            <a:endParaRPr sz="1600">
              <a:solidFill>
                <a:schemeClr val="dk1"/>
              </a:solidFill>
              <a:latin typeface="Times New Roman"/>
              <a:ea typeface="Times New Roman"/>
              <a:cs typeface="Times New Roman"/>
              <a:sym typeface="Times New Roman"/>
            </a:endParaRPr>
          </a:p>
          <a:p>
            <a:pPr marL="0" lvl="0" indent="0" algn="l" rtl="0">
              <a:spcBef>
                <a:spcPts val="1400"/>
              </a:spcBef>
              <a:spcAft>
                <a:spcPts val="0"/>
              </a:spcAft>
              <a:buClr>
                <a:schemeClr val="dk1"/>
              </a:buClr>
              <a:buSzPts val="1100"/>
              <a:buFont typeface="Arial"/>
              <a:buNone/>
            </a:pPr>
            <a:r>
              <a:rPr lang="en" sz="1600" b="1">
                <a:solidFill>
                  <a:schemeClr val="dk1"/>
                </a:solidFill>
                <a:latin typeface="Times New Roman"/>
                <a:ea typeface="Times New Roman"/>
                <a:cs typeface="Times New Roman"/>
                <a:sym typeface="Times New Roman"/>
              </a:rPr>
              <a:t>Normalization:</a:t>
            </a:r>
            <a:r>
              <a:rPr lang="en" sz="1600">
                <a:solidFill>
                  <a:schemeClr val="dk1"/>
                </a:solidFill>
                <a:latin typeface="Times New Roman"/>
                <a:ea typeface="Times New Roman"/>
                <a:cs typeface="Times New Roman"/>
                <a:sym typeface="Times New Roman"/>
              </a:rPr>
              <a:t> Data were normalized where necessary, especially for datasets that spanned different units or magnitudes, to ensure consistency across visualizations.</a:t>
            </a:r>
            <a:endParaRPr sz="1600">
              <a:solidFill>
                <a:schemeClr val="dk1"/>
              </a:solidFill>
              <a:latin typeface="Times New Roman"/>
              <a:ea typeface="Times New Roman"/>
              <a:cs typeface="Times New Roman"/>
              <a:sym typeface="Times New Roman"/>
            </a:endParaRPr>
          </a:p>
          <a:p>
            <a:pPr marL="0" lvl="0" indent="0" algn="l" rtl="0">
              <a:spcBef>
                <a:spcPts val="1400"/>
              </a:spcBef>
              <a:spcAft>
                <a:spcPts val="0"/>
              </a:spcAft>
              <a:buClr>
                <a:schemeClr val="dk1"/>
              </a:buClr>
              <a:buSzPts val="1100"/>
              <a:buFont typeface="Arial"/>
              <a:buNone/>
            </a:pPr>
            <a:r>
              <a:rPr lang="en" sz="1600" b="1">
                <a:solidFill>
                  <a:schemeClr val="dk1"/>
                </a:solidFill>
                <a:latin typeface="Times New Roman"/>
                <a:ea typeface="Times New Roman"/>
                <a:cs typeface="Times New Roman"/>
                <a:sym typeface="Times New Roman"/>
              </a:rPr>
              <a:t>Formatting and Structuring:</a:t>
            </a:r>
            <a:r>
              <a:rPr lang="en" sz="1600">
                <a:solidFill>
                  <a:schemeClr val="dk1"/>
                </a:solidFill>
                <a:latin typeface="Times New Roman"/>
                <a:ea typeface="Times New Roman"/>
                <a:cs typeface="Times New Roman"/>
                <a:sym typeface="Times New Roman"/>
              </a:rPr>
              <a:t> The datasets were formatted to ensure uniformity in date formats, column names, and data types, facilitating smoother analysis and visualization.</a:t>
            </a:r>
            <a:endParaRPr sz="1600">
              <a:solidFill>
                <a:schemeClr val="dk1"/>
              </a:solidFill>
              <a:latin typeface="Times New Roman"/>
              <a:ea typeface="Times New Roman"/>
              <a:cs typeface="Times New Roman"/>
              <a:sym typeface="Times New Roman"/>
            </a:endParaRPr>
          </a:p>
          <a:p>
            <a:pPr marL="0" lvl="0" indent="0" algn="l" rtl="0">
              <a:spcBef>
                <a:spcPts val="1400"/>
              </a:spcBef>
              <a:spcAft>
                <a:spcPts val="400"/>
              </a:spcAft>
              <a:buClr>
                <a:schemeClr val="dk1"/>
              </a:buClr>
              <a:buSzPts val="1100"/>
              <a:buFont typeface="Arial"/>
              <a:buNone/>
            </a:pP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a:solidFill>
            <a:srgbClr val="B7B7B7"/>
          </a:solidFill>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latin typeface="Times New Roman"/>
                <a:ea typeface="Times New Roman"/>
                <a:cs typeface="Times New Roman"/>
                <a:sym typeface="Times New Roman"/>
              </a:rPr>
              <a:t>Context of the Project</a:t>
            </a:r>
            <a:endParaRPr sz="2420" b="1">
              <a:latin typeface="Times New Roman"/>
              <a:ea typeface="Times New Roman"/>
              <a:cs typeface="Times New Roman"/>
              <a:sym typeface="Times New Roman"/>
            </a:endParaRPr>
          </a:p>
        </p:txBody>
      </p:sp>
      <p:sp>
        <p:nvSpPr>
          <p:cNvPr id="134" name="Google Shape;134;p26"/>
          <p:cNvSpPr txBox="1">
            <a:spLocks noGrp="1"/>
          </p:cNvSpPr>
          <p:nvPr>
            <p:ph type="body" idx="1"/>
          </p:nvPr>
        </p:nvSpPr>
        <p:spPr>
          <a:xfrm>
            <a:off x="311700" y="1056500"/>
            <a:ext cx="531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primary context of the project was to explore the global challenge of plastic waste. With growing concerns about environmental sustainability, this project aimed to shed light on the scale of plastic production, the proportion that ends up in oceans, and the fate of this waste. This data-driven approach provides a clearer picture of the challenges in managing plastic waste and the global disparities in waste management practices</a:t>
            </a:r>
            <a:r>
              <a:rPr lang="e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2000"/>
          </a:p>
        </p:txBody>
      </p:sp>
      <p:pic>
        <p:nvPicPr>
          <p:cNvPr id="135" name="Google Shape;135;p26"/>
          <p:cNvPicPr preferRelativeResize="0"/>
          <p:nvPr/>
        </p:nvPicPr>
        <p:blipFill>
          <a:blip r:embed="rId3">
            <a:alphaModFix/>
          </a:blip>
          <a:stretch>
            <a:fillRect/>
          </a:stretch>
        </p:blipFill>
        <p:spPr>
          <a:xfrm>
            <a:off x="5988300" y="1150550"/>
            <a:ext cx="2844002" cy="2211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302150"/>
            <a:ext cx="8520600" cy="572700"/>
          </a:xfrm>
          <a:prstGeom prst="rect">
            <a:avLst/>
          </a:prstGeom>
          <a:solidFill>
            <a:srgbClr val="B7B7B7"/>
          </a:solidFill>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latin typeface="Times New Roman"/>
                <a:ea typeface="Times New Roman"/>
                <a:cs typeface="Times New Roman"/>
                <a:sym typeface="Times New Roman"/>
              </a:rPr>
              <a:t>Demonstration of the Product</a:t>
            </a:r>
            <a:endParaRPr sz="2420" b="1">
              <a:latin typeface="Times New Roman"/>
              <a:ea typeface="Times New Roman"/>
              <a:cs typeface="Times New Roman"/>
              <a:sym typeface="Times New Roman"/>
            </a:endParaRPr>
          </a:p>
        </p:txBody>
      </p:sp>
      <p:sp>
        <p:nvSpPr>
          <p:cNvPr id="141" name="Google Shape;141;p27"/>
          <p:cNvSpPr txBox="1">
            <a:spLocks noGrp="1"/>
          </p:cNvSpPr>
          <p:nvPr>
            <p:ph type="body" idx="1"/>
          </p:nvPr>
        </p:nvSpPr>
        <p:spPr>
          <a:xfrm>
            <a:off x="311700" y="874850"/>
            <a:ext cx="8520600" cy="42684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Clr>
                <a:schemeClr val="dk1"/>
              </a:buClr>
              <a:buSzPts val="852"/>
              <a:buFont typeface="Arial"/>
              <a:buNone/>
            </a:pPr>
            <a:r>
              <a:rPr lang="en" sz="1661">
                <a:solidFill>
                  <a:schemeClr val="dk1"/>
                </a:solidFill>
                <a:latin typeface="Times New Roman"/>
                <a:ea typeface="Times New Roman"/>
                <a:cs typeface="Times New Roman"/>
                <a:sym typeface="Times New Roman"/>
              </a:rPr>
              <a:t>The final product of this project is a series of visualizations that provide insights into the global plastic waste crisis. These visualizations can be demonstrated using a  presentation that includes the following:</a:t>
            </a:r>
            <a:endParaRPr sz="1661">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1661" b="1">
                <a:solidFill>
                  <a:schemeClr val="dk1"/>
                </a:solidFill>
                <a:latin typeface="Times New Roman"/>
                <a:ea typeface="Times New Roman"/>
                <a:cs typeface="Times New Roman"/>
                <a:sym typeface="Times New Roman"/>
              </a:rPr>
              <a:t>1.Global Trends in Plastic Production</a:t>
            </a:r>
            <a:r>
              <a:rPr lang="en" sz="1661">
                <a:solidFill>
                  <a:schemeClr val="dk1"/>
                </a:solidFill>
                <a:latin typeface="Times New Roman"/>
                <a:ea typeface="Times New Roman"/>
                <a:cs typeface="Times New Roman"/>
                <a:sym typeface="Times New Roman"/>
              </a:rPr>
              <a:t>: A line chart showing the annual production of plastics globally, illustrating the growth trend over the years.</a:t>
            </a:r>
            <a:endParaRPr sz="1661">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1661" b="1">
                <a:solidFill>
                  <a:schemeClr val="dk1"/>
                </a:solidFill>
                <a:latin typeface="Times New Roman"/>
                <a:ea typeface="Times New Roman"/>
                <a:cs typeface="Times New Roman"/>
                <a:sym typeface="Times New Roman"/>
              </a:rPr>
              <a:t>2.Mismanaged Plastic Waste per Capita</a:t>
            </a:r>
            <a:r>
              <a:rPr lang="en" sz="1661">
                <a:solidFill>
                  <a:schemeClr val="dk1"/>
                </a:solidFill>
                <a:latin typeface="Times New Roman"/>
                <a:ea typeface="Times New Roman"/>
                <a:cs typeface="Times New Roman"/>
                <a:sym typeface="Times New Roman"/>
              </a:rPr>
              <a:t>: A  choropleth map highlighting countries with the highest per capita mismanagement of plastic waste.</a:t>
            </a:r>
            <a:endParaRPr sz="1661">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1661" b="1">
                <a:solidFill>
                  <a:schemeClr val="dk1"/>
                </a:solidFill>
                <a:latin typeface="Times New Roman"/>
                <a:ea typeface="Times New Roman"/>
                <a:cs typeface="Times New Roman"/>
                <a:sym typeface="Times New Roman"/>
              </a:rPr>
              <a:t>3.Plastic Waste in the Ocean</a:t>
            </a:r>
            <a:r>
              <a:rPr lang="en" sz="1661">
                <a:solidFill>
                  <a:schemeClr val="dk1"/>
                </a:solidFill>
                <a:latin typeface="Times New Roman"/>
                <a:ea typeface="Times New Roman"/>
                <a:cs typeface="Times New Roman"/>
                <a:sym typeface="Times New Roman"/>
              </a:rPr>
              <a:t>: A stacked bar chart  illustrating the share of global plastic waste that ends up in the ocean.</a:t>
            </a:r>
            <a:endParaRPr sz="1661">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None/>
            </a:pPr>
            <a:r>
              <a:rPr lang="en" sz="1661" b="1">
                <a:solidFill>
                  <a:schemeClr val="dk1"/>
                </a:solidFill>
                <a:latin typeface="Times New Roman"/>
                <a:ea typeface="Times New Roman"/>
                <a:cs typeface="Times New Roman"/>
                <a:sym typeface="Times New Roman"/>
              </a:rPr>
              <a:t>4.Fate of Plastic Waste</a:t>
            </a:r>
            <a:r>
              <a:rPr lang="en" sz="1661">
                <a:solidFill>
                  <a:schemeClr val="dk1"/>
                </a:solidFill>
                <a:latin typeface="Times New Roman"/>
                <a:ea typeface="Times New Roman"/>
                <a:cs typeface="Times New Roman"/>
                <a:sym typeface="Times New Roman"/>
              </a:rPr>
              <a:t>: A bubble chart depicting the distribution of plastic waste across various management outcomes like recycling, incineration, and mismanagement</a:t>
            </a:r>
            <a:r>
              <a:rPr lang="en" sz="985">
                <a:solidFill>
                  <a:schemeClr val="dk1"/>
                </a:solidFill>
                <a:latin typeface="Times New Roman"/>
                <a:ea typeface="Times New Roman"/>
                <a:cs typeface="Times New Roman"/>
                <a:sym typeface="Times New Roman"/>
              </a:rPr>
              <a:t>.</a:t>
            </a:r>
            <a:endParaRPr sz="985">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852"/>
              <a:buNone/>
            </a:pPr>
            <a:endParaRPr sz="1627"/>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101525"/>
            <a:ext cx="8520600" cy="574200"/>
          </a:xfrm>
          <a:prstGeom prst="rect">
            <a:avLst/>
          </a:prstGeom>
          <a:solidFill>
            <a:srgbClr val="B7B7B7"/>
          </a:solidFill>
        </p:spPr>
        <p:txBody>
          <a:bodyPr spcFirstLastPara="1" wrap="square" lIns="91425" tIns="91425" rIns="91425" bIns="91425" anchor="t" anchorCtr="0">
            <a:norm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Justification of Visualization</a:t>
            </a:r>
            <a:endParaRPr sz="2400" b="1">
              <a:latin typeface="Times New Roman"/>
              <a:ea typeface="Times New Roman"/>
              <a:cs typeface="Times New Roman"/>
              <a:sym typeface="Times New Roman"/>
            </a:endParaRPr>
          </a:p>
        </p:txBody>
      </p:sp>
      <p:sp>
        <p:nvSpPr>
          <p:cNvPr id="147" name="Google Shape;147;p28"/>
          <p:cNvSpPr txBox="1">
            <a:spLocks noGrp="1"/>
          </p:cNvSpPr>
          <p:nvPr>
            <p:ph type="body" idx="1"/>
          </p:nvPr>
        </p:nvSpPr>
        <p:spPr>
          <a:xfrm>
            <a:off x="311700" y="675600"/>
            <a:ext cx="8520600" cy="4467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solidFill>
                  <a:schemeClr val="dk1"/>
                </a:solidFill>
                <a:latin typeface="Times New Roman"/>
                <a:ea typeface="Times New Roman"/>
                <a:cs typeface="Times New Roman"/>
                <a:sym typeface="Times New Roman"/>
              </a:rPr>
              <a:t>The selection of visualizations in this project was driven by the need to effectively communicate complex data in a way that is both informative and accessible. Each type of visualization was chosen based on the nature of the data and the specific questions we aimed to answer.</a:t>
            </a:r>
            <a:endParaRPr sz="16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600" b="1">
                <a:solidFill>
                  <a:schemeClr val="dk1"/>
                </a:solidFill>
                <a:latin typeface="Times New Roman"/>
                <a:ea typeface="Times New Roman"/>
                <a:cs typeface="Times New Roman"/>
                <a:sym typeface="Times New Roman"/>
              </a:rPr>
              <a:t>Line Chart for Global Trends in Plastic Production:</a:t>
            </a:r>
            <a:endParaRPr sz="1600" b="1">
              <a:solidFill>
                <a:schemeClr val="dk1"/>
              </a:solidFill>
              <a:latin typeface="Times New Roman"/>
              <a:ea typeface="Times New Roman"/>
              <a:cs typeface="Times New Roman"/>
              <a:sym typeface="Times New Roman"/>
            </a:endParaRPr>
          </a:p>
          <a:p>
            <a:pPr marL="914400" lvl="1" indent="-330200" algn="l" rtl="0">
              <a:spcBef>
                <a:spcPts val="1200"/>
              </a:spcBef>
              <a:spcAft>
                <a:spcPts val="0"/>
              </a:spcAft>
              <a:buClr>
                <a:schemeClr val="dk1"/>
              </a:buClr>
              <a:buSzPts val="1600"/>
              <a:buAutoNum type="alphaLcPeriod"/>
            </a:pPr>
            <a:r>
              <a:rPr lang="en" sz="1600" b="1">
                <a:solidFill>
                  <a:schemeClr val="dk1"/>
                </a:solidFill>
                <a:latin typeface="Times New Roman"/>
                <a:ea typeface="Times New Roman"/>
                <a:cs typeface="Times New Roman"/>
                <a:sym typeface="Times New Roman"/>
              </a:rPr>
              <a:t>Justification:</a:t>
            </a:r>
            <a:r>
              <a:rPr lang="en" sz="1600">
                <a:solidFill>
                  <a:schemeClr val="dk1"/>
                </a:solidFill>
                <a:latin typeface="Times New Roman"/>
                <a:ea typeface="Times New Roman"/>
                <a:cs typeface="Times New Roman"/>
                <a:sym typeface="Times New Roman"/>
              </a:rPr>
              <a:t> Line charts are ideal for displaying trends over time, making them perfect for showing the increase in global plastic production. This visualization allows for a clear understanding of how plastic production has escalated over the years, providing context for the resulting waste management challenges.</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AutoNum type="alphaLcPeriod"/>
            </a:pPr>
            <a:r>
              <a:rPr lang="en" sz="1600" b="1">
                <a:solidFill>
                  <a:schemeClr val="dk1"/>
                </a:solidFill>
                <a:latin typeface="Times New Roman"/>
                <a:ea typeface="Times New Roman"/>
                <a:cs typeface="Times New Roman"/>
                <a:sym typeface="Times New Roman"/>
              </a:rPr>
              <a:t>Effectiveness:</a:t>
            </a:r>
            <a:r>
              <a:rPr lang="en" sz="1600">
                <a:solidFill>
                  <a:schemeClr val="dk1"/>
                </a:solidFill>
                <a:latin typeface="Times New Roman"/>
                <a:ea typeface="Times New Roman"/>
                <a:cs typeface="Times New Roman"/>
                <a:sym typeface="Times New Roman"/>
              </a:rPr>
              <a:t> It effectively highlights significant increases or declines in production, making it easier to correlate these with global events or policy changes.</a:t>
            </a:r>
            <a:endParaRPr sz="16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1342150"/>
            <a:ext cx="8520600" cy="95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53" name="Google Shape;153;p29"/>
          <p:cNvSpPr txBox="1">
            <a:spLocks noGrp="1"/>
          </p:cNvSpPr>
          <p:nvPr>
            <p:ph type="body" idx="1"/>
          </p:nvPr>
        </p:nvSpPr>
        <p:spPr>
          <a:xfrm>
            <a:off x="311700" y="528200"/>
            <a:ext cx="8520600" cy="4455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2200" b="1">
                <a:solidFill>
                  <a:schemeClr val="dk1"/>
                </a:solidFill>
                <a:latin typeface="Times New Roman"/>
                <a:ea typeface="Times New Roman"/>
                <a:cs typeface="Times New Roman"/>
                <a:sym typeface="Times New Roman"/>
              </a:rPr>
              <a:t>2.</a:t>
            </a:r>
            <a:r>
              <a:rPr lang="en" b="1">
                <a:solidFill>
                  <a:schemeClr val="dk1"/>
                </a:solidFill>
                <a:latin typeface="Times New Roman"/>
                <a:ea typeface="Times New Roman"/>
                <a:cs typeface="Times New Roman"/>
                <a:sym typeface="Times New Roman"/>
              </a:rPr>
              <a:t>Choropleth Map for Mismanaged Plastic Waste per Capita:</a:t>
            </a:r>
            <a:endParaRPr b="1">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r>
              <a:rPr lang="en" b="1">
                <a:solidFill>
                  <a:schemeClr val="dk1"/>
                </a:solidFill>
                <a:latin typeface="Times New Roman"/>
                <a:ea typeface="Times New Roman"/>
                <a:cs typeface="Times New Roman"/>
                <a:sym typeface="Times New Roman"/>
              </a:rPr>
              <a:t>Justification:</a:t>
            </a:r>
            <a:r>
              <a:rPr lang="en">
                <a:solidFill>
                  <a:schemeClr val="dk1"/>
                </a:solidFill>
                <a:latin typeface="Times New Roman"/>
                <a:ea typeface="Times New Roman"/>
                <a:cs typeface="Times New Roman"/>
                <a:sym typeface="Times New Roman"/>
              </a:rPr>
              <a:t> Choropleth maps are particularly useful for geographical data as they show variation across different regions. By using a map, we can easily highlight which countries contribute the most to mismanaged plastic waste per capita, making it visually evident which regions require urgent attention.</a:t>
            </a:r>
            <a:endParaRPr>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r>
              <a:rPr lang="en" b="1">
                <a:solidFill>
                  <a:schemeClr val="dk1"/>
                </a:solidFill>
                <a:latin typeface="Times New Roman"/>
                <a:ea typeface="Times New Roman"/>
                <a:cs typeface="Times New Roman"/>
                <a:sym typeface="Times New Roman"/>
              </a:rPr>
              <a:t>Effectiveness:</a:t>
            </a:r>
            <a:r>
              <a:rPr lang="en">
                <a:solidFill>
                  <a:schemeClr val="dk1"/>
                </a:solidFill>
                <a:latin typeface="Times New Roman"/>
                <a:ea typeface="Times New Roman"/>
                <a:cs typeface="Times New Roman"/>
                <a:sym typeface="Times New Roman"/>
              </a:rPr>
              <a:t> The use of color gradients allows for an intuitive understanding of the data, where darker shades can indicate higher levels of mismanagement, thereby drawing attention to critical areas.</a:t>
            </a:r>
            <a:endParaRPr>
              <a:solidFill>
                <a:schemeClr val="dk1"/>
              </a:solidFill>
              <a:latin typeface="Times New Roman"/>
              <a:ea typeface="Times New Roman"/>
              <a:cs typeface="Times New Roman"/>
              <a:sym typeface="Times New Roman"/>
            </a:endParaRPr>
          </a:p>
          <a:p>
            <a:pPr marL="457200" lvl="0" indent="0" algn="l" rtl="0">
              <a:spcBef>
                <a:spcPts val="1200"/>
              </a:spcBef>
              <a:spcAft>
                <a:spcPts val="1200"/>
              </a:spcAft>
              <a:buNone/>
            </a:pP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body" idx="1"/>
          </p:nvPr>
        </p:nvSpPr>
        <p:spPr>
          <a:xfrm>
            <a:off x="311700" y="723025"/>
            <a:ext cx="8520600" cy="38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3.Stacked Bar Chart  for Plastic Waste in the Ocean:</a:t>
            </a:r>
            <a:endParaRPr b="1">
              <a:solidFill>
                <a:schemeClr val="dk1"/>
              </a:solidFill>
              <a:latin typeface="Times New Roman"/>
              <a:ea typeface="Times New Roman"/>
              <a:cs typeface="Times New Roman"/>
              <a:sym typeface="Times New Roman"/>
            </a:endParaRPr>
          </a:p>
          <a:p>
            <a:pPr marL="457200" lvl="0" indent="-342900" algn="l" rtl="0">
              <a:spcBef>
                <a:spcPts val="1200"/>
              </a:spcBef>
              <a:spcAft>
                <a:spcPts val="0"/>
              </a:spcAft>
              <a:buClr>
                <a:schemeClr val="dk1"/>
              </a:buClr>
              <a:buSzPts val="1800"/>
              <a:buChar char="●"/>
            </a:pPr>
            <a:r>
              <a:rPr lang="en" b="1">
                <a:solidFill>
                  <a:schemeClr val="dk1"/>
                </a:solidFill>
                <a:latin typeface="Times New Roman"/>
                <a:ea typeface="Times New Roman"/>
                <a:cs typeface="Times New Roman"/>
                <a:sym typeface="Times New Roman"/>
              </a:rPr>
              <a:t> Justification:</a:t>
            </a:r>
            <a:r>
              <a:rPr lang="en">
                <a:solidFill>
                  <a:schemeClr val="dk1"/>
                </a:solidFill>
                <a:latin typeface="Times New Roman"/>
                <a:ea typeface="Times New Roman"/>
                <a:cs typeface="Times New Roman"/>
                <a:sym typeface="Times New Roman"/>
              </a:rPr>
              <a:t> Stacked Bar charts are excellent for comparing different categories or components, making them suitable for displaying the share of plastic waste that ends up in the ocean. A pie chart can also be used if we want to emphasize the part-to-whole relationship.</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Char char="●"/>
            </a:pPr>
            <a:r>
              <a:rPr lang="en" b="1">
                <a:solidFill>
                  <a:schemeClr val="dk1"/>
                </a:solidFill>
                <a:latin typeface="Times New Roman"/>
                <a:ea typeface="Times New Roman"/>
                <a:cs typeface="Times New Roman"/>
                <a:sym typeface="Times New Roman"/>
              </a:rPr>
              <a:t>Effectiveness:</a:t>
            </a:r>
            <a:r>
              <a:rPr lang="en">
                <a:solidFill>
                  <a:schemeClr val="dk1"/>
                </a:solidFill>
                <a:latin typeface="Times New Roman"/>
                <a:ea typeface="Times New Roman"/>
                <a:cs typeface="Times New Roman"/>
                <a:sym typeface="Times New Roman"/>
              </a:rPr>
              <a:t> These charts provide a clear and immediate visual of the proportion of plastic waste in the ocean, facilitating comparisons across different categories or time periods.</a:t>
            </a:r>
            <a:endParaRPr sz="2000">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body" idx="1"/>
          </p:nvPr>
        </p:nvSpPr>
        <p:spPr>
          <a:xfrm>
            <a:off x="311700" y="813950"/>
            <a:ext cx="8520600" cy="375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4.Bubble Chart for the Fate of Plastic Waste:</a:t>
            </a:r>
            <a:endParaRPr b="1">
              <a:solidFill>
                <a:schemeClr val="dk1"/>
              </a:solidFill>
              <a:latin typeface="Times New Roman"/>
              <a:ea typeface="Times New Roman"/>
              <a:cs typeface="Times New Roman"/>
              <a:sym typeface="Times New Roman"/>
            </a:endParaRPr>
          </a:p>
          <a:p>
            <a:pPr marL="457200" lvl="0" indent="-336550" algn="l" rtl="0">
              <a:spcBef>
                <a:spcPts val="1200"/>
              </a:spcBef>
              <a:spcAft>
                <a:spcPts val="0"/>
              </a:spcAft>
              <a:buClr>
                <a:schemeClr val="dk1"/>
              </a:buClr>
              <a:buSzPts val="1700"/>
              <a:buChar char="●"/>
            </a:pPr>
            <a:r>
              <a:rPr lang="en" sz="1700" b="1">
                <a:solidFill>
                  <a:schemeClr val="dk1"/>
                </a:solidFill>
                <a:latin typeface="Times New Roman"/>
                <a:ea typeface="Times New Roman"/>
                <a:cs typeface="Times New Roman"/>
                <a:sym typeface="Times New Roman"/>
              </a:rPr>
              <a:t>Justification:</a:t>
            </a:r>
            <a:r>
              <a:rPr lang="en" sz="1700">
                <a:solidFill>
                  <a:schemeClr val="dk1"/>
                </a:solidFill>
                <a:latin typeface="Times New Roman"/>
                <a:ea typeface="Times New Roman"/>
                <a:cs typeface="Times New Roman"/>
                <a:sym typeface="Times New Roman"/>
              </a:rPr>
              <a:t> Bubble bar charts allow for the comparison of different categories within a total, making them ideal for showing the distribution of plastic waste between recycling, incineration, and mismanagement. This helps in understanding how different waste management strategies contribute to overall outcomes.</a:t>
            </a:r>
            <a:endParaRPr sz="1700">
              <a:solidFill>
                <a:schemeClr val="dk1"/>
              </a:solidFill>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Char char="●"/>
            </a:pPr>
            <a:r>
              <a:rPr lang="en" sz="1700" b="1">
                <a:solidFill>
                  <a:schemeClr val="dk1"/>
                </a:solidFill>
                <a:latin typeface="Times New Roman"/>
                <a:ea typeface="Times New Roman"/>
                <a:cs typeface="Times New Roman"/>
                <a:sym typeface="Times New Roman"/>
              </a:rPr>
              <a:t>Effectiveness:</a:t>
            </a:r>
            <a:r>
              <a:rPr lang="en" sz="1700">
                <a:solidFill>
                  <a:schemeClr val="dk1"/>
                </a:solidFill>
                <a:latin typeface="Times New Roman"/>
                <a:ea typeface="Times New Roman"/>
                <a:cs typeface="Times New Roman"/>
                <a:sym typeface="Times New Roman"/>
              </a:rPr>
              <a:t> This visualization allows for easy comparison while also showing the total volume of waste, offering a comprehensive view of how plastic waste is managed globally.</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2400">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99575"/>
            <a:ext cx="8520600" cy="636600"/>
          </a:xfrm>
          <a:prstGeom prst="rect">
            <a:avLst/>
          </a:prstGeom>
          <a:solidFill>
            <a:srgbClr val="B7B7B7"/>
          </a:solidFill>
        </p:spPr>
        <p:txBody>
          <a:bodyPr spcFirstLastPara="1" wrap="square" lIns="91425" tIns="91425" rIns="91425" bIns="91425" anchor="t" anchorCtr="0">
            <a:norm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Effectiveness of Technologies and Techniques</a:t>
            </a:r>
            <a:endParaRPr sz="2000" b="1">
              <a:latin typeface="Times New Roman"/>
              <a:ea typeface="Times New Roman"/>
              <a:cs typeface="Times New Roman"/>
              <a:sym typeface="Times New Roman"/>
            </a:endParaRPr>
          </a:p>
        </p:txBody>
      </p:sp>
      <p:sp>
        <p:nvSpPr>
          <p:cNvPr id="169" name="Google Shape;169;p32"/>
          <p:cNvSpPr txBox="1">
            <a:spLocks noGrp="1"/>
          </p:cNvSpPr>
          <p:nvPr>
            <p:ph type="body" idx="1"/>
          </p:nvPr>
        </p:nvSpPr>
        <p:spPr>
          <a:xfrm>
            <a:off x="311700" y="736175"/>
            <a:ext cx="8520600" cy="4407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The technologies employed for the development of the product included are:</a:t>
            </a:r>
            <a:endParaRPr sz="1700">
              <a:solidFill>
                <a:schemeClr val="dk1"/>
              </a:solidFill>
              <a:latin typeface="Times New Roman"/>
              <a:ea typeface="Times New Roman"/>
              <a:cs typeface="Times New Roman"/>
              <a:sym typeface="Times New Roman"/>
            </a:endParaRPr>
          </a:p>
          <a:p>
            <a:pPr marL="457200" lvl="0" indent="-336550" algn="l" rtl="0">
              <a:spcBef>
                <a:spcPts val="1200"/>
              </a:spcBef>
              <a:spcAft>
                <a:spcPts val="0"/>
              </a:spcAft>
              <a:buClr>
                <a:schemeClr val="dk1"/>
              </a:buClr>
              <a:buSzPts val="1700"/>
              <a:buChar char="●"/>
            </a:pPr>
            <a:r>
              <a:rPr lang="en" sz="1700" b="1">
                <a:solidFill>
                  <a:schemeClr val="dk1"/>
                </a:solidFill>
                <a:latin typeface="Times New Roman"/>
                <a:ea typeface="Times New Roman"/>
                <a:cs typeface="Times New Roman"/>
                <a:sym typeface="Times New Roman"/>
              </a:rPr>
              <a:t>Handling CSV data files</a:t>
            </a:r>
            <a:r>
              <a:rPr lang="en" sz="1700">
                <a:solidFill>
                  <a:schemeClr val="dk1"/>
                </a:solidFill>
                <a:latin typeface="Times New Roman"/>
                <a:ea typeface="Times New Roman"/>
                <a:cs typeface="Times New Roman"/>
                <a:sym typeface="Times New Roman"/>
              </a:rPr>
              <a:t>: Alter the data manually by adding necessary values  and deleting the unnecessary data for data cleaning purpose.</a:t>
            </a:r>
            <a:endParaRPr sz="1700">
              <a:solidFill>
                <a:schemeClr val="dk1"/>
              </a:solidFill>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Char char="●"/>
            </a:pPr>
            <a:r>
              <a:rPr lang="en" sz="1700" b="1">
                <a:solidFill>
                  <a:schemeClr val="dk1"/>
                </a:solidFill>
                <a:latin typeface="Times New Roman"/>
                <a:ea typeface="Times New Roman"/>
                <a:cs typeface="Times New Roman"/>
                <a:sym typeface="Times New Roman"/>
              </a:rPr>
              <a:t>HTML</a:t>
            </a:r>
            <a:r>
              <a:rPr lang="en" sz="1700">
                <a:solidFill>
                  <a:schemeClr val="dk1"/>
                </a:solidFill>
                <a:latin typeface="Times New Roman"/>
                <a:ea typeface="Times New Roman"/>
                <a:cs typeface="Times New Roman"/>
                <a:sym typeface="Times New Roman"/>
              </a:rPr>
              <a:t>: Structured the project’s content and layout using HTML for a clear and organized interface.</a:t>
            </a:r>
            <a:endParaRPr sz="1700">
              <a:solidFill>
                <a:schemeClr val="dk1"/>
              </a:solidFill>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Char char="●"/>
            </a:pPr>
            <a:r>
              <a:rPr lang="en" sz="1700" b="1">
                <a:solidFill>
                  <a:schemeClr val="dk1"/>
                </a:solidFill>
                <a:latin typeface="Times New Roman"/>
                <a:ea typeface="Times New Roman"/>
                <a:cs typeface="Times New Roman"/>
                <a:sym typeface="Times New Roman"/>
              </a:rPr>
              <a:t>CSS</a:t>
            </a:r>
            <a:r>
              <a:rPr lang="en" sz="1700">
                <a:solidFill>
                  <a:schemeClr val="dk1"/>
                </a:solidFill>
                <a:latin typeface="Times New Roman"/>
                <a:ea typeface="Times New Roman"/>
                <a:cs typeface="Times New Roman"/>
                <a:sym typeface="Times New Roman"/>
              </a:rPr>
              <a:t>:</a:t>
            </a:r>
            <a:r>
              <a:rPr lang="en" sz="1700" b="1">
                <a:solidFill>
                  <a:schemeClr val="dk1"/>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Styled the project with CSS to ensure a visually appealing and responsive design.</a:t>
            </a:r>
            <a:endParaRPr sz="1700">
              <a:solidFill>
                <a:schemeClr val="dk1"/>
              </a:solidFill>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Char char="●"/>
            </a:pPr>
            <a:r>
              <a:rPr lang="en" sz="1700" b="1">
                <a:solidFill>
                  <a:schemeClr val="dk1"/>
                </a:solidFill>
                <a:latin typeface="Times New Roman"/>
                <a:ea typeface="Times New Roman"/>
                <a:cs typeface="Times New Roman"/>
                <a:sym typeface="Times New Roman"/>
              </a:rPr>
              <a:t>Javascript</a:t>
            </a:r>
            <a:r>
              <a:rPr lang="en" sz="1700">
                <a:solidFill>
                  <a:schemeClr val="dk1"/>
                </a:solidFill>
                <a:latin typeface="Times New Roman"/>
                <a:ea typeface="Times New Roman"/>
                <a:cs typeface="Times New Roman"/>
                <a:sym typeface="Times New Roman"/>
              </a:rPr>
              <a:t>: Enabled interactivity and dynamic content updates using JavaScript.</a:t>
            </a:r>
            <a:endParaRPr sz="1700">
              <a:solidFill>
                <a:schemeClr val="dk1"/>
              </a:solidFill>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Char char="●"/>
            </a:pPr>
            <a:r>
              <a:rPr lang="en" sz="1700" b="1">
                <a:solidFill>
                  <a:schemeClr val="dk1"/>
                </a:solidFill>
                <a:latin typeface="Times New Roman"/>
                <a:ea typeface="Times New Roman"/>
                <a:cs typeface="Times New Roman"/>
                <a:sym typeface="Times New Roman"/>
              </a:rPr>
              <a:t>D3.js</a:t>
            </a:r>
            <a:r>
              <a:rPr lang="en" sz="1700">
                <a:solidFill>
                  <a:schemeClr val="dk1"/>
                </a:solidFill>
                <a:latin typeface="Times New Roman"/>
                <a:ea typeface="Times New Roman"/>
                <a:cs typeface="Times New Roman"/>
                <a:sym typeface="Times New Roman"/>
              </a:rPr>
              <a:t>: Created interactive and data-driven visualizations using D3.js.</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These tools collectively ensured that the data was not only processed correctly but also presented in an engaging and informative manner.</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50"/>
            <a:ext cx="8520600" cy="572700"/>
          </a:xfrm>
          <a:prstGeom prst="rect">
            <a:avLst/>
          </a:prstGeom>
          <a:solidFill>
            <a:srgbClr val="B7B7B7"/>
          </a:solidFill>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990"/>
              <a:buFont typeface="Arial"/>
              <a:buNone/>
            </a:pPr>
            <a:r>
              <a:rPr lang="en" sz="2270" b="1">
                <a:latin typeface="Times New Roman"/>
                <a:ea typeface="Times New Roman"/>
                <a:cs typeface="Times New Roman"/>
                <a:sym typeface="Times New Roman"/>
              </a:rPr>
              <a:t>I</a:t>
            </a:r>
            <a:r>
              <a:rPr lang="en" sz="2470" b="1">
                <a:latin typeface="Times New Roman"/>
                <a:ea typeface="Times New Roman"/>
                <a:cs typeface="Times New Roman"/>
                <a:sym typeface="Times New Roman"/>
              </a:rPr>
              <a:t>ntroduction</a:t>
            </a:r>
            <a:endParaRPr sz="2470" b="1">
              <a:latin typeface="Times New Roman"/>
              <a:ea typeface="Times New Roman"/>
              <a:cs typeface="Times New Roman"/>
              <a:sym typeface="Times New Roman"/>
            </a:endParaRPr>
          </a:p>
          <a:p>
            <a:pPr marL="0" lvl="0" indent="0" algn="l" rtl="0">
              <a:spcBef>
                <a:spcPts val="400"/>
              </a:spcBef>
              <a:spcAft>
                <a:spcPts val="0"/>
              </a:spcAft>
              <a:buSzPts val="990"/>
              <a:buNone/>
            </a:pPr>
            <a:endParaRPr sz="3420"/>
          </a:p>
        </p:txBody>
      </p:sp>
      <p:sp>
        <p:nvSpPr>
          <p:cNvPr id="63" name="Google Shape;63;p14"/>
          <p:cNvSpPr txBox="1">
            <a:spLocks noGrp="1"/>
          </p:cNvSpPr>
          <p:nvPr>
            <p:ph type="body" idx="4294967295"/>
          </p:nvPr>
        </p:nvSpPr>
        <p:spPr>
          <a:xfrm>
            <a:off x="311700" y="1064600"/>
            <a:ext cx="8520600" cy="36162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935"/>
              <a:buNone/>
            </a:pPr>
            <a:r>
              <a:rPr lang="en" sz="1839">
                <a:solidFill>
                  <a:schemeClr val="dk1"/>
                </a:solidFill>
                <a:latin typeface="Times New Roman"/>
                <a:ea typeface="Times New Roman"/>
                <a:cs typeface="Times New Roman"/>
                <a:sym typeface="Times New Roman"/>
              </a:rPr>
              <a:t>The plastic waste crisis is a significant environmental challenge facing the world today. With the rapid growth of plastic production over the past few decades, the issue of plastic waste management has become increasingly critical. </a:t>
            </a:r>
            <a:endParaRPr sz="1839">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935"/>
              <a:buNone/>
            </a:pPr>
            <a:r>
              <a:rPr lang="en" sz="1839">
                <a:solidFill>
                  <a:schemeClr val="dk1"/>
                </a:solidFill>
                <a:latin typeface="Times New Roman"/>
                <a:ea typeface="Times New Roman"/>
                <a:cs typeface="Times New Roman"/>
                <a:sym typeface="Times New Roman"/>
              </a:rPr>
              <a:t>Plastics, while versatile and useful in various industries, pose severe environmental risks when not properly managed. </a:t>
            </a:r>
            <a:endParaRPr sz="1839">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935"/>
              <a:buNone/>
            </a:pPr>
            <a:r>
              <a:rPr lang="en" sz="1839">
                <a:solidFill>
                  <a:schemeClr val="dk1"/>
                </a:solidFill>
                <a:latin typeface="Times New Roman"/>
                <a:ea typeface="Times New Roman"/>
                <a:cs typeface="Times New Roman"/>
                <a:sym typeface="Times New Roman"/>
              </a:rPr>
              <a:t>Mismanaged plastic waste, particularly in developing countries, often ends up in oceans, causing widespread harm to marine life and ecosystems.</a:t>
            </a:r>
            <a:r>
              <a:rPr lang="en" sz="960">
                <a:solidFill>
                  <a:schemeClr val="dk1"/>
                </a:solidFill>
                <a:latin typeface="Times New Roman"/>
                <a:ea typeface="Times New Roman"/>
                <a:cs typeface="Times New Roman"/>
                <a:sym typeface="Times New Roman"/>
              </a:rPr>
              <a:t> </a:t>
            </a:r>
            <a:endParaRPr sz="705" b="1">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216575"/>
            <a:ext cx="8520600" cy="555000"/>
          </a:xfrm>
          <a:prstGeom prst="rect">
            <a:avLst/>
          </a:prstGeom>
          <a:solidFill>
            <a:srgbClr val="B7B7B7"/>
          </a:solidFill>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latin typeface="Times New Roman"/>
                <a:ea typeface="Times New Roman"/>
                <a:cs typeface="Times New Roman"/>
                <a:sym typeface="Times New Roman"/>
              </a:rPr>
              <a:t>Questions Addressed by the Visualizations</a:t>
            </a:r>
            <a:endParaRPr sz="2420" b="1">
              <a:latin typeface="Times New Roman"/>
              <a:ea typeface="Times New Roman"/>
              <a:cs typeface="Times New Roman"/>
              <a:sym typeface="Times New Roman"/>
            </a:endParaRPr>
          </a:p>
        </p:txBody>
      </p:sp>
      <p:sp>
        <p:nvSpPr>
          <p:cNvPr id="175" name="Google Shape;175;p33"/>
          <p:cNvSpPr txBox="1">
            <a:spLocks noGrp="1"/>
          </p:cNvSpPr>
          <p:nvPr>
            <p:ph type="body" idx="1"/>
          </p:nvPr>
        </p:nvSpPr>
        <p:spPr>
          <a:xfrm>
            <a:off x="385775" y="927175"/>
            <a:ext cx="5542800" cy="3979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a:solidFill>
                  <a:schemeClr val="dk1"/>
                </a:solidFill>
              </a:rPr>
              <a:t>The visualizations aimed to answer several critical questions:</a:t>
            </a:r>
            <a:endParaRPr>
              <a:solidFill>
                <a:schemeClr val="dk1"/>
              </a:solidFill>
            </a:endParaRPr>
          </a:p>
          <a:p>
            <a:pPr marL="457200" lvl="0" indent="-342900" algn="l" rtl="0">
              <a:spcBef>
                <a:spcPts val="1200"/>
              </a:spcBef>
              <a:spcAft>
                <a:spcPts val="0"/>
              </a:spcAft>
              <a:buClr>
                <a:schemeClr val="dk1"/>
              </a:buClr>
              <a:buSzPts val="1800"/>
              <a:buChar char="●"/>
            </a:pPr>
            <a:r>
              <a:rPr lang="en" b="1">
                <a:solidFill>
                  <a:schemeClr val="dk1"/>
                </a:solidFill>
              </a:rPr>
              <a:t>How has global plastic production changed over time?</a:t>
            </a:r>
            <a:r>
              <a:rPr lang="en">
                <a:solidFill>
                  <a:schemeClr val="dk1"/>
                </a:solidFill>
              </a:rPr>
              <a:t> The line chart of plastic production over the years addresses this.</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Which countries are the largest contributors to mismanaged plastic waste?</a:t>
            </a:r>
            <a:r>
              <a:rPr lang="en">
                <a:solidFill>
                  <a:schemeClr val="dk1"/>
                </a:solidFill>
              </a:rPr>
              <a:t> The heatmap or choropleth map identifies these countries.</a:t>
            </a:r>
            <a:endParaRPr sz="1700">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What proportion of plastic waste ends up in the ocean?</a:t>
            </a:r>
            <a:r>
              <a:rPr lang="en">
                <a:solidFill>
                  <a:schemeClr val="dk1"/>
                </a:solidFill>
              </a:rPr>
              <a:t> The bar chart or pie chart on ocean plastic waste provides insights into this.</a:t>
            </a:r>
            <a:endParaRPr>
              <a:solidFill>
                <a:schemeClr val="dk1"/>
              </a:solidFill>
            </a:endParaRPr>
          </a:p>
          <a:p>
            <a:pPr marL="457200" lvl="0" indent="-355600" algn="l" rtl="0">
              <a:spcBef>
                <a:spcPts val="0"/>
              </a:spcBef>
              <a:spcAft>
                <a:spcPts val="0"/>
              </a:spcAft>
              <a:buClr>
                <a:schemeClr val="dk1"/>
              </a:buClr>
              <a:buSzPts val="2000"/>
              <a:buChar char="●"/>
            </a:pPr>
            <a:r>
              <a:rPr lang="en" b="1">
                <a:solidFill>
                  <a:schemeClr val="dk1"/>
                </a:solidFill>
              </a:rPr>
              <a:t>What is the fate of plastic waste globally?</a:t>
            </a:r>
            <a:r>
              <a:rPr lang="en">
                <a:solidFill>
                  <a:schemeClr val="dk1"/>
                </a:solidFill>
              </a:rPr>
              <a:t> The stacked bar chart categorizing waste into recycling, incineration, and mismanagement answers this question</a:t>
            </a:r>
            <a:r>
              <a:rPr lang="en" sz="2000">
                <a:solidFill>
                  <a:schemeClr val="dk1"/>
                </a:solidFill>
              </a:rPr>
              <a:t>.</a:t>
            </a:r>
            <a:endParaRPr sz="2000">
              <a:solidFill>
                <a:schemeClr val="dk1"/>
              </a:solidFill>
            </a:endParaRPr>
          </a:p>
          <a:p>
            <a:pPr marL="0" lvl="0" indent="0" algn="l" rtl="0">
              <a:spcBef>
                <a:spcPts val="1200"/>
              </a:spcBef>
              <a:spcAft>
                <a:spcPts val="1200"/>
              </a:spcAft>
              <a:buNone/>
            </a:pPr>
            <a:endParaRPr sz="2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77900" y="233400"/>
            <a:ext cx="8520600" cy="684600"/>
          </a:xfrm>
          <a:prstGeom prst="rect">
            <a:avLst/>
          </a:prstGeom>
          <a:solidFill>
            <a:srgbClr val="B7B7B7"/>
          </a:solidFill>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latin typeface="Times New Roman"/>
                <a:ea typeface="Times New Roman"/>
                <a:cs typeface="Times New Roman"/>
                <a:sym typeface="Times New Roman"/>
              </a:rPr>
              <a:t>Legal, Ethical, Social, and Security Issues</a:t>
            </a:r>
            <a:endParaRPr sz="2420" b="1">
              <a:latin typeface="Times New Roman"/>
              <a:ea typeface="Times New Roman"/>
              <a:cs typeface="Times New Roman"/>
              <a:sym typeface="Times New Roman"/>
            </a:endParaRPr>
          </a:p>
        </p:txBody>
      </p:sp>
      <p:sp>
        <p:nvSpPr>
          <p:cNvPr id="181" name="Google Shape;181;p34"/>
          <p:cNvSpPr txBox="1">
            <a:spLocks noGrp="1"/>
          </p:cNvSpPr>
          <p:nvPr>
            <p:ph type="body" idx="1"/>
          </p:nvPr>
        </p:nvSpPr>
        <p:spPr>
          <a:xfrm>
            <a:off x="77900" y="1073700"/>
            <a:ext cx="8676300" cy="38577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Legal Issues:</a:t>
            </a:r>
            <a:endParaRPr b="1">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b="1">
                <a:solidFill>
                  <a:schemeClr val="dk1"/>
                </a:solidFill>
                <a:latin typeface="Times New Roman"/>
                <a:ea typeface="Times New Roman"/>
                <a:cs typeface="Times New Roman"/>
                <a:sym typeface="Times New Roman"/>
              </a:rPr>
              <a:t>Data Privacy and Ownership:</a:t>
            </a:r>
            <a:r>
              <a:rPr lang="en">
                <a:solidFill>
                  <a:schemeClr val="dk1"/>
                </a:solidFill>
                <a:latin typeface="Times New Roman"/>
                <a:ea typeface="Times New Roman"/>
                <a:cs typeface="Times New Roman"/>
                <a:sym typeface="Times New Roman"/>
              </a:rPr>
              <a:t> One critical legal concern is ensuring that the data used does not violate any copyright or data ownership laws. Since the data likely originates from governmental or international organizations, it’s essential to verify that these datasets are public domain or that proper permissions have been obtained for their use.</a:t>
            </a:r>
            <a:endParaRPr>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b="1">
                <a:solidFill>
                  <a:schemeClr val="dk1"/>
                </a:solidFill>
                <a:latin typeface="Times New Roman"/>
                <a:ea typeface="Times New Roman"/>
                <a:cs typeface="Times New Roman"/>
                <a:sym typeface="Times New Roman"/>
              </a:rPr>
              <a:t>Data Accuracy:</a:t>
            </a:r>
            <a:r>
              <a:rPr lang="en">
                <a:solidFill>
                  <a:schemeClr val="dk1"/>
                </a:solidFill>
                <a:latin typeface="Times New Roman"/>
                <a:ea typeface="Times New Roman"/>
                <a:cs typeface="Times New Roman"/>
                <a:sym typeface="Times New Roman"/>
              </a:rPr>
              <a:t> Misrepresentation of data could lead to legal challenges, especially if the visualizations are used to inform public policy or corporate strategies. Ensuring data accuracy is crucial in preventing legal ramifications.</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25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311700" y="445025"/>
            <a:ext cx="8520600" cy="572700"/>
          </a:xfrm>
          <a:prstGeom prst="rect">
            <a:avLst/>
          </a:prstGeom>
          <a:solidFill>
            <a:srgbClr val="B7B7B7"/>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Ethical Issues</a:t>
            </a:r>
            <a:endParaRPr b="1">
              <a:latin typeface="Times New Roman"/>
              <a:ea typeface="Times New Roman"/>
              <a:cs typeface="Times New Roman"/>
              <a:sym typeface="Times New Roman"/>
            </a:endParaRPr>
          </a:p>
        </p:txBody>
      </p:sp>
      <p:sp>
        <p:nvSpPr>
          <p:cNvPr id="187" name="Google Shape;18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Bias and Representation:</a:t>
            </a:r>
            <a:r>
              <a:rPr lang="en">
                <a:solidFill>
                  <a:schemeClr val="dk1"/>
                </a:solidFill>
                <a:latin typeface="Times New Roman"/>
                <a:ea typeface="Times New Roman"/>
                <a:cs typeface="Times New Roman"/>
                <a:sym typeface="Times New Roman"/>
              </a:rPr>
              <a:t> Care must be taken to avoid introducing bias in the visualizations. For example, emphasizing certain countries over others in a way that might unfairly represent them as more problematic could lead to ethical concerns. All visualizations should aim to present data fairly and without distortion.</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Responsibility to Inform:</a:t>
            </a:r>
            <a:r>
              <a:rPr lang="en">
                <a:solidFill>
                  <a:schemeClr val="dk1"/>
                </a:solidFill>
                <a:latin typeface="Times New Roman"/>
                <a:ea typeface="Times New Roman"/>
                <a:cs typeface="Times New Roman"/>
                <a:sym typeface="Times New Roman"/>
              </a:rPr>
              <a:t> Given the potential impact of these visualizations on public perception, there is an ethical responsibility to ensure that the data is presented truthfully and in a way that does not mislead. This includes avoiding overly complex visualizations that might confuse rather than inform the audience.</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311700" y="445025"/>
            <a:ext cx="8520600" cy="572700"/>
          </a:xfrm>
          <a:prstGeom prst="rect">
            <a:avLst/>
          </a:prstGeom>
          <a:solidFill>
            <a:srgbClr val="B7B7B7"/>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Social Issues</a:t>
            </a:r>
            <a:endParaRPr b="1">
              <a:latin typeface="Times New Roman"/>
              <a:ea typeface="Times New Roman"/>
              <a:cs typeface="Times New Roman"/>
              <a:sym typeface="Times New Roman"/>
            </a:endParaRPr>
          </a:p>
        </p:txBody>
      </p:sp>
      <p:sp>
        <p:nvSpPr>
          <p:cNvPr id="193" name="Google Shape;19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Global Disparities:</a:t>
            </a:r>
            <a:r>
              <a:rPr lang="en">
                <a:solidFill>
                  <a:schemeClr val="dk1"/>
                </a:solidFill>
                <a:latin typeface="Times New Roman"/>
                <a:ea typeface="Times New Roman"/>
                <a:cs typeface="Times New Roman"/>
                <a:sym typeface="Times New Roman"/>
              </a:rPr>
              <a:t> The data may highlight significant disparities between developed and developing nations in terms of plastic waste management. While it's important to highlight these issues, there’s also a need to be sensitive to the socio-economic factors that contribute to these disparities, avoiding any insinuation that certain countries are solely to blame.</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Public Awareness and Action:</a:t>
            </a:r>
            <a:r>
              <a:rPr lang="en">
                <a:solidFill>
                  <a:schemeClr val="dk1"/>
                </a:solidFill>
                <a:latin typeface="Times New Roman"/>
                <a:ea typeface="Times New Roman"/>
                <a:cs typeface="Times New Roman"/>
                <a:sym typeface="Times New Roman"/>
              </a:rPr>
              <a:t> The visualizations have the power to influence public opinion and potentially drive social change. However, they must be designed in a way that encourages constructive action rather than inciting fear or hopelessness.</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23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311700" y="445025"/>
            <a:ext cx="8520600" cy="572700"/>
          </a:xfrm>
          <a:prstGeom prst="rect">
            <a:avLst/>
          </a:prstGeom>
          <a:solidFill>
            <a:srgbClr val="B7B7B7"/>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Security Issues</a:t>
            </a:r>
            <a:endParaRPr b="1">
              <a:latin typeface="Times New Roman"/>
              <a:ea typeface="Times New Roman"/>
              <a:cs typeface="Times New Roman"/>
              <a:sym typeface="Times New Roman"/>
            </a:endParaRPr>
          </a:p>
        </p:txBody>
      </p:sp>
      <p:sp>
        <p:nvSpPr>
          <p:cNvPr id="199" name="Google Shape;19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Data Security:</a:t>
            </a:r>
            <a:r>
              <a:rPr lang="en">
                <a:solidFill>
                  <a:schemeClr val="dk1"/>
                </a:solidFill>
                <a:latin typeface="Times New Roman"/>
                <a:ea typeface="Times New Roman"/>
                <a:cs typeface="Times New Roman"/>
                <a:sym typeface="Times New Roman"/>
              </a:rPr>
              <a:t> Although the datasets used in this project are likely to be of public nature, any analysis that integrates additional data sources (like private company data) must ensure that no sensitive or confidential information is exposed. Proper data anonymization techniques should be applied where necessary.</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Information Integrity:</a:t>
            </a:r>
            <a:r>
              <a:rPr lang="en">
                <a:solidFill>
                  <a:schemeClr val="dk1"/>
                </a:solidFill>
                <a:latin typeface="Times New Roman"/>
                <a:ea typeface="Times New Roman"/>
                <a:cs typeface="Times New Roman"/>
                <a:sym typeface="Times New Roman"/>
              </a:rPr>
              <a:t> The integrity of the data and the final visualizations must be maintained to prevent unauthorized alterations. This includes securing the data and ensuring that the visualizations cannot be tampered with once published.</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25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311700" y="445025"/>
            <a:ext cx="8520600" cy="572700"/>
          </a:xfrm>
          <a:prstGeom prst="rect">
            <a:avLst/>
          </a:prstGeom>
          <a:solidFill>
            <a:srgbClr val="B7B7B7"/>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05" name="Google Shape;205;p3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This project underscores the urgent need for better global plastic waste management. The rapid increase in plastic production has outpaced waste management capabilities, especially in developing regions, leading to significant environmental harm, particularly in oceans.</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Addressing these challenges is crucial for mitigating the environmental impact and moving towards a more sustainable future.</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pic>
        <p:nvPicPr>
          <p:cNvPr id="206" name="Google Shape;206;p38"/>
          <p:cNvPicPr preferRelativeResize="0"/>
          <p:nvPr/>
        </p:nvPicPr>
        <p:blipFill>
          <a:blip r:embed="rId3">
            <a:alphaModFix/>
          </a:blip>
          <a:stretch>
            <a:fillRect/>
          </a:stretch>
        </p:blipFill>
        <p:spPr>
          <a:xfrm>
            <a:off x="4717375" y="1115100"/>
            <a:ext cx="3154875" cy="268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311700" y="445025"/>
            <a:ext cx="8520600" cy="572700"/>
          </a:xfrm>
          <a:prstGeom prst="rect">
            <a:avLst/>
          </a:prstGeom>
          <a:solidFill>
            <a:srgbClr val="B7B7B7"/>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212" name="Google Shape;21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Data set:</a:t>
            </a:r>
            <a:r>
              <a:rPr lang="en">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3"/>
              </a:rPr>
              <a:t>https://www.kaggle.com/datasets/imtkaggleteam/plastic-pollution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Line Chart:</a:t>
            </a:r>
            <a:r>
              <a:rPr lang="en">
                <a:latin typeface="Times New Roman"/>
                <a:ea typeface="Times New Roman"/>
                <a:cs typeface="Times New Roman"/>
                <a:sym typeface="Times New Roman"/>
              </a:rPr>
              <a:t> </a:t>
            </a:r>
            <a:r>
              <a:rPr lang="en" u="sng">
                <a:solidFill>
                  <a:schemeClr val="hlink"/>
                </a:solidFill>
                <a:latin typeface="Times New Roman"/>
                <a:ea typeface="Times New Roman"/>
                <a:cs typeface="Times New Roman"/>
                <a:sym typeface="Times New Roman"/>
                <a:hlinkClick r:id="rId4"/>
              </a:rPr>
              <a:t>https://d3-graph-gallery.com/graph/line_basic.html</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Choropleth Map: </a:t>
            </a:r>
            <a:r>
              <a:rPr lang="en" u="sng">
                <a:solidFill>
                  <a:schemeClr val="hlink"/>
                </a:solidFill>
                <a:latin typeface="Times New Roman"/>
                <a:ea typeface="Times New Roman"/>
                <a:cs typeface="Times New Roman"/>
                <a:sym typeface="Times New Roman"/>
                <a:hlinkClick r:id="rId5"/>
              </a:rPr>
              <a:t>https://d3-graph-gallery.com/choropleth.html</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Stacked Bar Chart : </a:t>
            </a:r>
            <a:r>
              <a:rPr lang="en" u="sng">
                <a:solidFill>
                  <a:schemeClr val="hlink"/>
                </a:solidFill>
                <a:latin typeface="Times New Roman"/>
                <a:ea typeface="Times New Roman"/>
                <a:cs typeface="Times New Roman"/>
                <a:sym typeface="Times New Roman"/>
                <a:hlinkClick r:id="rId6"/>
              </a:rPr>
              <a:t>https://d3-graph-gallery.com/graph/barplot_stacked_basicWide.html</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Bubble Chart: </a:t>
            </a:r>
            <a:r>
              <a:rPr lang="en" u="sng">
                <a:solidFill>
                  <a:schemeClr val="hlink"/>
                </a:solidFill>
                <a:latin typeface="Times New Roman"/>
                <a:ea typeface="Times New Roman"/>
                <a:cs typeface="Times New Roman"/>
                <a:sym typeface="Times New Roman"/>
                <a:hlinkClick r:id="rId7"/>
              </a:rPr>
              <a:t>https://d3-graph-gallery.com/graph/bubble_template.html</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311700" y="1302375"/>
            <a:ext cx="8520600" cy="211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18" name="Google Shape;218;p40" title="Thank you 1080P, 2K, 4K, 5K HD wallpapers free download ..."/>
          <p:cNvPicPr preferRelativeResize="0"/>
          <p:nvPr/>
        </p:nvPicPr>
        <p:blipFill>
          <a:blip r:embed="rId3">
            <a:alphaModFix/>
          </a:blip>
          <a:stretch>
            <a:fillRect/>
          </a:stretch>
        </p:blipFill>
        <p:spPr>
          <a:xfrm>
            <a:off x="0" y="27075"/>
            <a:ext cx="9102650" cy="5312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774975"/>
            <a:ext cx="8520600" cy="636300"/>
          </a:xfrm>
          <a:prstGeom prst="rect">
            <a:avLst/>
          </a:prstGeom>
          <a:solidFill>
            <a:srgbClr val="B7B7B7"/>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20" b="1">
                <a:latin typeface="Times New Roman"/>
                <a:ea typeface="Times New Roman"/>
                <a:cs typeface="Times New Roman"/>
                <a:sym typeface="Times New Roman"/>
              </a:rPr>
              <a:t>Objectives</a:t>
            </a:r>
            <a:endParaRPr sz="2420" b="1">
              <a:latin typeface="Times New Roman"/>
              <a:ea typeface="Times New Roman"/>
              <a:cs typeface="Times New Roman"/>
              <a:sym typeface="Times New Roman"/>
            </a:endParaRPr>
          </a:p>
        </p:txBody>
      </p:sp>
      <p:sp>
        <p:nvSpPr>
          <p:cNvPr id="69" name="Google Shape;69;p15"/>
          <p:cNvSpPr txBox="1">
            <a:spLocks noGrp="1"/>
          </p:cNvSpPr>
          <p:nvPr>
            <p:ph type="body" idx="1"/>
          </p:nvPr>
        </p:nvSpPr>
        <p:spPr>
          <a:xfrm>
            <a:off x="246750" y="1567300"/>
            <a:ext cx="8520600" cy="18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17">
                <a:solidFill>
                  <a:schemeClr val="dk1"/>
                </a:solidFill>
                <a:latin typeface="Times New Roman"/>
                <a:ea typeface="Times New Roman"/>
                <a:cs typeface="Times New Roman"/>
                <a:sym typeface="Times New Roman"/>
              </a:rPr>
              <a:t>This project aims to explore the scale of global plastic production, the management of plastic waste, and its impact on the environment. By analyzing data from various sources, we seek to uncover patterns, trends, and disparities in plastic waste generation and management across different regions.</a:t>
            </a:r>
            <a:endParaRPr sz="1817">
              <a:solidFill>
                <a:schemeClr val="dk1"/>
              </a:solidFill>
              <a:latin typeface="Times New Roman"/>
              <a:ea typeface="Times New Roman"/>
              <a:cs typeface="Times New Roman"/>
              <a:sym typeface="Times New Roman"/>
            </a:endParaRPr>
          </a:p>
          <a:p>
            <a:pPr marL="0" lvl="0" indent="0" algn="l" rtl="0">
              <a:spcBef>
                <a:spcPts val="1200"/>
              </a:spcBef>
              <a:spcAft>
                <a:spcPts val="1200"/>
              </a:spcAft>
              <a:buSzPts val="852"/>
              <a:buNone/>
            </a:pPr>
            <a:endParaRPr sz="1927"/>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71000"/>
            <a:ext cx="8520600" cy="572700"/>
          </a:xfrm>
          <a:prstGeom prst="rect">
            <a:avLst/>
          </a:prstGeom>
          <a:solidFill>
            <a:srgbClr val="B7B7B7"/>
          </a:solidFill>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b="1">
                <a:latin typeface="Times New Roman"/>
                <a:ea typeface="Times New Roman"/>
                <a:cs typeface="Times New Roman"/>
                <a:sym typeface="Times New Roman"/>
              </a:rPr>
              <a:t>Description of Datasets</a:t>
            </a:r>
            <a:endParaRPr sz="2420" b="1">
              <a:latin typeface="Times New Roman"/>
              <a:ea typeface="Times New Roman"/>
              <a:cs typeface="Times New Roman"/>
              <a:sym typeface="Times New Roman"/>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100" b="1">
                <a:solidFill>
                  <a:schemeClr val="dk1"/>
                </a:solidFill>
                <a:latin typeface="Times New Roman"/>
                <a:ea typeface="Times New Roman"/>
                <a:cs typeface="Times New Roman"/>
                <a:sym typeface="Times New Roman"/>
              </a:rPr>
              <a:t>1.Global Plastics Production Dataset</a:t>
            </a:r>
            <a:endParaRPr sz="1100" b="1">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This dataset provides information on the annual production of plastics globally over a specific period.</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Annual production of plastics has increased nearly 230-fold to 460 million tonnes in 2019.</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below chart shows the plastic pollution from 1950 to 2019, measured in millions tons.</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 significant decrease is marked around the year 2008, indicating a temporary dip in pollution levels.</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Clr>
                <a:schemeClr val="dk1"/>
              </a:buClr>
              <a:buSzPts val="1100"/>
              <a:buFont typeface="Arial"/>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025363" y="152400"/>
            <a:ext cx="7093279"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87050" y="187025"/>
            <a:ext cx="8565000" cy="603600"/>
          </a:xfrm>
          <a:prstGeom prst="rect">
            <a:avLst/>
          </a:prstGeom>
          <a:solidFill>
            <a:srgbClr val="B7B7B7"/>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2.Share of Global plastic waste emitted to Ocean</a:t>
            </a:r>
            <a:endParaRPr b="1">
              <a:latin typeface="Times New Roman"/>
              <a:ea typeface="Times New Roman"/>
              <a:cs typeface="Times New Roman"/>
              <a:sym typeface="Times New Roman"/>
            </a:endParaRPr>
          </a:p>
        </p:txBody>
      </p:sp>
      <p:sp>
        <p:nvSpPr>
          <p:cNvPr id="93" name="Google Shape;93;p19"/>
          <p:cNvSpPr txBox="1"/>
          <p:nvPr/>
        </p:nvSpPr>
        <p:spPr>
          <a:xfrm>
            <a:off x="299350" y="790625"/>
            <a:ext cx="7716600" cy="498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50">
                <a:latin typeface="Times New Roman"/>
                <a:ea typeface="Times New Roman"/>
                <a:cs typeface="Times New Roman"/>
                <a:sym typeface="Times New Roman"/>
              </a:rPr>
              <a:t>The choropleth map displays the share of global plastic emitted to ocean per capita for the year 2019.</a:t>
            </a:r>
            <a:endParaRPr sz="2050">
              <a:latin typeface="Times New Roman"/>
              <a:ea typeface="Times New Roman"/>
              <a:cs typeface="Times New Roman"/>
              <a:sym typeface="Times New Roman"/>
            </a:endParaRPr>
          </a:p>
          <a:p>
            <a:pPr marL="0" lvl="0" indent="0" algn="l" rtl="0">
              <a:spcBef>
                <a:spcPts val="0"/>
              </a:spcBef>
              <a:spcAft>
                <a:spcPts val="0"/>
              </a:spcAft>
              <a:buNone/>
            </a:pPr>
            <a:endParaRPr sz="2050">
              <a:latin typeface="Times New Roman"/>
              <a:ea typeface="Times New Roman"/>
              <a:cs typeface="Times New Roman"/>
              <a:sym typeface="Times New Roman"/>
            </a:endParaRPr>
          </a:p>
          <a:p>
            <a:pPr marL="0" lvl="0" indent="0" algn="l" rtl="0">
              <a:spcBef>
                <a:spcPts val="0"/>
              </a:spcBef>
              <a:spcAft>
                <a:spcPts val="0"/>
              </a:spcAft>
              <a:buNone/>
            </a:pPr>
            <a:r>
              <a:rPr lang="en" sz="2050">
                <a:latin typeface="Times New Roman"/>
                <a:ea typeface="Times New Roman"/>
                <a:cs typeface="Times New Roman"/>
                <a:sym typeface="Times New Roman"/>
              </a:rPr>
              <a:t>Darker shades indicate countries with higher contributions to ocean plastic waste, while lighter shades shows lower contributions.</a:t>
            </a:r>
            <a:endParaRPr sz="2050">
              <a:latin typeface="Times New Roman"/>
              <a:ea typeface="Times New Roman"/>
              <a:cs typeface="Times New Roman"/>
              <a:sym typeface="Times New Roman"/>
            </a:endParaRPr>
          </a:p>
          <a:p>
            <a:pPr marL="0" lvl="0" indent="0" algn="l" rtl="0">
              <a:spcBef>
                <a:spcPts val="0"/>
              </a:spcBef>
              <a:spcAft>
                <a:spcPts val="0"/>
              </a:spcAft>
              <a:buNone/>
            </a:pPr>
            <a:endParaRPr sz="2050">
              <a:latin typeface="Times New Roman"/>
              <a:ea typeface="Times New Roman"/>
              <a:cs typeface="Times New Roman"/>
              <a:sym typeface="Times New Roman"/>
            </a:endParaRPr>
          </a:p>
          <a:p>
            <a:pPr marL="0" lvl="0" indent="0" algn="l" rtl="0">
              <a:spcBef>
                <a:spcPts val="0"/>
              </a:spcBef>
              <a:spcAft>
                <a:spcPts val="0"/>
              </a:spcAft>
              <a:buNone/>
            </a:pPr>
            <a:r>
              <a:rPr lang="en" sz="2050">
                <a:latin typeface="Times New Roman"/>
                <a:ea typeface="Times New Roman"/>
                <a:cs typeface="Times New Roman"/>
                <a:sym typeface="Times New Roman"/>
              </a:rPr>
              <a:t>Particularly china having the darkest shade, indicating a higher level of plastic waste emission.</a:t>
            </a:r>
            <a:endParaRPr sz="2050">
              <a:latin typeface="Times New Roman"/>
              <a:ea typeface="Times New Roman"/>
              <a:cs typeface="Times New Roman"/>
              <a:sym typeface="Times New Roman"/>
            </a:endParaRPr>
          </a:p>
          <a:p>
            <a:pPr marL="0" lvl="0" indent="0" algn="l" rtl="0">
              <a:spcBef>
                <a:spcPts val="0"/>
              </a:spcBef>
              <a:spcAft>
                <a:spcPts val="0"/>
              </a:spcAft>
              <a:buNone/>
            </a:pPr>
            <a:endParaRPr sz="2050"/>
          </a:p>
          <a:p>
            <a:pPr marL="0" lvl="0" indent="0" algn="l" rtl="0">
              <a:spcBef>
                <a:spcPts val="0"/>
              </a:spcBef>
              <a:spcAft>
                <a:spcPts val="0"/>
              </a:spcAft>
              <a:buNone/>
            </a:pPr>
            <a:endParaRPr sz="2050"/>
          </a:p>
          <a:p>
            <a:pPr marL="0" lvl="0" indent="0" algn="l" rtl="0">
              <a:spcBef>
                <a:spcPts val="0"/>
              </a:spcBef>
              <a:spcAft>
                <a:spcPts val="0"/>
              </a:spcAft>
              <a:buNone/>
            </a:pPr>
            <a:endParaRPr sz="2050"/>
          </a:p>
          <a:p>
            <a:pPr marL="0" lvl="0" indent="0" algn="l" rtl="0">
              <a:spcBef>
                <a:spcPts val="0"/>
              </a:spcBef>
              <a:spcAft>
                <a:spcPts val="0"/>
              </a:spcAft>
              <a:buNone/>
            </a:pPr>
            <a:endParaRPr sz="2050"/>
          </a:p>
          <a:p>
            <a:pPr marL="0" lvl="0" indent="0" algn="l" rtl="0">
              <a:spcBef>
                <a:spcPts val="0"/>
              </a:spcBef>
              <a:spcAft>
                <a:spcPts val="0"/>
              </a:spcAft>
              <a:buNone/>
            </a:pPr>
            <a:endParaRPr sz="1650"/>
          </a:p>
          <a:p>
            <a:pPr marL="0" lvl="0" indent="0" algn="l" rtl="0">
              <a:spcBef>
                <a:spcPts val="0"/>
              </a:spcBef>
              <a:spcAft>
                <a:spcPts val="0"/>
              </a:spcAft>
              <a:buNone/>
            </a:pPr>
            <a:endParaRPr sz="1650"/>
          </a:p>
          <a:p>
            <a:pPr marL="0" lvl="0" indent="0" algn="l" rtl="0">
              <a:spcBef>
                <a:spcPts val="0"/>
              </a:spcBef>
              <a:spcAft>
                <a:spcPts val="0"/>
              </a:spcAft>
              <a:buNone/>
            </a:pPr>
            <a:endParaRPr sz="1650"/>
          </a:p>
          <a:p>
            <a:pPr marL="0" lvl="0" indent="0" algn="l" rtl="0">
              <a:spcBef>
                <a:spcPts val="0"/>
              </a:spcBef>
              <a:spcAft>
                <a:spcPts val="0"/>
              </a:spcAft>
              <a:buNone/>
            </a:pP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52400" y="152400"/>
            <a:ext cx="8705101"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a:solidFill>
            <a:srgbClr val="B7B7B7"/>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3. Share of plastic fate</a:t>
            </a:r>
            <a:endParaRPr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4" name="Google Shape;104;p21"/>
          <p:cNvSpPr txBox="1">
            <a:spLocks noGrp="1"/>
          </p:cNvSpPr>
          <p:nvPr>
            <p:ph type="body" idx="1"/>
          </p:nvPr>
        </p:nvSpPr>
        <p:spPr>
          <a:xfrm>
            <a:off x="164750" y="125952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2300">
                <a:solidFill>
                  <a:schemeClr val="dk1"/>
                </a:solidFill>
                <a:latin typeface="Times New Roman"/>
                <a:ea typeface="Times New Roman"/>
                <a:cs typeface="Times New Roman"/>
                <a:sym typeface="Times New Roman"/>
              </a:rPr>
              <a:t>The </a:t>
            </a:r>
            <a:r>
              <a:rPr lang="en" sz="2200">
                <a:solidFill>
                  <a:schemeClr val="dk1"/>
                </a:solidFill>
                <a:latin typeface="Times New Roman"/>
                <a:ea typeface="Times New Roman"/>
                <a:cs typeface="Times New Roman"/>
                <a:sym typeface="Times New Roman"/>
              </a:rPr>
              <a:t>world’s plastic waste is recycled, only 9%.</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2200">
                <a:solidFill>
                  <a:schemeClr val="dk1"/>
                </a:solidFill>
                <a:latin typeface="Times New Roman"/>
                <a:ea typeface="Times New Roman"/>
                <a:cs typeface="Times New Roman"/>
                <a:sym typeface="Times New Roman"/>
              </a:rPr>
              <a:t>Half of the world’s plastic still goes straight to landfill and another half is mismanaged.</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2200">
                <a:solidFill>
                  <a:schemeClr val="dk1"/>
                </a:solidFill>
                <a:latin typeface="Times New Roman"/>
                <a:ea typeface="Times New Roman"/>
                <a:cs typeface="Times New Roman"/>
                <a:sym typeface="Times New Roman"/>
              </a:rPr>
              <a:t>When plastic enters a waste stream, it can be disposed of by landfills, incineration, or recycling.</a:t>
            </a:r>
            <a:endParaRPr sz="2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154925" y="286025"/>
            <a:ext cx="6494250" cy="1611075"/>
          </a:xfrm>
          <a:prstGeom prst="rect">
            <a:avLst/>
          </a:prstGeom>
          <a:noFill/>
          <a:ln>
            <a:noFill/>
          </a:ln>
        </p:spPr>
      </p:pic>
      <p:pic>
        <p:nvPicPr>
          <p:cNvPr id="110" name="Google Shape;110;p22"/>
          <p:cNvPicPr preferRelativeResize="0"/>
          <p:nvPr/>
        </p:nvPicPr>
        <p:blipFill>
          <a:blip r:embed="rId4">
            <a:alphaModFix/>
          </a:blip>
          <a:stretch>
            <a:fillRect/>
          </a:stretch>
        </p:blipFill>
        <p:spPr>
          <a:xfrm>
            <a:off x="1154913" y="1897100"/>
            <a:ext cx="6494254" cy="31687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1803</Words>
  <Application>Microsoft Office PowerPoint</Application>
  <PresentationFormat>On-screen Show (16:9)</PresentationFormat>
  <Paragraphs>101</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Times New Roman</vt:lpstr>
      <vt:lpstr>Lora</vt:lpstr>
      <vt:lpstr>Simple Light</vt:lpstr>
      <vt:lpstr>PowerPoint Presentation</vt:lpstr>
      <vt:lpstr>Introduction </vt:lpstr>
      <vt:lpstr>Objectives</vt:lpstr>
      <vt:lpstr>Description of Datasets</vt:lpstr>
      <vt:lpstr>PowerPoint Presentation</vt:lpstr>
      <vt:lpstr>2.Share of Global plastic waste emitted to Ocean</vt:lpstr>
      <vt:lpstr>PowerPoint Presentation</vt:lpstr>
      <vt:lpstr>3. Share of plastic fate </vt:lpstr>
      <vt:lpstr>PowerPoint Presentation</vt:lpstr>
      <vt:lpstr>4.Mismanaged plastic waste per capita</vt:lpstr>
      <vt:lpstr>PowerPoint Presentation</vt:lpstr>
      <vt:lpstr>Data Cleaning Process</vt:lpstr>
      <vt:lpstr>Context of the Project</vt:lpstr>
      <vt:lpstr>Demonstration of the Product</vt:lpstr>
      <vt:lpstr>Justification of Visualization</vt:lpstr>
      <vt:lpstr>PowerPoint Presentation</vt:lpstr>
      <vt:lpstr>PowerPoint Presentation</vt:lpstr>
      <vt:lpstr>PowerPoint Presentation</vt:lpstr>
      <vt:lpstr>Effectiveness of Technologies and Techniques</vt:lpstr>
      <vt:lpstr>Questions Addressed by the Visualizations</vt:lpstr>
      <vt:lpstr>Legal, Ethical, Social, and Security Issues</vt:lpstr>
      <vt:lpstr>Ethical Issues</vt:lpstr>
      <vt:lpstr>Social Issues</vt:lpstr>
      <vt:lpstr>Security Issues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1</cp:revision>
  <dcterms:modified xsi:type="dcterms:W3CDTF">2024-10-29T16:16:06Z</dcterms:modified>
</cp:coreProperties>
</file>