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286" r:id="rId2"/>
    <p:sldId id="287" r:id="rId3"/>
    <p:sldId id="288" r:id="rId4"/>
    <p:sldId id="289" r:id="rId5"/>
    <p:sldId id="290" r:id="rId6"/>
    <p:sldId id="291" r:id="rId7"/>
    <p:sldId id="292" r:id="rId8"/>
    <p:sldId id="293" r:id="rId9"/>
    <p:sldId id="295" r:id="rId10"/>
    <p:sldId id="296" r:id="rId11"/>
    <p:sldId id="297" r:id="rId12"/>
    <p:sldId id="298" r:id="rId13"/>
    <p:sldId id="299" r:id="rId14"/>
    <p:sldId id="300"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
      <p:font typeface="Proxima Nova Semibold" panose="020B0604020202020204" charset="0"/>
      <p:regular r:id="rId21"/>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21A4D5-7069-499A-AA60-89C524D2642F}">
  <a:tblStyle styleId="{7A21A4D5-7069-499A-AA60-89C524D264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85" d="100"/>
          <a:sy n="85" d="100"/>
        </p:scale>
        <p:origin x="9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SLIDES_API198385642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SLIDES_API198385642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6"/>
        <p:cNvGrpSpPr/>
        <p:nvPr/>
      </p:nvGrpSpPr>
      <p:grpSpPr>
        <a:xfrm>
          <a:off x="0" y="0"/>
          <a:ext cx="0" cy="0"/>
          <a:chOff x="0" y="0"/>
          <a:chExt cx="0" cy="0"/>
        </a:xfrm>
      </p:grpSpPr>
      <p:sp>
        <p:nvSpPr>
          <p:cNvPr id="5957" name="Google Shape;5957;ga211faea2d_0_4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8" name="Google Shape;5958;ga211faea2d_0_4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0"/>
        <p:cNvGrpSpPr/>
        <p:nvPr/>
      </p:nvGrpSpPr>
      <p:grpSpPr>
        <a:xfrm>
          <a:off x="0" y="0"/>
          <a:ext cx="0" cy="0"/>
          <a:chOff x="0" y="0"/>
          <a:chExt cx="0" cy="0"/>
        </a:xfrm>
      </p:grpSpPr>
      <p:sp>
        <p:nvSpPr>
          <p:cNvPr id="6371" name="Google Shape;6371;ga211faea2d_0_4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2" name="Google Shape;6372;ga211faea2d_0_4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SLIDES_API198385642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SLIDES_API198385642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8bcb4b9847_1_8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7" name="Google Shape;1417;g8bcb4b9847_1_8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a211faea2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a211faea2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a211faea2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a211faea2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a211faea2d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a211faea2d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2"/>
        <p:cNvGrpSpPr/>
        <p:nvPr/>
      </p:nvGrpSpPr>
      <p:grpSpPr>
        <a:xfrm>
          <a:off x="0" y="0"/>
          <a:ext cx="0" cy="0"/>
          <a:chOff x="0" y="0"/>
          <a:chExt cx="0" cy="0"/>
        </a:xfrm>
      </p:grpSpPr>
      <p:sp>
        <p:nvSpPr>
          <p:cNvPr id="4583" name="Google Shape;4583;ga211faea2d_0_3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4" name="Google Shape;4584;ga211faea2d_0_3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1"/>
        <p:cNvGrpSpPr/>
        <p:nvPr/>
      </p:nvGrpSpPr>
      <p:grpSpPr>
        <a:xfrm>
          <a:off x="0" y="0"/>
          <a:ext cx="0" cy="0"/>
          <a:chOff x="0" y="0"/>
          <a:chExt cx="0" cy="0"/>
        </a:xfrm>
      </p:grpSpPr>
      <p:sp>
        <p:nvSpPr>
          <p:cNvPr id="5002" name="Google Shape;5002;ga211faea2d_0_3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3" name="Google Shape;5003;ga211faea2d_0_3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6"/>
        <p:cNvGrpSpPr/>
        <p:nvPr/>
      </p:nvGrpSpPr>
      <p:grpSpPr>
        <a:xfrm>
          <a:off x="0" y="0"/>
          <a:ext cx="0" cy="0"/>
          <a:chOff x="0" y="0"/>
          <a:chExt cx="0" cy="0"/>
        </a:xfrm>
      </p:grpSpPr>
      <p:sp>
        <p:nvSpPr>
          <p:cNvPr id="5577" name="Google Shape;5577;ga211faea2d_0_4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8" name="Google Shape;5578;ga211faea2d_0_4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3" name="Google Shape;143;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04"/>
        <p:cNvGrpSpPr/>
        <p:nvPr/>
      </p:nvGrpSpPr>
      <p:grpSpPr>
        <a:xfrm>
          <a:off x="0" y="0"/>
          <a:ext cx="0" cy="0"/>
          <a:chOff x="0" y="0"/>
          <a:chExt cx="0" cy="0"/>
        </a:xfrm>
      </p:grpSpPr>
      <p:sp>
        <p:nvSpPr>
          <p:cNvPr id="1405" name="Google Shape;1405;p60"/>
          <p:cNvSpPr txBox="1">
            <a:spLocks noGrp="1"/>
          </p:cNvSpPr>
          <p:nvPr>
            <p:ph type="title" idx="4294967295"/>
          </p:nvPr>
        </p:nvSpPr>
        <p:spPr>
          <a:xfrm>
            <a:off x="327652" y="839794"/>
            <a:ext cx="4910667" cy="14631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4000" b="1" dirty="0">
                <a:solidFill>
                  <a:srgbClr val="FFFFFF"/>
                </a:solidFill>
                <a:latin typeface="Arial"/>
                <a:ea typeface="Arial"/>
                <a:cs typeface="Arial"/>
                <a:sym typeface="Arial"/>
              </a:rPr>
              <a:t>IMAGE CLASSIFICATION</a:t>
            </a:r>
            <a:endParaRPr sz="4000" b="1" dirty="0">
              <a:solidFill>
                <a:srgbClr val="FFFFFF"/>
              </a:solidFill>
              <a:latin typeface="Arial"/>
              <a:ea typeface="Arial"/>
              <a:cs typeface="Arial"/>
              <a:sym typeface="Arial"/>
            </a:endParaRPr>
          </a:p>
        </p:txBody>
      </p:sp>
      <p:grpSp>
        <p:nvGrpSpPr>
          <p:cNvPr id="149" name="Google Shape;149;p30"/>
          <p:cNvGrpSpPr/>
          <p:nvPr/>
        </p:nvGrpSpPr>
        <p:grpSpPr>
          <a:xfrm>
            <a:off x="5706855" y="1088699"/>
            <a:ext cx="3119319" cy="2966101"/>
            <a:chOff x="4762460" y="896168"/>
            <a:chExt cx="3919727" cy="3727194"/>
          </a:xfrm>
        </p:grpSpPr>
        <p:sp>
          <p:nvSpPr>
            <p:cNvPr id="150" name="Google Shape;150;p30"/>
            <p:cNvSpPr/>
            <p:nvPr/>
          </p:nvSpPr>
          <p:spPr>
            <a:xfrm>
              <a:off x="4790882" y="4575479"/>
              <a:ext cx="106550" cy="38643"/>
            </a:xfrm>
            <a:custGeom>
              <a:avLst/>
              <a:gdLst/>
              <a:ahLst/>
              <a:cxnLst/>
              <a:rect l="l" t="t" r="r" b="b"/>
              <a:pathLst>
                <a:path w="761" h="276" extrusionOk="0">
                  <a:moveTo>
                    <a:pt x="72" y="0"/>
                  </a:moveTo>
                  <a:cubicBezTo>
                    <a:pt x="1" y="204"/>
                    <a:pt x="72" y="276"/>
                    <a:pt x="72" y="276"/>
                  </a:cubicBezTo>
                  <a:lnTo>
                    <a:pt x="760" y="276"/>
                  </a:lnTo>
                  <a:cubicBezTo>
                    <a:pt x="760" y="276"/>
                    <a:pt x="760" y="204"/>
                    <a:pt x="623" y="138"/>
                  </a:cubicBezTo>
                  <a:cubicBezTo>
                    <a:pt x="347" y="67"/>
                    <a:pt x="347" y="0"/>
                    <a:pt x="347"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0"/>
            <p:cNvSpPr/>
            <p:nvPr/>
          </p:nvSpPr>
          <p:spPr>
            <a:xfrm>
              <a:off x="4790882" y="4584719"/>
              <a:ext cx="106550" cy="29402"/>
            </a:xfrm>
            <a:custGeom>
              <a:avLst/>
              <a:gdLst/>
              <a:ahLst/>
              <a:cxnLst/>
              <a:rect l="l" t="t" r="r" b="b"/>
              <a:pathLst>
                <a:path w="761" h="210" extrusionOk="0">
                  <a:moveTo>
                    <a:pt x="413" y="1"/>
                  </a:moveTo>
                  <a:lnTo>
                    <a:pt x="413" y="72"/>
                  </a:lnTo>
                  <a:lnTo>
                    <a:pt x="72" y="72"/>
                  </a:lnTo>
                  <a:cubicBezTo>
                    <a:pt x="1" y="138"/>
                    <a:pt x="72" y="210"/>
                    <a:pt x="72" y="210"/>
                  </a:cubicBezTo>
                  <a:lnTo>
                    <a:pt x="760" y="210"/>
                  </a:lnTo>
                  <a:cubicBezTo>
                    <a:pt x="760" y="72"/>
                    <a:pt x="551" y="138"/>
                    <a:pt x="413"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0"/>
            <p:cNvSpPr/>
            <p:nvPr/>
          </p:nvSpPr>
          <p:spPr>
            <a:xfrm>
              <a:off x="8296736" y="4575479"/>
              <a:ext cx="115790" cy="47883"/>
            </a:xfrm>
            <a:custGeom>
              <a:avLst/>
              <a:gdLst/>
              <a:ahLst/>
              <a:cxnLst/>
              <a:rect l="l" t="t" r="r" b="b"/>
              <a:pathLst>
                <a:path w="827" h="342" extrusionOk="0">
                  <a:moveTo>
                    <a:pt x="485" y="0"/>
                  </a:moveTo>
                  <a:cubicBezTo>
                    <a:pt x="485" y="0"/>
                    <a:pt x="485" y="138"/>
                    <a:pt x="138" y="204"/>
                  </a:cubicBezTo>
                  <a:cubicBezTo>
                    <a:pt x="72" y="204"/>
                    <a:pt x="1" y="342"/>
                    <a:pt x="1" y="342"/>
                  </a:cubicBezTo>
                  <a:lnTo>
                    <a:pt x="760" y="342"/>
                  </a:lnTo>
                  <a:cubicBezTo>
                    <a:pt x="760" y="342"/>
                    <a:pt x="826" y="276"/>
                    <a:pt x="689" y="67"/>
                  </a:cubicBezTo>
                  <a:lnTo>
                    <a:pt x="485" y="0"/>
                  </a:ln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0"/>
            <p:cNvSpPr/>
            <p:nvPr/>
          </p:nvSpPr>
          <p:spPr>
            <a:xfrm>
              <a:off x="8296736" y="4584719"/>
              <a:ext cx="106550" cy="38643"/>
            </a:xfrm>
            <a:custGeom>
              <a:avLst/>
              <a:gdLst/>
              <a:ahLst/>
              <a:cxnLst/>
              <a:rect l="l" t="t" r="r" b="b"/>
              <a:pathLst>
                <a:path w="761" h="276" extrusionOk="0">
                  <a:moveTo>
                    <a:pt x="413" y="1"/>
                  </a:moveTo>
                  <a:cubicBezTo>
                    <a:pt x="210" y="138"/>
                    <a:pt x="72" y="72"/>
                    <a:pt x="1" y="276"/>
                  </a:cubicBezTo>
                  <a:lnTo>
                    <a:pt x="760" y="276"/>
                  </a:lnTo>
                  <a:lnTo>
                    <a:pt x="760" y="72"/>
                  </a:lnTo>
                  <a:lnTo>
                    <a:pt x="413" y="72"/>
                  </a:lnTo>
                  <a:lnTo>
                    <a:pt x="413"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0"/>
            <p:cNvSpPr/>
            <p:nvPr/>
          </p:nvSpPr>
          <p:spPr>
            <a:xfrm>
              <a:off x="8576476" y="4556157"/>
              <a:ext cx="105709" cy="67205"/>
            </a:xfrm>
            <a:custGeom>
              <a:avLst/>
              <a:gdLst/>
              <a:ahLst/>
              <a:cxnLst/>
              <a:rect l="l" t="t" r="r" b="b"/>
              <a:pathLst>
                <a:path w="755" h="480" extrusionOk="0">
                  <a:moveTo>
                    <a:pt x="551" y="1"/>
                  </a:moveTo>
                  <a:lnTo>
                    <a:pt x="342" y="67"/>
                  </a:lnTo>
                  <a:cubicBezTo>
                    <a:pt x="342" y="67"/>
                    <a:pt x="342" y="276"/>
                    <a:pt x="138" y="276"/>
                  </a:cubicBezTo>
                  <a:cubicBezTo>
                    <a:pt x="0" y="342"/>
                    <a:pt x="66" y="480"/>
                    <a:pt x="66" y="480"/>
                  </a:cubicBezTo>
                  <a:lnTo>
                    <a:pt x="413" y="480"/>
                  </a:lnTo>
                  <a:lnTo>
                    <a:pt x="754" y="276"/>
                  </a:lnTo>
                  <a:cubicBezTo>
                    <a:pt x="754" y="276"/>
                    <a:pt x="754" y="138"/>
                    <a:pt x="551"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0"/>
            <p:cNvSpPr/>
            <p:nvPr/>
          </p:nvSpPr>
          <p:spPr>
            <a:xfrm>
              <a:off x="8576476" y="4565398"/>
              <a:ext cx="105709" cy="57964"/>
            </a:xfrm>
            <a:custGeom>
              <a:avLst/>
              <a:gdLst/>
              <a:ahLst/>
              <a:cxnLst/>
              <a:rect l="l" t="t" r="r" b="b"/>
              <a:pathLst>
                <a:path w="755" h="414" extrusionOk="0">
                  <a:moveTo>
                    <a:pt x="617" y="1"/>
                  </a:moveTo>
                  <a:lnTo>
                    <a:pt x="342" y="210"/>
                  </a:lnTo>
                  <a:lnTo>
                    <a:pt x="276" y="139"/>
                  </a:lnTo>
                  <a:cubicBezTo>
                    <a:pt x="276" y="210"/>
                    <a:pt x="204" y="210"/>
                    <a:pt x="138" y="210"/>
                  </a:cubicBezTo>
                  <a:cubicBezTo>
                    <a:pt x="0" y="276"/>
                    <a:pt x="66" y="414"/>
                    <a:pt x="66" y="414"/>
                  </a:cubicBezTo>
                  <a:lnTo>
                    <a:pt x="413" y="414"/>
                  </a:lnTo>
                  <a:lnTo>
                    <a:pt x="754" y="210"/>
                  </a:lnTo>
                  <a:cubicBezTo>
                    <a:pt x="754" y="210"/>
                    <a:pt x="754" y="72"/>
                    <a:pt x="617"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0"/>
            <p:cNvSpPr/>
            <p:nvPr/>
          </p:nvSpPr>
          <p:spPr>
            <a:xfrm>
              <a:off x="4954974" y="4575479"/>
              <a:ext cx="105709" cy="38643"/>
            </a:xfrm>
            <a:custGeom>
              <a:avLst/>
              <a:gdLst/>
              <a:ahLst/>
              <a:cxnLst/>
              <a:rect l="l" t="t" r="r" b="b"/>
              <a:pathLst>
                <a:path w="755" h="276" extrusionOk="0">
                  <a:moveTo>
                    <a:pt x="67" y="0"/>
                  </a:moveTo>
                  <a:cubicBezTo>
                    <a:pt x="1" y="204"/>
                    <a:pt x="67" y="276"/>
                    <a:pt x="67" y="276"/>
                  </a:cubicBezTo>
                  <a:lnTo>
                    <a:pt x="755" y="276"/>
                  </a:lnTo>
                  <a:cubicBezTo>
                    <a:pt x="755" y="276"/>
                    <a:pt x="755" y="204"/>
                    <a:pt x="617" y="138"/>
                  </a:cubicBezTo>
                  <a:cubicBezTo>
                    <a:pt x="342" y="67"/>
                    <a:pt x="342" y="0"/>
                    <a:pt x="342" y="0"/>
                  </a:cubicBezTo>
                  <a:close/>
                </a:path>
              </a:pathLst>
            </a:custGeom>
            <a:solidFill>
              <a:srgbClr val="945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0"/>
            <p:cNvSpPr/>
            <p:nvPr/>
          </p:nvSpPr>
          <p:spPr>
            <a:xfrm>
              <a:off x="4954974" y="4584719"/>
              <a:ext cx="105709" cy="29402"/>
            </a:xfrm>
            <a:custGeom>
              <a:avLst/>
              <a:gdLst/>
              <a:ahLst/>
              <a:cxnLst/>
              <a:rect l="l" t="t" r="r" b="b"/>
              <a:pathLst>
                <a:path w="755" h="210" extrusionOk="0">
                  <a:moveTo>
                    <a:pt x="414" y="1"/>
                  </a:moveTo>
                  <a:lnTo>
                    <a:pt x="342" y="72"/>
                  </a:lnTo>
                  <a:lnTo>
                    <a:pt x="67" y="72"/>
                  </a:lnTo>
                  <a:cubicBezTo>
                    <a:pt x="1" y="210"/>
                    <a:pt x="67" y="210"/>
                    <a:pt x="67" y="210"/>
                  </a:cubicBezTo>
                  <a:lnTo>
                    <a:pt x="755" y="210"/>
                  </a:lnTo>
                  <a:cubicBezTo>
                    <a:pt x="755" y="72"/>
                    <a:pt x="551" y="138"/>
                    <a:pt x="414"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0"/>
            <p:cNvSpPr/>
            <p:nvPr/>
          </p:nvSpPr>
          <p:spPr>
            <a:xfrm>
              <a:off x="4924032" y="3428381"/>
              <a:ext cx="483463" cy="300601"/>
            </a:xfrm>
            <a:custGeom>
              <a:avLst/>
              <a:gdLst/>
              <a:ahLst/>
              <a:cxnLst/>
              <a:rect l="l" t="t" r="r" b="b"/>
              <a:pathLst>
                <a:path w="3453" h="2147" extrusionOk="0">
                  <a:moveTo>
                    <a:pt x="498" y="0"/>
                  </a:moveTo>
                  <a:cubicBezTo>
                    <a:pt x="220" y="0"/>
                    <a:pt x="1" y="250"/>
                    <a:pt x="84" y="626"/>
                  </a:cubicBezTo>
                  <a:cubicBezTo>
                    <a:pt x="288" y="1243"/>
                    <a:pt x="910" y="1865"/>
                    <a:pt x="1598" y="2068"/>
                  </a:cubicBezTo>
                  <a:cubicBezTo>
                    <a:pt x="1805" y="2126"/>
                    <a:pt x="2039" y="2147"/>
                    <a:pt x="2269" y="2147"/>
                  </a:cubicBezTo>
                  <a:cubicBezTo>
                    <a:pt x="2874" y="2147"/>
                    <a:pt x="3452" y="2002"/>
                    <a:pt x="3452" y="2002"/>
                  </a:cubicBezTo>
                  <a:lnTo>
                    <a:pt x="3452" y="1727"/>
                  </a:lnTo>
                  <a:cubicBezTo>
                    <a:pt x="3340" y="1736"/>
                    <a:pt x="3234" y="1740"/>
                    <a:pt x="3133" y="1740"/>
                  </a:cubicBezTo>
                  <a:cubicBezTo>
                    <a:pt x="1699" y="1740"/>
                    <a:pt x="1433" y="866"/>
                    <a:pt x="1047" y="351"/>
                  </a:cubicBezTo>
                  <a:cubicBezTo>
                    <a:pt x="885" y="106"/>
                    <a:pt x="679" y="0"/>
                    <a:pt x="498"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p:nvPr/>
          </p:nvSpPr>
          <p:spPr>
            <a:xfrm>
              <a:off x="5398106" y="3653096"/>
              <a:ext cx="95349" cy="57124"/>
            </a:xfrm>
            <a:custGeom>
              <a:avLst/>
              <a:gdLst/>
              <a:ahLst/>
              <a:cxnLst/>
              <a:rect l="l" t="t" r="r" b="b"/>
              <a:pathLst>
                <a:path w="681" h="408" extrusionOk="0">
                  <a:moveTo>
                    <a:pt x="402" y="1"/>
                  </a:moveTo>
                  <a:cubicBezTo>
                    <a:pt x="359" y="1"/>
                    <a:pt x="308" y="18"/>
                    <a:pt x="275" y="51"/>
                  </a:cubicBezTo>
                  <a:cubicBezTo>
                    <a:pt x="138" y="51"/>
                    <a:pt x="0" y="188"/>
                    <a:pt x="0" y="188"/>
                  </a:cubicBezTo>
                  <a:lnTo>
                    <a:pt x="0" y="397"/>
                  </a:lnTo>
                  <a:cubicBezTo>
                    <a:pt x="59" y="404"/>
                    <a:pt x="112" y="407"/>
                    <a:pt x="161" y="407"/>
                  </a:cubicBezTo>
                  <a:cubicBezTo>
                    <a:pt x="577" y="407"/>
                    <a:pt x="681" y="181"/>
                    <a:pt x="617" y="122"/>
                  </a:cubicBezTo>
                  <a:cubicBezTo>
                    <a:pt x="617" y="106"/>
                    <a:pt x="607" y="101"/>
                    <a:pt x="590" y="101"/>
                  </a:cubicBezTo>
                  <a:cubicBezTo>
                    <a:pt x="547" y="101"/>
                    <a:pt x="454" y="141"/>
                    <a:pt x="366" y="141"/>
                  </a:cubicBezTo>
                  <a:cubicBezTo>
                    <a:pt x="335" y="141"/>
                    <a:pt x="304" y="136"/>
                    <a:pt x="275" y="122"/>
                  </a:cubicBezTo>
                  <a:cubicBezTo>
                    <a:pt x="275" y="122"/>
                    <a:pt x="479" y="122"/>
                    <a:pt x="479" y="51"/>
                  </a:cubicBezTo>
                  <a:cubicBezTo>
                    <a:pt x="479" y="18"/>
                    <a:pt x="445" y="1"/>
                    <a:pt x="402"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p:nvPr/>
          </p:nvSpPr>
          <p:spPr>
            <a:xfrm>
              <a:off x="5176190" y="3477524"/>
              <a:ext cx="1521936" cy="1136601"/>
            </a:xfrm>
            <a:custGeom>
              <a:avLst/>
              <a:gdLst/>
              <a:ahLst/>
              <a:cxnLst/>
              <a:rect l="l" t="t" r="r" b="b"/>
              <a:pathLst>
                <a:path w="10870" h="8118" extrusionOk="0">
                  <a:moveTo>
                    <a:pt x="0" y="0"/>
                  </a:moveTo>
                  <a:lnTo>
                    <a:pt x="0" y="7155"/>
                  </a:lnTo>
                  <a:cubicBezTo>
                    <a:pt x="0" y="7705"/>
                    <a:pt x="485" y="8118"/>
                    <a:pt x="1035" y="8118"/>
                  </a:cubicBezTo>
                  <a:lnTo>
                    <a:pt x="8189" y="8118"/>
                  </a:lnTo>
                  <a:lnTo>
                    <a:pt x="8189" y="5366"/>
                  </a:lnTo>
                  <a:cubicBezTo>
                    <a:pt x="8503" y="5601"/>
                    <a:pt x="8856" y="5708"/>
                    <a:pt x="9200" y="5708"/>
                  </a:cubicBezTo>
                  <a:cubicBezTo>
                    <a:pt x="10063" y="5708"/>
                    <a:pt x="10869" y="5040"/>
                    <a:pt x="10869" y="4056"/>
                  </a:cubicBezTo>
                  <a:cubicBezTo>
                    <a:pt x="10869" y="3231"/>
                    <a:pt x="10253" y="2543"/>
                    <a:pt x="9428" y="2405"/>
                  </a:cubicBezTo>
                  <a:cubicBezTo>
                    <a:pt x="8943" y="2405"/>
                    <a:pt x="8530" y="2543"/>
                    <a:pt x="8189" y="2752"/>
                  </a:cubicBezTo>
                  <a:lnTo>
                    <a:pt x="8189" y="0"/>
                  </a:lnTo>
                  <a:lnTo>
                    <a:pt x="5366" y="0"/>
                  </a:lnTo>
                  <a:cubicBezTo>
                    <a:pt x="5641" y="341"/>
                    <a:pt x="5779" y="688"/>
                    <a:pt x="5779" y="1101"/>
                  </a:cubicBezTo>
                  <a:cubicBezTo>
                    <a:pt x="5713" y="1992"/>
                    <a:pt x="5025" y="2680"/>
                    <a:pt x="4199" y="2680"/>
                  </a:cubicBezTo>
                  <a:cubicBezTo>
                    <a:pt x="4157" y="2683"/>
                    <a:pt x="4115" y="2685"/>
                    <a:pt x="4074" y="2685"/>
                  </a:cubicBezTo>
                  <a:cubicBezTo>
                    <a:pt x="3171" y="2685"/>
                    <a:pt x="2477" y="1950"/>
                    <a:pt x="2477" y="1029"/>
                  </a:cubicBezTo>
                  <a:cubicBezTo>
                    <a:pt x="2477" y="688"/>
                    <a:pt x="2614" y="341"/>
                    <a:pt x="2824"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0"/>
            <p:cNvSpPr/>
            <p:nvPr/>
          </p:nvSpPr>
          <p:spPr>
            <a:xfrm>
              <a:off x="4897290" y="3200445"/>
              <a:ext cx="192657" cy="170812"/>
            </a:xfrm>
            <a:custGeom>
              <a:avLst/>
              <a:gdLst/>
              <a:ahLst/>
              <a:cxnLst/>
              <a:rect l="l" t="t" r="r" b="b"/>
              <a:pathLst>
                <a:path w="1376" h="1220" extrusionOk="0">
                  <a:moveTo>
                    <a:pt x="766" y="0"/>
                  </a:moveTo>
                  <a:cubicBezTo>
                    <a:pt x="628" y="0"/>
                    <a:pt x="493" y="39"/>
                    <a:pt x="413" y="119"/>
                  </a:cubicBezTo>
                  <a:cubicBezTo>
                    <a:pt x="0" y="394"/>
                    <a:pt x="204" y="1016"/>
                    <a:pt x="413" y="1220"/>
                  </a:cubicBezTo>
                  <a:cubicBezTo>
                    <a:pt x="413" y="807"/>
                    <a:pt x="892" y="603"/>
                    <a:pt x="892" y="603"/>
                  </a:cubicBezTo>
                  <a:cubicBezTo>
                    <a:pt x="892" y="603"/>
                    <a:pt x="1376" y="532"/>
                    <a:pt x="1238" y="257"/>
                  </a:cubicBezTo>
                  <a:cubicBezTo>
                    <a:pt x="1195" y="90"/>
                    <a:pt x="977" y="0"/>
                    <a:pt x="766" y="0"/>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0"/>
            <p:cNvSpPr/>
            <p:nvPr/>
          </p:nvSpPr>
          <p:spPr>
            <a:xfrm>
              <a:off x="4839466" y="3794926"/>
              <a:ext cx="240541" cy="789936"/>
            </a:xfrm>
            <a:custGeom>
              <a:avLst/>
              <a:gdLst/>
              <a:ahLst/>
              <a:cxnLst/>
              <a:rect l="l" t="t" r="r" b="b"/>
              <a:pathLst>
                <a:path w="1718" h="5642" extrusionOk="0">
                  <a:moveTo>
                    <a:pt x="1376" y="1"/>
                  </a:moveTo>
                  <a:lnTo>
                    <a:pt x="276" y="551"/>
                  </a:lnTo>
                  <a:cubicBezTo>
                    <a:pt x="276" y="551"/>
                    <a:pt x="0" y="898"/>
                    <a:pt x="479" y="2477"/>
                  </a:cubicBezTo>
                  <a:cubicBezTo>
                    <a:pt x="617" y="3237"/>
                    <a:pt x="892" y="5642"/>
                    <a:pt x="892" y="5642"/>
                  </a:cubicBezTo>
                  <a:lnTo>
                    <a:pt x="1167" y="5575"/>
                  </a:lnTo>
                  <a:cubicBezTo>
                    <a:pt x="1167" y="5575"/>
                    <a:pt x="1717" y="1998"/>
                    <a:pt x="1376" y="1"/>
                  </a:cubicBezTo>
                  <a:close/>
                </a:path>
              </a:pathLst>
            </a:custGeom>
            <a:solidFill>
              <a:srgbClr val="945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0"/>
            <p:cNvSpPr/>
            <p:nvPr/>
          </p:nvSpPr>
          <p:spPr>
            <a:xfrm>
              <a:off x="4790882" y="3410599"/>
              <a:ext cx="279885" cy="581602"/>
            </a:xfrm>
            <a:custGeom>
              <a:avLst/>
              <a:gdLst/>
              <a:ahLst/>
              <a:cxnLst/>
              <a:rect l="l" t="t" r="r" b="b"/>
              <a:pathLst>
                <a:path w="1999" h="4154" extrusionOk="0">
                  <a:moveTo>
                    <a:pt x="1158" y="0"/>
                  </a:moveTo>
                  <a:cubicBezTo>
                    <a:pt x="975" y="0"/>
                    <a:pt x="764" y="120"/>
                    <a:pt x="623" y="407"/>
                  </a:cubicBezTo>
                  <a:cubicBezTo>
                    <a:pt x="347" y="819"/>
                    <a:pt x="1" y="1716"/>
                    <a:pt x="72" y="3367"/>
                  </a:cubicBezTo>
                  <a:cubicBezTo>
                    <a:pt x="96" y="3912"/>
                    <a:pt x="307" y="4153"/>
                    <a:pt x="577" y="4153"/>
                  </a:cubicBezTo>
                  <a:cubicBezTo>
                    <a:pt x="1058" y="4153"/>
                    <a:pt x="1727" y="3387"/>
                    <a:pt x="1861" y="2195"/>
                  </a:cubicBezTo>
                  <a:cubicBezTo>
                    <a:pt x="1998" y="407"/>
                    <a:pt x="1652" y="203"/>
                    <a:pt x="1377" y="65"/>
                  </a:cubicBezTo>
                  <a:cubicBezTo>
                    <a:pt x="1314" y="24"/>
                    <a:pt x="1239" y="0"/>
                    <a:pt x="1158"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0"/>
            <p:cNvSpPr/>
            <p:nvPr/>
          </p:nvSpPr>
          <p:spPr>
            <a:xfrm>
              <a:off x="4933552" y="3246368"/>
              <a:ext cx="162695" cy="144630"/>
            </a:xfrm>
            <a:custGeom>
              <a:avLst/>
              <a:gdLst/>
              <a:ahLst/>
              <a:cxnLst/>
              <a:rect l="l" t="t" r="r" b="b"/>
              <a:pathLst>
                <a:path w="1162" h="1033" extrusionOk="0">
                  <a:moveTo>
                    <a:pt x="842" y="0"/>
                  </a:moveTo>
                  <a:lnTo>
                    <a:pt x="842" y="0"/>
                  </a:lnTo>
                  <a:cubicBezTo>
                    <a:pt x="672" y="68"/>
                    <a:pt x="536" y="85"/>
                    <a:pt x="442" y="85"/>
                  </a:cubicBezTo>
                  <a:cubicBezTo>
                    <a:pt x="344" y="85"/>
                    <a:pt x="291" y="66"/>
                    <a:pt x="291" y="66"/>
                  </a:cubicBezTo>
                  <a:lnTo>
                    <a:pt x="291" y="413"/>
                  </a:lnTo>
                  <a:cubicBezTo>
                    <a:pt x="236" y="371"/>
                    <a:pt x="189" y="354"/>
                    <a:pt x="151" y="354"/>
                  </a:cubicBezTo>
                  <a:cubicBezTo>
                    <a:pt x="2" y="354"/>
                    <a:pt x="0" y="617"/>
                    <a:pt x="220" y="617"/>
                  </a:cubicBezTo>
                  <a:cubicBezTo>
                    <a:pt x="220" y="617"/>
                    <a:pt x="82" y="963"/>
                    <a:pt x="495" y="1029"/>
                  </a:cubicBezTo>
                  <a:cubicBezTo>
                    <a:pt x="517" y="1032"/>
                    <a:pt x="537" y="1033"/>
                    <a:pt x="557" y="1033"/>
                  </a:cubicBezTo>
                  <a:cubicBezTo>
                    <a:pt x="1162" y="1033"/>
                    <a:pt x="842" y="0"/>
                    <a:pt x="842"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4925712" y="3332614"/>
              <a:ext cx="96469" cy="96467"/>
            </a:xfrm>
            <a:custGeom>
              <a:avLst/>
              <a:gdLst/>
              <a:ahLst/>
              <a:cxnLst/>
              <a:rect l="l" t="t" r="r" b="b"/>
              <a:pathLst>
                <a:path w="689" h="689" extrusionOk="0">
                  <a:moveTo>
                    <a:pt x="276" y="1"/>
                  </a:moveTo>
                  <a:lnTo>
                    <a:pt x="1" y="622"/>
                  </a:lnTo>
                  <a:lnTo>
                    <a:pt x="551" y="689"/>
                  </a:lnTo>
                  <a:lnTo>
                    <a:pt x="689" y="72"/>
                  </a:lnTo>
                  <a:lnTo>
                    <a:pt x="276" y="1"/>
                  </a:ln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4762460" y="3833428"/>
              <a:ext cx="192657" cy="742193"/>
            </a:xfrm>
            <a:custGeom>
              <a:avLst/>
              <a:gdLst/>
              <a:ahLst/>
              <a:cxnLst/>
              <a:rect l="l" t="t" r="r" b="b"/>
              <a:pathLst>
                <a:path w="1376" h="5301" extrusionOk="0">
                  <a:moveTo>
                    <a:pt x="275" y="1"/>
                  </a:moveTo>
                  <a:cubicBezTo>
                    <a:pt x="275" y="1"/>
                    <a:pt x="0" y="551"/>
                    <a:pt x="275" y="2136"/>
                  </a:cubicBezTo>
                  <a:cubicBezTo>
                    <a:pt x="341" y="2962"/>
                    <a:pt x="275" y="5300"/>
                    <a:pt x="275" y="5300"/>
                  </a:cubicBezTo>
                  <a:lnTo>
                    <a:pt x="550" y="5300"/>
                  </a:lnTo>
                  <a:cubicBezTo>
                    <a:pt x="550" y="5300"/>
                    <a:pt x="1376" y="2752"/>
                    <a:pt x="1304" y="760"/>
                  </a:cubicBezTo>
                  <a:lnTo>
                    <a:pt x="275" y="1"/>
                  </a:ln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4877968" y="3433701"/>
              <a:ext cx="385454" cy="419190"/>
            </a:xfrm>
            <a:custGeom>
              <a:avLst/>
              <a:gdLst/>
              <a:ahLst/>
              <a:cxnLst/>
              <a:rect l="l" t="t" r="r" b="b"/>
              <a:pathLst>
                <a:path w="2753" h="2994" extrusionOk="0">
                  <a:moveTo>
                    <a:pt x="491" y="0"/>
                  </a:moveTo>
                  <a:cubicBezTo>
                    <a:pt x="289" y="0"/>
                    <a:pt x="101" y="155"/>
                    <a:pt x="67" y="451"/>
                  </a:cubicBezTo>
                  <a:cubicBezTo>
                    <a:pt x="1" y="1139"/>
                    <a:pt x="342" y="1893"/>
                    <a:pt x="964" y="2377"/>
                  </a:cubicBezTo>
                  <a:cubicBezTo>
                    <a:pt x="1514" y="2856"/>
                    <a:pt x="2681" y="2993"/>
                    <a:pt x="2681" y="2993"/>
                  </a:cubicBezTo>
                  <a:lnTo>
                    <a:pt x="2752" y="2790"/>
                  </a:lnTo>
                  <a:cubicBezTo>
                    <a:pt x="1101" y="2239"/>
                    <a:pt x="1239" y="1276"/>
                    <a:pt x="1030" y="588"/>
                  </a:cubicBezTo>
                  <a:cubicBezTo>
                    <a:pt x="957" y="190"/>
                    <a:pt x="715" y="0"/>
                    <a:pt x="491"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5253196" y="3797446"/>
              <a:ext cx="105429" cy="57124"/>
            </a:xfrm>
            <a:custGeom>
              <a:avLst/>
              <a:gdLst/>
              <a:ahLst/>
              <a:cxnLst/>
              <a:rect l="l" t="t" r="r" b="b"/>
              <a:pathLst>
                <a:path w="753" h="408" extrusionOk="0">
                  <a:moveTo>
                    <a:pt x="432" y="0"/>
                  </a:moveTo>
                  <a:cubicBezTo>
                    <a:pt x="397" y="0"/>
                    <a:pt x="345" y="18"/>
                    <a:pt x="276" y="54"/>
                  </a:cubicBezTo>
                  <a:cubicBezTo>
                    <a:pt x="210" y="54"/>
                    <a:pt x="72" y="192"/>
                    <a:pt x="72" y="192"/>
                  </a:cubicBezTo>
                  <a:lnTo>
                    <a:pt x="1" y="395"/>
                  </a:lnTo>
                  <a:cubicBezTo>
                    <a:pt x="71" y="403"/>
                    <a:pt x="135" y="407"/>
                    <a:pt x="194" y="407"/>
                  </a:cubicBezTo>
                  <a:cubicBezTo>
                    <a:pt x="651" y="407"/>
                    <a:pt x="752" y="184"/>
                    <a:pt x="689" y="120"/>
                  </a:cubicBezTo>
                  <a:cubicBezTo>
                    <a:pt x="675" y="107"/>
                    <a:pt x="659" y="102"/>
                    <a:pt x="639" y="102"/>
                  </a:cubicBezTo>
                  <a:cubicBezTo>
                    <a:pt x="584" y="102"/>
                    <a:pt x="505" y="141"/>
                    <a:pt x="402" y="141"/>
                  </a:cubicBezTo>
                  <a:cubicBezTo>
                    <a:pt x="364" y="141"/>
                    <a:pt x="321" y="136"/>
                    <a:pt x="276" y="120"/>
                  </a:cubicBezTo>
                  <a:cubicBezTo>
                    <a:pt x="347" y="120"/>
                    <a:pt x="485" y="120"/>
                    <a:pt x="485" y="54"/>
                  </a:cubicBezTo>
                  <a:cubicBezTo>
                    <a:pt x="485" y="18"/>
                    <a:pt x="467" y="0"/>
                    <a:pt x="432"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4897290" y="3794926"/>
              <a:ext cx="173475" cy="770615"/>
            </a:xfrm>
            <a:custGeom>
              <a:avLst/>
              <a:gdLst/>
              <a:ahLst/>
              <a:cxnLst/>
              <a:rect l="l" t="t" r="r" b="b"/>
              <a:pathLst>
                <a:path w="1239" h="5504" extrusionOk="0">
                  <a:moveTo>
                    <a:pt x="826" y="1"/>
                  </a:moveTo>
                  <a:lnTo>
                    <a:pt x="0" y="2752"/>
                  </a:lnTo>
                  <a:lnTo>
                    <a:pt x="204" y="5504"/>
                  </a:lnTo>
                  <a:lnTo>
                    <a:pt x="892" y="5504"/>
                  </a:lnTo>
                  <a:cubicBezTo>
                    <a:pt x="892" y="5504"/>
                    <a:pt x="1238" y="1173"/>
                    <a:pt x="963"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4762460" y="3794926"/>
              <a:ext cx="250482" cy="770615"/>
            </a:xfrm>
            <a:custGeom>
              <a:avLst/>
              <a:gdLst/>
              <a:ahLst/>
              <a:cxnLst/>
              <a:rect l="l" t="t" r="r" b="b"/>
              <a:pathLst>
                <a:path w="1789" h="5504" extrusionOk="0">
                  <a:moveTo>
                    <a:pt x="275" y="1"/>
                  </a:moveTo>
                  <a:cubicBezTo>
                    <a:pt x="0" y="826"/>
                    <a:pt x="66" y="2961"/>
                    <a:pt x="66" y="5504"/>
                  </a:cubicBezTo>
                  <a:lnTo>
                    <a:pt x="754" y="5504"/>
                  </a:lnTo>
                  <a:cubicBezTo>
                    <a:pt x="1304" y="2686"/>
                    <a:pt x="1789" y="826"/>
                    <a:pt x="1789" y="1"/>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a:off x="6452802" y="2340927"/>
              <a:ext cx="1526696" cy="1136741"/>
            </a:xfrm>
            <a:custGeom>
              <a:avLst/>
              <a:gdLst/>
              <a:ahLst/>
              <a:cxnLst/>
              <a:rect l="l" t="t" r="r" b="b"/>
              <a:pathLst>
                <a:path w="10904" h="8119" extrusionOk="0">
                  <a:moveTo>
                    <a:pt x="2786" y="1"/>
                  </a:moveTo>
                  <a:lnTo>
                    <a:pt x="2786" y="2752"/>
                  </a:lnTo>
                  <a:cubicBezTo>
                    <a:pt x="2482" y="2504"/>
                    <a:pt x="2129" y="2393"/>
                    <a:pt x="1782" y="2393"/>
                  </a:cubicBezTo>
                  <a:cubicBezTo>
                    <a:pt x="875" y="2393"/>
                    <a:pt x="1" y="3151"/>
                    <a:pt x="100" y="4194"/>
                  </a:cubicBezTo>
                  <a:cubicBezTo>
                    <a:pt x="172" y="4954"/>
                    <a:pt x="722" y="5504"/>
                    <a:pt x="1410" y="5642"/>
                  </a:cubicBezTo>
                  <a:cubicBezTo>
                    <a:pt x="1534" y="5677"/>
                    <a:pt x="1662" y="5694"/>
                    <a:pt x="1790" y="5694"/>
                  </a:cubicBezTo>
                  <a:cubicBezTo>
                    <a:pt x="2159" y="5694"/>
                    <a:pt x="2529" y="5552"/>
                    <a:pt x="2786" y="5295"/>
                  </a:cubicBezTo>
                  <a:lnTo>
                    <a:pt x="2786" y="8118"/>
                  </a:lnTo>
                  <a:lnTo>
                    <a:pt x="5604" y="8118"/>
                  </a:lnTo>
                  <a:cubicBezTo>
                    <a:pt x="4712" y="7084"/>
                    <a:pt x="5400" y="5433"/>
                    <a:pt x="6776" y="5433"/>
                  </a:cubicBezTo>
                  <a:cubicBezTo>
                    <a:pt x="6804" y="5431"/>
                    <a:pt x="6832" y="5431"/>
                    <a:pt x="6859" y="5431"/>
                  </a:cubicBezTo>
                  <a:cubicBezTo>
                    <a:pt x="8249" y="5431"/>
                    <a:pt x="9025" y="7039"/>
                    <a:pt x="8080" y="8118"/>
                  </a:cubicBezTo>
                  <a:lnTo>
                    <a:pt x="10903" y="8118"/>
                  </a:lnTo>
                  <a:lnTo>
                    <a:pt x="10903" y="964"/>
                  </a:lnTo>
                  <a:cubicBezTo>
                    <a:pt x="10903" y="414"/>
                    <a:pt x="10491" y="1"/>
                    <a:pt x="9940" y="1"/>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a:off x="7930749" y="3475704"/>
              <a:ext cx="443280" cy="349325"/>
            </a:xfrm>
            <a:custGeom>
              <a:avLst/>
              <a:gdLst/>
              <a:ahLst/>
              <a:cxnLst/>
              <a:rect l="l" t="t" r="r" b="b"/>
              <a:pathLst>
                <a:path w="3166" h="2495" extrusionOk="0">
                  <a:moveTo>
                    <a:pt x="2726" y="0"/>
                  </a:moveTo>
                  <a:cubicBezTo>
                    <a:pt x="2523" y="0"/>
                    <a:pt x="2293" y="140"/>
                    <a:pt x="2136" y="426"/>
                  </a:cubicBezTo>
                  <a:cubicBezTo>
                    <a:pt x="1861" y="1042"/>
                    <a:pt x="1723" y="2005"/>
                    <a:pt x="1" y="2215"/>
                  </a:cubicBezTo>
                  <a:lnTo>
                    <a:pt x="1" y="2490"/>
                  </a:lnTo>
                  <a:cubicBezTo>
                    <a:pt x="1" y="2490"/>
                    <a:pt x="97" y="2495"/>
                    <a:pt x="250" y="2495"/>
                  </a:cubicBezTo>
                  <a:cubicBezTo>
                    <a:pt x="644" y="2495"/>
                    <a:pt x="1412" y="2461"/>
                    <a:pt x="1861" y="2215"/>
                  </a:cubicBezTo>
                  <a:cubicBezTo>
                    <a:pt x="2549" y="1939"/>
                    <a:pt x="3099" y="1251"/>
                    <a:pt x="3165" y="564"/>
                  </a:cubicBezTo>
                  <a:cubicBezTo>
                    <a:pt x="3165" y="192"/>
                    <a:pt x="2965" y="0"/>
                    <a:pt x="2726"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a:off x="7845483" y="3766364"/>
              <a:ext cx="104729" cy="59364"/>
            </a:xfrm>
            <a:custGeom>
              <a:avLst/>
              <a:gdLst/>
              <a:ahLst/>
              <a:cxnLst/>
              <a:rect l="l" t="t" r="r" b="b"/>
              <a:pathLst>
                <a:path w="748" h="424" extrusionOk="0">
                  <a:moveTo>
                    <a:pt x="472" y="1"/>
                  </a:moveTo>
                  <a:cubicBezTo>
                    <a:pt x="335" y="1"/>
                    <a:pt x="268" y="1"/>
                    <a:pt x="268" y="67"/>
                  </a:cubicBezTo>
                  <a:cubicBezTo>
                    <a:pt x="268" y="67"/>
                    <a:pt x="406" y="67"/>
                    <a:pt x="472" y="139"/>
                  </a:cubicBezTo>
                  <a:cubicBezTo>
                    <a:pt x="336" y="139"/>
                    <a:pt x="230" y="107"/>
                    <a:pt x="153" y="107"/>
                  </a:cubicBezTo>
                  <a:cubicBezTo>
                    <a:pt x="114" y="107"/>
                    <a:pt x="83" y="115"/>
                    <a:pt x="59" y="139"/>
                  </a:cubicBezTo>
                  <a:cubicBezTo>
                    <a:pt x="0" y="198"/>
                    <a:pt x="157" y="424"/>
                    <a:pt x="584" y="424"/>
                  </a:cubicBezTo>
                  <a:cubicBezTo>
                    <a:pt x="635" y="424"/>
                    <a:pt x="689" y="421"/>
                    <a:pt x="747" y="414"/>
                  </a:cubicBezTo>
                  <a:lnTo>
                    <a:pt x="681" y="139"/>
                  </a:lnTo>
                  <a:cubicBezTo>
                    <a:pt x="681" y="139"/>
                    <a:pt x="610" y="1"/>
                    <a:pt x="472"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6842871" y="3100898"/>
              <a:ext cx="1136621" cy="1513228"/>
            </a:xfrm>
            <a:custGeom>
              <a:avLst/>
              <a:gdLst/>
              <a:ahLst/>
              <a:cxnLst/>
              <a:rect l="l" t="t" r="r" b="b"/>
              <a:pathLst>
                <a:path w="8118" h="10808" extrusionOk="0">
                  <a:moveTo>
                    <a:pt x="4010" y="1"/>
                  </a:moveTo>
                  <a:cubicBezTo>
                    <a:pt x="3104" y="1"/>
                    <a:pt x="2405" y="732"/>
                    <a:pt x="2405" y="1656"/>
                  </a:cubicBezTo>
                  <a:cubicBezTo>
                    <a:pt x="2405" y="2002"/>
                    <a:pt x="2543" y="2415"/>
                    <a:pt x="2818" y="2690"/>
                  </a:cubicBezTo>
                  <a:lnTo>
                    <a:pt x="0" y="2690"/>
                  </a:lnTo>
                  <a:lnTo>
                    <a:pt x="0" y="5442"/>
                  </a:lnTo>
                  <a:cubicBezTo>
                    <a:pt x="310" y="5193"/>
                    <a:pt x="665" y="5082"/>
                    <a:pt x="1013" y="5082"/>
                  </a:cubicBezTo>
                  <a:cubicBezTo>
                    <a:pt x="1817" y="5082"/>
                    <a:pt x="2584" y="5678"/>
                    <a:pt x="2680" y="6543"/>
                  </a:cubicBezTo>
                  <a:cubicBezTo>
                    <a:pt x="2778" y="7622"/>
                    <a:pt x="1934" y="8385"/>
                    <a:pt x="1042" y="8385"/>
                  </a:cubicBezTo>
                  <a:cubicBezTo>
                    <a:pt x="683" y="8385"/>
                    <a:pt x="316" y="8261"/>
                    <a:pt x="0" y="7984"/>
                  </a:cubicBezTo>
                  <a:lnTo>
                    <a:pt x="0" y="10808"/>
                  </a:lnTo>
                  <a:lnTo>
                    <a:pt x="7154" y="10808"/>
                  </a:lnTo>
                  <a:cubicBezTo>
                    <a:pt x="7705" y="10808"/>
                    <a:pt x="8117" y="10395"/>
                    <a:pt x="8117" y="9773"/>
                  </a:cubicBezTo>
                  <a:lnTo>
                    <a:pt x="8117" y="2690"/>
                  </a:lnTo>
                  <a:lnTo>
                    <a:pt x="5294" y="2690"/>
                  </a:lnTo>
                  <a:cubicBezTo>
                    <a:pt x="6191" y="1656"/>
                    <a:pt x="5503" y="5"/>
                    <a:pt x="4127" y="5"/>
                  </a:cubicBezTo>
                  <a:cubicBezTo>
                    <a:pt x="4088" y="2"/>
                    <a:pt x="4049" y="1"/>
                    <a:pt x="4010" y="1"/>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8105202" y="3327014"/>
              <a:ext cx="172495" cy="131329"/>
            </a:xfrm>
            <a:custGeom>
              <a:avLst/>
              <a:gdLst/>
              <a:ahLst/>
              <a:cxnLst/>
              <a:rect l="l" t="t" r="r" b="b"/>
              <a:pathLst>
                <a:path w="1232" h="938" extrusionOk="0">
                  <a:moveTo>
                    <a:pt x="602" y="0"/>
                  </a:moveTo>
                  <a:cubicBezTo>
                    <a:pt x="277" y="0"/>
                    <a:pt x="1" y="372"/>
                    <a:pt x="202" y="525"/>
                  </a:cubicBezTo>
                  <a:cubicBezTo>
                    <a:pt x="477" y="729"/>
                    <a:pt x="1094" y="938"/>
                    <a:pt x="1094" y="938"/>
                  </a:cubicBezTo>
                  <a:cubicBezTo>
                    <a:pt x="1094" y="938"/>
                    <a:pt x="1231" y="453"/>
                    <a:pt x="956" y="178"/>
                  </a:cubicBezTo>
                  <a:cubicBezTo>
                    <a:pt x="845" y="50"/>
                    <a:pt x="720" y="0"/>
                    <a:pt x="602"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8133484" y="3371117"/>
              <a:ext cx="144213" cy="141270"/>
            </a:xfrm>
            <a:custGeom>
              <a:avLst/>
              <a:gdLst/>
              <a:ahLst/>
              <a:cxnLst/>
              <a:rect l="l" t="t" r="r" b="b"/>
              <a:pathLst>
                <a:path w="1030" h="1009" extrusionOk="0">
                  <a:moveTo>
                    <a:pt x="479" y="1"/>
                  </a:moveTo>
                  <a:cubicBezTo>
                    <a:pt x="479" y="1"/>
                    <a:pt x="341" y="138"/>
                    <a:pt x="0" y="138"/>
                  </a:cubicBezTo>
                  <a:cubicBezTo>
                    <a:pt x="0" y="138"/>
                    <a:pt x="52" y="1008"/>
                    <a:pt x="501" y="1008"/>
                  </a:cubicBezTo>
                  <a:cubicBezTo>
                    <a:pt x="557" y="1008"/>
                    <a:pt x="619" y="994"/>
                    <a:pt x="688" y="964"/>
                  </a:cubicBezTo>
                  <a:cubicBezTo>
                    <a:pt x="1029" y="760"/>
                    <a:pt x="826" y="485"/>
                    <a:pt x="826" y="485"/>
                  </a:cubicBezTo>
                  <a:cubicBezTo>
                    <a:pt x="974" y="385"/>
                    <a:pt x="906" y="173"/>
                    <a:pt x="777" y="173"/>
                  </a:cubicBezTo>
                  <a:cubicBezTo>
                    <a:pt x="729" y="173"/>
                    <a:pt x="673" y="202"/>
                    <a:pt x="616" y="276"/>
                  </a:cubicBezTo>
                  <a:lnTo>
                    <a:pt x="479"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8191168" y="3439021"/>
              <a:ext cx="105709" cy="105708"/>
            </a:xfrm>
            <a:custGeom>
              <a:avLst/>
              <a:gdLst/>
              <a:ahLst/>
              <a:cxnLst/>
              <a:rect l="l" t="t" r="r" b="b"/>
              <a:pathLst>
                <a:path w="755" h="755" extrusionOk="0">
                  <a:moveTo>
                    <a:pt x="414" y="0"/>
                  </a:moveTo>
                  <a:lnTo>
                    <a:pt x="1" y="204"/>
                  </a:lnTo>
                  <a:lnTo>
                    <a:pt x="342" y="754"/>
                  </a:lnTo>
                  <a:lnTo>
                    <a:pt x="755" y="341"/>
                  </a:lnTo>
                  <a:lnTo>
                    <a:pt x="414" y="0"/>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8325998" y="3882012"/>
              <a:ext cx="269944" cy="702850"/>
            </a:xfrm>
            <a:custGeom>
              <a:avLst/>
              <a:gdLst/>
              <a:ahLst/>
              <a:cxnLst/>
              <a:rect l="l" t="t" r="r" b="b"/>
              <a:pathLst>
                <a:path w="1928" h="5020" extrusionOk="0">
                  <a:moveTo>
                    <a:pt x="1652" y="0"/>
                  </a:moveTo>
                  <a:lnTo>
                    <a:pt x="551" y="138"/>
                  </a:lnTo>
                  <a:cubicBezTo>
                    <a:pt x="1" y="2064"/>
                    <a:pt x="276" y="4953"/>
                    <a:pt x="276" y="4953"/>
                  </a:cubicBezTo>
                  <a:lnTo>
                    <a:pt x="551" y="5020"/>
                  </a:lnTo>
                  <a:cubicBezTo>
                    <a:pt x="551" y="5020"/>
                    <a:pt x="1030" y="2681"/>
                    <a:pt x="1239" y="1927"/>
                  </a:cubicBezTo>
                  <a:cubicBezTo>
                    <a:pt x="1927" y="413"/>
                    <a:pt x="1652" y="1"/>
                    <a:pt x="1652"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8191168" y="3473604"/>
              <a:ext cx="478283" cy="515657"/>
            </a:xfrm>
            <a:custGeom>
              <a:avLst/>
              <a:gdLst/>
              <a:ahLst/>
              <a:cxnLst/>
              <a:rect l="l" t="t" r="r" b="b"/>
              <a:pathLst>
                <a:path w="3416" h="3683" extrusionOk="0">
                  <a:moveTo>
                    <a:pt x="866" y="0"/>
                  </a:moveTo>
                  <a:cubicBezTo>
                    <a:pt x="804" y="0"/>
                    <a:pt x="744" y="9"/>
                    <a:pt x="689" y="28"/>
                  </a:cubicBezTo>
                  <a:cubicBezTo>
                    <a:pt x="617" y="28"/>
                    <a:pt x="551" y="94"/>
                    <a:pt x="480" y="166"/>
                  </a:cubicBezTo>
                  <a:cubicBezTo>
                    <a:pt x="276" y="441"/>
                    <a:pt x="1" y="782"/>
                    <a:pt x="964" y="2367"/>
                  </a:cubicBezTo>
                  <a:cubicBezTo>
                    <a:pt x="1450" y="3228"/>
                    <a:pt x="2224" y="3682"/>
                    <a:pt x="2738" y="3682"/>
                  </a:cubicBezTo>
                  <a:cubicBezTo>
                    <a:pt x="3167" y="3682"/>
                    <a:pt x="3415" y="3367"/>
                    <a:pt x="3165" y="2708"/>
                  </a:cubicBezTo>
                  <a:cubicBezTo>
                    <a:pt x="2543" y="1195"/>
                    <a:pt x="1789" y="507"/>
                    <a:pt x="1377" y="166"/>
                  </a:cubicBezTo>
                  <a:cubicBezTo>
                    <a:pt x="1224" y="65"/>
                    <a:pt x="1036" y="0"/>
                    <a:pt x="866" y="0"/>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8489390" y="3852750"/>
              <a:ext cx="192797" cy="722872"/>
            </a:xfrm>
            <a:custGeom>
              <a:avLst/>
              <a:gdLst/>
              <a:ahLst/>
              <a:cxnLst/>
              <a:rect l="l" t="t" r="r" b="b"/>
              <a:pathLst>
                <a:path w="1377" h="5163" extrusionOk="0">
                  <a:moveTo>
                    <a:pt x="1035" y="0"/>
                  </a:moveTo>
                  <a:lnTo>
                    <a:pt x="72" y="622"/>
                  </a:lnTo>
                  <a:cubicBezTo>
                    <a:pt x="1" y="2614"/>
                    <a:pt x="964" y="5162"/>
                    <a:pt x="964" y="5162"/>
                  </a:cubicBezTo>
                  <a:lnTo>
                    <a:pt x="1239" y="5162"/>
                  </a:lnTo>
                  <a:cubicBezTo>
                    <a:pt x="1239" y="5162"/>
                    <a:pt x="1101" y="2752"/>
                    <a:pt x="1173" y="1927"/>
                  </a:cubicBezTo>
                  <a:cubicBezTo>
                    <a:pt x="1376" y="347"/>
                    <a:pt x="1035" y="0"/>
                    <a:pt x="1035"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a:off x="7930749" y="3538988"/>
              <a:ext cx="443280" cy="346945"/>
            </a:xfrm>
            <a:custGeom>
              <a:avLst/>
              <a:gdLst/>
              <a:ahLst/>
              <a:cxnLst/>
              <a:rect l="l" t="t" r="r" b="b"/>
              <a:pathLst>
                <a:path w="3166" h="2478" extrusionOk="0">
                  <a:moveTo>
                    <a:pt x="2714" y="1"/>
                  </a:moveTo>
                  <a:cubicBezTo>
                    <a:pt x="2514" y="1"/>
                    <a:pt x="2290" y="143"/>
                    <a:pt x="2136" y="453"/>
                  </a:cubicBezTo>
                  <a:cubicBezTo>
                    <a:pt x="1861" y="1075"/>
                    <a:pt x="1723" y="2038"/>
                    <a:pt x="1" y="2241"/>
                  </a:cubicBezTo>
                  <a:lnTo>
                    <a:pt x="1" y="2450"/>
                  </a:lnTo>
                  <a:cubicBezTo>
                    <a:pt x="1" y="2450"/>
                    <a:pt x="243" y="2477"/>
                    <a:pt x="567" y="2477"/>
                  </a:cubicBezTo>
                  <a:cubicBezTo>
                    <a:pt x="976" y="2477"/>
                    <a:pt x="1514" y="2435"/>
                    <a:pt x="1861" y="2241"/>
                  </a:cubicBezTo>
                  <a:cubicBezTo>
                    <a:pt x="2549" y="1900"/>
                    <a:pt x="3099" y="1212"/>
                    <a:pt x="3165" y="590"/>
                  </a:cubicBezTo>
                  <a:cubicBezTo>
                    <a:pt x="3165" y="212"/>
                    <a:pt x="2957" y="1"/>
                    <a:pt x="2714"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7846043" y="3833428"/>
              <a:ext cx="94928" cy="53204"/>
            </a:xfrm>
            <a:custGeom>
              <a:avLst/>
              <a:gdLst/>
              <a:ahLst/>
              <a:cxnLst/>
              <a:rect l="l" t="t" r="r" b="b"/>
              <a:pathLst>
                <a:path w="678" h="380" extrusionOk="0">
                  <a:moveTo>
                    <a:pt x="193" y="1"/>
                  </a:moveTo>
                  <a:cubicBezTo>
                    <a:pt x="193" y="72"/>
                    <a:pt x="402" y="72"/>
                    <a:pt x="402" y="138"/>
                  </a:cubicBezTo>
                  <a:cubicBezTo>
                    <a:pt x="264" y="138"/>
                    <a:pt x="55" y="72"/>
                    <a:pt x="55" y="72"/>
                  </a:cubicBezTo>
                  <a:lnTo>
                    <a:pt x="55" y="72"/>
                  </a:lnTo>
                  <a:cubicBezTo>
                    <a:pt x="0" y="128"/>
                    <a:pt x="87" y="379"/>
                    <a:pt x="440" y="379"/>
                  </a:cubicBezTo>
                  <a:cubicBezTo>
                    <a:pt x="509" y="379"/>
                    <a:pt x="587" y="370"/>
                    <a:pt x="677" y="347"/>
                  </a:cubicBezTo>
                  <a:lnTo>
                    <a:pt x="677" y="138"/>
                  </a:lnTo>
                  <a:cubicBezTo>
                    <a:pt x="677" y="138"/>
                    <a:pt x="540" y="1"/>
                    <a:pt x="402"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8316057" y="3901333"/>
              <a:ext cx="299067" cy="683529"/>
            </a:xfrm>
            <a:custGeom>
              <a:avLst/>
              <a:gdLst/>
              <a:ahLst/>
              <a:cxnLst/>
              <a:rect l="l" t="t" r="r" b="b"/>
              <a:pathLst>
                <a:path w="2136" h="4882" extrusionOk="0">
                  <a:moveTo>
                    <a:pt x="622" y="0"/>
                  </a:moveTo>
                  <a:cubicBezTo>
                    <a:pt x="0" y="1238"/>
                    <a:pt x="209" y="4882"/>
                    <a:pt x="209" y="4882"/>
                  </a:cubicBezTo>
                  <a:lnTo>
                    <a:pt x="688" y="4882"/>
                  </a:lnTo>
                  <a:cubicBezTo>
                    <a:pt x="826" y="4056"/>
                    <a:pt x="1448" y="1513"/>
                    <a:pt x="1448" y="1513"/>
                  </a:cubicBezTo>
                  <a:cubicBezTo>
                    <a:pt x="1448" y="1513"/>
                    <a:pt x="2136" y="754"/>
                    <a:pt x="622" y="0"/>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8191168" y="3474304"/>
              <a:ext cx="232981" cy="273019"/>
            </a:xfrm>
            <a:custGeom>
              <a:avLst/>
              <a:gdLst/>
              <a:ahLst/>
              <a:cxnLst/>
              <a:rect l="l" t="t" r="r" b="b"/>
              <a:pathLst>
                <a:path w="1664" h="1950" extrusionOk="0">
                  <a:moveTo>
                    <a:pt x="806" y="1"/>
                  </a:moveTo>
                  <a:cubicBezTo>
                    <a:pt x="768" y="1"/>
                    <a:pt x="728" y="8"/>
                    <a:pt x="689" y="23"/>
                  </a:cubicBezTo>
                  <a:cubicBezTo>
                    <a:pt x="138" y="227"/>
                    <a:pt x="1" y="1399"/>
                    <a:pt x="1" y="1399"/>
                  </a:cubicBezTo>
                  <a:lnTo>
                    <a:pt x="964" y="1949"/>
                  </a:lnTo>
                  <a:cubicBezTo>
                    <a:pt x="1663" y="1184"/>
                    <a:pt x="1302" y="1"/>
                    <a:pt x="806" y="1"/>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8403144" y="3814247"/>
              <a:ext cx="269804" cy="761374"/>
            </a:xfrm>
            <a:custGeom>
              <a:avLst/>
              <a:gdLst/>
              <a:ahLst/>
              <a:cxnLst/>
              <a:rect l="l" t="t" r="r" b="b"/>
              <a:pathLst>
                <a:path w="1927" h="5438" extrusionOk="0">
                  <a:moveTo>
                    <a:pt x="1514" y="0"/>
                  </a:moveTo>
                  <a:lnTo>
                    <a:pt x="0" y="622"/>
                  </a:lnTo>
                  <a:cubicBezTo>
                    <a:pt x="0" y="622"/>
                    <a:pt x="551" y="1101"/>
                    <a:pt x="826" y="2961"/>
                  </a:cubicBezTo>
                  <a:cubicBezTo>
                    <a:pt x="892" y="3786"/>
                    <a:pt x="1167" y="4750"/>
                    <a:pt x="1514" y="5437"/>
                  </a:cubicBezTo>
                  <a:cubicBezTo>
                    <a:pt x="1855" y="5300"/>
                    <a:pt x="1926" y="5300"/>
                    <a:pt x="1926" y="5300"/>
                  </a:cubicBezTo>
                  <a:cubicBezTo>
                    <a:pt x="1926" y="5300"/>
                    <a:pt x="1717" y="3165"/>
                    <a:pt x="1855" y="2339"/>
                  </a:cubicBezTo>
                  <a:cubicBezTo>
                    <a:pt x="1926" y="1448"/>
                    <a:pt x="1926" y="413"/>
                    <a:pt x="1514" y="0"/>
                  </a:cubicBezTo>
                  <a:close/>
                </a:path>
              </a:pathLst>
            </a:custGeom>
            <a:solidFill>
              <a:srgbClr val="E6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6024371" y="2042006"/>
              <a:ext cx="279185" cy="400289"/>
            </a:xfrm>
            <a:custGeom>
              <a:avLst/>
              <a:gdLst/>
              <a:ahLst/>
              <a:cxnLst/>
              <a:rect l="l" t="t" r="r" b="b"/>
              <a:pathLst>
                <a:path w="1994" h="2859" extrusionOk="0">
                  <a:moveTo>
                    <a:pt x="1785" y="1"/>
                  </a:moveTo>
                  <a:cubicBezTo>
                    <a:pt x="1785" y="1"/>
                    <a:pt x="1372" y="1448"/>
                    <a:pt x="343" y="2064"/>
                  </a:cubicBezTo>
                  <a:cubicBezTo>
                    <a:pt x="37" y="2249"/>
                    <a:pt x="1" y="2858"/>
                    <a:pt x="470" y="2858"/>
                  </a:cubicBezTo>
                  <a:cubicBezTo>
                    <a:pt x="532" y="2858"/>
                    <a:pt x="603" y="2848"/>
                    <a:pt x="684" y="2824"/>
                  </a:cubicBezTo>
                  <a:cubicBezTo>
                    <a:pt x="1234" y="2615"/>
                    <a:pt x="1994" y="826"/>
                    <a:pt x="1994"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274150" y="1982362"/>
              <a:ext cx="77147" cy="89046"/>
            </a:xfrm>
            <a:custGeom>
              <a:avLst/>
              <a:gdLst/>
              <a:ahLst/>
              <a:cxnLst/>
              <a:rect l="l" t="t" r="r" b="b"/>
              <a:pathLst>
                <a:path w="551" h="636" extrusionOk="0">
                  <a:moveTo>
                    <a:pt x="386" y="1"/>
                  </a:moveTo>
                  <a:cubicBezTo>
                    <a:pt x="327" y="1"/>
                    <a:pt x="257" y="170"/>
                    <a:pt x="138" y="289"/>
                  </a:cubicBezTo>
                  <a:cubicBezTo>
                    <a:pt x="138" y="223"/>
                    <a:pt x="276" y="85"/>
                    <a:pt x="276" y="85"/>
                  </a:cubicBezTo>
                  <a:cubicBezTo>
                    <a:pt x="256" y="64"/>
                    <a:pt x="236" y="56"/>
                    <a:pt x="216" y="56"/>
                  </a:cubicBezTo>
                  <a:cubicBezTo>
                    <a:pt x="168" y="56"/>
                    <a:pt x="119" y="105"/>
                    <a:pt x="72" y="151"/>
                  </a:cubicBezTo>
                  <a:cubicBezTo>
                    <a:pt x="1" y="289"/>
                    <a:pt x="1" y="427"/>
                    <a:pt x="1" y="427"/>
                  </a:cubicBezTo>
                  <a:lnTo>
                    <a:pt x="138" y="636"/>
                  </a:lnTo>
                  <a:cubicBezTo>
                    <a:pt x="551" y="289"/>
                    <a:pt x="485" y="14"/>
                    <a:pt x="413" y="14"/>
                  </a:cubicBezTo>
                  <a:cubicBezTo>
                    <a:pt x="404" y="5"/>
                    <a:pt x="396" y="1"/>
                    <a:pt x="386"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7285863" y="1579695"/>
              <a:ext cx="308308" cy="712931"/>
            </a:xfrm>
            <a:custGeom>
              <a:avLst/>
              <a:gdLst/>
              <a:ahLst/>
              <a:cxnLst/>
              <a:rect l="l" t="t" r="r" b="b"/>
              <a:pathLst>
                <a:path w="2202" h="5092" extrusionOk="0">
                  <a:moveTo>
                    <a:pt x="1167" y="1"/>
                  </a:moveTo>
                  <a:cubicBezTo>
                    <a:pt x="1167" y="1"/>
                    <a:pt x="276" y="1310"/>
                    <a:pt x="138" y="2273"/>
                  </a:cubicBezTo>
                  <a:cubicBezTo>
                    <a:pt x="0" y="3303"/>
                    <a:pt x="1239" y="5091"/>
                    <a:pt x="1239" y="5091"/>
                  </a:cubicBezTo>
                  <a:lnTo>
                    <a:pt x="1514" y="5025"/>
                  </a:lnTo>
                  <a:cubicBezTo>
                    <a:pt x="1514" y="5025"/>
                    <a:pt x="1167" y="3578"/>
                    <a:pt x="963" y="2961"/>
                  </a:cubicBezTo>
                  <a:cubicBezTo>
                    <a:pt x="754" y="2339"/>
                    <a:pt x="1717" y="1448"/>
                    <a:pt x="1717" y="1448"/>
                  </a:cubicBezTo>
                  <a:cubicBezTo>
                    <a:pt x="2202" y="551"/>
                    <a:pt x="1167" y="1"/>
                    <a:pt x="1167"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a:off x="7420693" y="2283243"/>
              <a:ext cx="105709" cy="57824"/>
            </a:xfrm>
            <a:custGeom>
              <a:avLst/>
              <a:gdLst/>
              <a:ahLst/>
              <a:cxnLst/>
              <a:rect l="l" t="t" r="r" b="b"/>
              <a:pathLst>
                <a:path w="755" h="413" extrusionOk="0">
                  <a:moveTo>
                    <a:pt x="551" y="0"/>
                  </a:moveTo>
                  <a:lnTo>
                    <a:pt x="276" y="66"/>
                  </a:lnTo>
                  <a:cubicBezTo>
                    <a:pt x="276" y="66"/>
                    <a:pt x="342" y="204"/>
                    <a:pt x="138" y="204"/>
                  </a:cubicBezTo>
                  <a:cubicBezTo>
                    <a:pt x="0" y="275"/>
                    <a:pt x="0" y="413"/>
                    <a:pt x="0" y="413"/>
                  </a:cubicBezTo>
                  <a:lnTo>
                    <a:pt x="342" y="413"/>
                  </a:lnTo>
                  <a:lnTo>
                    <a:pt x="688" y="204"/>
                  </a:lnTo>
                  <a:cubicBezTo>
                    <a:pt x="688" y="204"/>
                    <a:pt x="754" y="66"/>
                    <a:pt x="551" y="0"/>
                  </a:cubicBezTo>
                  <a:close/>
                </a:path>
              </a:pathLst>
            </a:custGeom>
            <a:solidFill>
              <a:srgbClr val="724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a:off x="7083268" y="1235131"/>
              <a:ext cx="451960" cy="277920"/>
            </a:xfrm>
            <a:custGeom>
              <a:avLst/>
              <a:gdLst/>
              <a:ahLst/>
              <a:cxnLst/>
              <a:rect l="l" t="t" r="r" b="b"/>
              <a:pathLst>
                <a:path w="3228" h="1985" extrusionOk="0">
                  <a:moveTo>
                    <a:pt x="2559" y="1"/>
                  </a:moveTo>
                  <a:cubicBezTo>
                    <a:pt x="2282" y="1"/>
                    <a:pt x="1996" y="363"/>
                    <a:pt x="1789" y="882"/>
                  </a:cubicBezTo>
                  <a:cubicBezTo>
                    <a:pt x="1652" y="1297"/>
                    <a:pt x="1264" y="1589"/>
                    <a:pt x="795" y="1589"/>
                  </a:cubicBezTo>
                  <a:cubicBezTo>
                    <a:pt x="566" y="1589"/>
                    <a:pt x="319" y="1520"/>
                    <a:pt x="72" y="1361"/>
                  </a:cubicBezTo>
                  <a:lnTo>
                    <a:pt x="0" y="1498"/>
                  </a:lnTo>
                  <a:cubicBezTo>
                    <a:pt x="0" y="1498"/>
                    <a:pt x="413" y="1983"/>
                    <a:pt x="1172" y="1983"/>
                  </a:cubicBezTo>
                  <a:cubicBezTo>
                    <a:pt x="1196" y="1984"/>
                    <a:pt x="1219" y="1985"/>
                    <a:pt x="1242" y="1985"/>
                  </a:cubicBezTo>
                  <a:cubicBezTo>
                    <a:pt x="2313" y="1985"/>
                    <a:pt x="3227" y="527"/>
                    <a:pt x="2823" y="123"/>
                  </a:cubicBezTo>
                  <a:cubicBezTo>
                    <a:pt x="2738" y="39"/>
                    <a:pt x="2649" y="1"/>
                    <a:pt x="2559" y="1"/>
                  </a:cubicBezTo>
                  <a:close/>
                </a:path>
              </a:pathLst>
            </a:custGeom>
            <a:solidFill>
              <a:srgbClr val="724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7266541" y="1560374"/>
              <a:ext cx="279185" cy="742193"/>
            </a:xfrm>
            <a:custGeom>
              <a:avLst/>
              <a:gdLst/>
              <a:ahLst/>
              <a:cxnLst/>
              <a:rect l="l" t="t" r="r" b="b"/>
              <a:pathLst>
                <a:path w="1994" h="5301" extrusionOk="0">
                  <a:moveTo>
                    <a:pt x="1101" y="1"/>
                  </a:moveTo>
                  <a:cubicBezTo>
                    <a:pt x="1101" y="1"/>
                    <a:pt x="1" y="2136"/>
                    <a:pt x="204" y="3165"/>
                  </a:cubicBezTo>
                  <a:lnTo>
                    <a:pt x="1101" y="5301"/>
                  </a:lnTo>
                  <a:lnTo>
                    <a:pt x="1718" y="5163"/>
                  </a:lnTo>
                  <a:cubicBezTo>
                    <a:pt x="1718" y="5163"/>
                    <a:pt x="1239" y="3512"/>
                    <a:pt x="1239" y="2890"/>
                  </a:cubicBezTo>
                  <a:lnTo>
                    <a:pt x="1993" y="1311"/>
                  </a:lnTo>
                  <a:lnTo>
                    <a:pt x="1101" y="1"/>
                  </a:ln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7006123" y="1389562"/>
              <a:ext cx="87228" cy="65525"/>
            </a:xfrm>
            <a:custGeom>
              <a:avLst/>
              <a:gdLst/>
              <a:ahLst/>
              <a:cxnLst/>
              <a:rect l="l" t="t" r="r" b="b"/>
              <a:pathLst>
                <a:path w="623" h="468" extrusionOk="0">
                  <a:moveTo>
                    <a:pt x="329" y="1"/>
                  </a:moveTo>
                  <a:cubicBezTo>
                    <a:pt x="294" y="1"/>
                    <a:pt x="276" y="18"/>
                    <a:pt x="276" y="54"/>
                  </a:cubicBezTo>
                  <a:cubicBezTo>
                    <a:pt x="210" y="54"/>
                    <a:pt x="413" y="120"/>
                    <a:pt x="413" y="192"/>
                  </a:cubicBezTo>
                  <a:cubicBezTo>
                    <a:pt x="303" y="134"/>
                    <a:pt x="192" y="34"/>
                    <a:pt x="119" y="34"/>
                  </a:cubicBezTo>
                  <a:cubicBezTo>
                    <a:pt x="101" y="34"/>
                    <a:pt x="85" y="40"/>
                    <a:pt x="72" y="54"/>
                  </a:cubicBezTo>
                  <a:cubicBezTo>
                    <a:pt x="1" y="120"/>
                    <a:pt x="72" y="395"/>
                    <a:pt x="623" y="467"/>
                  </a:cubicBezTo>
                  <a:lnTo>
                    <a:pt x="623" y="258"/>
                  </a:lnTo>
                  <a:cubicBezTo>
                    <a:pt x="623" y="258"/>
                    <a:pt x="551" y="120"/>
                    <a:pt x="485" y="54"/>
                  </a:cubicBezTo>
                  <a:cubicBezTo>
                    <a:pt x="416" y="18"/>
                    <a:pt x="364" y="1"/>
                    <a:pt x="329" y="1"/>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5718309" y="896168"/>
              <a:ext cx="1692471" cy="1415641"/>
            </a:xfrm>
            <a:custGeom>
              <a:avLst/>
              <a:gdLst/>
              <a:ahLst/>
              <a:cxnLst/>
              <a:rect l="l" t="t" r="r" b="b"/>
              <a:pathLst>
                <a:path w="12088" h="10111" extrusionOk="0">
                  <a:moveTo>
                    <a:pt x="8809" y="0"/>
                  </a:moveTo>
                  <a:cubicBezTo>
                    <a:pt x="8690" y="0"/>
                    <a:pt x="8568" y="22"/>
                    <a:pt x="8445" y="67"/>
                  </a:cubicBezTo>
                  <a:lnTo>
                    <a:pt x="1703" y="2406"/>
                  </a:lnTo>
                  <a:lnTo>
                    <a:pt x="2595" y="5020"/>
                  </a:lnTo>
                  <a:cubicBezTo>
                    <a:pt x="2414" y="4954"/>
                    <a:pt x="2232" y="4923"/>
                    <a:pt x="2053" y="4923"/>
                  </a:cubicBezTo>
                  <a:cubicBezTo>
                    <a:pt x="947" y="4923"/>
                    <a:pt x="0" y="6108"/>
                    <a:pt x="531" y="7293"/>
                  </a:cubicBezTo>
                  <a:cubicBezTo>
                    <a:pt x="819" y="7903"/>
                    <a:pt x="1408" y="8214"/>
                    <a:pt x="2003" y="8214"/>
                  </a:cubicBezTo>
                  <a:cubicBezTo>
                    <a:pt x="2545" y="8214"/>
                    <a:pt x="3092" y="7956"/>
                    <a:pt x="3420" y="7431"/>
                  </a:cubicBezTo>
                  <a:lnTo>
                    <a:pt x="4383" y="10111"/>
                  </a:lnTo>
                  <a:lnTo>
                    <a:pt x="6997" y="9148"/>
                  </a:lnTo>
                  <a:cubicBezTo>
                    <a:pt x="5897" y="8460"/>
                    <a:pt x="5968" y="6809"/>
                    <a:pt x="7135" y="6258"/>
                  </a:cubicBezTo>
                  <a:cubicBezTo>
                    <a:pt x="7368" y="6154"/>
                    <a:pt x="7604" y="6107"/>
                    <a:pt x="7831" y="6107"/>
                  </a:cubicBezTo>
                  <a:cubicBezTo>
                    <a:pt x="8944" y="6107"/>
                    <a:pt x="9865" y="7239"/>
                    <a:pt x="9408" y="8322"/>
                  </a:cubicBezTo>
                  <a:lnTo>
                    <a:pt x="12088" y="7431"/>
                  </a:lnTo>
                  <a:lnTo>
                    <a:pt x="9749" y="689"/>
                  </a:lnTo>
                  <a:cubicBezTo>
                    <a:pt x="9591" y="262"/>
                    <a:pt x="9224" y="0"/>
                    <a:pt x="8809" y="0"/>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7239939" y="1031698"/>
              <a:ext cx="228640" cy="182153"/>
            </a:xfrm>
            <a:custGeom>
              <a:avLst/>
              <a:gdLst/>
              <a:ahLst/>
              <a:cxnLst/>
              <a:rect l="l" t="t" r="r" b="b"/>
              <a:pathLst>
                <a:path w="1633" h="1301" extrusionOk="0">
                  <a:moveTo>
                    <a:pt x="1123" y="1"/>
                  </a:moveTo>
                  <a:cubicBezTo>
                    <a:pt x="1044" y="1"/>
                    <a:pt x="973" y="51"/>
                    <a:pt x="945" y="134"/>
                  </a:cubicBezTo>
                  <a:cubicBezTo>
                    <a:pt x="801" y="62"/>
                    <a:pt x="667" y="32"/>
                    <a:pt x="548" y="32"/>
                  </a:cubicBezTo>
                  <a:cubicBezTo>
                    <a:pt x="212" y="32"/>
                    <a:pt x="0" y="272"/>
                    <a:pt x="53" y="475"/>
                  </a:cubicBezTo>
                  <a:cubicBezTo>
                    <a:pt x="53" y="750"/>
                    <a:pt x="257" y="750"/>
                    <a:pt x="257" y="750"/>
                  </a:cubicBezTo>
                  <a:lnTo>
                    <a:pt x="1016" y="1300"/>
                  </a:lnTo>
                  <a:cubicBezTo>
                    <a:pt x="1016" y="1300"/>
                    <a:pt x="1633" y="1025"/>
                    <a:pt x="1429" y="409"/>
                  </a:cubicBezTo>
                  <a:cubicBezTo>
                    <a:pt x="1386" y="117"/>
                    <a:pt x="1245" y="1"/>
                    <a:pt x="1123" y="1"/>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a:off x="7266541" y="1088821"/>
              <a:ext cx="144213" cy="141270"/>
            </a:xfrm>
            <a:custGeom>
              <a:avLst/>
              <a:gdLst/>
              <a:ahLst/>
              <a:cxnLst/>
              <a:rect l="l" t="t" r="r" b="b"/>
              <a:pathLst>
                <a:path w="1030" h="1009" extrusionOk="0">
                  <a:moveTo>
                    <a:pt x="480" y="1"/>
                  </a:moveTo>
                  <a:cubicBezTo>
                    <a:pt x="480" y="1"/>
                    <a:pt x="342" y="139"/>
                    <a:pt x="1" y="139"/>
                  </a:cubicBezTo>
                  <a:cubicBezTo>
                    <a:pt x="1" y="139"/>
                    <a:pt x="53" y="1008"/>
                    <a:pt x="501" y="1008"/>
                  </a:cubicBezTo>
                  <a:cubicBezTo>
                    <a:pt x="557" y="1008"/>
                    <a:pt x="620" y="995"/>
                    <a:pt x="689" y="964"/>
                  </a:cubicBezTo>
                  <a:cubicBezTo>
                    <a:pt x="1030" y="755"/>
                    <a:pt x="826" y="480"/>
                    <a:pt x="826" y="480"/>
                  </a:cubicBezTo>
                  <a:cubicBezTo>
                    <a:pt x="984" y="429"/>
                    <a:pt x="898" y="210"/>
                    <a:pt x="754" y="210"/>
                  </a:cubicBezTo>
                  <a:cubicBezTo>
                    <a:pt x="712" y="210"/>
                    <a:pt x="665" y="229"/>
                    <a:pt x="617" y="276"/>
                  </a:cubicBezTo>
                  <a:lnTo>
                    <a:pt x="480" y="1"/>
                  </a:lnTo>
                  <a:close/>
                </a:path>
              </a:pathLst>
            </a:custGeom>
            <a:solidFill>
              <a:srgbClr val="83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7324366" y="1155886"/>
              <a:ext cx="96469" cy="106548"/>
            </a:xfrm>
            <a:custGeom>
              <a:avLst/>
              <a:gdLst/>
              <a:ahLst/>
              <a:cxnLst/>
              <a:rect l="l" t="t" r="r" b="b"/>
              <a:pathLst>
                <a:path w="689" h="761" extrusionOk="0">
                  <a:moveTo>
                    <a:pt x="413" y="1"/>
                  </a:moveTo>
                  <a:lnTo>
                    <a:pt x="1" y="210"/>
                  </a:lnTo>
                  <a:lnTo>
                    <a:pt x="342" y="760"/>
                  </a:lnTo>
                  <a:lnTo>
                    <a:pt x="688" y="485"/>
                  </a:lnTo>
                  <a:lnTo>
                    <a:pt x="413" y="1"/>
                  </a:lnTo>
                  <a:close/>
                </a:path>
              </a:pathLst>
            </a:custGeom>
            <a:solidFill>
              <a:srgbClr val="83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7305044" y="1222251"/>
              <a:ext cx="308448" cy="473234"/>
            </a:xfrm>
            <a:custGeom>
              <a:avLst/>
              <a:gdLst/>
              <a:ahLst/>
              <a:cxnLst/>
              <a:rect l="l" t="t" r="r" b="b"/>
              <a:pathLst>
                <a:path w="2203" h="3380" extrusionOk="0">
                  <a:moveTo>
                    <a:pt x="798" y="0"/>
                  </a:moveTo>
                  <a:cubicBezTo>
                    <a:pt x="688" y="0"/>
                    <a:pt x="581" y="47"/>
                    <a:pt x="480" y="149"/>
                  </a:cubicBezTo>
                  <a:cubicBezTo>
                    <a:pt x="1" y="699"/>
                    <a:pt x="1239" y="3379"/>
                    <a:pt x="1239" y="3379"/>
                  </a:cubicBezTo>
                  <a:lnTo>
                    <a:pt x="2202" y="2554"/>
                  </a:lnTo>
                  <a:lnTo>
                    <a:pt x="1927" y="1590"/>
                  </a:lnTo>
                  <a:cubicBezTo>
                    <a:pt x="1653" y="668"/>
                    <a:pt x="1210" y="0"/>
                    <a:pt x="798" y="0"/>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7449255" y="1531952"/>
              <a:ext cx="211979" cy="770615"/>
            </a:xfrm>
            <a:custGeom>
              <a:avLst/>
              <a:gdLst/>
              <a:ahLst/>
              <a:cxnLst/>
              <a:rect l="l" t="t" r="r" b="b"/>
              <a:pathLst>
                <a:path w="1514" h="5504" extrusionOk="0">
                  <a:moveTo>
                    <a:pt x="1035" y="0"/>
                  </a:moveTo>
                  <a:lnTo>
                    <a:pt x="209" y="413"/>
                  </a:lnTo>
                  <a:cubicBezTo>
                    <a:pt x="0" y="1855"/>
                    <a:pt x="826" y="4469"/>
                    <a:pt x="1238" y="5432"/>
                  </a:cubicBezTo>
                  <a:lnTo>
                    <a:pt x="1514" y="5504"/>
                  </a:lnTo>
                  <a:cubicBezTo>
                    <a:pt x="1514" y="5504"/>
                    <a:pt x="1238" y="2956"/>
                    <a:pt x="1238" y="1514"/>
                  </a:cubicBezTo>
                  <a:cubicBezTo>
                    <a:pt x="1310" y="276"/>
                    <a:pt x="1035" y="0"/>
                    <a:pt x="1035" y="0"/>
                  </a:cubicBezTo>
                  <a:close/>
                </a:path>
              </a:pathLst>
            </a:custGeom>
            <a:solidFill>
              <a:srgbClr val="83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7564763" y="2292483"/>
              <a:ext cx="106550" cy="48583"/>
            </a:xfrm>
            <a:custGeom>
              <a:avLst/>
              <a:gdLst/>
              <a:ahLst/>
              <a:cxnLst/>
              <a:rect l="l" t="t" r="r" b="b"/>
              <a:pathLst>
                <a:path w="761" h="347" extrusionOk="0">
                  <a:moveTo>
                    <a:pt x="413" y="0"/>
                  </a:moveTo>
                  <a:cubicBezTo>
                    <a:pt x="413" y="0"/>
                    <a:pt x="413" y="138"/>
                    <a:pt x="138" y="209"/>
                  </a:cubicBezTo>
                  <a:cubicBezTo>
                    <a:pt x="1" y="209"/>
                    <a:pt x="1" y="347"/>
                    <a:pt x="1" y="347"/>
                  </a:cubicBezTo>
                  <a:lnTo>
                    <a:pt x="689" y="347"/>
                  </a:lnTo>
                  <a:cubicBezTo>
                    <a:pt x="689" y="347"/>
                    <a:pt x="760" y="209"/>
                    <a:pt x="689" y="72"/>
                  </a:cubicBezTo>
                  <a:lnTo>
                    <a:pt x="413" y="0"/>
                  </a:lnTo>
                  <a:close/>
                </a:path>
              </a:pathLst>
            </a:custGeom>
            <a:solidFill>
              <a:srgbClr val="83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7026424" y="1474128"/>
              <a:ext cx="95489" cy="59364"/>
            </a:xfrm>
            <a:custGeom>
              <a:avLst/>
              <a:gdLst/>
              <a:ahLst/>
              <a:cxnLst/>
              <a:rect l="l" t="t" r="r" b="b"/>
              <a:pathLst>
                <a:path w="682" h="424" extrusionOk="0">
                  <a:moveTo>
                    <a:pt x="406" y="1"/>
                  </a:moveTo>
                  <a:cubicBezTo>
                    <a:pt x="340" y="1"/>
                    <a:pt x="202" y="1"/>
                    <a:pt x="202" y="67"/>
                  </a:cubicBezTo>
                  <a:cubicBezTo>
                    <a:pt x="202" y="67"/>
                    <a:pt x="406" y="67"/>
                    <a:pt x="406" y="138"/>
                  </a:cubicBezTo>
                  <a:cubicBezTo>
                    <a:pt x="378" y="152"/>
                    <a:pt x="347" y="157"/>
                    <a:pt x="316" y="157"/>
                  </a:cubicBezTo>
                  <a:cubicBezTo>
                    <a:pt x="227" y="157"/>
                    <a:pt x="135" y="117"/>
                    <a:pt x="91" y="117"/>
                  </a:cubicBezTo>
                  <a:cubicBezTo>
                    <a:pt x="74" y="117"/>
                    <a:pt x="65" y="123"/>
                    <a:pt x="65" y="138"/>
                  </a:cubicBezTo>
                  <a:cubicBezTo>
                    <a:pt x="1" y="197"/>
                    <a:pt x="104" y="424"/>
                    <a:pt x="520" y="424"/>
                  </a:cubicBezTo>
                  <a:cubicBezTo>
                    <a:pt x="569" y="424"/>
                    <a:pt x="623" y="420"/>
                    <a:pt x="681" y="413"/>
                  </a:cubicBezTo>
                  <a:lnTo>
                    <a:pt x="681" y="138"/>
                  </a:lnTo>
                  <a:lnTo>
                    <a:pt x="406" y="1"/>
                  </a:lnTo>
                  <a:close/>
                </a:path>
              </a:pathLst>
            </a:custGeom>
            <a:solidFill>
              <a:srgbClr val="83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7416734" y="1502690"/>
              <a:ext cx="259863" cy="789936"/>
            </a:xfrm>
            <a:custGeom>
              <a:avLst/>
              <a:gdLst/>
              <a:ahLst/>
              <a:cxnLst/>
              <a:rect l="l" t="t" r="r" b="b"/>
              <a:pathLst>
                <a:path w="1856" h="5642" extrusionOk="0">
                  <a:moveTo>
                    <a:pt x="1239" y="0"/>
                  </a:moveTo>
                  <a:lnTo>
                    <a:pt x="0" y="413"/>
                  </a:lnTo>
                  <a:lnTo>
                    <a:pt x="1305" y="5641"/>
                  </a:lnTo>
                  <a:lnTo>
                    <a:pt x="1855" y="5641"/>
                  </a:lnTo>
                  <a:cubicBezTo>
                    <a:pt x="1855" y="5641"/>
                    <a:pt x="1718" y="2686"/>
                    <a:pt x="1651" y="1514"/>
                  </a:cubicBezTo>
                  <a:cubicBezTo>
                    <a:pt x="1514" y="347"/>
                    <a:pt x="1239" y="0"/>
                    <a:pt x="1239" y="0"/>
                  </a:cubicBezTo>
                  <a:close/>
                </a:path>
              </a:pathLst>
            </a:custGeom>
            <a:solidFill>
              <a:srgbClr val="625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7343687" y="1233031"/>
              <a:ext cx="134972" cy="154151"/>
            </a:xfrm>
            <a:custGeom>
              <a:avLst/>
              <a:gdLst/>
              <a:ahLst/>
              <a:cxnLst/>
              <a:rect l="l" t="t" r="r" b="b"/>
              <a:pathLst>
                <a:path w="964" h="1101" extrusionOk="0">
                  <a:moveTo>
                    <a:pt x="499" y="1"/>
                  </a:moveTo>
                  <a:cubicBezTo>
                    <a:pt x="293" y="1"/>
                    <a:pt x="106" y="250"/>
                    <a:pt x="0" y="622"/>
                  </a:cubicBezTo>
                  <a:lnTo>
                    <a:pt x="754" y="1101"/>
                  </a:lnTo>
                  <a:cubicBezTo>
                    <a:pt x="963" y="622"/>
                    <a:pt x="963" y="209"/>
                    <a:pt x="688" y="72"/>
                  </a:cubicBezTo>
                  <a:cubicBezTo>
                    <a:pt x="624" y="23"/>
                    <a:pt x="561" y="1"/>
                    <a:pt x="499" y="1"/>
                  </a:cubicBezTo>
                  <a:close/>
                </a:path>
              </a:pathLst>
            </a:custGeom>
            <a:solidFill>
              <a:srgbClr val="FAB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7112530" y="1319977"/>
              <a:ext cx="336870" cy="236617"/>
            </a:xfrm>
            <a:custGeom>
              <a:avLst/>
              <a:gdLst/>
              <a:ahLst/>
              <a:cxnLst/>
              <a:rect l="l" t="t" r="r" b="b"/>
              <a:pathLst>
                <a:path w="2406" h="1690" extrusionOk="0">
                  <a:moveTo>
                    <a:pt x="1651" y="1"/>
                  </a:moveTo>
                  <a:cubicBezTo>
                    <a:pt x="1651" y="139"/>
                    <a:pt x="1580" y="205"/>
                    <a:pt x="1580" y="414"/>
                  </a:cubicBezTo>
                  <a:cubicBezTo>
                    <a:pt x="1529" y="945"/>
                    <a:pt x="1106" y="1352"/>
                    <a:pt x="567" y="1352"/>
                  </a:cubicBezTo>
                  <a:cubicBezTo>
                    <a:pt x="408" y="1352"/>
                    <a:pt x="239" y="1317"/>
                    <a:pt x="66" y="1239"/>
                  </a:cubicBezTo>
                  <a:lnTo>
                    <a:pt x="0" y="1443"/>
                  </a:lnTo>
                  <a:cubicBezTo>
                    <a:pt x="160" y="1577"/>
                    <a:pt x="474" y="1690"/>
                    <a:pt x="831" y="1690"/>
                  </a:cubicBezTo>
                  <a:cubicBezTo>
                    <a:pt x="1396" y="1690"/>
                    <a:pt x="2068" y="1407"/>
                    <a:pt x="2405" y="480"/>
                  </a:cubicBezTo>
                  <a:lnTo>
                    <a:pt x="1651" y="1"/>
                  </a:lnTo>
                  <a:close/>
                </a:path>
              </a:pathLst>
            </a:custGeom>
            <a:solidFill>
              <a:srgbClr val="834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a:off x="7420693" y="2283243"/>
              <a:ext cx="105709" cy="57824"/>
            </a:xfrm>
            <a:custGeom>
              <a:avLst/>
              <a:gdLst/>
              <a:ahLst/>
              <a:cxnLst/>
              <a:rect l="l" t="t" r="r" b="b"/>
              <a:pathLst>
                <a:path w="755" h="413" extrusionOk="0">
                  <a:moveTo>
                    <a:pt x="617" y="0"/>
                  </a:moveTo>
                  <a:cubicBezTo>
                    <a:pt x="617" y="0"/>
                    <a:pt x="551" y="66"/>
                    <a:pt x="551" y="138"/>
                  </a:cubicBezTo>
                  <a:lnTo>
                    <a:pt x="342" y="275"/>
                  </a:lnTo>
                  <a:lnTo>
                    <a:pt x="138" y="275"/>
                  </a:lnTo>
                  <a:lnTo>
                    <a:pt x="138" y="204"/>
                  </a:lnTo>
                  <a:cubicBezTo>
                    <a:pt x="0" y="275"/>
                    <a:pt x="0" y="413"/>
                    <a:pt x="0" y="413"/>
                  </a:cubicBezTo>
                  <a:lnTo>
                    <a:pt x="342" y="413"/>
                  </a:lnTo>
                  <a:lnTo>
                    <a:pt x="688" y="204"/>
                  </a:lnTo>
                  <a:cubicBezTo>
                    <a:pt x="688" y="204"/>
                    <a:pt x="754" y="66"/>
                    <a:pt x="617"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7564763" y="2302424"/>
              <a:ext cx="106550" cy="38643"/>
            </a:xfrm>
            <a:custGeom>
              <a:avLst/>
              <a:gdLst/>
              <a:ahLst/>
              <a:cxnLst/>
              <a:rect l="l" t="t" r="r" b="b"/>
              <a:pathLst>
                <a:path w="761" h="276" extrusionOk="0">
                  <a:moveTo>
                    <a:pt x="689" y="1"/>
                  </a:moveTo>
                  <a:cubicBezTo>
                    <a:pt x="689" y="67"/>
                    <a:pt x="622" y="67"/>
                    <a:pt x="622" y="138"/>
                  </a:cubicBezTo>
                  <a:lnTo>
                    <a:pt x="138" y="138"/>
                  </a:lnTo>
                  <a:cubicBezTo>
                    <a:pt x="138" y="138"/>
                    <a:pt x="1" y="138"/>
                    <a:pt x="1" y="276"/>
                  </a:cubicBezTo>
                  <a:lnTo>
                    <a:pt x="689" y="276"/>
                  </a:lnTo>
                  <a:cubicBezTo>
                    <a:pt x="689" y="276"/>
                    <a:pt x="760" y="204"/>
                    <a:pt x="689"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5965987" y="2649228"/>
              <a:ext cx="288986" cy="799177"/>
            </a:xfrm>
            <a:custGeom>
              <a:avLst/>
              <a:gdLst/>
              <a:ahLst/>
              <a:cxnLst/>
              <a:rect l="l" t="t" r="r" b="b"/>
              <a:pathLst>
                <a:path w="2064" h="5708" extrusionOk="0">
                  <a:moveTo>
                    <a:pt x="622" y="0"/>
                  </a:moveTo>
                  <a:cubicBezTo>
                    <a:pt x="622" y="0"/>
                    <a:pt x="0" y="413"/>
                    <a:pt x="551" y="2201"/>
                  </a:cubicBezTo>
                  <a:cubicBezTo>
                    <a:pt x="1035" y="3781"/>
                    <a:pt x="209" y="5570"/>
                    <a:pt x="209" y="5570"/>
                  </a:cubicBezTo>
                  <a:lnTo>
                    <a:pt x="413" y="5707"/>
                  </a:lnTo>
                  <a:cubicBezTo>
                    <a:pt x="413" y="5707"/>
                    <a:pt x="2064" y="3368"/>
                    <a:pt x="1376" y="0"/>
                  </a:cubicBez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6034312" y="2176835"/>
              <a:ext cx="160174" cy="145470"/>
            </a:xfrm>
            <a:custGeom>
              <a:avLst/>
              <a:gdLst/>
              <a:ahLst/>
              <a:cxnLst/>
              <a:rect l="l" t="t" r="r" b="b"/>
              <a:pathLst>
                <a:path w="1144" h="1039" extrusionOk="0">
                  <a:moveTo>
                    <a:pt x="822" y="1"/>
                  </a:moveTo>
                  <a:lnTo>
                    <a:pt x="822" y="1"/>
                  </a:lnTo>
                  <a:cubicBezTo>
                    <a:pt x="682" y="71"/>
                    <a:pt x="558" y="88"/>
                    <a:pt x="471" y="88"/>
                  </a:cubicBezTo>
                  <a:cubicBezTo>
                    <a:pt x="388" y="88"/>
                    <a:pt x="338" y="72"/>
                    <a:pt x="338" y="72"/>
                  </a:cubicBezTo>
                  <a:lnTo>
                    <a:pt x="272" y="413"/>
                  </a:lnTo>
                  <a:cubicBezTo>
                    <a:pt x="232" y="394"/>
                    <a:pt x="199" y="385"/>
                    <a:pt x="170" y="385"/>
                  </a:cubicBezTo>
                  <a:cubicBezTo>
                    <a:pt x="1" y="385"/>
                    <a:pt x="26" y="689"/>
                    <a:pt x="200" y="689"/>
                  </a:cubicBezTo>
                  <a:cubicBezTo>
                    <a:pt x="200" y="689"/>
                    <a:pt x="134" y="964"/>
                    <a:pt x="547" y="1035"/>
                  </a:cubicBezTo>
                  <a:cubicBezTo>
                    <a:pt x="565" y="1037"/>
                    <a:pt x="582" y="1038"/>
                    <a:pt x="598" y="1038"/>
                  </a:cubicBezTo>
                  <a:cubicBezTo>
                    <a:pt x="1144" y="1038"/>
                    <a:pt x="822" y="1"/>
                    <a:pt x="822" y="1"/>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6042993" y="2273162"/>
              <a:ext cx="77147" cy="106408"/>
            </a:xfrm>
            <a:custGeom>
              <a:avLst/>
              <a:gdLst/>
              <a:ahLst/>
              <a:cxnLst/>
              <a:rect l="l" t="t" r="r" b="b"/>
              <a:pathLst>
                <a:path w="551" h="760" extrusionOk="0">
                  <a:moveTo>
                    <a:pt x="138" y="1"/>
                  </a:moveTo>
                  <a:lnTo>
                    <a:pt x="1" y="760"/>
                  </a:lnTo>
                  <a:lnTo>
                    <a:pt x="485" y="688"/>
                  </a:lnTo>
                  <a:lnTo>
                    <a:pt x="551" y="72"/>
                  </a:lnTo>
                  <a:lnTo>
                    <a:pt x="138" y="1"/>
                  </a:ln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5975928" y="2339947"/>
              <a:ext cx="240541" cy="395668"/>
            </a:xfrm>
            <a:custGeom>
              <a:avLst/>
              <a:gdLst/>
              <a:ahLst/>
              <a:cxnLst/>
              <a:rect l="l" t="t" r="r" b="b"/>
              <a:pathLst>
                <a:path w="1718" h="2826" extrusionOk="0">
                  <a:moveTo>
                    <a:pt x="854" y="0"/>
                  </a:moveTo>
                  <a:cubicBezTo>
                    <a:pt x="777" y="0"/>
                    <a:pt x="698" y="24"/>
                    <a:pt x="617" y="74"/>
                  </a:cubicBezTo>
                  <a:cubicBezTo>
                    <a:pt x="1" y="487"/>
                    <a:pt x="617" y="2826"/>
                    <a:pt x="617" y="2826"/>
                  </a:cubicBezTo>
                  <a:lnTo>
                    <a:pt x="1718" y="2826"/>
                  </a:lnTo>
                  <a:lnTo>
                    <a:pt x="1652" y="1796"/>
                  </a:lnTo>
                  <a:cubicBezTo>
                    <a:pt x="1652" y="796"/>
                    <a:pt x="1299" y="0"/>
                    <a:pt x="854" y="0"/>
                  </a:cubicBezTo>
                  <a:close/>
                </a:path>
              </a:pathLst>
            </a:custGeom>
            <a:solidFill>
              <a:srgbClr val="088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6075335" y="2052087"/>
              <a:ext cx="305367" cy="418210"/>
            </a:xfrm>
            <a:custGeom>
              <a:avLst/>
              <a:gdLst/>
              <a:ahLst/>
              <a:cxnLst/>
              <a:rect l="l" t="t" r="r" b="b"/>
              <a:pathLst>
                <a:path w="2181" h="2987" extrusionOk="0">
                  <a:moveTo>
                    <a:pt x="1971" y="0"/>
                  </a:moveTo>
                  <a:cubicBezTo>
                    <a:pt x="1971" y="0"/>
                    <a:pt x="1492" y="1514"/>
                    <a:pt x="391" y="2130"/>
                  </a:cubicBezTo>
                  <a:cubicBezTo>
                    <a:pt x="254" y="2201"/>
                    <a:pt x="182" y="2339"/>
                    <a:pt x="116" y="2405"/>
                  </a:cubicBezTo>
                  <a:cubicBezTo>
                    <a:pt x="0" y="2698"/>
                    <a:pt x="225" y="2987"/>
                    <a:pt x="464" y="2987"/>
                  </a:cubicBezTo>
                  <a:cubicBezTo>
                    <a:pt x="508" y="2987"/>
                    <a:pt x="552" y="2977"/>
                    <a:pt x="595" y="2955"/>
                  </a:cubicBezTo>
                  <a:cubicBezTo>
                    <a:pt x="1079" y="2680"/>
                    <a:pt x="2180" y="826"/>
                    <a:pt x="2108"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6033752" y="2649228"/>
              <a:ext cx="240541" cy="799177"/>
            </a:xfrm>
            <a:custGeom>
              <a:avLst/>
              <a:gdLst/>
              <a:ahLst/>
              <a:cxnLst/>
              <a:rect l="l" t="t" r="r" b="b"/>
              <a:pathLst>
                <a:path w="1718" h="5708" extrusionOk="0">
                  <a:moveTo>
                    <a:pt x="276" y="0"/>
                  </a:moveTo>
                  <a:cubicBezTo>
                    <a:pt x="276" y="0"/>
                    <a:pt x="1" y="550"/>
                    <a:pt x="479" y="2339"/>
                  </a:cubicBezTo>
                  <a:cubicBezTo>
                    <a:pt x="1030" y="4540"/>
                    <a:pt x="964" y="5707"/>
                    <a:pt x="964" y="5707"/>
                  </a:cubicBezTo>
                  <a:lnTo>
                    <a:pt x="1167" y="5707"/>
                  </a:lnTo>
                  <a:cubicBezTo>
                    <a:pt x="1167" y="5707"/>
                    <a:pt x="1718" y="2064"/>
                    <a:pt x="1305"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6149400" y="3439021"/>
              <a:ext cx="115650" cy="38643"/>
            </a:xfrm>
            <a:custGeom>
              <a:avLst/>
              <a:gdLst/>
              <a:ahLst/>
              <a:cxnLst/>
              <a:rect l="l" t="t" r="r" b="b"/>
              <a:pathLst>
                <a:path w="826" h="276" extrusionOk="0">
                  <a:moveTo>
                    <a:pt x="138" y="0"/>
                  </a:moveTo>
                  <a:cubicBezTo>
                    <a:pt x="0" y="204"/>
                    <a:pt x="66" y="275"/>
                    <a:pt x="66" y="275"/>
                  </a:cubicBezTo>
                  <a:lnTo>
                    <a:pt x="826" y="275"/>
                  </a:lnTo>
                  <a:lnTo>
                    <a:pt x="688" y="138"/>
                  </a:lnTo>
                  <a:cubicBezTo>
                    <a:pt x="341" y="66"/>
                    <a:pt x="341" y="0"/>
                    <a:pt x="341"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5975928" y="3419700"/>
              <a:ext cx="105709" cy="57964"/>
            </a:xfrm>
            <a:custGeom>
              <a:avLst/>
              <a:gdLst/>
              <a:ahLst/>
              <a:cxnLst/>
              <a:rect l="l" t="t" r="r" b="b"/>
              <a:pathLst>
                <a:path w="755" h="414" extrusionOk="0">
                  <a:moveTo>
                    <a:pt x="204" y="0"/>
                  </a:moveTo>
                  <a:cubicBezTo>
                    <a:pt x="1" y="138"/>
                    <a:pt x="1" y="204"/>
                    <a:pt x="1" y="204"/>
                  </a:cubicBezTo>
                  <a:lnTo>
                    <a:pt x="342" y="413"/>
                  </a:lnTo>
                  <a:lnTo>
                    <a:pt x="755" y="413"/>
                  </a:lnTo>
                  <a:cubicBezTo>
                    <a:pt x="755" y="413"/>
                    <a:pt x="755" y="276"/>
                    <a:pt x="617" y="276"/>
                  </a:cubicBezTo>
                  <a:cubicBezTo>
                    <a:pt x="414" y="204"/>
                    <a:pt x="414" y="67"/>
                    <a:pt x="414" y="67"/>
                  </a:cubicBezTo>
                  <a:lnTo>
                    <a:pt x="204" y="0"/>
                  </a:lnTo>
                  <a:close/>
                </a:path>
              </a:pathLst>
            </a:custGeom>
            <a:solidFill>
              <a:srgbClr val="D8A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6351155" y="1994263"/>
              <a:ext cx="77287" cy="86386"/>
            </a:xfrm>
            <a:custGeom>
              <a:avLst/>
              <a:gdLst/>
              <a:ahLst/>
              <a:cxnLst/>
              <a:rect l="l" t="t" r="r" b="b"/>
              <a:pathLst>
                <a:path w="552" h="617" extrusionOk="0">
                  <a:moveTo>
                    <a:pt x="414" y="0"/>
                  </a:moveTo>
                  <a:cubicBezTo>
                    <a:pt x="348" y="0"/>
                    <a:pt x="276" y="138"/>
                    <a:pt x="138" y="276"/>
                  </a:cubicBezTo>
                  <a:cubicBezTo>
                    <a:pt x="138" y="204"/>
                    <a:pt x="276" y="66"/>
                    <a:pt x="210" y="66"/>
                  </a:cubicBezTo>
                  <a:lnTo>
                    <a:pt x="72" y="204"/>
                  </a:lnTo>
                  <a:cubicBezTo>
                    <a:pt x="1" y="276"/>
                    <a:pt x="1" y="413"/>
                    <a:pt x="1" y="413"/>
                  </a:cubicBezTo>
                  <a:lnTo>
                    <a:pt x="138" y="617"/>
                  </a:lnTo>
                  <a:cubicBezTo>
                    <a:pt x="551" y="276"/>
                    <a:pt x="485" y="0"/>
                    <a:pt x="414" y="0"/>
                  </a:cubicBezTo>
                  <a:close/>
                </a:path>
              </a:pathLst>
            </a:custGeom>
            <a:solidFill>
              <a:srgbClr val="E9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5985169" y="2649228"/>
              <a:ext cx="279885" cy="452372"/>
            </a:xfrm>
            <a:custGeom>
              <a:avLst/>
              <a:gdLst/>
              <a:ahLst/>
              <a:cxnLst/>
              <a:rect l="l" t="t" r="r" b="b"/>
              <a:pathLst>
                <a:path w="1999" h="3231" extrusionOk="0">
                  <a:moveTo>
                    <a:pt x="414" y="0"/>
                  </a:moveTo>
                  <a:cubicBezTo>
                    <a:pt x="414" y="0"/>
                    <a:pt x="1" y="550"/>
                    <a:pt x="210" y="1651"/>
                  </a:cubicBezTo>
                  <a:cubicBezTo>
                    <a:pt x="414" y="2818"/>
                    <a:pt x="551" y="3231"/>
                    <a:pt x="551" y="3231"/>
                  </a:cubicBezTo>
                  <a:lnTo>
                    <a:pt x="1789" y="3231"/>
                  </a:lnTo>
                  <a:cubicBezTo>
                    <a:pt x="1789" y="3231"/>
                    <a:pt x="1999" y="1101"/>
                    <a:pt x="1652" y="0"/>
                  </a:cubicBezTo>
                  <a:close/>
                </a:path>
              </a:pathLst>
            </a:custGeom>
            <a:solidFill>
              <a:srgbClr val="E6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5927484" y="2157654"/>
              <a:ext cx="247542" cy="344845"/>
            </a:xfrm>
            <a:custGeom>
              <a:avLst/>
              <a:gdLst/>
              <a:ahLst/>
              <a:cxnLst/>
              <a:rect l="l" t="t" r="r" b="b"/>
              <a:pathLst>
                <a:path w="1768" h="2463" extrusionOk="0">
                  <a:moveTo>
                    <a:pt x="1238" y="0"/>
                  </a:moveTo>
                  <a:lnTo>
                    <a:pt x="1172" y="72"/>
                  </a:lnTo>
                  <a:cubicBezTo>
                    <a:pt x="826" y="138"/>
                    <a:pt x="760" y="484"/>
                    <a:pt x="622" y="760"/>
                  </a:cubicBezTo>
                  <a:cubicBezTo>
                    <a:pt x="347" y="1035"/>
                    <a:pt x="0" y="1376"/>
                    <a:pt x="72" y="1926"/>
                  </a:cubicBezTo>
                  <a:cubicBezTo>
                    <a:pt x="72" y="2289"/>
                    <a:pt x="305" y="2462"/>
                    <a:pt x="541" y="2462"/>
                  </a:cubicBezTo>
                  <a:cubicBezTo>
                    <a:pt x="709" y="2462"/>
                    <a:pt x="878" y="2374"/>
                    <a:pt x="963" y="2201"/>
                  </a:cubicBezTo>
                  <a:cubicBezTo>
                    <a:pt x="1172" y="1860"/>
                    <a:pt x="760" y="1513"/>
                    <a:pt x="1035" y="1238"/>
                  </a:cubicBezTo>
                  <a:cubicBezTo>
                    <a:pt x="1310" y="897"/>
                    <a:pt x="1101" y="484"/>
                    <a:pt x="1101" y="484"/>
                  </a:cubicBezTo>
                  <a:lnTo>
                    <a:pt x="1101" y="484"/>
                  </a:lnTo>
                  <a:cubicBezTo>
                    <a:pt x="1101" y="484"/>
                    <a:pt x="1173" y="491"/>
                    <a:pt x="1269" y="491"/>
                  </a:cubicBezTo>
                  <a:cubicBezTo>
                    <a:pt x="1468" y="491"/>
                    <a:pt x="1767" y="461"/>
                    <a:pt x="1723" y="275"/>
                  </a:cubicBezTo>
                  <a:cubicBezTo>
                    <a:pt x="1651" y="72"/>
                    <a:pt x="1376" y="0"/>
                    <a:pt x="1238"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5975928" y="3428941"/>
              <a:ext cx="105709" cy="48723"/>
            </a:xfrm>
            <a:custGeom>
              <a:avLst/>
              <a:gdLst/>
              <a:ahLst/>
              <a:cxnLst/>
              <a:rect l="l" t="t" r="r" b="b"/>
              <a:pathLst>
                <a:path w="755" h="348" extrusionOk="0">
                  <a:moveTo>
                    <a:pt x="138" y="1"/>
                  </a:moveTo>
                  <a:cubicBezTo>
                    <a:pt x="1" y="72"/>
                    <a:pt x="1" y="138"/>
                    <a:pt x="1" y="138"/>
                  </a:cubicBezTo>
                  <a:lnTo>
                    <a:pt x="342" y="347"/>
                  </a:lnTo>
                  <a:lnTo>
                    <a:pt x="755" y="347"/>
                  </a:lnTo>
                  <a:cubicBezTo>
                    <a:pt x="755" y="347"/>
                    <a:pt x="755" y="276"/>
                    <a:pt x="617" y="210"/>
                  </a:cubicBezTo>
                  <a:lnTo>
                    <a:pt x="617" y="276"/>
                  </a:lnTo>
                  <a:lnTo>
                    <a:pt x="414" y="276"/>
                  </a:lnTo>
                  <a:lnTo>
                    <a:pt x="138" y="138"/>
                  </a:lnTo>
                  <a:cubicBezTo>
                    <a:pt x="204" y="1"/>
                    <a:pt x="138" y="1"/>
                    <a:pt x="138" y="1"/>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6158641" y="3448262"/>
              <a:ext cx="106410" cy="29402"/>
            </a:xfrm>
            <a:custGeom>
              <a:avLst/>
              <a:gdLst/>
              <a:ahLst/>
              <a:cxnLst/>
              <a:rect l="l" t="t" r="r" b="b"/>
              <a:pathLst>
                <a:path w="760" h="210" extrusionOk="0">
                  <a:moveTo>
                    <a:pt x="0" y="0"/>
                  </a:moveTo>
                  <a:lnTo>
                    <a:pt x="0" y="209"/>
                  </a:lnTo>
                  <a:lnTo>
                    <a:pt x="760" y="209"/>
                  </a:lnTo>
                  <a:lnTo>
                    <a:pt x="622" y="72"/>
                  </a:lnTo>
                  <a:lnTo>
                    <a:pt x="550" y="72"/>
                  </a:lnTo>
                  <a:lnTo>
                    <a:pt x="550" y="138"/>
                  </a:lnTo>
                  <a:lnTo>
                    <a:pt x="138" y="138"/>
                  </a:lnTo>
                  <a:cubicBezTo>
                    <a:pt x="138" y="72"/>
                    <a:pt x="72" y="0"/>
                    <a:pt x="0" y="0"/>
                  </a:cubicBezTo>
                  <a:close/>
                </a:path>
              </a:pathLst>
            </a:custGeom>
            <a:solidFill>
              <a:srgbClr val="383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2" name="Google Shape;1405;p60">
            <a:extLst>
              <a:ext uri="{FF2B5EF4-FFF2-40B4-BE49-F238E27FC236}">
                <a16:creationId xmlns:a16="http://schemas.microsoft.com/office/drawing/2014/main" id="{BCC1A911-45F6-16AD-D9C7-C02DCC316067}"/>
              </a:ext>
            </a:extLst>
          </p:cNvPr>
          <p:cNvSpPr txBox="1">
            <a:spLocks/>
          </p:cNvSpPr>
          <p:nvPr/>
        </p:nvSpPr>
        <p:spPr>
          <a:xfrm>
            <a:off x="325178" y="2441125"/>
            <a:ext cx="4910667" cy="20474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buClr>
                <a:srgbClr val="000000"/>
              </a:buClr>
              <a:buSzPts val="1100"/>
              <a:buFont typeface="Arial"/>
              <a:buNone/>
            </a:pPr>
            <a:r>
              <a:rPr lang="en-US" sz="1800" b="1" dirty="0">
                <a:latin typeface="Arial"/>
                <a:ea typeface="Arial"/>
                <a:cs typeface="Arial"/>
                <a:sym typeface="Arial"/>
              </a:rPr>
              <a:t>USAMA SANI (BCB-23S-050)</a:t>
            </a:r>
          </a:p>
          <a:p>
            <a:pPr algn="l">
              <a:buClr>
                <a:srgbClr val="000000"/>
              </a:buClr>
              <a:buSzPts val="1100"/>
              <a:buFont typeface="Arial"/>
              <a:buNone/>
            </a:pPr>
            <a:r>
              <a:rPr lang="en-US" sz="1800" b="1" dirty="0">
                <a:latin typeface="Arial"/>
                <a:ea typeface="Arial"/>
                <a:cs typeface="Arial"/>
                <a:sym typeface="Arial"/>
              </a:rPr>
              <a:t>MUHAMMAD RAYYAN (BCB-23S-046)</a:t>
            </a:r>
          </a:p>
          <a:p>
            <a:pPr algn="l">
              <a:buClr>
                <a:srgbClr val="000000"/>
              </a:buClr>
              <a:buSzPts val="1100"/>
              <a:buFont typeface="Arial"/>
              <a:buNone/>
            </a:pPr>
            <a:r>
              <a:rPr lang="en-US" sz="1800" b="1" dirty="0">
                <a:latin typeface="Arial"/>
                <a:ea typeface="Arial"/>
                <a:cs typeface="Arial"/>
                <a:sym typeface="Arial"/>
              </a:rPr>
              <a:t>MUHAMMAD ANAS (BCB-23S-018)</a:t>
            </a:r>
          </a:p>
          <a:p>
            <a:pPr algn="l">
              <a:buClr>
                <a:srgbClr val="000000"/>
              </a:buClr>
              <a:buSzPts val="1100"/>
              <a:buFont typeface="Arial"/>
              <a:buNone/>
            </a:pPr>
            <a:r>
              <a:rPr lang="en-US" sz="1800" b="1" dirty="0">
                <a:latin typeface="Arial"/>
                <a:ea typeface="Arial"/>
                <a:cs typeface="Arial"/>
                <a:sym typeface="Arial"/>
              </a:rPr>
              <a:t>_____________________________________</a:t>
            </a:r>
          </a:p>
          <a:p>
            <a:pPr algn="l">
              <a:buClr>
                <a:srgbClr val="000000"/>
              </a:buClr>
              <a:buSzPts val="1100"/>
              <a:buFont typeface="Arial"/>
              <a:buNone/>
            </a:pPr>
            <a:r>
              <a:rPr lang="en-US" sz="1800" b="1" dirty="0">
                <a:latin typeface="Arial"/>
                <a:ea typeface="Arial"/>
                <a:cs typeface="Arial"/>
                <a:sym typeface="Arial"/>
              </a:rPr>
              <a:t>COURSE : ARTIFICIAL INTELLIGENCE</a:t>
            </a:r>
          </a:p>
          <a:p>
            <a:pPr algn="l">
              <a:buClr>
                <a:srgbClr val="000000"/>
              </a:buClr>
              <a:buSzPts val="1100"/>
              <a:buFont typeface="Arial"/>
              <a:buNone/>
            </a:pPr>
            <a:r>
              <a:rPr lang="en-US" sz="1800" b="1" dirty="0">
                <a:latin typeface="Arial"/>
                <a:ea typeface="Arial"/>
                <a:cs typeface="Arial"/>
                <a:sym typeface="Arial"/>
              </a:rPr>
              <a:t>INSTRUCTOR : MISS AQSA UMER</a:t>
            </a:r>
          </a:p>
        </p:txBody>
      </p:sp>
      <p:grpSp>
        <p:nvGrpSpPr>
          <p:cNvPr id="1353" name="Google Shape;219;p30">
            <a:extLst>
              <a:ext uri="{FF2B5EF4-FFF2-40B4-BE49-F238E27FC236}">
                <a16:creationId xmlns:a16="http://schemas.microsoft.com/office/drawing/2014/main" id="{0E50743D-81FF-080B-14B9-927D10A2BF16}"/>
              </a:ext>
            </a:extLst>
          </p:cNvPr>
          <p:cNvGrpSpPr/>
          <p:nvPr/>
        </p:nvGrpSpPr>
        <p:grpSpPr>
          <a:xfrm>
            <a:off x="469464" y="2346371"/>
            <a:ext cx="1686003" cy="48723"/>
            <a:chOff x="1002138" y="2408215"/>
            <a:chExt cx="1686003" cy="48723"/>
          </a:xfrm>
        </p:grpSpPr>
        <p:sp>
          <p:nvSpPr>
            <p:cNvPr id="1354" name="Google Shape;220;p30">
              <a:extLst>
                <a:ext uri="{FF2B5EF4-FFF2-40B4-BE49-F238E27FC236}">
                  <a16:creationId xmlns:a16="http://schemas.microsoft.com/office/drawing/2014/main" id="{982DE011-7FF7-F31A-4859-BDAEB49AA2B8}"/>
                </a:ext>
              </a:extLst>
            </p:cNvPr>
            <p:cNvSpPr/>
            <p:nvPr/>
          </p:nvSpPr>
          <p:spPr>
            <a:xfrm>
              <a:off x="1002138" y="2408215"/>
              <a:ext cx="48724" cy="48723"/>
            </a:xfrm>
            <a:custGeom>
              <a:avLst/>
              <a:gdLst/>
              <a:ahLst/>
              <a:cxnLst/>
              <a:rect l="l" t="t" r="r" b="b"/>
              <a:pathLst>
                <a:path w="348" h="348" extrusionOk="0">
                  <a:moveTo>
                    <a:pt x="210" y="1"/>
                  </a:moveTo>
                  <a:cubicBezTo>
                    <a:pt x="72" y="1"/>
                    <a:pt x="1" y="72"/>
                    <a:pt x="1" y="139"/>
                  </a:cubicBezTo>
                  <a:cubicBezTo>
                    <a:pt x="1" y="276"/>
                    <a:pt x="72" y="348"/>
                    <a:pt x="210" y="348"/>
                  </a:cubicBezTo>
                  <a:cubicBezTo>
                    <a:pt x="276" y="348"/>
                    <a:pt x="347" y="276"/>
                    <a:pt x="347" y="139"/>
                  </a:cubicBezTo>
                  <a:cubicBezTo>
                    <a:pt x="347" y="72"/>
                    <a:pt x="276" y="1"/>
                    <a:pt x="210"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221;p30">
              <a:extLst>
                <a:ext uri="{FF2B5EF4-FFF2-40B4-BE49-F238E27FC236}">
                  <a16:creationId xmlns:a16="http://schemas.microsoft.com/office/drawing/2014/main" id="{2A447DA4-3556-5E9B-5B71-78356CFB5938}"/>
                </a:ext>
              </a:extLst>
            </p:cNvPr>
            <p:cNvSpPr/>
            <p:nvPr/>
          </p:nvSpPr>
          <p:spPr>
            <a:xfrm>
              <a:off x="1233295" y="2408215"/>
              <a:ext cx="57965" cy="48723"/>
            </a:xfrm>
            <a:custGeom>
              <a:avLst/>
              <a:gdLst/>
              <a:ahLst/>
              <a:cxnLst/>
              <a:rect l="l" t="t" r="r" b="b"/>
              <a:pathLst>
                <a:path w="414" h="348" extrusionOk="0">
                  <a:moveTo>
                    <a:pt x="210" y="1"/>
                  </a:moveTo>
                  <a:cubicBezTo>
                    <a:pt x="138" y="1"/>
                    <a:pt x="1" y="72"/>
                    <a:pt x="1" y="139"/>
                  </a:cubicBezTo>
                  <a:cubicBezTo>
                    <a:pt x="1" y="276"/>
                    <a:pt x="138" y="348"/>
                    <a:pt x="210" y="348"/>
                  </a:cubicBezTo>
                  <a:cubicBezTo>
                    <a:pt x="276" y="348"/>
                    <a:pt x="413" y="276"/>
                    <a:pt x="413" y="139"/>
                  </a:cubicBezTo>
                  <a:cubicBezTo>
                    <a:pt x="413" y="72"/>
                    <a:pt x="276" y="1"/>
                    <a:pt x="210"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222;p30">
              <a:extLst>
                <a:ext uri="{FF2B5EF4-FFF2-40B4-BE49-F238E27FC236}">
                  <a16:creationId xmlns:a16="http://schemas.microsoft.com/office/drawing/2014/main" id="{6834F48E-DBA9-B3D6-64D8-1032B15349C8}"/>
                </a:ext>
              </a:extLst>
            </p:cNvPr>
            <p:cNvSpPr/>
            <p:nvPr/>
          </p:nvSpPr>
          <p:spPr>
            <a:xfrm>
              <a:off x="1474532" y="2408215"/>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223;p30">
              <a:extLst>
                <a:ext uri="{FF2B5EF4-FFF2-40B4-BE49-F238E27FC236}">
                  <a16:creationId xmlns:a16="http://schemas.microsoft.com/office/drawing/2014/main" id="{8990CBBE-943E-5098-325D-089DDB754F2E}"/>
                </a:ext>
              </a:extLst>
            </p:cNvPr>
            <p:cNvSpPr/>
            <p:nvPr/>
          </p:nvSpPr>
          <p:spPr>
            <a:xfrm>
              <a:off x="1705689" y="2408215"/>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224;p30">
              <a:extLst>
                <a:ext uri="{FF2B5EF4-FFF2-40B4-BE49-F238E27FC236}">
                  <a16:creationId xmlns:a16="http://schemas.microsoft.com/office/drawing/2014/main" id="{7EC5ABCD-19D7-0C2D-E759-5F502FC039BB}"/>
                </a:ext>
              </a:extLst>
            </p:cNvPr>
            <p:cNvSpPr/>
            <p:nvPr/>
          </p:nvSpPr>
          <p:spPr>
            <a:xfrm>
              <a:off x="1936846" y="2408215"/>
              <a:ext cx="47884" cy="48723"/>
            </a:xfrm>
            <a:custGeom>
              <a:avLst/>
              <a:gdLst/>
              <a:ahLst/>
              <a:cxnLst/>
              <a:rect l="l" t="t" r="r" b="b"/>
              <a:pathLst>
                <a:path w="342" h="348" extrusionOk="0">
                  <a:moveTo>
                    <a:pt x="138" y="1"/>
                  </a:moveTo>
                  <a:cubicBezTo>
                    <a:pt x="66" y="1"/>
                    <a:pt x="0" y="72"/>
                    <a:pt x="0" y="139"/>
                  </a:cubicBezTo>
                  <a:cubicBezTo>
                    <a:pt x="0" y="276"/>
                    <a:pt x="66" y="348"/>
                    <a:pt x="138" y="348"/>
                  </a:cubicBezTo>
                  <a:cubicBezTo>
                    <a:pt x="275" y="348"/>
                    <a:pt x="341" y="276"/>
                    <a:pt x="341" y="139"/>
                  </a:cubicBezTo>
                  <a:cubicBezTo>
                    <a:pt x="341" y="72"/>
                    <a:pt x="275" y="1"/>
                    <a:pt x="138"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225;p30">
              <a:extLst>
                <a:ext uri="{FF2B5EF4-FFF2-40B4-BE49-F238E27FC236}">
                  <a16:creationId xmlns:a16="http://schemas.microsoft.com/office/drawing/2014/main" id="{4717B627-3DA8-4599-2283-03485F5C1F19}"/>
                </a:ext>
              </a:extLst>
            </p:cNvPr>
            <p:cNvSpPr/>
            <p:nvPr/>
          </p:nvSpPr>
          <p:spPr>
            <a:xfrm>
              <a:off x="2168003" y="2408215"/>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226;p30">
              <a:extLst>
                <a:ext uri="{FF2B5EF4-FFF2-40B4-BE49-F238E27FC236}">
                  <a16:creationId xmlns:a16="http://schemas.microsoft.com/office/drawing/2014/main" id="{4FE92B70-AD80-3EA8-6975-7FE8B0DD50F9}"/>
                </a:ext>
              </a:extLst>
            </p:cNvPr>
            <p:cNvSpPr/>
            <p:nvPr/>
          </p:nvSpPr>
          <p:spPr>
            <a:xfrm>
              <a:off x="2399159" y="2408215"/>
              <a:ext cx="47884" cy="48723"/>
            </a:xfrm>
            <a:custGeom>
              <a:avLst/>
              <a:gdLst/>
              <a:ahLst/>
              <a:cxnLst/>
              <a:rect l="l" t="t" r="r" b="b"/>
              <a:pathLst>
                <a:path w="342" h="348" extrusionOk="0">
                  <a:moveTo>
                    <a:pt x="204" y="1"/>
                  </a:moveTo>
                  <a:cubicBezTo>
                    <a:pt x="66" y="1"/>
                    <a:pt x="0" y="72"/>
                    <a:pt x="0" y="139"/>
                  </a:cubicBezTo>
                  <a:cubicBezTo>
                    <a:pt x="0" y="276"/>
                    <a:pt x="66" y="348"/>
                    <a:pt x="204" y="348"/>
                  </a:cubicBezTo>
                  <a:cubicBezTo>
                    <a:pt x="275" y="348"/>
                    <a:pt x="341" y="276"/>
                    <a:pt x="341" y="139"/>
                  </a:cubicBezTo>
                  <a:cubicBezTo>
                    <a:pt x="341" y="72"/>
                    <a:pt x="275" y="1"/>
                    <a:pt x="204"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227;p30">
              <a:extLst>
                <a:ext uri="{FF2B5EF4-FFF2-40B4-BE49-F238E27FC236}">
                  <a16:creationId xmlns:a16="http://schemas.microsoft.com/office/drawing/2014/main" id="{72B3806C-A0F3-BCDE-EBDD-5A975607B2A2}"/>
                </a:ext>
              </a:extLst>
            </p:cNvPr>
            <p:cNvSpPr/>
            <p:nvPr/>
          </p:nvSpPr>
          <p:spPr>
            <a:xfrm>
              <a:off x="2630316" y="2408215"/>
              <a:ext cx="57825" cy="48723"/>
            </a:xfrm>
            <a:custGeom>
              <a:avLst/>
              <a:gdLst/>
              <a:ahLst/>
              <a:cxnLst/>
              <a:rect l="l" t="t" r="r" b="b"/>
              <a:pathLst>
                <a:path w="413" h="348" extrusionOk="0">
                  <a:moveTo>
                    <a:pt x="204" y="1"/>
                  </a:moveTo>
                  <a:cubicBezTo>
                    <a:pt x="138" y="1"/>
                    <a:pt x="0" y="72"/>
                    <a:pt x="0" y="139"/>
                  </a:cubicBezTo>
                  <a:cubicBezTo>
                    <a:pt x="0" y="276"/>
                    <a:pt x="138" y="348"/>
                    <a:pt x="204" y="348"/>
                  </a:cubicBezTo>
                  <a:cubicBezTo>
                    <a:pt x="275" y="348"/>
                    <a:pt x="413" y="276"/>
                    <a:pt x="413" y="139"/>
                  </a:cubicBezTo>
                  <a:cubicBezTo>
                    <a:pt x="413" y="72"/>
                    <a:pt x="275" y="1"/>
                    <a:pt x="204" y="1"/>
                  </a:cubicBezTo>
                  <a:close/>
                </a:path>
              </a:pathLst>
            </a:custGeom>
            <a:solidFill>
              <a:srgbClr val="E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959"/>
        <p:cNvGrpSpPr/>
        <p:nvPr/>
      </p:nvGrpSpPr>
      <p:grpSpPr>
        <a:xfrm>
          <a:off x="0" y="0"/>
          <a:ext cx="0" cy="0"/>
          <a:chOff x="0" y="0"/>
          <a:chExt cx="0" cy="0"/>
        </a:xfrm>
      </p:grpSpPr>
      <p:sp>
        <p:nvSpPr>
          <p:cNvPr id="2" name="Google Shape;1419;p62">
            <a:extLst>
              <a:ext uri="{FF2B5EF4-FFF2-40B4-BE49-F238E27FC236}">
                <a16:creationId xmlns:a16="http://schemas.microsoft.com/office/drawing/2014/main" id="{EE21229C-8CEC-FC28-711D-C3B2F0C0B2E9}"/>
              </a:ext>
            </a:extLst>
          </p:cNvPr>
          <p:cNvSpPr txBox="1">
            <a:spLocks/>
          </p:cNvSpPr>
          <p:nvPr/>
        </p:nvSpPr>
        <p:spPr>
          <a:xfrm>
            <a:off x="2474709" y="841511"/>
            <a:ext cx="4194582" cy="445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rgbClr val="FFFF00"/>
                </a:solidFill>
                <a:latin typeface="Arial"/>
                <a:ea typeface="Arial"/>
                <a:cs typeface="Arial"/>
                <a:sym typeface="Arial"/>
              </a:rPr>
              <a:t>MEMBERS CONTRIBUTION</a:t>
            </a:r>
          </a:p>
        </p:txBody>
      </p:sp>
      <p:sp>
        <p:nvSpPr>
          <p:cNvPr id="3" name="Google Shape;1419;p62">
            <a:extLst>
              <a:ext uri="{FF2B5EF4-FFF2-40B4-BE49-F238E27FC236}">
                <a16:creationId xmlns:a16="http://schemas.microsoft.com/office/drawing/2014/main" id="{91E41871-5C3E-8806-B559-A7623A5ECE95}"/>
              </a:ext>
            </a:extLst>
          </p:cNvPr>
          <p:cNvSpPr txBox="1">
            <a:spLocks/>
          </p:cNvSpPr>
          <p:nvPr/>
        </p:nvSpPr>
        <p:spPr>
          <a:xfrm>
            <a:off x="469247" y="1830326"/>
            <a:ext cx="8297333" cy="2679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2000" b="1" dirty="0"/>
              <a:t>MUHAMMAD RAYYAN</a:t>
            </a:r>
          </a:p>
          <a:p>
            <a:pPr algn="l"/>
            <a:endParaRPr lang="en-US" sz="2000" b="1" dirty="0"/>
          </a:p>
          <a:p>
            <a:pPr algn="l"/>
            <a:r>
              <a:rPr lang="en-US" sz="1800" b="1" dirty="0"/>
              <a:t>Role: </a:t>
            </a:r>
            <a:r>
              <a:rPr lang="en-US" sz="1800" dirty="0"/>
              <a:t> CNN Model Development</a:t>
            </a:r>
          </a:p>
          <a:p>
            <a:pPr algn="l"/>
            <a:r>
              <a:rPr lang="en-US" sz="1800" b="1" dirty="0"/>
              <a:t>Responsibilities:</a:t>
            </a:r>
          </a:p>
          <a:p>
            <a:pPr marL="742950" lvl="1" indent="-285750" algn="l">
              <a:buFont typeface="Arial" panose="020B0604020202020204" pitchFamily="34" charset="0"/>
              <a:buChar char="•"/>
            </a:pPr>
            <a:r>
              <a:rPr lang="en-US" sz="1800" dirty="0"/>
              <a:t>Developed and trained the Convolutional Neural Network (CNN) model.</a:t>
            </a:r>
          </a:p>
          <a:p>
            <a:pPr marL="742950" lvl="1" indent="-285750" algn="l">
              <a:buFont typeface="Arial" panose="020B0604020202020204" pitchFamily="34" charset="0"/>
              <a:buChar char="•"/>
            </a:pPr>
            <a:r>
              <a:rPr lang="en-US" sz="1800" dirty="0"/>
              <a:t>Conducted testing using External  images.</a:t>
            </a:r>
          </a:p>
          <a:p>
            <a:pPr marL="742950" lvl="1" indent="-285750" algn="l">
              <a:buFont typeface="Arial" panose="020B0604020202020204" pitchFamily="34" charset="0"/>
              <a:buChar char="•"/>
            </a:pPr>
            <a:r>
              <a:rPr lang="en-US" sz="1800" dirty="0"/>
              <a:t>Analyzed model predictions to determine accuracy and performance.</a:t>
            </a:r>
          </a:p>
          <a:p>
            <a:pPr algn="l"/>
            <a:r>
              <a:rPr lang="en-US" sz="1100" dirty="0"/>
              <a:t>.</a:t>
            </a:r>
          </a:p>
          <a:p>
            <a:pPr algn="l"/>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373"/>
        <p:cNvGrpSpPr/>
        <p:nvPr/>
      </p:nvGrpSpPr>
      <p:grpSpPr>
        <a:xfrm>
          <a:off x="0" y="0"/>
          <a:ext cx="0" cy="0"/>
          <a:chOff x="0" y="0"/>
          <a:chExt cx="0" cy="0"/>
        </a:xfrm>
      </p:grpSpPr>
      <p:sp>
        <p:nvSpPr>
          <p:cNvPr id="2" name="Google Shape;1419;p62">
            <a:extLst>
              <a:ext uri="{FF2B5EF4-FFF2-40B4-BE49-F238E27FC236}">
                <a16:creationId xmlns:a16="http://schemas.microsoft.com/office/drawing/2014/main" id="{24E0C36D-668A-CE9B-620D-82F3B07A5ACE}"/>
              </a:ext>
            </a:extLst>
          </p:cNvPr>
          <p:cNvSpPr txBox="1">
            <a:spLocks/>
          </p:cNvSpPr>
          <p:nvPr/>
        </p:nvSpPr>
        <p:spPr>
          <a:xfrm>
            <a:off x="2474709" y="841511"/>
            <a:ext cx="4194582" cy="445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rgbClr val="FFFF00"/>
                </a:solidFill>
                <a:latin typeface="Arial"/>
                <a:ea typeface="Arial"/>
                <a:cs typeface="Arial"/>
                <a:sym typeface="Arial"/>
              </a:rPr>
              <a:t>MEMBERS CONTRIBUTION</a:t>
            </a:r>
          </a:p>
        </p:txBody>
      </p:sp>
      <p:sp>
        <p:nvSpPr>
          <p:cNvPr id="3" name="Google Shape;1419;p62">
            <a:extLst>
              <a:ext uri="{FF2B5EF4-FFF2-40B4-BE49-F238E27FC236}">
                <a16:creationId xmlns:a16="http://schemas.microsoft.com/office/drawing/2014/main" id="{459B38F8-0171-1585-541C-8DA843BD0209}"/>
              </a:ext>
            </a:extLst>
          </p:cNvPr>
          <p:cNvSpPr txBox="1">
            <a:spLocks/>
          </p:cNvSpPr>
          <p:nvPr/>
        </p:nvSpPr>
        <p:spPr>
          <a:xfrm>
            <a:off x="469247" y="1830326"/>
            <a:ext cx="8297333" cy="2679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2000" b="1" dirty="0"/>
              <a:t>MUHAMMAD ANAS</a:t>
            </a:r>
          </a:p>
          <a:p>
            <a:pPr algn="l"/>
            <a:endParaRPr lang="en-US" sz="2000" b="1" dirty="0"/>
          </a:p>
          <a:p>
            <a:pPr algn="l"/>
            <a:r>
              <a:rPr lang="en-US" sz="1800" b="1" dirty="0"/>
              <a:t>Role: </a:t>
            </a:r>
            <a:r>
              <a:rPr lang="en-US" sz="1800" dirty="0"/>
              <a:t> ANN Model Development</a:t>
            </a:r>
          </a:p>
          <a:p>
            <a:pPr algn="l"/>
            <a:r>
              <a:rPr lang="en-US" sz="1800" b="1" dirty="0"/>
              <a:t>Responsibilities:</a:t>
            </a:r>
          </a:p>
          <a:p>
            <a:pPr marL="742950" lvl="1" indent="-285750" algn="l">
              <a:buFont typeface="Arial" panose="020B0604020202020204" pitchFamily="34" charset="0"/>
              <a:buChar char="•"/>
            </a:pPr>
            <a:r>
              <a:rPr lang="en-US" sz="1800" dirty="0"/>
              <a:t>Developed and trained the Convolutional Neural Network (CNN) model.</a:t>
            </a:r>
          </a:p>
          <a:p>
            <a:pPr marL="742950" lvl="1" indent="-285750" algn="l">
              <a:buFont typeface="Arial" panose="020B0604020202020204" pitchFamily="34" charset="0"/>
              <a:buChar char="•"/>
            </a:pPr>
            <a:r>
              <a:rPr lang="en-US" sz="1800" dirty="0"/>
              <a:t>Conducted testing using External  images.</a:t>
            </a:r>
          </a:p>
          <a:p>
            <a:pPr marL="742950" lvl="1" indent="-285750" algn="l">
              <a:buFont typeface="Arial" panose="020B0604020202020204" pitchFamily="34" charset="0"/>
              <a:buChar char="•"/>
            </a:pPr>
            <a:r>
              <a:rPr lang="en-US" sz="1800" dirty="0"/>
              <a:t>Analyzed model predictions to determine accuracy and performance.</a:t>
            </a:r>
          </a:p>
          <a:p>
            <a:pPr algn="l"/>
            <a:r>
              <a:rPr lang="en-US" sz="1100" dirty="0"/>
              <a:t>.</a:t>
            </a:r>
          </a:p>
          <a:p>
            <a:pPr algn="l"/>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19;p62">
            <a:extLst>
              <a:ext uri="{FF2B5EF4-FFF2-40B4-BE49-F238E27FC236}">
                <a16:creationId xmlns:a16="http://schemas.microsoft.com/office/drawing/2014/main" id="{F511827F-5496-06B2-EAF6-8D0582C000F7}"/>
              </a:ext>
            </a:extLst>
          </p:cNvPr>
          <p:cNvSpPr txBox="1">
            <a:spLocks/>
          </p:cNvSpPr>
          <p:nvPr/>
        </p:nvSpPr>
        <p:spPr>
          <a:xfrm>
            <a:off x="2474708" y="1044711"/>
            <a:ext cx="4194582" cy="445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rgbClr val="7030A0"/>
                </a:solidFill>
                <a:latin typeface="Arial"/>
                <a:ea typeface="Arial"/>
                <a:cs typeface="Arial"/>
                <a:sym typeface="Arial"/>
              </a:rPr>
              <a:t>PROJECT CODE</a:t>
            </a:r>
          </a:p>
        </p:txBody>
      </p:sp>
      <p:sp>
        <p:nvSpPr>
          <p:cNvPr id="3" name="Google Shape;1419;p62">
            <a:extLst>
              <a:ext uri="{FF2B5EF4-FFF2-40B4-BE49-F238E27FC236}">
                <a16:creationId xmlns:a16="http://schemas.microsoft.com/office/drawing/2014/main" id="{D3733A4F-1CFF-329D-BF62-BDA044EF677C}"/>
              </a:ext>
            </a:extLst>
          </p:cNvPr>
          <p:cNvSpPr txBox="1">
            <a:spLocks/>
          </p:cNvSpPr>
          <p:nvPr/>
        </p:nvSpPr>
        <p:spPr>
          <a:xfrm>
            <a:off x="423333" y="1920638"/>
            <a:ext cx="8297333" cy="2679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1400" b="1" dirty="0"/>
              <a:t>BUILDING SIMPLE ARTIFICIAL NEURAL NETWORK TO TRAIN IMAGES</a:t>
            </a:r>
          </a:p>
          <a:p>
            <a:pPr algn="l"/>
            <a:endParaRPr lang="en-US" sz="1400" b="1" dirty="0"/>
          </a:p>
          <a:p>
            <a:pPr algn="l"/>
            <a:r>
              <a:rPr lang="en-US" sz="1400" b="0" dirty="0" err="1">
                <a:solidFill>
                  <a:srgbClr val="D4D4D4"/>
                </a:solidFill>
                <a:effectLst/>
                <a:highlight>
                  <a:srgbClr val="1E1E1E"/>
                </a:highlight>
                <a:latin typeface="Courier New" panose="02070309020205020404" pitchFamily="49" charset="0"/>
              </a:rPr>
              <a:t>ann</a:t>
            </a:r>
            <a:r>
              <a:rPr lang="en-US" sz="1400" b="0" dirty="0">
                <a:solidFill>
                  <a:srgbClr val="D4D4D4"/>
                </a:solidFill>
                <a:effectLst/>
                <a:highlight>
                  <a:srgbClr val="1E1E1E"/>
                </a:highlight>
                <a:latin typeface="Courier New" panose="02070309020205020404" pitchFamily="49" charset="0"/>
              </a:rPr>
              <a:t> = </a:t>
            </a:r>
            <a:r>
              <a:rPr lang="en-US" sz="1400" b="0" dirty="0" err="1">
                <a:solidFill>
                  <a:srgbClr val="D4D4D4"/>
                </a:solidFill>
                <a:effectLst/>
                <a:highlight>
                  <a:srgbClr val="1E1E1E"/>
                </a:highlight>
                <a:latin typeface="Courier New" panose="02070309020205020404" pitchFamily="49" charset="0"/>
              </a:rPr>
              <a:t>models.Sequential</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layers.Flatten</a:t>
            </a:r>
            <a:r>
              <a:rPr lang="en-US" sz="1400" b="0" dirty="0">
                <a:solidFill>
                  <a:srgbClr val="DCDCDC"/>
                </a:solidFill>
                <a:effectLst/>
                <a:highlight>
                  <a:srgbClr val="1E1E1E"/>
                </a:highlight>
                <a:latin typeface="Courier New" panose="02070309020205020404" pitchFamily="49" charset="0"/>
              </a:rPr>
              <a:t>(</a:t>
            </a:r>
            <a:r>
              <a:rPr lang="en-US" sz="1400" b="0" dirty="0" err="1">
                <a:solidFill>
                  <a:srgbClr val="D4D4D4"/>
                </a:solidFill>
                <a:effectLst/>
                <a:highlight>
                  <a:srgbClr val="1E1E1E"/>
                </a:highlight>
                <a:latin typeface="Courier New" panose="02070309020205020404" pitchFamily="49" charset="0"/>
              </a:rPr>
              <a:t>input_shape</a:t>
            </a:r>
            <a:r>
              <a:rPr lang="en-US" sz="1400" b="0" dirty="0">
                <a:solidFill>
                  <a:srgbClr val="D4D4D4"/>
                </a:solidFill>
                <a:effectLst/>
                <a:highlight>
                  <a:srgbClr val="1E1E1E"/>
                </a:highlight>
                <a:latin typeface="Courier New" panose="02070309020205020404" pitchFamily="49" charset="0"/>
              </a:rPr>
              <a:t> =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32</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32</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layers.Dense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5000</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activation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relu</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6AA94F"/>
                </a:solidFill>
                <a:effectLst/>
                <a:highlight>
                  <a:srgbClr val="1E1E1E"/>
                </a:highlight>
                <a:latin typeface="Courier New" panose="02070309020205020404" pitchFamily="49" charset="0"/>
              </a:rPr>
              <a:t>  </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layers.Dense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1000</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activation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relu</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layers.Dense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10</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activation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softmax</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err="1">
                <a:solidFill>
                  <a:srgbClr val="D4D4D4"/>
                </a:solidFill>
                <a:effectLst/>
                <a:highlight>
                  <a:srgbClr val="1E1E1E"/>
                </a:highlight>
                <a:latin typeface="Courier New" panose="02070309020205020404" pitchFamily="49" charset="0"/>
              </a:rPr>
              <a:t>ann.</a:t>
            </a:r>
            <a:r>
              <a:rPr lang="en-US" sz="1400" b="0" dirty="0" err="1">
                <a:solidFill>
                  <a:srgbClr val="DCDCAA"/>
                </a:solidFill>
                <a:effectLst/>
                <a:highlight>
                  <a:srgbClr val="1E1E1E"/>
                </a:highlight>
                <a:latin typeface="Courier New" panose="02070309020205020404" pitchFamily="49" charset="0"/>
              </a:rPr>
              <a:t>compile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optimizer = </a:t>
            </a:r>
            <a:r>
              <a:rPr lang="en-US" sz="1400" b="0" dirty="0">
                <a:solidFill>
                  <a:srgbClr val="CE9178"/>
                </a:solidFill>
                <a:effectLst/>
                <a:highlight>
                  <a:srgbClr val="1E1E1E"/>
                </a:highlight>
                <a:latin typeface="Courier New" panose="02070309020205020404" pitchFamily="49" charset="0"/>
              </a:rPr>
              <a:t>'SGD'</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t>
            </a:r>
          </a:p>
          <a:p>
            <a:pPr algn="l"/>
            <a:r>
              <a:rPr lang="en-US" sz="1400" b="0" dirty="0">
                <a:solidFill>
                  <a:srgbClr val="D4D4D4"/>
                </a:solidFill>
                <a:effectLst/>
                <a:highlight>
                  <a:srgbClr val="1E1E1E"/>
                </a:highlight>
                <a:latin typeface="Courier New" panose="02070309020205020404" pitchFamily="49" charset="0"/>
              </a:rPr>
              <a:t>            loss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sparse_categorical_crossentropy</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metrics =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CE9178"/>
                </a:solidFill>
                <a:effectLst/>
                <a:highlight>
                  <a:srgbClr val="1E1E1E"/>
                </a:highlight>
                <a:latin typeface="Courier New" panose="02070309020205020404" pitchFamily="49" charset="0"/>
              </a:rPr>
              <a:t>'accuracy'</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err="1">
                <a:solidFill>
                  <a:srgbClr val="D4D4D4"/>
                </a:solidFill>
                <a:effectLst/>
                <a:highlight>
                  <a:srgbClr val="1E1E1E"/>
                </a:highlight>
                <a:latin typeface="Courier New" panose="02070309020205020404" pitchFamily="49" charset="0"/>
              </a:rPr>
              <a:t>ann.fit</a:t>
            </a:r>
            <a:r>
              <a:rPr lang="en-US" sz="1400" b="0" dirty="0">
                <a:solidFill>
                  <a:srgbClr val="DCDCDC"/>
                </a:solidFill>
                <a:effectLst/>
                <a:highlight>
                  <a:srgbClr val="1E1E1E"/>
                </a:highlight>
                <a:latin typeface="Courier New" panose="02070309020205020404" pitchFamily="49" charset="0"/>
              </a:rPr>
              <a:t>(</a:t>
            </a:r>
            <a:r>
              <a:rPr lang="en-US" sz="1400" b="0" dirty="0" err="1">
                <a:solidFill>
                  <a:srgbClr val="D4D4D4"/>
                </a:solidFill>
                <a:effectLst/>
                <a:highlight>
                  <a:srgbClr val="1E1E1E"/>
                </a:highlight>
                <a:latin typeface="Courier New" panose="02070309020205020404" pitchFamily="49" charset="0"/>
              </a:rPr>
              <a:t>x_train</a:t>
            </a:r>
            <a:r>
              <a:rPr lang="en-US" sz="1400" b="0" dirty="0" err="1">
                <a:solidFill>
                  <a:srgbClr val="DCDCDC"/>
                </a:solidFill>
                <a:effectLst/>
                <a:highlight>
                  <a:srgbClr val="1E1E1E"/>
                </a:highlight>
                <a:latin typeface="Courier New" panose="02070309020205020404" pitchFamily="49" charset="0"/>
              </a:rPr>
              <a:t>,</a:t>
            </a:r>
            <a:r>
              <a:rPr lang="en-US" sz="1400" b="0" dirty="0" err="1">
                <a:solidFill>
                  <a:srgbClr val="D4D4D4"/>
                </a:solidFill>
                <a:effectLst/>
                <a:highlight>
                  <a:srgbClr val="1E1E1E"/>
                </a:highlight>
                <a:latin typeface="Courier New" panose="02070309020205020404" pitchFamily="49" charset="0"/>
              </a:rPr>
              <a:t>y_train</a:t>
            </a:r>
            <a:r>
              <a:rPr lang="en-US" sz="1400" b="0" dirty="0" err="1">
                <a:solidFill>
                  <a:srgbClr val="DCDCDC"/>
                </a:solidFill>
                <a:effectLst/>
                <a:highlight>
                  <a:srgbClr val="1E1E1E"/>
                </a:highlight>
                <a:latin typeface="Courier New" panose="02070309020205020404" pitchFamily="49" charset="0"/>
              </a:rPr>
              <a:t>,</a:t>
            </a:r>
            <a:r>
              <a:rPr lang="en-US" sz="1400" b="0" dirty="0" err="1">
                <a:solidFill>
                  <a:srgbClr val="D4D4D4"/>
                </a:solidFill>
                <a:effectLst/>
                <a:highlight>
                  <a:srgbClr val="1E1E1E"/>
                </a:highlight>
                <a:latin typeface="Courier New" panose="02070309020205020404" pitchFamily="49" charset="0"/>
              </a:rPr>
              <a:t>epochs</a:t>
            </a:r>
            <a:r>
              <a:rPr lang="en-US" sz="1400" b="0" dirty="0">
                <a:solidFill>
                  <a:srgbClr val="D4D4D4"/>
                </a:solidFill>
                <a:effectLst/>
                <a:highlight>
                  <a:srgbClr val="1E1E1E"/>
                </a:highlight>
                <a:latin typeface="Courier New" panose="02070309020205020404" pitchFamily="49" charset="0"/>
              </a:rPr>
              <a:t> = </a:t>
            </a:r>
            <a:r>
              <a:rPr lang="en-US" sz="1400" b="0" dirty="0">
                <a:solidFill>
                  <a:srgbClr val="B5CEA8"/>
                </a:solidFill>
                <a:effectLst/>
                <a:highlight>
                  <a:srgbClr val="1E1E1E"/>
                </a:highlight>
                <a:latin typeface="Courier New" panose="02070309020205020404" pitchFamily="49" charset="0"/>
              </a:rPr>
              <a:t>5</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endParaRPr lang="en-US" sz="1400" b="1" dirty="0"/>
          </a:p>
        </p:txBody>
      </p:sp>
    </p:spTree>
    <p:extLst>
      <p:ext uri="{BB962C8B-B14F-4D97-AF65-F5344CB8AC3E}">
        <p14:creationId xmlns:p14="http://schemas.microsoft.com/office/powerpoint/2010/main" val="417240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19;p62">
            <a:extLst>
              <a:ext uri="{FF2B5EF4-FFF2-40B4-BE49-F238E27FC236}">
                <a16:creationId xmlns:a16="http://schemas.microsoft.com/office/drawing/2014/main" id="{C71C6E3E-ED67-46E3-A1E4-F7C7ABF3DAF3}"/>
              </a:ext>
            </a:extLst>
          </p:cNvPr>
          <p:cNvSpPr txBox="1">
            <a:spLocks/>
          </p:cNvSpPr>
          <p:nvPr/>
        </p:nvSpPr>
        <p:spPr>
          <a:xfrm>
            <a:off x="2474708" y="604444"/>
            <a:ext cx="4194582" cy="445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rgbClr val="7030A0"/>
                </a:solidFill>
                <a:latin typeface="Arial"/>
                <a:ea typeface="Arial"/>
                <a:cs typeface="Arial"/>
                <a:sym typeface="Arial"/>
              </a:rPr>
              <a:t>PROJECT CODE</a:t>
            </a:r>
          </a:p>
        </p:txBody>
      </p:sp>
      <p:sp>
        <p:nvSpPr>
          <p:cNvPr id="3" name="Google Shape;1419;p62">
            <a:extLst>
              <a:ext uri="{FF2B5EF4-FFF2-40B4-BE49-F238E27FC236}">
                <a16:creationId xmlns:a16="http://schemas.microsoft.com/office/drawing/2014/main" id="{7E3F8610-47B3-5845-3AAB-57608760C824}"/>
              </a:ext>
            </a:extLst>
          </p:cNvPr>
          <p:cNvSpPr txBox="1">
            <a:spLocks/>
          </p:cNvSpPr>
          <p:nvPr/>
        </p:nvSpPr>
        <p:spPr>
          <a:xfrm>
            <a:off x="423333" y="1220726"/>
            <a:ext cx="8297333" cy="38037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1400" b="1" dirty="0"/>
              <a:t>BUILDING SIMPLE CONVOLUTIONAL NEURAL NETWORK TO TRAIN IMAGES</a:t>
            </a:r>
          </a:p>
          <a:p>
            <a:pPr algn="l"/>
            <a:endParaRPr lang="en-US" sz="1400" b="1" dirty="0"/>
          </a:p>
          <a:p>
            <a:pPr algn="l"/>
            <a:r>
              <a:rPr lang="en-US" sz="1400" b="0" dirty="0" err="1">
                <a:solidFill>
                  <a:srgbClr val="D4D4D4"/>
                </a:solidFill>
                <a:effectLst/>
                <a:highlight>
                  <a:srgbClr val="1E1E1E"/>
                </a:highlight>
                <a:latin typeface="Courier New" panose="02070309020205020404" pitchFamily="49" charset="0"/>
              </a:rPr>
              <a:t>cnn</a:t>
            </a:r>
            <a:r>
              <a:rPr lang="en-US" sz="1400" b="0" dirty="0">
                <a:solidFill>
                  <a:srgbClr val="D4D4D4"/>
                </a:solidFill>
                <a:effectLst/>
                <a:highlight>
                  <a:srgbClr val="1E1E1E"/>
                </a:highlight>
                <a:latin typeface="Courier New" panose="02070309020205020404" pitchFamily="49" charset="0"/>
              </a:rPr>
              <a:t> = </a:t>
            </a:r>
            <a:r>
              <a:rPr lang="en-US" sz="1400" b="0" dirty="0" err="1">
                <a:solidFill>
                  <a:srgbClr val="D4D4D4"/>
                </a:solidFill>
                <a:effectLst/>
                <a:highlight>
                  <a:srgbClr val="1E1E1E"/>
                </a:highlight>
                <a:latin typeface="Courier New" panose="02070309020205020404" pitchFamily="49" charset="0"/>
              </a:rPr>
              <a:t>models.Sequential</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layers.Conv2D</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filters = </a:t>
            </a:r>
            <a:r>
              <a:rPr lang="en-US" sz="1400" b="0" dirty="0">
                <a:solidFill>
                  <a:srgbClr val="B5CEA8"/>
                </a:solidFill>
                <a:effectLst/>
                <a:highlight>
                  <a:srgbClr val="1E1E1E"/>
                </a:highlight>
                <a:latin typeface="Courier New" panose="02070309020205020404" pitchFamily="49" charset="0"/>
              </a:rPr>
              <a:t>32</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kernel_size =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activation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relu</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t>
            </a:r>
            <a:endParaRPr lang="en-US" sz="1400" dirty="0">
              <a:solidFill>
                <a:srgbClr val="DCDCDC"/>
              </a:solidFill>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layers.MaxPooling2D</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2</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2</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layers.Conv2D</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filters = </a:t>
            </a:r>
            <a:r>
              <a:rPr lang="en-US" sz="1400" b="0" dirty="0">
                <a:solidFill>
                  <a:srgbClr val="B5CEA8"/>
                </a:solidFill>
                <a:effectLst/>
                <a:highlight>
                  <a:srgbClr val="1E1E1E"/>
                </a:highlight>
                <a:latin typeface="Courier New" panose="02070309020205020404" pitchFamily="49" charset="0"/>
              </a:rPr>
              <a:t>64</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kernel_size =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3</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activation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relu</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layers.MaxPooling2D</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2</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2</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layers.Flatten</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layers.Dense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64</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activation=</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relu</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a:t>
            </a:r>
            <a:r>
              <a:rPr lang="en-US" sz="1400" b="0" dirty="0" err="1">
                <a:solidFill>
                  <a:srgbClr val="D4D4D4"/>
                </a:solidFill>
                <a:effectLst/>
                <a:highlight>
                  <a:srgbClr val="1E1E1E"/>
                </a:highlight>
                <a:latin typeface="Courier New" panose="02070309020205020404" pitchFamily="49" charset="0"/>
              </a:rPr>
              <a:t>layers.Dense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B5CEA8"/>
                </a:solidFill>
                <a:effectLst/>
                <a:highlight>
                  <a:srgbClr val="1E1E1E"/>
                </a:highlight>
                <a:latin typeface="Courier New" panose="02070309020205020404" pitchFamily="49" charset="0"/>
              </a:rPr>
              <a:t>10</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activation=</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softmax</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CDCDC"/>
                </a:solidFill>
                <a:effectLst/>
                <a:highlight>
                  <a:srgbClr val="1E1E1E"/>
                </a:highlight>
                <a:latin typeface="Courier New" panose="02070309020205020404" pitchFamily="49" charset="0"/>
              </a:rPr>
              <a:t>])</a:t>
            </a:r>
          </a:p>
          <a:p>
            <a:pPr algn="l"/>
            <a:r>
              <a:rPr lang="en-US" sz="1400" b="0" dirty="0" err="1">
                <a:solidFill>
                  <a:srgbClr val="D4D4D4"/>
                </a:solidFill>
                <a:effectLst/>
                <a:highlight>
                  <a:srgbClr val="1E1E1E"/>
                </a:highlight>
                <a:latin typeface="Courier New" panose="02070309020205020404" pitchFamily="49" charset="0"/>
              </a:rPr>
              <a:t>cnn.</a:t>
            </a:r>
            <a:r>
              <a:rPr lang="en-US" sz="1400" b="0" dirty="0" err="1">
                <a:solidFill>
                  <a:srgbClr val="DCDCAA"/>
                </a:solidFill>
                <a:effectLst/>
                <a:highlight>
                  <a:srgbClr val="1E1E1E"/>
                </a:highlight>
                <a:latin typeface="Courier New" panose="02070309020205020404" pitchFamily="49" charset="0"/>
              </a:rPr>
              <a:t>compile</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optimizer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adam</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CDCDC"/>
                </a:solidFill>
                <a:effectLst/>
                <a:highlight>
                  <a:srgbClr val="1E1E1E"/>
                </a:highlight>
                <a:latin typeface="Courier New" panose="02070309020205020404" pitchFamily="49" charset="0"/>
              </a:rPr>
              <a:t>,</a:t>
            </a:r>
            <a:endParaRPr lang="en-US" sz="1400" b="0" dirty="0">
              <a:solidFill>
                <a:srgbClr val="D4D4D4"/>
              </a:solidFill>
              <a:effectLst/>
              <a:highlight>
                <a:srgbClr val="1E1E1E"/>
              </a:highlight>
              <a:latin typeface="Courier New" panose="02070309020205020404" pitchFamily="49" charset="0"/>
            </a:endParaRPr>
          </a:p>
          <a:p>
            <a:pPr algn="l"/>
            <a:r>
              <a:rPr lang="en-US" sz="1400" b="0" dirty="0">
                <a:solidFill>
                  <a:srgbClr val="D4D4D4"/>
                </a:solidFill>
                <a:effectLst/>
                <a:highlight>
                  <a:srgbClr val="1E1E1E"/>
                </a:highlight>
                <a:latin typeface="Courier New" panose="02070309020205020404" pitchFamily="49" charset="0"/>
              </a:rPr>
              <a:t>            loss = </a:t>
            </a:r>
            <a:r>
              <a:rPr lang="en-US" sz="1400" b="0" dirty="0">
                <a:solidFill>
                  <a:srgbClr val="CE9178"/>
                </a:solidFill>
                <a:effectLst/>
                <a:highlight>
                  <a:srgbClr val="1E1E1E"/>
                </a:highlight>
                <a:latin typeface="Courier New" panose="02070309020205020404" pitchFamily="49" charset="0"/>
              </a:rPr>
              <a:t>'</a:t>
            </a:r>
            <a:r>
              <a:rPr lang="en-US" sz="1400" b="0" dirty="0" err="1">
                <a:solidFill>
                  <a:srgbClr val="CE9178"/>
                </a:solidFill>
                <a:effectLst/>
                <a:highlight>
                  <a:srgbClr val="1E1E1E"/>
                </a:highlight>
                <a:latin typeface="Courier New" panose="02070309020205020404" pitchFamily="49" charset="0"/>
              </a:rPr>
              <a:t>sparse_categorical_crossentropy</a:t>
            </a:r>
            <a:r>
              <a:rPr lang="en-US" sz="1400" b="0" dirty="0">
                <a:solidFill>
                  <a:srgbClr val="CE9178"/>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D4D4D4"/>
                </a:solidFill>
                <a:effectLst/>
                <a:highlight>
                  <a:srgbClr val="1E1E1E"/>
                </a:highlight>
                <a:latin typeface="Courier New" panose="02070309020205020404" pitchFamily="49" charset="0"/>
              </a:rPr>
              <a:t> </a:t>
            </a:r>
          </a:p>
          <a:p>
            <a:pPr algn="l"/>
            <a:r>
              <a:rPr lang="en-US" sz="1400" b="0" dirty="0">
                <a:solidFill>
                  <a:srgbClr val="D4D4D4"/>
                </a:solidFill>
                <a:effectLst/>
                <a:highlight>
                  <a:srgbClr val="1E1E1E"/>
                </a:highlight>
                <a:latin typeface="Courier New" panose="02070309020205020404" pitchFamily="49" charset="0"/>
              </a:rPr>
              <a:t>            metrics = </a:t>
            </a:r>
            <a:r>
              <a:rPr lang="en-US" sz="1400" b="0" dirty="0">
                <a:solidFill>
                  <a:srgbClr val="DCDCDC"/>
                </a:solidFill>
                <a:effectLst/>
                <a:highlight>
                  <a:srgbClr val="1E1E1E"/>
                </a:highlight>
                <a:latin typeface="Courier New" panose="02070309020205020404" pitchFamily="49" charset="0"/>
              </a:rPr>
              <a:t>[</a:t>
            </a:r>
            <a:r>
              <a:rPr lang="en-US" sz="1400" b="0" dirty="0">
                <a:solidFill>
                  <a:srgbClr val="CE9178"/>
                </a:solidFill>
                <a:effectLst/>
                <a:highlight>
                  <a:srgbClr val="1E1E1E"/>
                </a:highlight>
                <a:latin typeface="Courier New" panose="02070309020205020404" pitchFamily="49" charset="0"/>
              </a:rPr>
              <a:t>'accuracy’</a:t>
            </a:r>
            <a:r>
              <a:rPr lang="en-US" sz="1400" b="0" dirty="0">
                <a:solidFill>
                  <a:srgbClr val="DCDCDC"/>
                </a:solidFill>
                <a:effectLst/>
                <a:highlight>
                  <a:srgbClr val="1E1E1E"/>
                </a:highlight>
                <a:latin typeface="Courier New" panose="02070309020205020404" pitchFamily="49" charset="0"/>
              </a:rPr>
              <a:t>])</a:t>
            </a:r>
          </a:p>
          <a:p>
            <a:pPr algn="l"/>
            <a:r>
              <a:rPr lang="fr-FR" sz="1400" b="0" dirty="0" err="1">
                <a:solidFill>
                  <a:srgbClr val="D4D4D4"/>
                </a:solidFill>
                <a:effectLst/>
                <a:highlight>
                  <a:srgbClr val="1E1E1E"/>
                </a:highlight>
                <a:latin typeface="Courier New" panose="02070309020205020404" pitchFamily="49" charset="0"/>
              </a:rPr>
              <a:t>cnn.fit</a:t>
            </a:r>
            <a:r>
              <a:rPr lang="fr-FR" sz="1400" b="0" dirty="0">
                <a:solidFill>
                  <a:srgbClr val="DCDCDC"/>
                </a:solidFill>
                <a:effectLst/>
                <a:highlight>
                  <a:srgbClr val="1E1E1E"/>
                </a:highlight>
                <a:latin typeface="Courier New" panose="02070309020205020404" pitchFamily="49" charset="0"/>
              </a:rPr>
              <a:t>(</a:t>
            </a:r>
            <a:r>
              <a:rPr lang="fr-FR" sz="1400" b="0" dirty="0" err="1">
                <a:solidFill>
                  <a:srgbClr val="D4D4D4"/>
                </a:solidFill>
                <a:effectLst/>
                <a:highlight>
                  <a:srgbClr val="1E1E1E"/>
                </a:highlight>
                <a:latin typeface="Courier New" panose="02070309020205020404" pitchFamily="49" charset="0"/>
              </a:rPr>
              <a:t>x_train</a:t>
            </a:r>
            <a:r>
              <a:rPr lang="fr-FR" sz="1400" b="0" dirty="0" err="1">
                <a:solidFill>
                  <a:srgbClr val="DCDCDC"/>
                </a:solidFill>
                <a:effectLst/>
                <a:highlight>
                  <a:srgbClr val="1E1E1E"/>
                </a:highlight>
                <a:latin typeface="Courier New" panose="02070309020205020404" pitchFamily="49" charset="0"/>
              </a:rPr>
              <a:t>,</a:t>
            </a:r>
            <a:r>
              <a:rPr lang="fr-FR" sz="1400" b="0" dirty="0" err="1">
                <a:solidFill>
                  <a:srgbClr val="D4D4D4"/>
                </a:solidFill>
                <a:effectLst/>
                <a:highlight>
                  <a:srgbClr val="1E1E1E"/>
                </a:highlight>
                <a:latin typeface="Courier New" panose="02070309020205020404" pitchFamily="49" charset="0"/>
              </a:rPr>
              <a:t>y_train</a:t>
            </a:r>
            <a:r>
              <a:rPr lang="fr-FR" sz="1400" b="0" dirty="0">
                <a:solidFill>
                  <a:srgbClr val="DCDCDC"/>
                </a:solidFill>
                <a:effectLst/>
                <a:highlight>
                  <a:srgbClr val="1E1E1E"/>
                </a:highlight>
                <a:latin typeface="Courier New" panose="02070309020205020404" pitchFamily="49" charset="0"/>
              </a:rPr>
              <a:t>,</a:t>
            </a:r>
            <a:r>
              <a:rPr lang="fr-FR" sz="1400" b="0" dirty="0">
                <a:solidFill>
                  <a:srgbClr val="D4D4D4"/>
                </a:solidFill>
                <a:effectLst/>
                <a:highlight>
                  <a:srgbClr val="1E1E1E"/>
                </a:highlight>
                <a:latin typeface="Courier New" panose="02070309020205020404" pitchFamily="49" charset="0"/>
              </a:rPr>
              <a:t> </a:t>
            </a:r>
            <a:r>
              <a:rPr lang="fr-FR" sz="1400" b="0" dirty="0" err="1">
                <a:solidFill>
                  <a:srgbClr val="D4D4D4"/>
                </a:solidFill>
                <a:effectLst/>
                <a:highlight>
                  <a:srgbClr val="1E1E1E"/>
                </a:highlight>
                <a:latin typeface="Courier New" panose="02070309020205020404" pitchFamily="49" charset="0"/>
              </a:rPr>
              <a:t>epochs</a:t>
            </a:r>
            <a:r>
              <a:rPr lang="fr-FR" sz="1400" b="0" dirty="0">
                <a:solidFill>
                  <a:srgbClr val="D4D4D4"/>
                </a:solidFill>
                <a:effectLst/>
                <a:highlight>
                  <a:srgbClr val="1E1E1E"/>
                </a:highlight>
                <a:latin typeface="Courier New" panose="02070309020205020404" pitchFamily="49" charset="0"/>
              </a:rPr>
              <a:t> = </a:t>
            </a:r>
            <a:r>
              <a:rPr lang="fr-FR" sz="1400" b="0" dirty="0">
                <a:solidFill>
                  <a:srgbClr val="B5CEA8"/>
                </a:solidFill>
                <a:effectLst/>
                <a:highlight>
                  <a:srgbClr val="1E1E1E"/>
                </a:highlight>
                <a:latin typeface="Courier New" panose="02070309020205020404" pitchFamily="49" charset="0"/>
              </a:rPr>
              <a:t>10</a:t>
            </a:r>
            <a:r>
              <a:rPr lang="fr-FR" sz="1400" b="0" dirty="0">
                <a:solidFill>
                  <a:srgbClr val="DCDCDC"/>
                </a:solidFill>
                <a:effectLst/>
                <a:highlight>
                  <a:srgbClr val="1E1E1E"/>
                </a:highlight>
                <a:latin typeface="Courier New" panose="02070309020205020404" pitchFamily="49" charset="0"/>
              </a:rPr>
              <a:t>)</a:t>
            </a:r>
            <a:endParaRPr lang="fr-FR" sz="1400" b="0" dirty="0">
              <a:solidFill>
                <a:srgbClr val="D4D4D4"/>
              </a:solidFill>
              <a:effectLst/>
              <a:highlight>
                <a:srgbClr val="1E1E1E"/>
              </a:highlight>
              <a:latin typeface="Courier New" panose="02070309020205020404" pitchFamily="49" charset="0"/>
            </a:endParaRPr>
          </a:p>
          <a:p>
            <a:pPr algn="l"/>
            <a:endParaRPr lang="en-US" sz="1400" b="0" dirty="0">
              <a:solidFill>
                <a:srgbClr val="D4D4D4"/>
              </a:solidFill>
              <a:effectLst/>
              <a:highlight>
                <a:srgbClr val="1E1E1E"/>
              </a:highlight>
              <a:latin typeface="Courier New" panose="02070309020205020404" pitchFamily="49" charset="0"/>
            </a:endParaRPr>
          </a:p>
          <a:p>
            <a:pPr algn="l"/>
            <a:endParaRPr lang="en-US" sz="1400" b="0" dirty="0">
              <a:solidFill>
                <a:srgbClr val="D4D4D4"/>
              </a:solidFill>
              <a:effectLst/>
              <a:highlight>
                <a:srgbClr val="1E1E1E"/>
              </a:highlight>
              <a:latin typeface="Courier New" panose="02070309020205020404" pitchFamily="49" charset="0"/>
            </a:endParaRPr>
          </a:p>
          <a:p>
            <a:br>
              <a:rPr lang="en-US" sz="1100" b="0" dirty="0">
                <a:solidFill>
                  <a:srgbClr val="D4D4D4"/>
                </a:solidFill>
                <a:effectLst/>
                <a:highlight>
                  <a:srgbClr val="1E1E1E"/>
                </a:highlight>
                <a:latin typeface="Courier New" panose="02070309020205020404" pitchFamily="49" charset="0"/>
              </a:rPr>
            </a:br>
            <a:endParaRPr lang="en-US" sz="1100" b="0" dirty="0">
              <a:solidFill>
                <a:srgbClr val="D4D4D4"/>
              </a:solidFill>
              <a:effectLst/>
              <a:highlight>
                <a:srgbClr val="1E1E1E"/>
              </a:highlight>
              <a:latin typeface="Courier New" panose="02070309020205020404" pitchFamily="49" charset="0"/>
            </a:endParaRPr>
          </a:p>
          <a:p>
            <a:pPr algn="l"/>
            <a:endParaRPr lang="en-US" sz="1400" b="1" dirty="0"/>
          </a:p>
        </p:txBody>
      </p:sp>
    </p:spTree>
    <p:extLst>
      <p:ext uri="{BB962C8B-B14F-4D97-AF65-F5344CB8AC3E}">
        <p14:creationId xmlns:p14="http://schemas.microsoft.com/office/powerpoint/2010/main" val="170724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19;p62">
            <a:extLst>
              <a:ext uri="{FF2B5EF4-FFF2-40B4-BE49-F238E27FC236}">
                <a16:creationId xmlns:a16="http://schemas.microsoft.com/office/drawing/2014/main" id="{E3CEDBC3-2F04-BADC-3DC4-0DEB9974EEE0}"/>
              </a:ext>
            </a:extLst>
          </p:cNvPr>
          <p:cNvSpPr txBox="1">
            <a:spLocks/>
          </p:cNvSpPr>
          <p:nvPr/>
        </p:nvSpPr>
        <p:spPr>
          <a:xfrm>
            <a:off x="2474708" y="717333"/>
            <a:ext cx="4194582" cy="445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rgbClr val="00B050"/>
                </a:solidFill>
                <a:latin typeface="Arial"/>
                <a:ea typeface="Arial"/>
                <a:cs typeface="Arial"/>
                <a:sym typeface="Arial"/>
              </a:rPr>
              <a:t>CONCLUSION</a:t>
            </a:r>
          </a:p>
        </p:txBody>
      </p:sp>
      <p:sp>
        <p:nvSpPr>
          <p:cNvPr id="3" name="Google Shape;1419;p62">
            <a:extLst>
              <a:ext uri="{FF2B5EF4-FFF2-40B4-BE49-F238E27FC236}">
                <a16:creationId xmlns:a16="http://schemas.microsoft.com/office/drawing/2014/main" id="{100FA37B-2375-4633-F0B5-086CE80B6725}"/>
              </a:ext>
            </a:extLst>
          </p:cNvPr>
          <p:cNvSpPr txBox="1">
            <a:spLocks/>
          </p:cNvSpPr>
          <p:nvPr/>
        </p:nvSpPr>
        <p:spPr>
          <a:xfrm>
            <a:off x="428977" y="1354665"/>
            <a:ext cx="8286045" cy="3476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buClr>
                <a:srgbClr val="000000"/>
              </a:buClr>
              <a:buSzPts val="1100"/>
              <a:buFont typeface="Arial"/>
              <a:buNone/>
            </a:pPr>
            <a:r>
              <a:rPr lang="en-US" sz="1600" dirty="0"/>
              <a:t>our image classification project utilizing the CIFAR-10 dataset has provided valuable insights into the capabilities of both Artificial Neural Network (ANN) and Convolutional Neural Network (CNN) models. Through meticulous development and testing, we demonstrated the effectiveness of these models in accurately classifying images across ten distinct categories. The ANN excelled in handling structured data, showcasing its versatility and robust performance, while the CNN leveraged its specialized architecture to achieve superior accuracy in image recognition tasks. Each team member played a crucial role: Usama Sani develop of both models and conducted comprehensive testing using the CIFAR-10 dataset, while Rayyan and Anas focused on evaluating the CNN and ANN models, respectively, with external image datasets. Our findings highlight the significance of choosing the right model architecture and testing methodology for optimizing image classification accuracy. Moving forward, this project underscores the potential of neural networks in advancing computer vision applications across various domains.</a:t>
            </a:r>
            <a:endParaRPr lang="en-US" sz="1600" b="1" dirty="0">
              <a:solidFill>
                <a:srgbClr val="00B050"/>
              </a:solidFill>
              <a:latin typeface="Arial"/>
              <a:ea typeface="Arial"/>
              <a:cs typeface="Arial"/>
              <a:sym typeface="Arial"/>
            </a:endParaRPr>
          </a:p>
        </p:txBody>
      </p:sp>
    </p:spTree>
    <p:extLst>
      <p:ext uri="{BB962C8B-B14F-4D97-AF65-F5344CB8AC3E}">
        <p14:creationId xmlns:p14="http://schemas.microsoft.com/office/powerpoint/2010/main" val="38776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11"/>
        <p:cNvGrpSpPr/>
        <p:nvPr/>
      </p:nvGrpSpPr>
      <p:grpSpPr>
        <a:xfrm>
          <a:off x="0" y="0"/>
          <a:ext cx="0" cy="0"/>
          <a:chOff x="0" y="0"/>
          <a:chExt cx="0" cy="0"/>
        </a:xfrm>
      </p:grpSpPr>
      <p:cxnSp>
        <p:nvCxnSpPr>
          <p:cNvPr id="39" name="Straight Arrow Connector 38">
            <a:extLst>
              <a:ext uri="{FF2B5EF4-FFF2-40B4-BE49-F238E27FC236}">
                <a16:creationId xmlns:a16="http://schemas.microsoft.com/office/drawing/2014/main" id="{148CED16-AA89-05B6-27D0-320FD6AED589}"/>
              </a:ext>
            </a:extLst>
          </p:cNvPr>
          <p:cNvCxnSpPr>
            <a:cxnSpLocks/>
          </p:cNvCxnSpPr>
          <p:nvPr/>
        </p:nvCxnSpPr>
        <p:spPr>
          <a:xfrm>
            <a:off x="4447823" y="291394"/>
            <a:ext cx="0" cy="4560712"/>
          </a:xfrm>
          <a:prstGeom prst="straightConnector1">
            <a:avLst/>
          </a:prstGeom>
          <a:ln w="3175">
            <a:solidFill>
              <a:schemeClr val="bg1">
                <a:lumMod val="95000"/>
              </a:schemeClr>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1" name="Straight Arrow Connector 40">
            <a:extLst>
              <a:ext uri="{FF2B5EF4-FFF2-40B4-BE49-F238E27FC236}">
                <a16:creationId xmlns:a16="http://schemas.microsoft.com/office/drawing/2014/main" id="{A4C60501-C812-EF32-4AD7-A3562F362A89}"/>
              </a:ext>
            </a:extLst>
          </p:cNvPr>
          <p:cNvCxnSpPr>
            <a:cxnSpLocks/>
          </p:cNvCxnSpPr>
          <p:nvPr/>
        </p:nvCxnSpPr>
        <p:spPr>
          <a:xfrm>
            <a:off x="1010356" y="2571750"/>
            <a:ext cx="6874933" cy="0"/>
          </a:xfrm>
          <a:prstGeom prst="straightConnector1">
            <a:avLst/>
          </a:prstGeom>
          <a:ln w="3175">
            <a:solidFill>
              <a:schemeClr val="bg1">
                <a:lumMod val="95000"/>
              </a:schemeClr>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7" name="TextBox 46">
            <a:extLst>
              <a:ext uri="{FF2B5EF4-FFF2-40B4-BE49-F238E27FC236}">
                <a16:creationId xmlns:a16="http://schemas.microsoft.com/office/drawing/2014/main" id="{B245E492-4DA5-4BCE-56F1-684FFC2B3BB6}"/>
              </a:ext>
            </a:extLst>
          </p:cNvPr>
          <p:cNvSpPr txBox="1"/>
          <p:nvPr/>
        </p:nvSpPr>
        <p:spPr>
          <a:xfrm>
            <a:off x="872077" y="1140179"/>
            <a:ext cx="3454394" cy="892552"/>
          </a:xfrm>
          <a:prstGeom prst="rect">
            <a:avLst/>
          </a:prstGeom>
          <a:noFill/>
        </p:spPr>
        <p:txBody>
          <a:bodyPr wrap="square" rtlCol="0">
            <a:spAutoFit/>
          </a:bodyPr>
          <a:lstStyle/>
          <a:p>
            <a:pPr algn="ctr"/>
            <a:r>
              <a:rPr lang="en-US" sz="2000" b="1" dirty="0">
                <a:solidFill>
                  <a:schemeClr val="accent1">
                    <a:lumMod val="75000"/>
                  </a:schemeClr>
                </a:solidFill>
              </a:rPr>
              <a:t>01</a:t>
            </a:r>
          </a:p>
          <a:p>
            <a:pPr algn="ctr"/>
            <a:r>
              <a:rPr lang="en-US" sz="3200" b="1" dirty="0">
                <a:solidFill>
                  <a:schemeClr val="accent1">
                    <a:lumMod val="75000"/>
                  </a:schemeClr>
                </a:solidFill>
              </a:rPr>
              <a:t>INTRODUCTION</a:t>
            </a:r>
            <a:endParaRPr lang="en-US" sz="3200" dirty="0"/>
          </a:p>
        </p:txBody>
      </p:sp>
      <p:sp>
        <p:nvSpPr>
          <p:cNvPr id="48" name="TextBox 47">
            <a:extLst>
              <a:ext uri="{FF2B5EF4-FFF2-40B4-BE49-F238E27FC236}">
                <a16:creationId xmlns:a16="http://schemas.microsoft.com/office/drawing/2014/main" id="{717AC7B7-54BF-B699-6E91-730D5326A591}"/>
              </a:ext>
            </a:extLst>
          </p:cNvPr>
          <p:cNvSpPr txBox="1"/>
          <p:nvPr/>
        </p:nvSpPr>
        <p:spPr>
          <a:xfrm>
            <a:off x="4696178" y="1140179"/>
            <a:ext cx="3454394" cy="892552"/>
          </a:xfrm>
          <a:prstGeom prst="rect">
            <a:avLst/>
          </a:prstGeom>
          <a:noFill/>
        </p:spPr>
        <p:txBody>
          <a:bodyPr wrap="square" rtlCol="0">
            <a:spAutoFit/>
          </a:bodyPr>
          <a:lstStyle/>
          <a:p>
            <a:pPr algn="ctr"/>
            <a:r>
              <a:rPr lang="en-US" sz="2000" b="1" dirty="0">
                <a:solidFill>
                  <a:schemeClr val="accent5">
                    <a:lumMod val="75000"/>
                  </a:schemeClr>
                </a:solidFill>
              </a:rPr>
              <a:t>02</a:t>
            </a:r>
          </a:p>
          <a:p>
            <a:pPr algn="ctr"/>
            <a:r>
              <a:rPr lang="en-US" sz="3200" b="1" dirty="0">
                <a:solidFill>
                  <a:schemeClr val="accent5">
                    <a:lumMod val="75000"/>
                  </a:schemeClr>
                </a:solidFill>
              </a:rPr>
              <a:t>HOW IT WORKS</a:t>
            </a:r>
          </a:p>
        </p:txBody>
      </p:sp>
      <p:sp>
        <p:nvSpPr>
          <p:cNvPr id="49" name="TextBox 48">
            <a:extLst>
              <a:ext uri="{FF2B5EF4-FFF2-40B4-BE49-F238E27FC236}">
                <a16:creationId xmlns:a16="http://schemas.microsoft.com/office/drawing/2014/main" id="{2266E758-E46F-8DA8-F483-C793B73E3F34}"/>
              </a:ext>
            </a:extLst>
          </p:cNvPr>
          <p:cNvSpPr txBox="1"/>
          <p:nvPr/>
        </p:nvSpPr>
        <p:spPr>
          <a:xfrm>
            <a:off x="745075" y="3110770"/>
            <a:ext cx="3454394" cy="892552"/>
          </a:xfrm>
          <a:prstGeom prst="rect">
            <a:avLst/>
          </a:prstGeom>
          <a:noFill/>
        </p:spPr>
        <p:txBody>
          <a:bodyPr wrap="square" rtlCol="0">
            <a:spAutoFit/>
          </a:bodyPr>
          <a:lstStyle/>
          <a:p>
            <a:pPr algn="ctr"/>
            <a:r>
              <a:rPr lang="en-US" sz="2000" b="1" dirty="0">
                <a:solidFill>
                  <a:srgbClr val="FFFF00"/>
                </a:solidFill>
              </a:rPr>
              <a:t>03</a:t>
            </a:r>
          </a:p>
          <a:p>
            <a:pPr algn="ctr"/>
            <a:r>
              <a:rPr lang="en-US" sz="3200" b="1" dirty="0">
                <a:solidFill>
                  <a:srgbClr val="FFFF00"/>
                </a:solidFill>
              </a:rPr>
              <a:t>CONTRIBUTION</a:t>
            </a:r>
          </a:p>
        </p:txBody>
      </p:sp>
      <p:sp>
        <p:nvSpPr>
          <p:cNvPr id="50" name="TextBox 49">
            <a:extLst>
              <a:ext uri="{FF2B5EF4-FFF2-40B4-BE49-F238E27FC236}">
                <a16:creationId xmlns:a16="http://schemas.microsoft.com/office/drawing/2014/main" id="{093472FF-EA07-F5FE-EFAF-FDF047328B70}"/>
              </a:ext>
            </a:extLst>
          </p:cNvPr>
          <p:cNvSpPr txBox="1"/>
          <p:nvPr/>
        </p:nvSpPr>
        <p:spPr>
          <a:xfrm>
            <a:off x="4696178" y="3110770"/>
            <a:ext cx="3454394" cy="892552"/>
          </a:xfrm>
          <a:prstGeom prst="rect">
            <a:avLst/>
          </a:prstGeom>
          <a:noFill/>
        </p:spPr>
        <p:txBody>
          <a:bodyPr wrap="square" rtlCol="0">
            <a:spAutoFit/>
          </a:bodyPr>
          <a:lstStyle/>
          <a:p>
            <a:pPr algn="ctr"/>
            <a:r>
              <a:rPr lang="en-US" sz="2000" b="1" dirty="0">
                <a:solidFill>
                  <a:srgbClr val="7030A0"/>
                </a:solidFill>
              </a:rPr>
              <a:t>04</a:t>
            </a:r>
          </a:p>
          <a:p>
            <a:pPr algn="ctr"/>
            <a:r>
              <a:rPr lang="en-US" sz="3200" b="1" dirty="0">
                <a:solidFill>
                  <a:srgbClr val="7030A0"/>
                </a:solidFill>
              </a:rPr>
              <a:t>PROJECT CODE</a:t>
            </a:r>
            <a:endParaRPr lang="en-US" sz="3600" b="1"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18"/>
        <p:cNvGrpSpPr/>
        <p:nvPr/>
      </p:nvGrpSpPr>
      <p:grpSpPr>
        <a:xfrm>
          <a:off x="0" y="0"/>
          <a:ext cx="0" cy="0"/>
          <a:chOff x="0" y="0"/>
          <a:chExt cx="0" cy="0"/>
        </a:xfrm>
      </p:grpSpPr>
      <p:sp>
        <p:nvSpPr>
          <p:cNvPr id="1419" name="Google Shape;1419;p62"/>
          <p:cNvSpPr txBox="1">
            <a:spLocks noGrp="1"/>
          </p:cNvSpPr>
          <p:nvPr>
            <p:ph type="title" idx="4294967295"/>
          </p:nvPr>
        </p:nvSpPr>
        <p:spPr>
          <a:xfrm>
            <a:off x="3289952" y="627023"/>
            <a:ext cx="2564094"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b="1" dirty="0">
                <a:solidFill>
                  <a:schemeClr val="accent4">
                    <a:lumMod val="75000"/>
                  </a:schemeClr>
                </a:solidFill>
                <a:latin typeface="Arial"/>
                <a:ea typeface="Arial"/>
                <a:cs typeface="Arial"/>
                <a:sym typeface="Arial"/>
              </a:rPr>
              <a:t>INTRODUCTION</a:t>
            </a:r>
            <a:endParaRPr b="1" dirty="0">
              <a:solidFill>
                <a:schemeClr val="accent4">
                  <a:lumMod val="75000"/>
                </a:schemeClr>
              </a:solidFill>
              <a:latin typeface="Arial"/>
              <a:ea typeface="Arial"/>
              <a:cs typeface="Arial"/>
              <a:sym typeface="Arial"/>
            </a:endParaRPr>
          </a:p>
        </p:txBody>
      </p:sp>
      <p:sp>
        <p:nvSpPr>
          <p:cNvPr id="2" name="Google Shape;1419;p62">
            <a:extLst>
              <a:ext uri="{FF2B5EF4-FFF2-40B4-BE49-F238E27FC236}">
                <a16:creationId xmlns:a16="http://schemas.microsoft.com/office/drawing/2014/main" id="{8A1791AC-5D6B-892E-6286-B11DCDDBD584}"/>
              </a:ext>
            </a:extLst>
          </p:cNvPr>
          <p:cNvSpPr txBox="1">
            <a:spLocks/>
          </p:cNvSpPr>
          <p:nvPr/>
        </p:nvSpPr>
        <p:spPr>
          <a:xfrm>
            <a:off x="423333" y="1396800"/>
            <a:ext cx="8297333" cy="33866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buClr>
                <a:srgbClr val="000000"/>
              </a:buClr>
              <a:buSzPts val="1100"/>
              <a:buFont typeface="Arial"/>
              <a:buNone/>
            </a:pPr>
            <a:r>
              <a:rPr lang="en-US" sz="1600" dirty="0"/>
              <a:t>Image classification is a fundamental task in the field of computer vision, aiming to categorize images into predefined classes or categories. It plays a crucial role in various applications such as medical diagnosis, autonomous driving, facial recognition, and object detection.</a:t>
            </a:r>
          </a:p>
          <a:p>
            <a:pPr algn="l">
              <a:buClr>
                <a:srgbClr val="000000"/>
              </a:buClr>
              <a:buSzPts val="1100"/>
              <a:buFont typeface="Arial"/>
              <a:buNone/>
            </a:pPr>
            <a:r>
              <a:rPr lang="en-US" sz="1600" dirty="0"/>
              <a:t>At its core, image classification involves the following steps:</a:t>
            </a:r>
          </a:p>
          <a:p>
            <a:pPr algn="l">
              <a:buClr>
                <a:srgbClr val="000000"/>
              </a:buClr>
              <a:buSzPts val="1100"/>
              <a:buFont typeface="Arial"/>
              <a:buNone/>
            </a:pPr>
            <a:endParaRPr lang="en-US" sz="1600" dirty="0"/>
          </a:p>
          <a:p>
            <a:pPr algn="l"/>
            <a:r>
              <a:rPr lang="en-US" sz="1600" b="1" dirty="0"/>
              <a:t>Image Acquisition:</a:t>
            </a:r>
            <a:r>
              <a:rPr lang="en-US" sz="1600" dirty="0"/>
              <a:t> Gathering a dataset of images for analysis.</a:t>
            </a:r>
          </a:p>
          <a:p>
            <a:pPr algn="l"/>
            <a:r>
              <a:rPr lang="en-US" sz="1600" b="1" dirty="0"/>
              <a:t>Preprocessing:</a:t>
            </a:r>
            <a:r>
              <a:rPr lang="en-US" sz="1600" dirty="0"/>
              <a:t> Preparing the images for analysis, which may include resizing, normalization, and augmentation.</a:t>
            </a:r>
          </a:p>
          <a:p>
            <a:pPr algn="l"/>
            <a:r>
              <a:rPr lang="en-US" sz="1600" b="1" dirty="0"/>
              <a:t>Feature Extraction:</a:t>
            </a:r>
            <a:r>
              <a:rPr lang="en-US" sz="1600" dirty="0"/>
              <a:t> Identifying and extracting key features or patterns from the images that are indicative of their respective classes.</a:t>
            </a:r>
          </a:p>
          <a:p>
            <a:pPr algn="l"/>
            <a:r>
              <a:rPr lang="en-US" sz="1600" b="1" dirty="0"/>
              <a:t>Classification:</a:t>
            </a:r>
            <a:r>
              <a:rPr lang="en-US" sz="1600" dirty="0"/>
              <a:t> Using machine learning models, particularly deep learning techniques, to categorize the images based on the extracted features.</a:t>
            </a:r>
          </a:p>
          <a:p>
            <a:pPr algn="l">
              <a:buClr>
                <a:srgbClr val="000000"/>
              </a:buClr>
              <a:buSzPts val="1100"/>
              <a:buFont typeface="Arial"/>
              <a:buNone/>
            </a:pPr>
            <a:endParaRPr lang="en-US" sz="200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45"/>
        <p:cNvGrpSpPr/>
        <p:nvPr/>
      </p:nvGrpSpPr>
      <p:grpSpPr>
        <a:xfrm>
          <a:off x="0" y="0"/>
          <a:ext cx="0" cy="0"/>
          <a:chOff x="0" y="0"/>
          <a:chExt cx="0" cy="0"/>
        </a:xfrm>
      </p:grpSpPr>
      <p:sp>
        <p:nvSpPr>
          <p:cNvPr id="5" name="Google Shape;1419;p62">
            <a:extLst>
              <a:ext uri="{FF2B5EF4-FFF2-40B4-BE49-F238E27FC236}">
                <a16:creationId xmlns:a16="http://schemas.microsoft.com/office/drawing/2014/main" id="{1D68AE34-0076-EBD1-4C46-45E24C27521A}"/>
              </a:ext>
            </a:extLst>
          </p:cNvPr>
          <p:cNvSpPr txBox="1">
            <a:spLocks/>
          </p:cNvSpPr>
          <p:nvPr/>
        </p:nvSpPr>
        <p:spPr>
          <a:xfrm>
            <a:off x="3289952" y="627023"/>
            <a:ext cx="2564094"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chemeClr val="accent4">
                    <a:lumMod val="75000"/>
                  </a:schemeClr>
                </a:solidFill>
                <a:latin typeface="Arial"/>
                <a:ea typeface="Arial"/>
                <a:cs typeface="Arial"/>
                <a:sym typeface="Arial"/>
              </a:rPr>
              <a:t>INTRODUCTION</a:t>
            </a:r>
          </a:p>
        </p:txBody>
      </p:sp>
      <p:sp>
        <p:nvSpPr>
          <p:cNvPr id="6" name="Google Shape;1419;p62">
            <a:extLst>
              <a:ext uri="{FF2B5EF4-FFF2-40B4-BE49-F238E27FC236}">
                <a16:creationId xmlns:a16="http://schemas.microsoft.com/office/drawing/2014/main" id="{84215C68-57D1-48EF-6A6D-E5840CE04422}"/>
              </a:ext>
            </a:extLst>
          </p:cNvPr>
          <p:cNvSpPr txBox="1">
            <a:spLocks/>
          </p:cNvSpPr>
          <p:nvPr/>
        </p:nvSpPr>
        <p:spPr>
          <a:xfrm>
            <a:off x="423333" y="1396194"/>
            <a:ext cx="8297333" cy="35709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1800" b="1" dirty="0"/>
              <a:t>Why Image Classification is Important</a:t>
            </a:r>
          </a:p>
          <a:p>
            <a:pPr algn="l"/>
            <a:r>
              <a:rPr lang="en-US" sz="1600" dirty="0"/>
              <a:t>Image classification has revolutionized numerous industries by enabling automation and improving accuracy in tasks that previously relied heavily on human expertise. For example:</a:t>
            </a:r>
          </a:p>
          <a:p>
            <a:pPr algn="l"/>
            <a:r>
              <a:rPr lang="en-US" sz="1600" b="1" dirty="0"/>
              <a:t>Medical Imaging:</a:t>
            </a:r>
            <a:r>
              <a:rPr lang="en-US" sz="1600" dirty="0"/>
              <a:t> Assists radiologists in identifying diseases from X-rays, MRIs, and CT scans.</a:t>
            </a:r>
          </a:p>
          <a:p>
            <a:pPr algn="l"/>
            <a:r>
              <a:rPr lang="en-US" sz="1600" b="1" dirty="0"/>
              <a:t>Security:</a:t>
            </a:r>
            <a:r>
              <a:rPr lang="en-US" sz="1600" dirty="0"/>
              <a:t> Enhances surveillance systems through automatic identification of objects and individuals.</a:t>
            </a:r>
          </a:p>
          <a:p>
            <a:pPr algn="l"/>
            <a:r>
              <a:rPr lang="en-US" sz="1600" b="1" dirty="0"/>
              <a:t>Retail:</a:t>
            </a:r>
            <a:r>
              <a:rPr lang="en-US" sz="1600" dirty="0"/>
              <a:t> Powers visual search engines that allow customers to search for products using images.</a:t>
            </a:r>
          </a:p>
          <a:p>
            <a:pPr algn="l"/>
            <a:r>
              <a:rPr lang="en-US" sz="1800" b="1" dirty="0"/>
              <a:t>Real-World Applications</a:t>
            </a:r>
          </a:p>
          <a:p>
            <a:pPr algn="l"/>
            <a:r>
              <a:rPr lang="en-US" sz="1600" dirty="0"/>
              <a:t>The impact of image classification can be seen in various real-world applications:</a:t>
            </a:r>
          </a:p>
          <a:p>
            <a:pPr algn="l"/>
            <a:r>
              <a:rPr lang="en-US" sz="1600" b="1" dirty="0"/>
              <a:t>Autonomous Vehicles:</a:t>
            </a:r>
            <a:r>
              <a:rPr lang="en-US" sz="1600" dirty="0"/>
              <a:t> Classifies objects on the road to make driving decisions.</a:t>
            </a:r>
          </a:p>
          <a:p>
            <a:pPr algn="l"/>
            <a:r>
              <a:rPr lang="en-US" sz="1600" b="1" dirty="0"/>
              <a:t>Healthcare:</a:t>
            </a:r>
            <a:r>
              <a:rPr lang="en-US" sz="1600" dirty="0"/>
              <a:t> Detects anomalies in medical images for early diagnosis.</a:t>
            </a:r>
          </a:p>
          <a:p>
            <a:pPr algn="l"/>
            <a:r>
              <a:rPr lang="en-US" sz="1600" b="1" dirty="0"/>
              <a:t>Social Media:</a:t>
            </a:r>
            <a:r>
              <a:rPr lang="en-US" sz="1600" dirty="0"/>
              <a:t> Automates content moderation by identifying inappropriate images.</a:t>
            </a:r>
          </a:p>
          <a:p>
            <a:pPr algn="l"/>
            <a:endParaRPr lang="en-US" sz="1600" dirty="0"/>
          </a:p>
          <a:p>
            <a:pPr algn="l">
              <a:buClr>
                <a:srgbClr val="000000"/>
              </a:buClr>
              <a:buSzPts val="1100"/>
              <a:buFont typeface="Arial"/>
              <a:buNone/>
            </a:pPr>
            <a:endParaRPr lang="en-US" sz="2000"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61"/>
        <p:cNvGrpSpPr/>
        <p:nvPr/>
      </p:nvGrpSpPr>
      <p:grpSpPr>
        <a:xfrm>
          <a:off x="0" y="0"/>
          <a:ext cx="0" cy="0"/>
          <a:chOff x="0" y="0"/>
          <a:chExt cx="0" cy="0"/>
        </a:xfrm>
      </p:grpSpPr>
      <p:sp>
        <p:nvSpPr>
          <p:cNvPr id="2" name="Google Shape;1419;p62">
            <a:extLst>
              <a:ext uri="{FF2B5EF4-FFF2-40B4-BE49-F238E27FC236}">
                <a16:creationId xmlns:a16="http://schemas.microsoft.com/office/drawing/2014/main" id="{7574CE89-20BA-0A89-C51B-FC4A85F04D61}"/>
              </a:ext>
            </a:extLst>
          </p:cNvPr>
          <p:cNvSpPr txBox="1">
            <a:spLocks/>
          </p:cNvSpPr>
          <p:nvPr/>
        </p:nvSpPr>
        <p:spPr>
          <a:xfrm>
            <a:off x="3289952" y="627023"/>
            <a:ext cx="2564094"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chemeClr val="accent5">
                    <a:lumMod val="75000"/>
                  </a:schemeClr>
                </a:solidFill>
                <a:latin typeface="Arial"/>
                <a:ea typeface="Arial"/>
                <a:cs typeface="Arial"/>
                <a:sym typeface="Arial"/>
              </a:rPr>
              <a:t>HOW IT WORKS</a:t>
            </a:r>
          </a:p>
        </p:txBody>
      </p:sp>
      <p:sp>
        <p:nvSpPr>
          <p:cNvPr id="3" name="Google Shape;1419;p62">
            <a:extLst>
              <a:ext uri="{FF2B5EF4-FFF2-40B4-BE49-F238E27FC236}">
                <a16:creationId xmlns:a16="http://schemas.microsoft.com/office/drawing/2014/main" id="{AF5FAAE6-D791-0D7A-3805-063586957D9B}"/>
              </a:ext>
            </a:extLst>
          </p:cNvPr>
          <p:cNvSpPr txBox="1">
            <a:spLocks/>
          </p:cNvSpPr>
          <p:nvPr/>
        </p:nvSpPr>
        <p:spPr>
          <a:xfrm>
            <a:off x="423333" y="1384905"/>
            <a:ext cx="8297333" cy="31315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1600" b="1" dirty="0"/>
              <a:t>Workflow Overview</a:t>
            </a:r>
          </a:p>
          <a:p>
            <a:pPr algn="l"/>
            <a:r>
              <a:rPr lang="en-US" sz="1600" dirty="0"/>
              <a:t>The project involves several key steps: data preparation, model development, training, evaluation, and comparison of results.</a:t>
            </a:r>
          </a:p>
          <a:p>
            <a:pPr algn="l"/>
            <a:r>
              <a:rPr lang="en-US" sz="1600" dirty="0"/>
              <a:t>A flowchart or diagram illustrating this workflow can help visualize the process.</a:t>
            </a:r>
          </a:p>
          <a:p>
            <a:pPr algn="l"/>
            <a:r>
              <a:rPr lang="en-US" sz="1600" b="1" dirty="0"/>
              <a:t>Data Preparation</a:t>
            </a:r>
          </a:p>
          <a:p>
            <a:pPr algn="l"/>
            <a:r>
              <a:rPr lang="en-US" sz="1600" b="1" dirty="0"/>
              <a:t>Dataset:</a:t>
            </a:r>
            <a:r>
              <a:rPr lang="en-US" sz="1600" dirty="0"/>
              <a:t> CIFAR-10 dataset, which includes 60,000 32x32 color images in 10 different classes.</a:t>
            </a:r>
          </a:p>
          <a:p>
            <a:pPr algn="l"/>
            <a:r>
              <a:rPr lang="en-US" sz="1600" b="1" dirty="0"/>
              <a:t>Preprocessing:</a:t>
            </a:r>
          </a:p>
          <a:p>
            <a:pPr algn="l"/>
            <a:r>
              <a:rPr lang="en-US" sz="1600" dirty="0"/>
              <a:t>Load and normalize the images to ensure the pixel values range between 0 and 1.</a:t>
            </a:r>
          </a:p>
          <a:p>
            <a:pPr algn="l"/>
            <a:r>
              <a:rPr lang="en-US" sz="1600" dirty="0"/>
              <a:t>Split the dataset into training (50,000 images) and testing (10,000 images) sets.</a:t>
            </a:r>
          </a:p>
          <a:p>
            <a:pPr algn="l"/>
            <a:r>
              <a:rPr lang="en-US" sz="1600" dirty="0"/>
              <a:t>Reshape the labels from (number of samples, 1) to (number of samples,) for compatibility with the models.</a:t>
            </a:r>
            <a:endParaRPr lang="en-US" sz="2000" dirty="0"/>
          </a:p>
          <a:p>
            <a:pPr algn="l"/>
            <a:endParaRPr lang="en-US" sz="1600" dirty="0"/>
          </a:p>
          <a:p>
            <a:pPr algn="l">
              <a:buClr>
                <a:srgbClr val="000000"/>
              </a:buClr>
              <a:buSzPts val="1100"/>
              <a:buFont typeface="Arial"/>
              <a:buNone/>
            </a:pPr>
            <a:endParaRPr lang="en-US" sz="200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8"/>
        <p:cNvGrpSpPr/>
        <p:nvPr/>
      </p:nvGrpSpPr>
      <p:grpSpPr>
        <a:xfrm>
          <a:off x="0" y="0"/>
          <a:ext cx="0" cy="0"/>
          <a:chOff x="0" y="0"/>
          <a:chExt cx="0" cy="0"/>
        </a:xfrm>
      </p:grpSpPr>
      <p:sp>
        <p:nvSpPr>
          <p:cNvPr id="2" name="Google Shape;1419;p62">
            <a:extLst>
              <a:ext uri="{FF2B5EF4-FFF2-40B4-BE49-F238E27FC236}">
                <a16:creationId xmlns:a16="http://schemas.microsoft.com/office/drawing/2014/main" id="{31D8CAE1-237B-FFBF-AB51-B4FF6C8F1882}"/>
              </a:ext>
            </a:extLst>
          </p:cNvPr>
          <p:cNvSpPr txBox="1">
            <a:spLocks/>
          </p:cNvSpPr>
          <p:nvPr/>
        </p:nvSpPr>
        <p:spPr>
          <a:xfrm>
            <a:off x="3289952" y="627023"/>
            <a:ext cx="2564094"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chemeClr val="accent5">
                    <a:lumMod val="75000"/>
                  </a:schemeClr>
                </a:solidFill>
                <a:latin typeface="Arial"/>
                <a:ea typeface="Arial"/>
                <a:cs typeface="Arial"/>
                <a:sym typeface="Arial"/>
              </a:rPr>
              <a:t>HOW IT WORKS</a:t>
            </a:r>
          </a:p>
        </p:txBody>
      </p:sp>
      <p:sp>
        <p:nvSpPr>
          <p:cNvPr id="3" name="Google Shape;1419;p62">
            <a:extLst>
              <a:ext uri="{FF2B5EF4-FFF2-40B4-BE49-F238E27FC236}">
                <a16:creationId xmlns:a16="http://schemas.microsoft.com/office/drawing/2014/main" id="{B1D0AC93-7840-E05D-FA5A-DE32DC4D1660}"/>
              </a:ext>
            </a:extLst>
          </p:cNvPr>
          <p:cNvSpPr txBox="1">
            <a:spLocks/>
          </p:cNvSpPr>
          <p:nvPr/>
        </p:nvSpPr>
        <p:spPr>
          <a:xfrm>
            <a:off x="423333" y="1317171"/>
            <a:ext cx="8297333" cy="3672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1600" b="1" dirty="0"/>
              <a:t>Model Development</a:t>
            </a:r>
          </a:p>
          <a:p>
            <a:pPr algn="l"/>
            <a:endParaRPr lang="en-US" sz="1600" b="1" dirty="0"/>
          </a:p>
          <a:p>
            <a:pPr algn="l"/>
            <a:r>
              <a:rPr lang="en-US" sz="1400" b="1" dirty="0"/>
              <a:t>Artificial Neural Network (ANN):</a:t>
            </a:r>
            <a:endParaRPr lang="en-US" sz="1400" dirty="0"/>
          </a:p>
          <a:p>
            <a:pPr marL="742950" lvl="1" indent="-285750" algn="l">
              <a:buFont typeface="Arial" panose="020B0604020202020204" pitchFamily="34" charset="0"/>
              <a:buChar char="•"/>
            </a:pPr>
            <a:r>
              <a:rPr lang="en-US" sz="1400" dirty="0"/>
              <a:t>Architecture: Consists of input, hidden, and output layers.</a:t>
            </a:r>
          </a:p>
          <a:p>
            <a:pPr marL="742950" lvl="1" indent="-285750" algn="l">
              <a:buFont typeface="Arial" panose="020B0604020202020204" pitchFamily="34" charset="0"/>
              <a:buChar char="•"/>
            </a:pPr>
            <a:r>
              <a:rPr lang="en-US" sz="1400" dirty="0"/>
              <a:t>Input layer: Flattens the 32x32x3 images into a 1D array.</a:t>
            </a:r>
            <a:endParaRPr lang="en-US" sz="1800" dirty="0"/>
          </a:p>
          <a:p>
            <a:pPr marL="742950" lvl="1" indent="-285750" algn="l">
              <a:buFont typeface="Arial" panose="020B0604020202020204" pitchFamily="34" charset="0"/>
              <a:buChar char="•"/>
            </a:pPr>
            <a:r>
              <a:rPr lang="en-US" sz="1400" dirty="0"/>
              <a:t>Hidden layers: Two dense layers with 5000 and 1000 neurons respectively, using </a:t>
            </a:r>
            <a:r>
              <a:rPr lang="en-US" sz="1400" dirty="0" err="1"/>
              <a:t>ReLU</a:t>
            </a:r>
            <a:r>
              <a:rPr lang="en-US" sz="1400" dirty="0"/>
              <a:t> activation.</a:t>
            </a:r>
          </a:p>
          <a:p>
            <a:pPr marL="742950" lvl="1" indent="-285750" algn="l">
              <a:buFont typeface="Arial" panose="020B0604020202020204" pitchFamily="34" charset="0"/>
              <a:buChar char="•"/>
            </a:pPr>
            <a:r>
              <a:rPr lang="en-US" sz="1400" dirty="0"/>
              <a:t>Implementation: Built using a deep learning framework such as TensorFlow &amp; </a:t>
            </a:r>
            <a:r>
              <a:rPr lang="en-US" sz="1400" dirty="0" err="1"/>
              <a:t>Keras</a:t>
            </a:r>
            <a:r>
              <a:rPr lang="en-US" sz="1400" dirty="0"/>
              <a:t>.</a:t>
            </a:r>
          </a:p>
          <a:p>
            <a:pPr algn="l"/>
            <a:r>
              <a:rPr lang="en-US" sz="1400" b="1" dirty="0"/>
              <a:t>Convolutional Neural Network (CNN):</a:t>
            </a:r>
            <a:endParaRPr lang="en-US" sz="1400" dirty="0"/>
          </a:p>
          <a:p>
            <a:pPr marL="742950" lvl="1" indent="-285750" algn="l">
              <a:buFont typeface="Arial" panose="020B0604020202020204" pitchFamily="34" charset="0"/>
              <a:buChar char="•"/>
            </a:pPr>
            <a:r>
              <a:rPr lang="en-US" sz="1400" dirty="0"/>
              <a:t>Architecture: Includes convolutional layers, pooling layers, fully connected layers, and the output layer.</a:t>
            </a:r>
          </a:p>
          <a:p>
            <a:pPr marL="742950" lvl="1" indent="-285750" algn="l">
              <a:buFont typeface="Arial" panose="020B0604020202020204" pitchFamily="34" charset="0"/>
              <a:buChar char="•"/>
            </a:pPr>
            <a:r>
              <a:rPr lang="en-US" sz="1400" dirty="0"/>
              <a:t>Feature Extraction: Convolutional layers automatically extract features from images.</a:t>
            </a:r>
          </a:p>
          <a:p>
            <a:pPr marL="742950" lvl="1" indent="-285750" algn="l">
              <a:buFont typeface="Arial" panose="020B0604020202020204" pitchFamily="34" charset="0"/>
              <a:buChar char="•"/>
            </a:pPr>
            <a:r>
              <a:rPr lang="en-US" sz="1400" dirty="0"/>
              <a:t>Pooling: Reduces dimensionality and retains important information.</a:t>
            </a:r>
          </a:p>
          <a:p>
            <a:pPr marL="742950" lvl="1" indent="-285750" algn="l">
              <a:buFont typeface="Arial" panose="020B0604020202020204" pitchFamily="34" charset="0"/>
              <a:buChar char="•"/>
            </a:pPr>
            <a:r>
              <a:rPr lang="en-US" sz="1400" dirty="0"/>
              <a:t>Implementation: Developed using the same framework for consistency.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85"/>
        <p:cNvGrpSpPr/>
        <p:nvPr/>
      </p:nvGrpSpPr>
      <p:grpSpPr>
        <a:xfrm>
          <a:off x="0" y="0"/>
          <a:ext cx="0" cy="0"/>
          <a:chOff x="0" y="0"/>
          <a:chExt cx="0" cy="0"/>
        </a:xfrm>
      </p:grpSpPr>
      <p:sp>
        <p:nvSpPr>
          <p:cNvPr id="2" name="Google Shape;1419;p62">
            <a:extLst>
              <a:ext uri="{FF2B5EF4-FFF2-40B4-BE49-F238E27FC236}">
                <a16:creationId xmlns:a16="http://schemas.microsoft.com/office/drawing/2014/main" id="{65252E9F-CE96-5236-295E-11B4371D5A24}"/>
              </a:ext>
            </a:extLst>
          </p:cNvPr>
          <p:cNvSpPr txBox="1">
            <a:spLocks/>
          </p:cNvSpPr>
          <p:nvPr/>
        </p:nvSpPr>
        <p:spPr>
          <a:xfrm>
            <a:off x="3289952" y="627023"/>
            <a:ext cx="2564094"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chemeClr val="accent5">
                    <a:lumMod val="75000"/>
                  </a:schemeClr>
                </a:solidFill>
                <a:latin typeface="Arial"/>
                <a:ea typeface="Arial"/>
                <a:cs typeface="Arial"/>
                <a:sym typeface="Arial"/>
              </a:rPr>
              <a:t>HOW IT WORKS</a:t>
            </a:r>
          </a:p>
        </p:txBody>
      </p:sp>
      <p:sp>
        <p:nvSpPr>
          <p:cNvPr id="3" name="Google Shape;1419;p62">
            <a:extLst>
              <a:ext uri="{FF2B5EF4-FFF2-40B4-BE49-F238E27FC236}">
                <a16:creationId xmlns:a16="http://schemas.microsoft.com/office/drawing/2014/main" id="{1B5C8390-B087-452A-3127-99F03DCD72AB}"/>
              </a:ext>
            </a:extLst>
          </p:cNvPr>
          <p:cNvSpPr txBox="1">
            <a:spLocks/>
          </p:cNvSpPr>
          <p:nvPr/>
        </p:nvSpPr>
        <p:spPr>
          <a:xfrm>
            <a:off x="423333" y="1109423"/>
            <a:ext cx="8297333" cy="3882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1800" b="1" dirty="0"/>
              <a:t>Training the Models</a:t>
            </a:r>
          </a:p>
          <a:p>
            <a:pPr algn="l"/>
            <a:endParaRPr lang="en-US" sz="1800"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bg1"/>
                </a:solidFill>
                <a:effectLst/>
                <a:latin typeface="Arial" panose="020B0604020202020204" pitchFamily="34" charset="0"/>
              </a:rPr>
              <a:t>Training Process: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bg1"/>
                </a:solidFill>
                <a:effectLst/>
                <a:latin typeface="Arial" panose="020B0604020202020204" pitchFamily="34" charset="0"/>
              </a:rPr>
              <a:t>For both models, the training data is fed into the networks.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bg1"/>
                </a:solidFill>
                <a:effectLst/>
                <a:latin typeface="Arial" panose="020B0604020202020204" pitchFamily="34" charset="0"/>
              </a:rPr>
              <a:t>ANN is trained using Stochastic Gradient Descent (SGD) optimizer.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bg1"/>
                </a:solidFill>
                <a:effectLst/>
                <a:latin typeface="Arial" panose="020B0604020202020204" pitchFamily="34" charset="0"/>
              </a:rPr>
              <a:t>CNN is trained using Adam optimizer.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bg1"/>
                </a:solidFill>
                <a:effectLst/>
                <a:latin typeface="Arial" panose="020B0604020202020204" pitchFamily="34" charset="0"/>
              </a:rPr>
              <a:t>Both models use sparse categorical cross-entropy as the loss function.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bg1"/>
                </a:solidFill>
                <a:effectLst/>
                <a:latin typeface="Arial" panose="020B0604020202020204" pitchFamily="34" charset="0"/>
              </a:rPr>
              <a:t>Training is performed over multiple epochs (5 for ANN and 10 for CNN).</a:t>
            </a:r>
          </a:p>
          <a:p>
            <a:pPr algn="l"/>
            <a:r>
              <a:rPr lang="en-US" sz="1600" b="1" dirty="0"/>
              <a:t>Model Evaluation</a:t>
            </a:r>
          </a:p>
          <a:p>
            <a:pPr algn="l"/>
            <a:r>
              <a:rPr lang="en-US" sz="1400" b="1" dirty="0"/>
              <a:t>Evaluation Metrics:</a:t>
            </a:r>
          </a:p>
          <a:p>
            <a:pPr algn="l"/>
            <a:r>
              <a:rPr lang="en-US" sz="1400" dirty="0"/>
              <a:t>Accuracy: Measure the percentage of correctly classified images.</a:t>
            </a:r>
          </a:p>
          <a:p>
            <a:pPr algn="l"/>
            <a:r>
              <a:rPr lang="en-US" sz="1400" dirty="0"/>
              <a:t>Loss: Track the model's performance over epochs.</a:t>
            </a:r>
          </a:p>
          <a:p>
            <a:pPr algn="l"/>
            <a:r>
              <a:rPr lang="en-US" sz="1400" b="1" dirty="0"/>
              <a:t>Validation:</a:t>
            </a:r>
          </a:p>
          <a:p>
            <a:pPr algn="l"/>
            <a:r>
              <a:rPr lang="en-US" sz="1400" dirty="0"/>
              <a:t>Validate the models using the test dataset.</a:t>
            </a:r>
          </a:p>
          <a:p>
            <a:pPr algn="l"/>
            <a:r>
              <a:rPr lang="en-US" sz="1400" dirty="0"/>
              <a:t>Generate confusion matrices to analyze the performance in each class.</a:t>
            </a:r>
          </a:p>
          <a:p>
            <a:pPr algn="l"/>
            <a:r>
              <a:rPr lang="en-US" sz="1400" b="1" dirty="0"/>
              <a:t>Classification Report:</a:t>
            </a:r>
          </a:p>
          <a:p>
            <a:pPr algn="l"/>
            <a:r>
              <a:rPr lang="en-US" sz="1400" dirty="0"/>
              <a:t>Use </a:t>
            </a:r>
            <a:r>
              <a:rPr lang="en-US" sz="1400" dirty="0" err="1"/>
              <a:t>sklearn's</a:t>
            </a:r>
            <a:r>
              <a:rPr lang="en-US" sz="1400" dirty="0"/>
              <a:t> </a:t>
            </a:r>
            <a:r>
              <a:rPr lang="en-US" sz="1400" dirty="0" err="1"/>
              <a:t>classification_report</a:t>
            </a:r>
            <a:r>
              <a:rPr lang="en-US" sz="1400" dirty="0"/>
              <a:t> to get detailed metrics like precision, recall, and F1-score.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l"/>
            <a:endParaRPr lang="en-US" sz="1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04"/>
        <p:cNvGrpSpPr/>
        <p:nvPr/>
      </p:nvGrpSpPr>
      <p:grpSpPr>
        <a:xfrm>
          <a:off x="0" y="0"/>
          <a:ext cx="0" cy="0"/>
          <a:chOff x="0" y="0"/>
          <a:chExt cx="0" cy="0"/>
        </a:xfrm>
      </p:grpSpPr>
      <p:sp>
        <p:nvSpPr>
          <p:cNvPr id="2" name="Google Shape;1419;p62">
            <a:extLst>
              <a:ext uri="{FF2B5EF4-FFF2-40B4-BE49-F238E27FC236}">
                <a16:creationId xmlns:a16="http://schemas.microsoft.com/office/drawing/2014/main" id="{79146BFC-62DB-FE90-DD7E-BC36C6FCDC2B}"/>
              </a:ext>
            </a:extLst>
          </p:cNvPr>
          <p:cNvSpPr txBox="1">
            <a:spLocks/>
          </p:cNvSpPr>
          <p:nvPr/>
        </p:nvSpPr>
        <p:spPr>
          <a:xfrm>
            <a:off x="3289952" y="627023"/>
            <a:ext cx="2564094"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chemeClr val="accent5">
                    <a:lumMod val="75000"/>
                  </a:schemeClr>
                </a:solidFill>
                <a:latin typeface="Arial"/>
                <a:ea typeface="Arial"/>
                <a:cs typeface="Arial"/>
                <a:sym typeface="Arial"/>
              </a:rPr>
              <a:t>HOW IT WORKS</a:t>
            </a:r>
          </a:p>
        </p:txBody>
      </p:sp>
      <p:sp>
        <p:nvSpPr>
          <p:cNvPr id="3" name="Google Shape;1419;p62">
            <a:extLst>
              <a:ext uri="{FF2B5EF4-FFF2-40B4-BE49-F238E27FC236}">
                <a16:creationId xmlns:a16="http://schemas.microsoft.com/office/drawing/2014/main" id="{D668B5E0-A9E3-5A16-5532-81C5D120CB81}"/>
              </a:ext>
            </a:extLst>
          </p:cNvPr>
          <p:cNvSpPr txBox="1">
            <a:spLocks/>
          </p:cNvSpPr>
          <p:nvPr/>
        </p:nvSpPr>
        <p:spPr>
          <a:xfrm>
            <a:off x="423332" y="1384904"/>
            <a:ext cx="8297333" cy="3672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1800" b="1" dirty="0"/>
              <a:t>Results Comparison</a:t>
            </a:r>
          </a:p>
          <a:p>
            <a:pPr algn="l"/>
            <a:endParaRPr lang="en-US" sz="1800" b="1" dirty="0"/>
          </a:p>
          <a:p>
            <a:pPr algn="l"/>
            <a:r>
              <a:rPr lang="en-US" sz="1400" b="1" dirty="0"/>
              <a:t>Performance Metrics:</a:t>
            </a:r>
          </a:p>
          <a:p>
            <a:pPr algn="l"/>
            <a:endParaRPr lang="en-US" sz="1400" dirty="0"/>
          </a:p>
          <a:p>
            <a:pPr marL="742950" lvl="1" indent="-285750" algn="l">
              <a:buFont typeface="Arial" panose="020B0604020202020204" pitchFamily="34" charset="0"/>
              <a:buChar char="•"/>
            </a:pPr>
            <a:r>
              <a:rPr lang="en-US" sz="1400" dirty="0"/>
              <a:t>Compare the accuracy, training time, and loss of ANN and CNN models.</a:t>
            </a:r>
          </a:p>
          <a:p>
            <a:pPr marL="742950" lvl="1" indent="-285750" algn="l">
              <a:buFont typeface="Arial" panose="020B0604020202020204" pitchFamily="34" charset="0"/>
              <a:buChar char="•"/>
            </a:pPr>
            <a:r>
              <a:rPr lang="en-US" sz="1400" dirty="0"/>
              <a:t>Visualize the performance through graphs and charts.</a:t>
            </a:r>
          </a:p>
          <a:p>
            <a:pPr marL="457200" lvl="1" algn="l"/>
            <a:endParaRPr lang="en-US" sz="1400" dirty="0"/>
          </a:p>
          <a:p>
            <a:pPr algn="l"/>
            <a:r>
              <a:rPr lang="en-US" sz="1400" b="1" dirty="0"/>
              <a:t>Analysis:</a:t>
            </a:r>
          </a:p>
          <a:p>
            <a:pPr algn="l"/>
            <a:endParaRPr lang="en-US" sz="1400" dirty="0"/>
          </a:p>
          <a:p>
            <a:pPr marL="742950" lvl="1" indent="-285750" algn="l">
              <a:buFont typeface="Arial" panose="020B0604020202020204" pitchFamily="34" charset="0"/>
              <a:buChar char="•"/>
            </a:pPr>
            <a:r>
              <a:rPr lang="en-US" sz="1400" dirty="0"/>
              <a:t>Discuss the strengths and weaknesses of each model.</a:t>
            </a:r>
          </a:p>
          <a:p>
            <a:pPr marL="742950" lvl="1" indent="-285750" algn="l">
              <a:buFont typeface="Arial" panose="020B0604020202020204" pitchFamily="34" charset="0"/>
              <a:buChar char="•"/>
            </a:pPr>
            <a:r>
              <a:rPr lang="en-US" sz="1400" dirty="0"/>
              <a:t>Highlight the CNN's superior performance in handling image data due to its architecture.</a:t>
            </a:r>
          </a:p>
          <a:p>
            <a:pPr algn="l"/>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79"/>
        <p:cNvGrpSpPr/>
        <p:nvPr/>
      </p:nvGrpSpPr>
      <p:grpSpPr>
        <a:xfrm>
          <a:off x="0" y="0"/>
          <a:ext cx="0" cy="0"/>
          <a:chOff x="0" y="0"/>
          <a:chExt cx="0" cy="0"/>
        </a:xfrm>
      </p:grpSpPr>
      <p:sp>
        <p:nvSpPr>
          <p:cNvPr id="2" name="Google Shape;1419;p62">
            <a:extLst>
              <a:ext uri="{FF2B5EF4-FFF2-40B4-BE49-F238E27FC236}">
                <a16:creationId xmlns:a16="http://schemas.microsoft.com/office/drawing/2014/main" id="{35AB70B7-72A3-885B-0795-FFAAF23B9436}"/>
              </a:ext>
            </a:extLst>
          </p:cNvPr>
          <p:cNvSpPr txBox="1">
            <a:spLocks/>
          </p:cNvSpPr>
          <p:nvPr/>
        </p:nvSpPr>
        <p:spPr>
          <a:xfrm>
            <a:off x="2474709" y="841511"/>
            <a:ext cx="4194582" cy="445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n-US" b="1" dirty="0">
                <a:solidFill>
                  <a:srgbClr val="FFFF00"/>
                </a:solidFill>
                <a:latin typeface="Arial"/>
                <a:ea typeface="Arial"/>
                <a:cs typeface="Arial"/>
                <a:sym typeface="Arial"/>
              </a:rPr>
              <a:t>MEMBERS CONTRIBUTION</a:t>
            </a:r>
          </a:p>
        </p:txBody>
      </p:sp>
      <p:sp>
        <p:nvSpPr>
          <p:cNvPr id="3" name="Google Shape;1419;p62">
            <a:extLst>
              <a:ext uri="{FF2B5EF4-FFF2-40B4-BE49-F238E27FC236}">
                <a16:creationId xmlns:a16="http://schemas.microsoft.com/office/drawing/2014/main" id="{279E718D-0C25-9F19-EEEA-5868E0BD77A7}"/>
              </a:ext>
            </a:extLst>
          </p:cNvPr>
          <p:cNvSpPr txBox="1">
            <a:spLocks/>
          </p:cNvSpPr>
          <p:nvPr/>
        </p:nvSpPr>
        <p:spPr>
          <a:xfrm>
            <a:off x="469247" y="1830326"/>
            <a:ext cx="8297333" cy="2679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r>
              <a:rPr lang="en-US" sz="2000" b="1" dirty="0"/>
              <a:t>Usama Sani</a:t>
            </a:r>
          </a:p>
          <a:p>
            <a:pPr algn="l"/>
            <a:endParaRPr lang="en-US" sz="2000" b="1" dirty="0"/>
          </a:p>
          <a:p>
            <a:pPr algn="l"/>
            <a:r>
              <a:rPr lang="en-US" sz="1800" b="1" dirty="0"/>
              <a:t>Role: </a:t>
            </a:r>
            <a:r>
              <a:rPr lang="en-US" sz="1800" dirty="0"/>
              <a:t>ANN and CNN Model Development</a:t>
            </a:r>
          </a:p>
          <a:p>
            <a:pPr algn="l"/>
            <a:r>
              <a:rPr lang="en-US" sz="1800" b="1" dirty="0"/>
              <a:t>Responsibilities:</a:t>
            </a:r>
          </a:p>
          <a:p>
            <a:pPr marL="742950" lvl="1" indent="-285750" algn="l">
              <a:buFont typeface="Arial" panose="020B0604020202020204" pitchFamily="34" charset="0"/>
              <a:buChar char="•"/>
            </a:pPr>
            <a:r>
              <a:rPr lang="en-US" sz="1800" dirty="0"/>
              <a:t>Developed and trained the Artificial Neural Network (ANN) model.</a:t>
            </a:r>
          </a:p>
          <a:p>
            <a:pPr marL="742950" lvl="1" indent="-285750" algn="l">
              <a:buFont typeface="Arial" panose="020B0604020202020204" pitchFamily="34" charset="0"/>
              <a:buChar char="•"/>
            </a:pPr>
            <a:r>
              <a:rPr lang="en-US" sz="1800" dirty="0"/>
              <a:t>Developed and trained the Convolutional Neural Network (CNN) model.</a:t>
            </a:r>
          </a:p>
          <a:p>
            <a:pPr marL="742950" lvl="1" indent="-285750" algn="l">
              <a:buFont typeface="Arial" panose="020B0604020202020204" pitchFamily="34" charset="0"/>
              <a:buChar char="•"/>
            </a:pPr>
            <a:r>
              <a:rPr lang="en-US" sz="1800" dirty="0"/>
              <a:t>Conducted testing using the CIFAR-10 test Batch.</a:t>
            </a:r>
          </a:p>
          <a:p>
            <a:pPr marL="742950" lvl="1" indent="-285750" algn="l">
              <a:buFont typeface="Arial" panose="020B0604020202020204" pitchFamily="34" charset="0"/>
              <a:buChar char="•"/>
            </a:pPr>
            <a:r>
              <a:rPr lang="en-US" sz="1800" dirty="0"/>
              <a:t>Analyzed model predictions to determine accuracy and performance.</a:t>
            </a:r>
          </a:p>
          <a:p>
            <a:pPr algn="l"/>
            <a:r>
              <a:rPr lang="en-US" sz="1100" dirty="0"/>
              <a:t>.</a:t>
            </a:r>
          </a:p>
          <a:p>
            <a:pPr algn="l"/>
            <a:endParaRPr lang="en-US" sz="1200" dirty="0"/>
          </a:p>
        </p:txBody>
      </p:sp>
    </p:spTree>
  </p:cSld>
  <p:clrMapOvr>
    <a:masterClrMapping/>
  </p:clrMapOvr>
</p:sld>
</file>

<file path=ppt/theme/theme1.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1263</Words>
  <Application>Microsoft Office PowerPoint</Application>
  <PresentationFormat>On-screen Show (16:9)</PresentationFormat>
  <Paragraphs>150</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Proxima Nova Semibold</vt:lpstr>
      <vt:lpstr>Courier New</vt:lpstr>
      <vt:lpstr>Arial</vt:lpstr>
      <vt:lpstr>Proxima Nova</vt:lpstr>
      <vt:lpstr>Slidesgo Final Pages</vt:lpstr>
      <vt:lpstr>IMAGE CLASSIFICATION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usama sani</dc:creator>
  <cp:lastModifiedBy>BCB23S050</cp:lastModifiedBy>
  <cp:revision>2</cp:revision>
  <dcterms:modified xsi:type="dcterms:W3CDTF">2024-06-12T19:57:00Z</dcterms:modified>
</cp:coreProperties>
</file>