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1" r:id="rId2"/>
    <p:sldId id="284" r:id="rId3"/>
    <p:sldId id="286" r:id="rId4"/>
    <p:sldId id="285" r:id="rId5"/>
    <p:sldId id="289" r:id="rId6"/>
    <p:sldId id="290" r:id="rId7"/>
    <p:sldId id="274" r:id="rId8"/>
    <p:sldId id="257" r:id="rId9"/>
    <p:sldId id="262" r:id="rId10"/>
    <p:sldId id="276" r:id="rId11"/>
    <p:sldId id="275" r:id="rId12"/>
    <p:sldId id="277" r:id="rId13"/>
    <p:sldId id="281" r:id="rId14"/>
    <p:sldId id="279" r:id="rId15"/>
    <p:sldId id="261" r:id="rId16"/>
    <p:sldId id="260" r:id="rId17"/>
    <p:sldId id="259" r:id="rId18"/>
    <p:sldId id="273" r:id="rId19"/>
    <p:sldId id="288" r:id="rId20"/>
    <p:sldId id="26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4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hsanhumayun.wixsite.com/ahsan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5052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/>
              <a:t>Lecture #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31821" y="6001840"/>
            <a:ext cx="5712179" cy="83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Tx/>
              <a:buNone/>
            </a:pPr>
            <a:r>
              <a:rPr lang="en-US" sz="2800" b="1" dirty="0">
                <a:solidFill>
                  <a:schemeClr val="accent1"/>
                </a:solidFill>
              </a:rPr>
              <a:t>AHSAN HUMAYUN</a:t>
            </a:r>
          </a:p>
          <a:p>
            <a:pPr algn="r">
              <a:buFontTx/>
              <a:buNone/>
            </a:pPr>
            <a:r>
              <a:rPr lang="en-US" sz="2800" b="1">
                <a:solidFill>
                  <a:schemeClr val="accent1"/>
                </a:solidFill>
              </a:rPr>
              <a:t>ahsanhumayun.ah@gmail.com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/>
              <a:t>Algorithm Writing..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360381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It should be language independent</a:t>
            </a:r>
          </a:p>
          <a:p>
            <a:r>
              <a:rPr lang="en-US" sz="3200" dirty="0"/>
              <a:t>Algorithm can be written in any manner unless they provide the solution of a problem</a:t>
            </a:r>
          </a:p>
          <a:p>
            <a:r>
              <a:rPr lang="en-US" sz="3200" dirty="0"/>
              <a:t>Two styles are normally used</a:t>
            </a:r>
          </a:p>
          <a:p>
            <a:pPr lvl="1"/>
            <a:r>
              <a:rPr lang="en-US" sz="3000" dirty="0"/>
              <a:t>Pseudo-code</a:t>
            </a:r>
          </a:p>
          <a:p>
            <a:pPr lvl="1"/>
            <a:r>
              <a:rPr lang="en-US" sz="3000" dirty="0"/>
              <a:t>Flow Chart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067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77" y="0"/>
            <a:ext cx="6965245" cy="782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Algorithms (Pseudo-code) 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6" t="42659" r="26933" b="37896"/>
          <a:stretch/>
        </p:blipFill>
        <p:spPr bwMode="auto">
          <a:xfrm>
            <a:off x="457200" y="990600"/>
            <a:ext cx="8153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7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8" t="17857" r="44670" b="15278"/>
          <a:stretch/>
        </p:blipFill>
        <p:spPr bwMode="auto">
          <a:xfrm>
            <a:off x="1676400" y="914400"/>
            <a:ext cx="6019800" cy="596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9377" y="152400"/>
            <a:ext cx="6965245" cy="782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Algorithms (Flowchart) </a:t>
            </a:r>
          </a:p>
        </p:txBody>
      </p:sp>
    </p:spTree>
    <p:extLst>
      <p:ext uri="{BB962C8B-B14F-4D97-AF65-F5344CB8AC3E}">
        <p14:creationId xmlns:p14="http://schemas.microsoft.com/office/powerpoint/2010/main" val="423229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71360" cy="57912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void </a:t>
            </a:r>
            <a:r>
              <a:rPr lang="en-US" sz="3200" dirty="0" err="1"/>
              <a:t>bubbleSort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Size, number[]){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for(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=0;i&lt;Size-1;i++){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 for(</a:t>
            </a:r>
            <a:r>
              <a:rPr lang="en-US" sz="3200" dirty="0" err="1"/>
              <a:t>int</a:t>
            </a:r>
            <a:r>
              <a:rPr lang="en-US" sz="3200" dirty="0"/>
              <a:t> j=0;j&lt;Size-1;j++){  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if(number[j]&lt;number[j+1]){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       </a:t>
            </a:r>
            <a:r>
              <a:rPr lang="en-US" sz="3200" dirty="0" err="1"/>
              <a:t>int</a:t>
            </a:r>
            <a:r>
              <a:rPr lang="en-US" sz="3200" dirty="0"/>
              <a:t> temp=number[j];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       number[j]=number[j+1];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       number[j+1]=temp;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       }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 }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1"/>
            <a:ext cx="6965245" cy="838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Algorithms (</a:t>
            </a:r>
            <a:r>
              <a:rPr lang="en-US" dirty="0" err="1"/>
              <a:t>c++</a:t>
            </a:r>
            <a:r>
              <a:rPr lang="en-US" dirty="0"/>
              <a:t> Code) </a:t>
            </a:r>
          </a:p>
        </p:txBody>
      </p:sp>
    </p:spTree>
    <p:extLst>
      <p:ext uri="{BB962C8B-B14F-4D97-AF65-F5344CB8AC3E}">
        <p14:creationId xmlns:p14="http://schemas.microsoft.com/office/powerpoint/2010/main" val="99377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77" y="0"/>
            <a:ext cx="6965245" cy="782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Algorithms (Pseudo-code) 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6" t="42659" r="26933" b="37896"/>
          <a:stretch/>
        </p:blipFill>
        <p:spPr bwMode="auto">
          <a:xfrm>
            <a:off x="990600" y="990600"/>
            <a:ext cx="7086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7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Algorithm History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First used by Abu </a:t>
            </a:r>
            <a:r>
              <a:rPr lang="en-US" sz="2800" dirty="0" err="1"/>
              <a:t>Ja’far</a:t>
            </a:r>
            <a:r>
              <a:rPr lang="en-US" sz="2800" dirty="0"/>
              <a:t> </a:t>
            </a:r>
            <a:r>
              <a:rPr lang="en-US" sz="2800" dirty="0" err="1"/>
              <a:t>Muhammed</a:t>
            </a:r>
            <a:r>
              <a:rPr lang="en-US" sz="2800" dirty="0"/>
              <a:t> </a:t>
            </a:r>
            <a:r>
              <a:rPr lang="en-US" sz="2800" dirty="0" err="1"/>
              <a:t>Ibn</a:t>
            </a:r>
            <a:r>
              <a:rPr lang="en-US" sz="2800" dirty="0"/>
              <a:t> Musa al-</a:t>
            </a:r>
            <a:r>
              <a:rPr lang="en-US" sz="2800" dirty="0" err="1"/>
              <a:t>Khowarizmi</a:t>
            </a:r>
            <a:r>
              <a:rPr lang="en-US" sz="2800" dirty="0"/>
              <a:t> (780-850)</a:t>
            </a:r>
          </a:p>
          <a:p>
            <a:r>
              <a:rPr lang="en-US" sz="2800" dirty="0"/>
              <a:t>Member “house of wisdom” in Baghdad</a:t>
            </a:r>
          </a:p>
          <a:p>
            <a:r>
              <a:rPr lang="en-US" sz="2800" dirty="0"/>
              <a:t>Original word “algorism”</a:t>
            </a:r>
          </a:p>
          <a:p>
            <a:r>
              <a:rPr lang="en-US" sz="2800" dirty="0"/>
              <a:t>This word evolved into the word of Algorithm in eighteen century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Algorithm History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His book </a:t>
            </a:r>
            <a:r>
              <a:rPr lang="en-US" sz="2800" b="1" dirty="0"/>
              <a:t>“Hindu Numerals” </a:t>
            </a:r>
            <a:r>
              <a:rPr lang="en-US" sz="2800" dirty="0"/>
              <a:t>is basis of modern decimal notation</a:t>
            </a:r>
          </a:p>
          <a:p>
            <a:r>
              <a:rPr lang="en-US" sz="2800" dirty="0"/>
              <a:t>He give the concept of </a:t>
            </a:r>
            <a:r>
              <a:rPr lang="en-US" sz="2800" b="1" dirty="0"/>
              <a:t>“zero”</a:t>
            </a:r>
          </a:p>
          <a:p>
            <a:r>
              <a:rPr lang="en-US" sz="2800" dirty="0"/>
              <a:t>Western Europe first learned Algebra from him</a:t>
            </a:r>
          </a:p>
          <a:p>
            <a:r>
              <a:rPr lang="en-US" sz="2800" dirty="0"/>
              <a:t>Algebra comes from al-</a:t>
            </a:r>
            <a:r>
              <a:rPr lang="en-US" sz="2800" dirty="0" err="1"/>
              <a:t>jabr</a:t>
            </a:r>
            <a:r>
              <a:rPr lang="en-US" sz="2800" dirty="0"/>
              <a:t>, part of title of his book </a:t>
            </a:r>
            <a:r>
              <a:rPr lang="en-US" sz="2800" dirty="0" err="1"/>
              <a:t>kitab</a:t>
            </a:r>
            <a:r>
              <a:rPr lang="en-US" sz="2800" dirty="0"/>
              <a:t> al-</a:t>
            </a:r>
            <a:r>
              <a:rPr lang="en-US" sz="2800" dirty="0" err="1"/>
              <a:t>jabr</a:t>
            </a:r>
            <a:r>
              <a:rPr lang="en-US" sz="2800" dirty="0"/>
              <a:t> </a:t>
            </a:r>
            <a:r>
              <a:rPr lang="en-US" sz="2800" dirty="0" err="1"/>
              <a:t>w’al</a:t>
            </a:r>
            <a:r>
              <a:rPr lang="en-US" sz="2800" dirty="0"/>
              <a:t> </a:t>
            </a:r>
            <a:r>
              <a:rPr lang="en-US" sz="2800" dirty="0" err="1"/>
              <a:t>muquabala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858818"/>
          </a:xfrm>
        </p:spPr>
        <p:txBody>
          <a:bodyPr>
            <a:normAutofit/>
          </a:bodyPr>
          <a:lstStyle/>
          <a:p>
            <a:r>
              <a:rPr lang="en-US" sz="3600" b="1" i="1" dirty="0"/>
              <a:t>Introduction To The Course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6858000" cy="4800600"/>
          </a:xfrm>
        </p:spPr>
        <p:txBody>
          <a:bodyPr>
            <a:normAutofit fontScale="77500" lnSpcReduction="20000"/>
          </a:bodyPr>
          <a:lstStyle/>
          <a:p>
            <a:pPr marL="731520" indent="-457200">
              <a:buFont typeface="+mj-lt"/>
              <a:buAutoNum type="arabicPeriod"/>
            </a:pP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concepts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135380" lvl="1" indent="-495300"/>
            <a:r>
              <a:rPr lang="en-US" dirty="0"/>
              <a:t>Algorithm definition and importance in CS</a:t>
            </a:r>
          </a:p>
          <a:p>
            <a:pPr marL="1135380" lvl="1" indent="-495300"/>
            <a:r>
              <a:rPr lang="en-US" dirty="0"/>
              <a:t>Analyzing Algorithm,  Algorithm designing</a:t>
            </a:r>
            <a:endParaRPr lang="en-US" b="1" dirty="0"/>
          </a:p>
          <a:p>
            <a:pPr marL="1135380" lvl="1" indent="-495300"/>
            <a:r>
              <a:rPr lang="en-US" b="1" dirty="0"/>
              <a:t>Growth of function</a:t>
            </a:r>
            <a:r>
              <a:rPr lang="en-US" dirty="0"/>
              <a:t> Asymptotic Notation </a:t>
            </a:r>
            <a:endParaRPr lang="en-US" b="1" dirty="0"/>
          </a:p>
          <a:p>
            <a:pPr marL="1135380" lvl="1" indent="-495300"/>
            <a:r>
              <a:rPr lang="en-US" b="1" dirty="0"/>
              <a:t>Recurrence and Mathematical Induction: </a:t>
            </a:r>
            <a:r>
              <a:rPr lang="en-US" dirty="0"/>
              <a:t>The substitution method, Recursion Tree Method, The Master Method</a:t>
            </a:r>
          </a:p>
          <a:p>
            <a:pPr marL="788670" indent="-514350">
              <a:buFont typeface="+mj-lt"/>
              <a:buAutoNum type="arabicPeriod"/>
            </a:pPr>
            <a:r>
              <a:rPr lang="en-US" sz="2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Sorting</a:t>
            </a:r>
          </a:p>
          <a:p>
            <a:pPr marL="1135380" lvl="1" indent="-495300"/>
            <a:r>
              <a:rPr lang="en-US" b="1" dirty="0" err="1"/>
              <a:t>Heapsort</a:t>
            </a:r>
            <a:r>
              <a:rPr lang="en-US" b="1" dirty="0"/>
              <a:t>:</a:t>
            </a:r>
            <a:r>
              <a:rPr lang="en-US" dirty="0"/>
              <a:t> Heap sort, maintaining a heap property, Building a heap, the heap sort algorithm.</a:t>
            </a:r>
            <a:endParaRPr lang="en-US" b="1" dirty="0"/>
          </a:p>
          <a:p>
            <a:pPr marL="1135380" lvl="1" indent="-495300"/>
            <a:r>
              <a:rPr lang="en-US" b="1" dirty="0"/>
              <a:t>Quicksort:</a:t>
            </a:r>
            <a:r>
              <a:rPr lang="en-US" dirty="0"/>
              <a:t> Description of Quick sort, Performance of Quick sort.</a:t>
            </a:r>
            <a:endParaRPr lang="en-US" b="1" dirty="0"/>
          </a:p>
          <a:p>
            <a:pPr marL="1135380" lvl="1" indent="-495300"/>
            <a:r>
              <a:rPr lang="en-US" b="1" dirty="0"/>
              <a:t>Sorting in linear time:</a:t>
            </a:r>
            <a:r>
              <a:rPr lang="en-US" dirty="0"/>
              <a:t> Lower bound for sorting, Counting sort, Radix sort, Bucket sort.</a:t>
            </a:r>
          </a:p>
          <a:p>
            <a:pPr marL="788670" indent="-514350">
              <a:buFont typeface="+mj-lt"/>
              <a:buAutoNum type="arabicPeriod"/>
            </a:pPr>
            <a:r>
              <a:rPr lang="en-US" sz="2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Advance Design Techniques</a:t>
            </a:r>
          </a:p>
          <a:p>
            <a:pPr marL="1135380" lvl="1" indent="-495300"/>
            <a:r>
              <a:rPr lang="en-US" sz="2400" b="1" dirty="0"/>
              <a:t>Dynamic Programming:</a:t>
            </a:r>
            <a:r>
              <a:rPr lang="en-US" sz="2400" dirty="0"/>
              <a:t> Dynamic Programming, Matrix Chain Multiplication, Knapsack Problem.</a:t>
            </a:r>
          </a:p>
          <a:p>
            <a:pPr marL="1135380" lvl="1" indent="-495300"/>
            <a:r>
              <a:rPr lang="en-US" sz="2200" b="1" dirty="0"/>
              <a:t>Greedy Algorithm: </a:t>
            </a:r>
            <a:r>
              <a:rPr lang="en-US" sz="2200" dirty="0"/>
              <a:t>Elements of Greedy Algorithm, Huffman Code </a:t>
            </a:r>
          </a:p>
          <a:p>
            <a:pPr marL="1135380" lvl="1" indent="-495300"/>
            <a:endParaRPr lang="en-US" dirty="0"/>
          </a:p>
          <a:p>
            <a:pPr marL="788670" indent="-514350">
              <a:buFont typeface="+mj-lt"/>
              <a:buAutoNum type="arabicPeriod"/>
            </a:pPr>
            <a:endParaRPr lang="en-US" sz="26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858818"/>
          </a:xfrm>
        </p:spPr>
        <p:txBody>
          <a:bodyPr>
            <a:normAutofit/>
          </a:bodyPr>
          <a:lstStyle/>
          <a:p>
            <a:r>
              <a:rPr lang="en-US" sz="3600" b="1" i="1" dirty="0"/>
              <a:t>Introduction To The Course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6858000" cy="4800600"/>
          </a:xfrm>
        </p:spPr>
        <p:txBody>
          <a:bodyPr>
            <a:normAutofit fontScale="92500" lnSpcReduction="10000"/>
          </a:bodyPr>
          <a:lstStyle/>
          <a:p>
            <a:pPr marL="731520" indent="-457200">
              <a:buFont typeface="+mj-lt"/>
              <a:buAutoNum type="arabicPeriod" startAt="4"/>
            </a:pP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 Algorithms</a:t>
            </a:r>
          </a:p>
          <a:p>
            <a:pPr marL="1409700" lvl="2" indent="-495300">
              <a:lnSpc>
                <a:spcPct val="90000"/>
              </a:lnSpc>
            </a:pPr>
            <a:r>
              <a:rPr lang="en-US" b="1" dirty="0"/>
              <a:t>Elementary Graph Algorithm: </a:t>
            </a:r>
            <a:r>
              <a:rPr lang="en-US" dirty="0"/>
              <a:t> Some concepts about Graphs, Representation of graphs, Breath First Search, Depth First Search, Topological sort.</a:t>
            </a:r>
            <a:endParaRPr lang="en-US" b="1" dirty="0"/>
          </a:p>
          <a:p>
            <a:pPr marL="1409700" lvl="2" indent="-495300">
              <a:lnSpc>
                <a:spcPct val="90000"/>
              </a:lnSpc>
            </a:pPr>
            <a:r>
              <a:rPr lang="en-US" b="1" dirty="0"/>
              <a:t>Minimum Spanning Tree:</a:t>
            </a:r>
            <a:r>
              <a:rPr lang="en-US" dirty="0"/>
              <a:t> </a:t>
            </a:r>
            <a:r>
              <a:rPr lang="en-US" dirty="0" err="1"/>
              <a:t>Krushkal</a:t>
            </a:r>
            <a:r>
              <a:rPr lang="en-US" dirty="0"/>
              <a:t> Algorithm, Prims Algorithm.</a:t>
            </a:r>
            <a:endParaRPr lang="en-US" b="1" dirty="0"/>
          </a:p>
          <a:p>
            <a:pPr marL="1409700" lvl="2" indent="-495300">
              <a:lnSpc>
                <a:spcPct val="90000"/>
              </a:lnSpc>
            </a:pPr>
            <a:r>
              <a:rPr lang="en-US" b="1" dirty="0"/>
              <a:t>Single Source shortest Paths:</a:t>
            </a:r>
            <a:r>
              <a:rPr lang="en-US" b="1" i="1" dirty="0"/>
              <a:t> </a:t>
            </a:r>
            <a:r>
              <a:rPr lang="en-US" dirty="0"/>
              <a:t>Bellman Ford Algorithm, Single Source Shortest paths in direct acyclic graph, </a:t>
            </a:r>
            <a:r>
              <a:rPr lang="en-US" dirty="0" err="1"/>
              <a:t>Dijkstra’s</a:t>
            </a:r>
            <a:r>
              <a:rPr lang="en-US" dirty="0"/>
              <a:t> Algorithm.</a:t>
            </a:r>
            <a:endParaRPr lang="en-US" b="1" dirty="0"/>
          </a:p>
          <a:p>
            <a:pPr marL="1409700" lvl="2" indent="-495300">
              <a:lnSpc>
                <a:spcPct val="90000"/>
              </a:lnSpc>
            </a:pPr>
            <a:r>
              <a:rPr lang="en-US" b="1" dirty="0"/>
              <a:t>All Pairs shortest Paths:</a:t>
            </a:r>
            <a:r>
              <a:rPr lang="en-US" b="1" i="1" dirty="0"/>
              <a:t> </a:t>
            </a:r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  <a:p>
            <a:pPr marL="788670" indent="-514350">
              <a:buFont typeface="+mj-lt"/>
              <a:buAutoNum type="arabicPeriod" startAt="4"/>
            </a:pPr>
            <a:r>
              <a:rPr lang="en-US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NP</a:t>
            </a:r>
            <a:r>
              <a:rPr lang="en-US" sz="2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-Complete Problems</a:t>
            </a:r>
            <a:endParaRPr lang="en-US" sz="26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409700" lvl="2" indent="-495300"/>
            <a:r>
              <a:rPr lang="en-US" sz="2100" dirty="0"/>
              <a:t>Polynomial time</a:t>
            </a:r>
          </a:p>
          <a:p>
            <a:pPr marL="1409700" lvl="2" indent="-495300"/>
            <a:r>
              <a:rPr lang="en-US" sz="2100" dirty="0"/>
              <a:t>Polynomial time verification</a:t>
            </a:r>
          </a:p>
          <a:p>
            <a:pPr marL="1409700" lvl="2" indent="-495300"/>
            <a:r>
              <a:rPr lang="en-US" sz="2100" dirty="0"/>
              <a:t>NP-completeness and reducibility</a:t>
            </a:r>
          </a:p>
          <a:p>
            <a:pPr marL="1135380" lvl="1" indent="-495300"/>
            <a:endParaRPr lang="en-US" dirty="0"/>
          </a:p>
          <a:p>
            <a:pPr marL="788670" indent="-514350">
              <a:buFont typeface="+mj-lt"/>
              <a:buAutoNum type="arabicPeriod" startAt="4"/>
            </a:pP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23316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620000" cy="1202485"/>
          </a:xfrm>
        </p:spPr>
        <p:txBody>
          <a:bodyPr>
            <a:normAutofit fontScale="90000"/>
          </a:bodyPr>
          <a:lstStyle/>
          <a:p>
            <a:r>
              <a:rPr lang="en-US" dirty="0"/>
              <a:t>How fast will your program run?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running time of your program will depend upon:</a:t>
            </a:r>
          </a:p>
          <a:p>
            <a:pPr lvl="1"/>
            <a:r>
              <a:rPr lang="en-US" dirty="0"/>
              <a:t>The algorithm</a:t>
            </a:r>
          </a:p>
          <a:p>
            <a:pPr lvl="1"/>
            <a:r>
              <a:rPr lang="en-US" dirty="0"/>
              <a:t>The input</a:t>
            </a:r>
          </a:p>
          <a:p>
            <a:pPr lvl="1"/>
            <a:r>
              <a:rPr lang="en-US" dirty="0"/>
              <a:t>Your implementation of the algorithm in a programming language</a:t>
            </a:r>
          </a:p>
          <a:p>
            <a:pPr lvl="1"/>
            <a:r>
              <a:rPr lang="en-US" dirty="0"/>
              <a:t>The compiler you use</a:t>
            </a:r>
          </a:p>
          <a:p>
            <a:pPr lvl="1"/>
            <a:r>
              <a:rPr lang="en-US" dirty="0"/>
              <a:t>The OS on your computer</a:t>
            </a:r>
          </a:p>
          <a:p>
            <a:pPr lvl="1"/>
            <a:r>
              <a:rPr lang="en-US" dirty="0"/>
              <a:t>Your computer hardware</a:t>
            </a:r>
          </a:p>
          <a:p>
            <a:pPr lvl="1"/>
            <a:r>
              <a:rPr lang="en-US" dirty="0"/>
              <a:t>Maybe other things: temperature outside; other programs on your computer; …</a:t>
            </a:r>
          </a:p>
          <a:p>
            <a:pPr lvl="1"/>
            <a:endParaRPr lang="en-US" dirty="0"/>
          </a:p>
          <a:p>
            <a:r>
              <a:rPr lang="en-US" u="sng" dirty="0"/>
              <a:t>Our Motivation:</a:t>
            </a:r>
            <a:r>
              <a:rPr lang="en-US" dirty="0"/>
              <a:t> analyze the running time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72388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Book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239000" cy="4038600"/>
          </a:xfrm>
        </p:spPr>
        <p:txBody>
          <a:bodyPr/>
          <a:lstStyle/>
          <a:p>
            <a:r>
              <a:rPr lang="en-US" sz="2800" dirty="0">
                <a:solidFill>
                  <a:srgbClr val="4C8640"/>
                </a:solidFill>
                <a:cs typeface="Times New Roman" pitchFamily="18" charset="0"/>
              </a:rPr>
              <a:t>“Introduction to Algorithms”,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By Thomas H. 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Cormen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 sz="28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278279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87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Criterion for analyzing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We will measure algorithm in terms of the amount of </a:t>
            </a:r>
            <a:r>
              <a:rPr lang="en-US" sz="2800" b="1" dirty="0">
                <a:solidFill>
                  <a:schemeClr val="accent2"/>
                </a:solidFill>
              </a:rPr>
              <a:t>computation recourses </a:t>
            </a:r>
            <a:r>
              <a:rPr lang="en-US" sz="2800" dirty="0"/>
              <a:t>that algorithm requires:</a:t>
            </a:r>
          </a:p>
          <a:p>
            <a:r>
              <a:rPr lang="en-US" sz="2800" dirty="0"/>
              <a:t>     Running time</a:t>
            </a:r>
          </a:p>
          <a:p>
            <a:r>
              <a:rPr lang="en-US" sz="2800" dirty="0"/>
              <a:t>     Memory used</a:t>
            </a:r>
          </a:p>
          <a:p>
            <a:pPr>
              <a:buFontTx/>
              <a:buNone/>
            </a:pPr>
            <a:r>
              <a:rPr lang="en-US" sz="2800" dirty="0"/>
              <a:t>We should be agree on some criterion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382000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Assessment &amp; Evaluation</a:t>
            </a:r>
            <a:br>
              <a:rPr lang="en-US" b="1" dirty="0"/>
            </a:br>
            <a:r>
              <a:rPr lang="en-US" sz="3100" b="1" dirty="0"/>
              <a:t>Cr-</a:t>
            </a:r>
            <a:r>
              <a:rPr lang="en-US" sz="3100" b="1" dirty="0" err="1"/>
              <a:t>Hrs</a:t>
            </a:r>
            <a:r>
              <a:rPr lang="en-US" sz="3100" b="1" dirty="0"/>
              <a:t>(3-0)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32461"/>
              </p:ext>
            </p:extLst>
          </p:nvPr>
        </p:nvGraphicFramePr>
        <p:xfrm>
          <a:off x="990600" y="1981200"/>
          <a:ext cx="7239000" cy="4114799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519">
                <a:tc>
                  <a:txBody>
                    <a:bodyPr/>
                    <a:lstStyle/>
                    <a:p>
                      <a:r>
                        <a:rPr lang="en-US" sz="2800" b="1" dirty="0"/>
                        <a:t>Activities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Percentage(%)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r>
                        <a:rPr lang="en-US" sz="1600" b="1" dirty="0"/>
                        <a:t>Quizzes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r>
                        <a:rPr lang="en-US" sz="1600" b="1" dirty="0"/>
                        <a:t>Assignments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  <a:r>
                        <a:rPr lang="en-US" sz="1600" b="1" baseline="30000" dirty="0"/>
                        <a:t>st</a:t>
                      </a:r>
                      <a:r>
                        <a:rPr lang="en-US" sz="1600" b="1" dirty="0"/>
                        <a:t> Sessional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r>
                        <a:rPr lang="en-US" sz="1600" b="1" dirty="0"/>
                        <a:t>2</a:t>
                      </a:r>
                      <a:r>
                        <a:rPr lang="en-US" sz="1600" b="1" baseline="30000" dirty="0"/>
                        <a:t>nd</a:t>
                      </a:r>
                      <a:r>
                        <a:rPr lang="en-US" sz="1600" b="1" dirty="0"/>
                        <a:t> Sessional</a:t>
                      </a:r>
                      <a:r>
                        <a:rPr lang="en-US" sz="1600" b="1" baseline="0" dirty="0"/>
                        <a:t> </a:t>
                      </a:r>
                      <a:endParaRPr lang="en-US" sz="1600" b="1" dirty="0"/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r>
                        <a:rPr lang="en-US" sz="1600" b="1" dirty="0"/>
                        <a:t>Terminal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 marL="13625" marR="13625" marT="13625" marB="1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497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 Material Link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239000" cy="4038600"/>
          </a:xfrm>
        </p:spPr>
        <p:txBody>
          <a:bodyPr/>
          <a:lstStyle/>
          <a:p>
            <a:r>
              <a:rPr lang="en-US" sz="2800" dirty="0">
                <a:solidFill>
                  <a:srgbClr val="4C8640"/>
                </a:solidFill>
                <a:cs typeface="Times New Roman" pitchFamily="18" charset="0"/>
              </a:rPr>
              <a:t>“All the reference material will be available  at the link:”,</a:t>
            </a:r>
          </a:p>
          <a:p>
            <a:r>
              <a:rPr lang="en-US" sz="2800" dirty="0">
                <a:solidFill>
                  <a:srgbClr val="000000"/>
                </a:solidFill>
                <a:cs typeface="Times New Roman" pitchFamily="18" charset="0"/>
                <a:hlinkClick r:id="rId2"/>
              </a:rPr>
              <a:t>https://ahsanhumayun.wixsite.com/ahsan</a:t>
            </a: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9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Importance of studying this subject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mathematical foundations for analyzing algorithms</a:t>
            </a:r>
          </a:p>
          <a:p>
            <a:r>
              <a:rPr lang="en-US" dirty="0"/>
              <a:t>Lot of candidate solutions</a:t>
            </a:r>
          </a:p>
          <a:p>
            <a:r>
              <a:rPr lang="en-US" dirty="0"/>
              <a:t>Learn good designing techniques</a:t>
            </a:r>
          </a:p>
          <a:p>
            <a:r>
              <a:rPr lang="en-US" dirty="0"/>
              <a:t>Part and parcel of computer science and computer programming.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00200" y="5022275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6600"/>
                </a:solidFill>
              </a:rPr>
              <a:t>Example: Google’s PageRank Technology</a:t>
            </a:r>
          </a:p>
        </p:txBody>
      </p:sp>
    </p:spTree>
    <p:extLst>
      <p:ext uri="{BB962C8B-B14F-4D97-AF65-F5344CB8AC3E}">
        <p14:creationId xmlns:p14="http://schemas.microsoft.com/office/powerpoint/2010/main" val="242734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391400" cy="1390650"/>
          </a:xfrm>
        </p:spPr>
        <p:txBody>
          <a:bodyPr/>
          <a:lstStyle/>
          <a:p>
            <a:r>
              <a:rPr lang="en-US" sz="4000" dirty="0"/>
              <a:t>Design and Analysis of Algorithms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22325" y="2362200"/>
            <a:ext cx="74834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sz="3200" b="1" i="1" dirty="0">
                <a:solidFill>
                  <a:schemeClr val="accent2"/>
                </a:solidFill>
              </a:rPr>
              <a:t>Analysis: </a:t>
            </a:r>
            <a:r>
              <a:rPr lang="en-US" sz="3200" dirty="0"/>
              <a:t>predict the cost of an algorithm in terms of resources and performance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sz="3200" i="1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sz="3200" b="1" i="1" dirty="0">
                <a:solidFill>
                  <a:schemeClr val="accent2"/>
                </a:solidFill>
              </a:rPr>
              <a:t>Design: </a:t>
            </a:r>
            <a:r>
              <a:rPr lang="en-US" sz="3200" dirty="0"/>
              <a:t>design algorithms which minimize the cost </a:t>
            </a:r>
          </a:p>
        </p:txBody>
      </p:sp>
    </p:spTree>
    <p:extLst>
      <p:ext uri="{BB962C8B-B14F-4D97-AF65-F5344CB8AC3E}">
        <p14:creationId xmlns:p14="http://schemas.microsoft.com/office/powerpoint/2010/main" val="222569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Today’s Agenda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</a:t>
            </a:r>
          </a:p>
          <a:p>
            <a:r>
              <a:rPr lang="en-US" sz="2800" dirty="0"/>
              <a:t>History</a:t>
            </a:r>
          </a:p>
          <a:p>
            <a:r>
              <a:rPr lang="en-US" sz="2800" dirty="0"/>
              <a:t>Efficiency of algorithm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740569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Definition of Algorithm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05000"/>
            <a:ext cx="6196405" cy="36038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Any computing problem can be solved by executing a series of actions in a specific order, that is called algorithm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Algorithm is a well-defined </a:t>
            </a:r>
            <a:r>
              <a:rPr lang="en-US" sz="2800" b="1" dirty="0">
                <a:solidFill>
                  <a:schemeClr val="accent2"/>
                </a:solidFill>
              </a:rPr>
              <a:t>computational function or procedure </a:t>
            </a:r>
            <a:r>
              <a:rPr lang="en-US" sz="2800" dirty="0"/>
              <a:t>that take some value or set of values as an </a:t>
            </a:r>
            <a:r>
              <a:rPr lang="en-US" sz="2800" b="1" dirty="0">
                <a:solidFill>
                  <a:schemeClr val="accent2"/>
                </a:solidFill>
              </a:rPr>
              <a:t>input</a:t>
            </a:r>
            <a:r>
              <a:rPr lang="en-US" sz="2800" dirty="0"/>
              <a:t> and produces some value or set of value as an </a:t>
            </a:r>
            <a:r>
              <a:rPr lang="en-US" sz="2800" b="1" dirty="0">
                <a:solidFill>
                  <a:schemeClr val="accent2"/>
                </a:solidFill>
              </a:rPr>
              <a:t>output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/>
              <a:t>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19257"/>
            <a:ext cx="7772400" cy="360381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/>
              <a:t>Algorithm is a function or procedure</a:t>
            </a:r>
          </a:p>
          <a:p>
            <a:pPr>
              <a:buFontTx/>
              <a:buNone/>
            </a:pPr>
            <a:r>
              <a:rPr lang="en-US" sz="2400" b="1" dirty="0"/>
              <a:t>Which takes an input and produces some output</a:t>
            </a:r>
          </a:p>
          <a:p>
            <a:endParaRPr lang="en-US" sz="2400" dirty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429000" y="3352800"/>
            <a:ext cx="21336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/>
              <a:t>f(n)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905000" y="38100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562600" y="38100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1981200" y="3429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Input(n)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629400" y="3581400"/>
            <a:ext cx="1981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Output (n`)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669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PowerPoint Presentation</vt:lpstr>
      <vt:lpstr>Text Book</vt:lpstr>
      <vt:lpstr>Assessment &amp; Evaluation Cr-Hrs(3-0) </vt:lpstr>
      <vt:lpstr>Reference Material Link</vt:lpstr>
      <vt:lpstr>Importance of studying this subject</vt:lpstr>
      <vt:lpstr>Design and Analysis of Algorithms</vt:lpstr>
      <vt:lpstr>Today’s Agenda</vt:lpstr>
      <vt:lpstr>Definition of Algorithm</vt:lpstr>
      <vt:lpstr>Algorithms</vt:lpstr>
      <vt:lpstr>Algorithm Writing..</vt:lpstr>
      <vt:lpstr> Algorithms (Pseudo-code) </vt:lpstr>
      <vt:lpstr> Algorithms (Flowchart) </vt:lpstr>
      <vt:lpstr> Algorithms (c++ Code) </vt:lpstr>
      <vt:lpstr> Algorithms (Pseudo-code) </vt:lpstr>
      <vt:lpstr>Algorithm History</vt:lpstr>
      <vt:lpstr>Algorithm History</vt:lpstr>
      <vt:lpstr>Introduction To The Course</vt:lpstr>
      <vt:lpstr>Introduction To The Course</vt:lpstr>
      <vt:lpstr>How fast will your program run?</vt:lpstr>
      <vt:lpstr>Criterion for analyzing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AHS</dc:creator>
  <cp:lastModifiedBy>Yasir Iqbal</cp:lastModifiedBy>
  <cp:revision>79</cp:revision>
  <cp:lastPrinted>1601-01-01T00:00:00Z</cp:lastPrinted>
  <dcterms:created xsi:type="dcterms:W3CDTF">2000-12-31T21:35:57Z</dcterms:created>
  <dcterms:modified xsi:type="dcterms:W3CDTF">2019-02-07T13:20:16Z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