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2"/>
  </p:notesMasterIdLst>
  <p:sldIdLst>
    <p:sldId id="271" r:id="rId2"/>
    <p:sldId id="274" r:id="rId3"/>
    <p:sldId id="305" r:id="rId4"/>
    <p:sldId id="306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304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16F3-C0FF-409D-AEEC-84F22882EAA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5005F-5A55-4DEB-81BB-D552A82C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9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7259026-5063-49E6-BD51-AAACAEBED3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4E7B-F781-49B9-890A-EC83B5B9F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26E0-8D09-450F-9A0C-4EE87DF74D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FCCB-1DE9-4D95-9196-6C2994CAA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E51D-110C-403C-AA7C-35AF6AFAB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309F-AF6C-4581-B1AB-5CADB70CB0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7E92-A344-4C3B-8290-02715CA1CD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BA2F-8476-412C-A4D4-6A3067AA5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34C8-F9DF-4863-B5FC-EC11C0A7C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EDD71412-6A79-48CB-9A26-1F7863879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6AD3013-B89E-4955-8FC3-9AF9DB4116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1D8E6DD-D9D5-4486-9342-B054958FF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505200"/>
            <a:ext cx="5712179" cy="835378"/>
          </a:xfrm>
        </p:spPr>
        <p:txBody>
          <a:bodyPr>
            <a:normAutofit/>
          </a:bodyPr>
          <a:lstStyle/>
          <a:p>
            <a:pPr algn="l">
              <a:buFontTx/>
              <a:buNone/>
            </a:pPr>
            <a:r>
              <a:rPr lang="en-US" sz="2800" b="1" dirty="0" smtClean="0"/>
              <a:t>Lecture </a:t>
            </a:r>
            <a:r>
              <a:rPr lang="en-US" sz="2800" b="1" smtClean="0"/>
              <a:t># 10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1295400" y="1752600"/>
            <a:ext cx="66293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Design &amp; Analysis</a:t>
            </a:r>
          </a:p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of Algorithms</a:t>
            </a:r>
            <a:endParaRPr lang="en-US" sz="4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914400" y="4648200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1       2      3      4      5      6     7      8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914400" y="4038600"/>
            <a:ext cx="609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524000" y="4038600"/>
            <a:ext cx="609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2133600" y="4038600"/>
            <a:ext cx="609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2743200" y="4038600"/>
            <a:ext cx="609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4572000" y="4038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5181600" y="4038600"/>
            <a:ext cx="609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3352800" y="4038600"/>
            <a:ext cx="609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3962400" y="4038600"/>
            <a:ext cx="609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457200" y="41148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B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1219200" y="5181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1828800" y="5181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2438400" y="5181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3048000" y="5181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3657600" y="5181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4267200" y="5181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685800" y="52578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C</a:t>
            </a:r>
          </a:p>
        </p:txBody>
      </p:sp>
      <p:sp>
        <p:nvSpPr>
          <p:cNvPr id="22586" name="Text Box 58"/>
          <p:cNvSpPr txBox="1">
            <a:spLocks noChangeArrowheads="1"/>
          </p:cNvSpPr>
          <p:nvPr/>
        </p:nvSpPr>
        <p:spPr bwMode="auto">
          <a:xfrm>
            <a:off x="5181600" y="735012"/>
            <a:ext cx="396240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sz="2400" b="1" dirty="0">
                <a:sym typeface="Wingdings" pitchFamily="2" charset="2"/>
              </a:rPr>
              <a:t>for j  n </a:t>
            </a:r>
            <a:r>
              <a:rPr lang="en-US" sz="2400" b="1" dirty="0" err="1">
                <a:sym typeface="Wingdings" pitchFamily="2" charset="2"/>
              </a:rPr>
              <a:t>downto</a:t>
            </a:r>
            <a:r>
              <a:rPr lang="en-US" sz="2400" b="1" dirty="0">
                <a:sym typeface="Wingdings" pitchFamily="2" charset="2"/>
              </a:rPr>
              <a:t> 1</a:t>
            </a:r>
          </a:p>
          <a:p>
            <a:pPr marL="457200" indent="-457200"/>
            <a:endParaRPr lang="en-US" sz="2400" b="1" dirty="0">
              <a:sym typeface="Wingdings" pitchFamily="2" charset="2"/>
            </a:endParaRPr>
          </a:p>
          <a:p>
            <a:pPr marL="457200" indent="-457200"/>
            <a:r>
              <a:rPr lang="en-US" sz="2400" b="1" dirty="0">
                <a:sym typeface="Wingdings" pitchFamily="2" charset="2"/>
              </a:rPr>
              <a:t>  do B[C[A[j]]]  A[j]</a:t>
            </a:r>
          </a:p>
          <a:p>
            <a:pPr marL="457200" indent="-457200"/>
            <a:r>
              <a:rPr lang="en-US" sz="2400" b="1" dirty="0">
                <a:sym typeface="Wingdings" pitchFamily="2" charset="2"/>
              </a:rPr>
              <a:t>  C[A[j]]  C[A[j]] -1</a:t>
            </a:r>
          </a:p>
          <a:p>
            <a:pPr marL="457200" indent="-457200"/>
            <a:endParaRPr lang="en-US" sz="2400" b="1" dirty="0">
              <a:sym typeface="Wingdings" pitchFamily="2" charset="2"/>
            </a:endParaRPr>
          </a:p>
          <a:p>
            <a:pPr marL="457200" indent="-457200">
              <a:spcBef>
                <a:spcPct val="50000"/>
              </a:spcBef>
            </a:pPr>
            <a:endParaRPr lang="en-US" sz="2400" b="1" dirty="0"/>
          </a:p>
        </p:txBody>
      </p:sp>
      <p:sp>
        <p:nvSpPr>
          <p:cNvPr id="22597" name="Rectangle 69"/>
          <p:cNvSpPr>
            <a:spLocks noChangeArrowheads="1"/>
          </p:cNvSpPr>
          <p:nvPr/>
        </p:nvSpPr>
        <p:spPr bwMode="auto">
          <a:xfrm>
            <a:off x="914400" y="2971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2598" name="Rectangle 70"/>
          <p:cNvSpPr>
            <a:spLocks noChangeArrowheads="1"/>
          </p:cNvSpPr>
          <p:nvPr/>
        </p:nvSpPr>
        <p:spPr bwMode="auto">
          <a:xfrm>
            <a:off x="1524000" y="2971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2599" name="Rectangle 71"/>
          <p:cNvSpPr>
            <a:spLocks noChangeArrowheads="1"/>
          </p:cNvSpPr>
          <p:nvPr/>
        </p:nvSpPr>
        <p:spPr bwMode="auto">
          <a:xfrm>
            <a:off x="2133600" y="2971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2600" name="Rectangle 72"/>
          <p:cNvSpPr>
            <a:spLocks noChangeArrowheads="1"/>
          </p:cNvSpPr>
          <p:nvPr/>
        </p:nvSpPr>
        <p:spPr bwMode="auto">
          <a:xfrm>
            <a:off x="2743200" y="2971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2601" name="Rectangle 73"/>
          <p:cNvSpPr>
            <a:spLocks noChangeArrowheads="1"/>
          </p:cNvSpPr>
          <p:nvPr/>
        </p:nvSpPr>
        <p:spPr bwMode="auto">
          <a:xfrm>
            <a:off x="3352800" y="2971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2602" name="Rectangle 74"/>
          <p:cNvSpPr>
            <a:spLocks noChangeArrowheads="1"/>
          </p:cNvSpPr>
          <p:nvPr/>
        </p:nvSpPr>
        <p:spPr bwMode="auto">
          <a:xfrm>
            <a:off x="3962400" y="2971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2603" name="Text Box 75"/>
          <p:cNvSpPr txBox="1">
            <a:spLocks noChangeArrowheads="1"/>
          </p:cNvSpPr>
          <p:nvPr/>
        </p:nvSpPr>
        <p:spPr bwMode="auto">
          <a:xfrm>
            <a:off x="381000" y="3048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C</a:t>
            </a:r>
          </a:p>
        </p:txBody>
      </p:sp>
      <p:sp>
        <p:nvSpPr>
          <p:cNvPr id="22604" name="Text Box 76"/>
          <p:cNvSpPr txBox="1">
            <a:spLocks noChangeArrowheads="1"/>
          </p:cNvSpPr>
          <p:nvPr/>
        </p:nvSpPr>
        <p:spPr bwMode="auto">
          <a:xfrm>
            <a:off x="914400" y="2590800"/>
            <a:ext cx="365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0      1      2      3      4     5</a:t>
            </a:r>
          </a:p>
        </p:txBody>
      </p:sp>
      <p:sp>
        <p:nvSpPr>
          <p:cNvPr id="22605" name="Text Box 77"/>
          <p:cNvSpPr txBox="1">
            <a:spLocks noChangeArrowheads="1"/>
          </p:cNvSpPr>
          <p:nvPr/>
        </p:nvSpPr>
        <p:spPr bwMode="auto">
          <a:xfrm>
            <a:off x="457200" y="2133600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1       2      3      4      5      6     7      8</a:t>
            </a:r>
          </a:p>
        </p:txBody>
      </p:sp>
      <p:sp>
        <p:nvSpPr>
          <p:cNvPr id="22606" name="Rectangle 78"/>
          <p:cNvSpPr>
            <a:spLocks noChangeArrowheads="1"/>
          </p:cNvSpPr>
          <p:nvPr/>
        </p:nvSpPr>
        <p:spPr bwMode="auto">
          <a:xfrm>
            <a:off x="457200" y="1524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1066800" y="1524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2608" name="Rectangle 80"/>
          <p:cNvSpPr>
            <a:spLocks noChangeArrowheads="1"/>
          </p:cNvSpPr>
          <p:nvPr/>
        </p:nvSpPr>
        <p:spPr bwMode="auto">
          <a:xfrm>
            <a:off x="1676400" y="1524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2609" name="Rectangle 81"/>
          <p:cNvSpPr>
            <a:spLocks noChangeArrowheads="1"/>
          </p:cNvSpPr>
          <p:nvPr/>
        </p:nvSpPr>
        <p:spPr bwMode="auto">
          <a:xfrm>
            <a:off x="2286000" y="1524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2610" name="Rectangle 82"/>
          <p:cNvSpPr>
            <a:spLocks noChangeArrowheads="1"/>
          </p:cNvSpPr>
          <p:nvPr/>
        </p:nvSpPr>
        <p:spPr bwMode="auto">
          <a:xfrm>
            <a:off x="4114800" y="1524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2611" name="Rectangle 83"/>
          <p:cNvSpPr>
            <a:spLocks noChangeArrowheads="1"/>
          </p:cNvSpPr>
          <p:nvPr/>
        </p:nvSpPr>
        <p:spPr bwMode="auto">
          <a:xfrm>
            <a:off x="4724400" y="1524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2612" name="Rectangle 84"/>
          <p:cNvSpPr>
            <a:spLocks noChangeArrowheads="1"/>
          </p:cNvSpPr>
          <p:nvPr/>
        </p:nvSpPr>
        <p:spPr bwMode="auto">
          <a:xfrm>
            <a:off x="2895600" y="1524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2613" name="Rectangle 85"/>
          <p:cNvSpPr>
            <a:spLocks noChangeArrowheads="1"/>
          </p:cNvSpPr>
          <p:nvPr/>
        </p:nvSpPr>
        <p:spPr bwMode="auto">
          <a:xfrm>
            <a:off x="3505200" y="1524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2614" name="Text Box 86"/>
          <p:cNvSpPr txBox="1">
            <a:spLocks noChangeArrowheads="1"/>
          </p:cNvSpPr>
          <p:nvPr/>
        </p:nvSpPr>
        <p:spPr bwMode="auto">
          <a:xfrm>
            <a:off x="0" y="1600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A</a:t>
            </a:r>
          </a:p>
        </p:txBody>
      </p:sp>
      <p:sp>
        <p:nvSpPr>
          <p:cNvPr id="22615" name="Line 87"/>
          <p:cNvSpPr>
            <a:spLocks noChangeShapeType="1"/>
          </p:cNvSpPr>
          <p:nvPr/>
        </p:nvSpPr>
        <p:spPr bwMode="auto">
          <a:xfrm flipH="1">
            <a:off x="3276600" y="1828800"/>
            <a:ext cx="1752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616" name="Line 88"/>
          <p:cNvSpPr>
            <a:spLocks noChangeShapeType="1"/>
          </p:cNvSpPr>
          <p:nvPr/>
        </p:nvSpPr>
        <p:spPr bwMode="auto">
          <a:xfrm>
            <a:off x="3048000" y="3276600"/>
            <a:ext cx="1828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86" grpId="0"/>
      <p:bldP spid="22615" grpId="0" animBg="1"/>
      <p:bldP spid="226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133600" y="3048000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1       2      3      4      5      6     7      8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133600" y="3429000"/>
            <a:ext cx="609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7432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3352800" y="3429000"/>
            <a:ext cx="609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3962400" y="3429000"/>
            <a:ext cx="609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57912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400800" y="3429000"/>
            <a:ext cx="609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4572000" y="3429000"/>
            <a:ext cx="609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5181600" y="3429000"/>
            <a:ext cx="609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1676400" y="3505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B</a:t>
            </a: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24384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30480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36576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42672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48768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54864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1905000" y="4648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C</a:t>
            </a: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21336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27432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33528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39624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45720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51816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1600200" y="2438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C</a:t>
            </a: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2133600" y="1981200"/>
            <a:ext cx="365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0      1      2      3      4     5</a:t>
            </a: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1676400" y="1524000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1       2      3      4      5      6     7      8</a:t>
            </a: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16764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22860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28956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35052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53340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59436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6660" name="Rectangle 36"/>
          <p:cNvSpPr>
            <a:spLocks noChangeArrowheads="1"/>
          </p:cNvSpPr>
          <p:nvPr/>
        </p:nvSpPr>
        <p:spPr bwMode="auto">
          <a:xfrm>
            <a:off x="41148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6661" name="Rectangle 37"/>
          <p:cNvSpPr>
            <a:spLocks noChangeArrowheads="1"/>
          </p:cNvSpPr>
          <p:nvPr/>
        </p:nvSpPr>
        <p:spPr bwMode="auto">
          <a:xfrm>
            <a:off x="47244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6662" name="Text Box 38"/>
          <p:cNvSpPr txBox="1">
            <a:spLocks noChangeArrowheads="1"/>
          </p:cNvSpPr>
          <p:nvPr/>
        </p:nvSpPr>
        <p:spPr bwMode="auto">
          <a:xfrm>
            <a:off x="1219200" y="9906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A</a:t>
            </a:r>
          </a:p>
        </p:txBody>
      </p:sp>
      <p:sp>
        <p:nvSpPr>
          <p:cNvPr id="26663" name="Line 39"/>
          <p:cNvSpPr>
            <a:spLocks noChangeShapeType="1"/>
          </p:cNvSpPr>
          <p:nvPr/>
        </p:nvSpPr>
        <p:spPr bwMode="auto">
          <a:xfrm flipH="1">
            <a:off x="2438400" y="1371600"/>
            <a:ext cx="3200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65" name="Line 41"/>
          <p:cNvSpPr>
            <a:spLocks noChangeShapeType="1"/>
          </p:cNvSpPr>
          <p:nvPr/>
        </p:nvSpPr>
        <p:spPr bwMode="auto">
          <a:xfrm>
            <a:off x="2438400" y="2667000"/>
            <a:ext cx="381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1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133600" y="3048000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1       2      3      4      5      6     7      8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133600" y="3429000"/>
            <a:ext cx="609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7432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352800" y="3429000"/>
            <a:ext cx="609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3962400" y="3429000"/>
            <a:ext cx="609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7912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400800" y="3429000"/>
            <a:ext cx="609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4572000" y="3429000"/>
            <a:ext cx="609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51816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1676400" y="3505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B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24384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0480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36576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42672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48768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54864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1905000" y="4648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C</a:t>
            </a:r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21336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27432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33528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39624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45720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51816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1600200" y="2438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C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2133600" y="1981200"/>
            <a:ext cx="365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0      1      2      3      4     5</a:t>
            </a:r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1676400" y="1524000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1       2      3      4      5      6     7      8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16764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22860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28956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35052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53340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59436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9732" name="Rectangle 36"/>
          <p:cNvSpPr>
            <a:spLocks noChangeArrowheads="1"/>
          </p:cNvSpPr>
          <p:nvPr/>
        </p:nvSpPr>
        <p:spPr bwMode="auto">
          <a:xfrm>
            <a:off x="41148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9733" name="Rectangle 37"/>
          <p:cNvSpPr>
            <a:spLocks noChangeArrowheads="1"/>
          </p:cNvSpPr>
          <p:nvPr/>
        </p:nvSpPr>
        <p:spPr bwMode="auto">
          <a:xfrm>
            <a:off x="47244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9734" name="Text Box 38"/>
          <p:cNvSpPr txBox="1">
            <a:spLocks noChangeArrowheads="1"/>
          </p:cNvSpPr>
          <p:nvPr/>
        </p:nvSpPr>
        <p:spPr bwMode="auto">
          <a:xfrm>
            <a:off x="1219200" y="9906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A</a:t>
            </a:r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 flipH="1">
            <a:off x="4343400" y="1371600"/>
            <a:ext cx="685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7" name="Line 41"/>
          <p:cNvSpPr>
            <a:spLocks noChangeShapeType="1"/>
          </p:cNvSpPr>
          <p:nvPr/>
        </p:nvSpPr>
        <p:spPr bwMode="auto">
          <a:xfrm>
            <a:off x="4191000" y="2667000"/>
            <a:ext cx="1295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133600" y="3048000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1       2      3      4      5      6     7      8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133600" y="3429000"/>
            <a:ext cx="609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7432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352800" y="3429000"/>
            <a:ext cx="609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39624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57912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400800" y="3429000"/>
            <a:ext cx="609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4572000" y="3429000"/>
            <a:ext cx="609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51816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1676400" y="3505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B</a:t>
            </a: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4384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30480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36576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42672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48768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54864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1905000" y="4648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C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21336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27432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33528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39624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45720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51816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1600200" y="2438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C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2133600" y="1981200"/>
            <a:ext cx="365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0      1      2      3      4     5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1676400" y="1524000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1       2      3      4      5      6     7      8</a:t>
            </a: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16764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22860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28956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35052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53340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59436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41148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47244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1219200" y="9906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A</a:t>
            </a:r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 flipH="1">
            <a:off x="3657600" y="1295400"/>
            <a:ext cx="838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>
            <a:off x="3657600" y="26670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6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133600" y="3048000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1       2      3      4      5      6     7      8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1336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7432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352800" y="3429000"/>
            <a:ext cx="609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39624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7912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400800" y="3429000"/>
            <a:ext cx="609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4572000" y="3429000"/>
            <a:ext cx="609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51816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1676400" y="3505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B</a:t>
            </a: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24384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30480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36576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42672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48768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54864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1905000" y="4648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C</a:t>
            </a: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21336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27432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33528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39624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45720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51816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1600200" y="2438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C</a:t>
            </a: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2133600" y="1981200"/>
            <a:ext cx="365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0      1      2      3      4     5</a:t>
            </a: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1676400" y="1524000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1       2      3      4      5      6     7      8</a:t>
            </a: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16764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22860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28956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35052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7682" name="Rectangle 34"/>
          <p:cNvSpPr>
            <a:spLocks noChangeArrowheads="1"/>
          </p:cNvSpPr>
          <p:nvPr/>
        </p:nvSpPr>
        <p:spPr bwMode="auto">
          <a:xfrm>
            <a:off x="53340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59436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41148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47244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1219200" y="9906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A</a:t>
            </a:r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 flipH="1">
            <a:off x="2438400" y="1371600"/>
            <a:ext cx="1447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 flipH="1">
            <a:off x="2362200" y="2743200"/>
            <a:ext cx="76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9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133600" y="3048000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1       2      3      4      5      6     7      8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1336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7432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352800" y="3429000"/>
            <a:ext cx="609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39624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57912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6400800" y="3429000"/>
            <a:ext cx="609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45720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51816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1676400" y="3505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B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24384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30480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36576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42672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48768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54864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1905000" y="4648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C</a:t>
            </a:r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21336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27432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33528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39624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45720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51816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1600200" y="2438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C</a:t>
            </a: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2133600" y="1981200"/>
            <a:ext cx="365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0      1      2      3      4     5</a:t>
            </a: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1676400" y="1524000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1       2      3      4      5      6     7      8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16764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22860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28956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35052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0754" name="Rectangle 34"/>
          <p:cNvSpPr>
            <a:spLocks noChangeArrowheads="1"/>
          </p:cNvSpPr>
          <p:nvPr/>
        </p:nvSpPr>
        <p:spPr bwMode="auto">
          <a:xfrm>
            <a:off x="53340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0755" name="Rectangle 35"/>
          <p:cNvSpPr>
            <a:spLocks noChangeArrowheads="1"/>
          </p:cNvSpPr>
          <p:nvPr/>
        </p:nvSpPr>
        <p:spPr bwMode="auto">
          <a:xfrm>
            <a:off x="59436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0756" name="Rectangle 36"/>
          <p:cNvSpPr>
            <a:spLocks noChangeArrowheads="1"/>
          </p:cNvSpPr>
          <p:nvPr/>
        </p:nvSpPr>
        <p:spPr bwMode="auto">
          <a:xfrm>
            <a:off x="41148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47244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0758" name="Text Box 38"/>
          <p:cNvSpPr txBox="1">
            <a:spLocks noChangeArrowheads="1"/>
          </p:cNvSpPr>
          <p:nvPr/>
        </p:nvSpPr>
        <p:spPr bwMode="auto">
          <a:xfrm>
            <a:off x="1219200" y="9906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A</a:t>
            </a:r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>
            <a:off x="3200400" y="1295400"/>
            <a:ext cx="106680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61" name="Line 41"/>
          <p:cNvSpPr>
            <a:spLocks noChangeShapeType="1"/>
          </p:cNvSpPr>
          <p:nvPr/>
        </p:nvSpPr>
        <p:spPr bwMode="auto">
          <a:xfrm>
            <a:off x="4191000" y="2667000"/>
            <a:ext cx="6096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1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133600" y="3048000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1       2      3      4      5      6     7      8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1336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7432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352800" y="3429000"/>
            <a:ext cx="609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39624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7912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64008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45720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51816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676400" y="3505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B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24384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30480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36576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2672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8768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54864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1905000" y="4648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C</a:t>
            </a:r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21336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27432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33528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39624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45720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51816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1600200" y="2438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C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2133600" y="1981200"/>
            <a:ext cx="365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0      1      2      3      4     5</a:t>
            </a: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1676400" y="1524000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1       2      3      4      5      6     7      8</a:t>
            </a:r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16764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22860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28956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35052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53340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59436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41148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47244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3830" name="Text Box 38"/>
          <p:cNvSpPr txBox="1">
            <a:spLocks noChangeArrowheads="1"/>
          </p:cNvSpPr>
          <p:nvPr/>
        </p:nvSpPr>
        <p:spPr bwMode="auto">
          <a:xfrm>
            <a:off x="1219200" y="9906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A</a:t>
            </a:r>
          </a:p>
        </p:txBody>
      </p:sp>
      <p:sp>
        <p:nvSpPr>
          <p:cNvPr id="33831" name="Line 39"/>
          <p:cNvSpPr>
            <a:spLocks noChangeShapeType="1"/>
          </p:cNvSpPr>
          <p:nvPr/>
        </p:nvSpPr>
        <p:spPr bwMode="auto">
          <a:xfrm>
            <a:off x="2590800" y="1295400"/>
            <a:ext cx="2819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33" name="Line 41"/>
          <p:cNvSpPr>
            <a:spLocks noChangeShapeType="1"/>
          </p:cNvSpPr>
          <p:nvPr/>
        </p:nvSpPr>
        <p:spPr bwMode="auto">
          <a:xfrm>
            <a:off x="5486400" y="2667000"/>
            <a:ext cx="1219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9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133600" y="3048000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1       2      3      4      5      6     7      8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21336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27432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3528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39624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57912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64008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45720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5181600" y="3429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1676400" y="3505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B</a:t>
            </a:r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24384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30480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36576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42672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48768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5486400" y="4572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1905000" y="4648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C</a:t>
            </a: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21336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27432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33528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39624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45720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5181600" y="2362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1600200" y="2438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C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2133600" y="1981200"/>
            <a:ext cx="365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0      1      2      3      4     5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1676400" y="1524000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1       2      3      4      5      6     7      8</a:t>
            </a:r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16764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22860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28956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35052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53340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59436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41148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4724400" y="91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1219200" y="9906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A</a:t>
            </a:r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>
            <a:off x="1905000" y="1295400"/>
            <a:ext cx="167640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809" name="Line 41"/>
          <p:cNvSpPr>
            <a:spLocks noChangeShapeType="1"/>
          </p:cNvSpPr>
          <p:nvPr/>
        </p:nvSpPr>
        <p:spPr bwMode="auto">
          <a:xfrm>
            <a:off x="3657600" y="26670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725487"/>
            <a:ext cx="8229600" cy="5751513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b="1" i="1" dirty="0" err="1"/>
              <a:t>Counting_Sort</a:t>
            </a:r>
            <a:r>
              <a:rPr lang="en-US" b="1" i="1" dirty="0"/>
              <a:t>(</a:t>
            </a:r>
            <a:r>
              <a:rPr lang="en-US" b="1" i="1" dirty="0" err="1"/>
              <a:t>A,B,n,k</a:t>
            </a:r>
            <a:r>
              <a:rPr lang="en-US" sz="2800" dirty="0"/>
              <a:t>)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800" b="1" dirty="0"/>
              <a:t>for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b="1" dirty="0">
                <a:sym typeface="Wingdings" pitchFamily="2" charset="2"/>
              </a:rPr>
              <a:t></a:t>
            </a:r>
            <a:r>
              <a:rPr lang="en-US" sz="2800" dirty="0">
                <a:sym typeface="Wingdings" pitchFamily="2" charset="2"/>
              </a:rPr>
              <a:t> 0 </a:t>
            </a:r>
            <a:r>
              <a:rPr lang="en-US" sz="2800" b="1" dirty="0">
                <a:sym typeface="Wingdings" pitchFamily="2" charset="2"/>
              </a:rPr>
              <a:t>to</a:t>
            </a:r>
            <a:r>
              <a:rPr lang="en-US" sz="2800" dirty="0">
                <a:sym typeface="Wingdings" pitchFamily="2" charset="2"/>
              </a:rPr>
              <a:t> k          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800" dirty="0">
                <a:sym typeface="Wingdings" pitchFamily="2" charset="2"/>
              </a:rPr>
              <a:t>      </a:t>
            </a:r>
            <a:r>
              <a:rPr lang="en-US" sz="2800" b="1" dirty="0">
                <a:sym typeface="Wingdings" pitchFamily="2" charset="2"/>
              </a:rPr>
              <a:t>do</a:t>
            </a:r>
            <a:r>
              <a:rPr lang="en-US" sz="2800" dirty="0">
                <a:sym typeface="Wingdings" pitchFamily="2" charset="2"/>
              </a:rPr>
              <a:t> C[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]</a:t>
            </a:r>
            <a:r>
              <a:rPr lang="en-US" sz="2800" b="1" dirty="0">
                <a:sym typeface="Wingdings" pitchFamily="2" charset="2"/>
              </a:rPr>
              <a:t></a:t>
            </a:r>
            <a:r>
              <a:rPr lang="en-US" sz="2800" dirty="0">
                <a:sym typeface="Wingdings" pitchFamily="2" charset="2"/>
              </a:rPr>
              <a:t> 0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800" b="1" dirty="0">
                <a:sym typeface="Wingdings" pitchFamily="2" charset="2"/>
              </a:rPr>
              <a:t>for</a:t>
            </a:r>
            <a:r>
              <a:rPr lang="en-US" sz="2800" dirty="0">
                <a:sym typeface="Wingdings" pitchFamily="2" charset="2"/>
              </a:rPr>
              <a:t> j</a:t>
            </a:r>
            <a:r>
              <a:rPr lang="en-US" sz="2800" b="1" dirty="0">
                <a:sym typeface="Wingdings" pitchFamily="2" charset="2"/>
              </a:rPr>
              <a:t></a:t>
            </a:r>
            <a:r>
              <a:rPr lang="en-US" sz="2800" dirty="0">
                <a:sym typeface="Wingdings" pitchFamily="2" charset="2"/>
              </a:rPr>
              <a:t> 1 </a:t>
            </a:r>
            <a:r>
              <a:rPr lang="en-US" sz="2800" b="1" dirty="0">
                <a:sym typeface="Wingdings" pitchFamily="2" charset="2"/>
              </a:rPr>
              <a:t>to</a:t>
            </a:r>
            <a:r>
              <a:rPr lang="en-US" sz="2800" dirty="0">
                <a:sym typeface="Wingdings" pitchFamily="2" charset="2"/>
              </a:rPr>
              <a:t> n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800" dirty="0">
                <a:sym typeface="Wingdings" pitchFamily="2" charset="2"/>
              </a:rPr>
              <a:t>      </a:t>
            </a:r>
            <a:r>
              <a:rPr lang="en-US" sz="2800" b="1" dirty="0">
                <a:sym typeface="Wingdings" pitchFamily="2" charset="2"/>
              </a:rPr>
              <a:t>do</a:t>
            </a:r>
            <a:r>
              <a:rPr lang="en-US" sz="2800" dirty="0">
                <a:sym typeface="Wingdings" pitchFamily="2" charset="2"/>
              </a:rPr>
              <a:t> C[A[j]] </a:t>
            </a:r>
            <a:r>
              <a:rPr lang="en-US" sz="2800" b="1" dirty="0">
                <a:sym typeface="Wingdings" pitchFamily="2" charset="2"/>
              </a:rPr>
              <a:t></a:t>
            </a:r>
            <a:r>
              <a:rPr lang="en-US" sz="2800" dirty="0">
                <a:sym typeface="Wingdings" pitchFamily="2" charset="2"/>
              </a:rPr>
              <a:t> C[A[j]] +1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800" dirty="0">
                <a:sym typeface="Wingdings" pitchFamily="2" charset="2"/>
              </a:rPr>
              <a:t>//c[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] contains elements equal to </a:t>
            </a:r>
            <a:r>
              <a:rPr lang="en-US" sz="2800" dirty="0" err="1">
                <a:sym typeface="Wingdings" pitchFamily="2" charset="2"/>
              </a:rPr>
              <a:t>i</a:t>
            </a:r>
            <a:endParaRPr lang="en-US" sz="2800" dirty="0">
              <a:sym typeface="Wingdings" pitchFamily="2" charset="2"/>
            </a:endParaRPr>
          </a:p>
          <a:p>
            <a:pPr marL="609600" indent="-609600">
              <a:lnSpc>
                <a:spcPct val="80000"/>
              </a:lnSpc>
              <a:buFontTx/>
              <a:buAutoNum type="arabicPeriod" startAt="5"/>
            </a:pPr>
            <a:r>
              <a:rPr lang="en-US" sz="2800" b="1" dirty="0">
                <a:sym typeface="Wingdings" pitchFamily="2" charset="2"/>
              </a:rPr>
              <a:t>for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b="1" dirty="0">
                <a:sym typeface="Wingdings" pitchFamily="2" charset="2"/>
              </a:rPr>
              <a:t> </a:t>
            </a:r>
            <a:r>
              <a:rPr lang="en-US" sz="2800" dirty="0">
                <a:sym typeface="Wingdings" pitchFamily="2" charset="2"/>
              </a:rPr>
              <a:t>1 to k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5"/>
            </a:pPr>
            <a:r>
              <a:rPr lang="en-US" sz="2800" dirty="0">
                <a:sym typeface="Wingdings" pitchFamily="2" charset="2"/>
              </a:rPr>
              <a:t>      </a:t>
            </a:r>
            <a:r>
              <a:rPr lang="en-US" sz="2800" b="1" dirty="0">
                <a:sym typeface="Wingdings" pitchFamily="2" charset="2"/>
              </a:rPr>
              <a:t>do</a:t>
            </a:r>
            <a:r>
              <a:rPr lang="en-US" sz="2800" dirty="0">
                <a:sym typeface="Wingdings" pitchFamily="2" charset="2"/>
              </a:rPr>
              <a:t> C[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] </a:t>
            </a:r>
            <a:r>
              <a:rPr lang="en-US" sz="2800" b="1" dirty="0">
                <a:sym typeface="Wingdings" pitchFamily="2" charset="2"/>
              </a:rPr>
              <a:t></a:t>
            </a:r>
            <a:r>
              <a:rPr lang="en-US" sz="2800" dirty="0">
                <a:sym typeface="Wingdings" pitchFamily="2" charset="2"/>
              </a:rPr>
              <a:t> C[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] + C[i-1]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800" dirty="0">
                <a:sym typeface="Wingdings" pitchFamily="2" charset="2"/>
              </a:rPr>
              <a:t>//c[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]contains elements equal or less than </a:t>
            </a:r>
            <a:r>
              <a:rPr lang="en-US" sz="2800" dirty="0" err="1">
                <a:sym typeface="Wingdings" pitchFamily="2" charset="2"/>
              </a:rPr>
              <a:t>i</a:t>
            </a:r>
            <a:endParaRPr lang="en-US" sz="2800" dirty="0">
              <a:sym typeface="Wingdings" pitchFamily="2" charset="2"/>
            </a:endParaRPr>
          </a:p>
          <a:p>
            <a:pPr marL="609600" indent="-609600">
              <a:lnSpc>
                <a:spcPct val="80000"/>
              </a:lnSpc>
              <a:buFontTx/>
              <a:buAutoNum type="arabicPeriod" startAt="7"/>
            </a:pPr>
            <a:r>
              <a:rPr lang="en-US" sz="2800" b="1" dirty="0">
                <a:sym typeface="Wingdings" pitchFamily="2" charset="2"/>
              </a:rPr>
              <a:t>for</a:t>
            </a:r>
            <a:r>
              <a:rPr lang="en-US" sz="2800" dirty="0">
                <a:sym typeface="Wingdings" pitchFamily="2" charset="2"/>
              </a:rPr>
              <a:t> j </a:t>
            </a:r>
            <a:r>
              <a:rPr lang="en-US" sz="2800" b="1" dirty="0">
                <a:sym typeface="Wingdings" pitchFamily="2" charset="2"/>
              </a:rPr>
              <a:t></a:t>
            </a:r>
            <a:r>
              <a:rPr lang="en-US" sz="2800" dirty="0">
                <a:sym typeface="Wingdings" pitchFamily="2" charset="2"/>
              </a:rPr>
              <a:t> n </a:t>
            </a:r>
            <a:r>
              <a:rPr lang="en-US" sz="2800" b="1" dirty="0" err="1">
                <a:sym typeface="Wingdings" pitchFamily="2" charset="2"/>
              </a:rPr>
              <a:t>downto</a:t>
            </a:r>
            <a:r>
              <a:rPr lang="en-US" sz="2800" dirty="0">
                <a:sym typeface="Wingdings" pitchFamily="2" charset="2"/>
              </a:rPr>
              <a:t> 1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7"/>
            </a:pPr>
            <a:r>
              <a:rPr lang="en-US" sz="2800" dirty="0">
                <a:sym typeface="Wingdings" pitchFamily="2" charset="2"/>
              </a:rPr>
              <a:t>      </a:t>
            </a:r>
            <a:r>
              <a:rPr lang="en-US" sz="2800" b="1" dirty="0">
                <a:sym typeface="Wingdings" pitchFamily="2" charset="2"/>
              </a:rPr>
              <a:t>do</a:t>
            </a:r>
            <a:r>
              <a:rPr lang="en-US" sz="2800" dirty="0">
                <a:sym typeface="Wingdings" pitchFamily="2" charset="2"/>
              </a:rPr>
              <a:t> B[C[A[j]]] </a:t>
            </a:r>
            <a:r>
              <a:rPr lang="en-US" sz="2800" b="1" dirty="0">
                <a:sym typeface="Wingdings" pitchFamily="2" charset="2"/>
              </a:rPr>
              <a:t></a:t>
            </a:r>
            <a:r>
              <a:rPr lang="en-US" sz="2800" dirty="0">
                <a:sym typeface="Wingdings" pitchFamily="2" charset="2"/>
              </a:rPr>
              <a:t> A[j]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7"/>
            </a:pPr>
            <a:r>
              <a:rPr lang="en-US" sz="2800" dirty="0">
                <a:sym typeface="Wingdings" pitchFamily="2" charset="2"/>
              </a:rPr>
              <a:t>      C[A[j]] </a:t>
            </a:r>
            <a:r>
              <a:rPr lang="en-US" sz="2800" b="1" dirty="0">
                <a:sym typeface="Wingdings" pitchFamily="2" charset="2"/>
              </a:rPr>
              <a:t></a:t>
            </a:r>
            <a:r>
              <a:rPr lang="en-US" sz="2800" dirty="0">
                <a:sym typeface="Wingdings" pitchFamily="2" charset="2"/>
              </a:rPr>
              <a:t> C[A[j]] -1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7"/>
            </a:pPr>
            <a:endParaRPr lang="en-US" sz="2800" dirty="0">
              <a:sym typeface="Wingdings" pitchFamily="2" charset="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800" dirty="0">
                <a:sym typeface="Wingdings" pitchFamily="2" charset="2"/>
              </a:rPr>
              <a:t>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800" dirty="0">
              <a:sym typeface="Wingdings" pitchFamily="2" charset="2"/>
            </a:endParaRPr>
          </a:p>
          <a:p>
            <a:pPr marL="609600" indent="-609600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5943600" y="990600"/>
            <a:ext cx="2133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/>
              <a:t>Θ(k)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553200" y="1905000"/>
            <a:ext cx="2133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/>
              <a:t>Θ(n)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6324600" y="3124200"/>
            <a:ext cx="2133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/>
              <a:t>Θ(k)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6019800" y="4419600"/>
            <a:ext cx="2133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/>
              <a:t>Θ(n)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4191000" y="5638800"/>
            <a:ext cx="3657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i="1"/>
              <a:t>Θ(n+k)</a:t>
            </a:r>
          </a:p>
        </p:txBody>
      </p:sp>
    </p:spTree>
    <p:extLst>
      <p:ext uri="{BB962C8B-B14F-4D97-AF65-F5344CB8AC3E}">
        <p14:creationId xmlns:p14="http://schemas.microsoft.com/office/powerpoint/2010/main" val="89602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/>
      <p:bldP spid="31749" grpId="0" animBg="1"/>
      <p:bldP spid="31750" grpId="0" animBg="1"/>
      <p:bldP spid="31751" grpId="0" animBg="1"/>
      <p:bldP spid="317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counting sort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19257"/>
            <a:ext cx="7315200" cy="3824343"/>
          </a:xfrm>
        </p:spPr>
        <p:txBody>
          <a:bodyPr>
            <a:normAutofit/>
          </a:bodyPr>
          <a:lstStyle/>
          <a:p>
            <a:r>
              <a:rPr lang="en-US" sz="2800" dirty="0"/>
              <a:t>Algorithm sorts in Θ(</a:t>
            </a:r>
            <a:r>
              <a:rPr lang="en-US" sz="2800" dirty="0" err="1"/>
              <a:t>n+k</a:t>
            </a:r>
            <a:r>
              <a:rPr lang="en-US" sz="2800" dirty="0"/>
              <a:t>) </a:t>
            </a:r>
          </a:p>
          <a:p>
            <a:r>
              <a:rPr lang="en-US" sz="2800" dirty="0"/>
              <a:t>If k is </a:t>
            </a:r>
            <a:r>
              <a:rPr lang="en-US" sz="2800" dirty="0">
                <a:cs typeface="Times New Roman" pitchFamily="18" charset="0"/>
              </a:rPr>
              <a:t>Ο(n) the counting sort is and </a:t>
            </a:r>
            <a:r>
              <a:rPr lang="en-US" sz="2800" dirty="0"/>
              <a:t>Θ(n)</a:t>
            </a:r>
          </a:p>
          <a:p>
            <a:r>
              <a:rPr lang="en-US" sz="2800" dirty="0"/>
              <a:t>Important property of counting sort is, it is </a:t>
            </a:r>
            <a:r>
              <a:rPr lang="en-US" sz="2800" b="1" dirty="0" smtClean="0"/>
              <a:t>stable</a:t>
            </a:r>
          </a:p>
          <a:p>
            <a:r>
              <a:rPr lang="en-US" sz="2800" b="1" dirty="0" smtClean="0"/>
              <a:t>What is Stable Sorting?</a:t>
            </a:r>
            <a:endParaRPr lang="en-US" sz="2800" b="1" dirty="0"/>
          </a:p>
          <a:p>
            <a:r>
              <a:rPr lang="en-US" sz="2800" b="1" dirty="0"/>
              <a:t>Can we apply counting sort on characters and floats </a:t>
            </a:r>
            <a:r>
              <a:rPr lang="en-US" sz="2800" b="1" dirty="0" smtClean="0"/>
              <a:t>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162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 the Last Lecture</a:t>
            </a:r>
            <a:endParaRPr 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Analysis of </a:t>
            </a:r>
            <a:r>
              <a:rPr lang="en-US" sz="2800" dirty="0" err="1" smtClean="0"/>
              <a:t>HeapSort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7740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543800" cy="4648200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b="1" i="1" dirty="0" smtClean="0"/>
              <a:t>Sort it By applying Counting Sort!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b="1" i="1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b="1" i="1" dirty="0" err="1" smtClean="0"/>
              <a:t>Counting_Sort</a:t>
            </a:r>
            <a:r>
              <a:rPr lang="en-US" b="1" i="1" dirty="0" smtClean="0"/>
              <a:t>(</a:t>
            </a:r>
            <a:r>
              <a:rPr lang="en-US" b="1" i="1" dirty="0" err="1" smtClean="0"/>
              <a:t>A,B,n,k</a:t>
            </a:r>
            <a:r>
              <a:rPr lang="en-US" dirty="0"/>
              <a:t>)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b="1" dirty="0">
                <a:sym typeface="Wingdings" pitchFamily="2" charset="2"/>
              </a:rPr>
              <a:t></a:t>
            </a:r>
            <a:r>
              <a:rPr lang="en-US" dirty="0">
                <a:sym typeface="Wingdings" pitchFamily="2" charset="2"/>
              </a:rPr>
              <a:t> 0 </a:t>
            </a:r>
            <a:r>
              <a:rPr lang="en-US" b="1" dirty="0">
                <a:sym typeface="Wingdings" pitchFamily="2" charset="2"/>
              </a:rPr>
              <a:t>to</a:t>
            </a:r>
            <a:r>
              <a:rPr lang="en-US" dirty="0">
                <a:sym typeface="Wingdings" pitchFamily="2" charset="2"/>
              </a:rPr>
              <a:t> k          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dirty="0">
                <a:sym typeface="Wingdings" pitchFamily="2" charset="2"/>
              </a:rPr>
              <a:t>      </a:t>
            </a:r>
            <a:r>
              <a:rPr lang="en-US" b="1" dirty="0">
                <a:sym typeface="Wingdings" pitchFamily="2" charset="2"/>
              </a:rPr>
              <a:t>do</a:t>
            </a:r>
            <a:r>
              <a:rPr lang="en-US" dirty="0">
                <a:sym typeface="Wingdings" pitchFamily="2" charset="2"/>
              </a:rPr>
              <a:t> C[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]</a:t>
            </a:r>
            <a:r>
              <a:rPr lang="en-US" b="1" dirty="0">
                <a:sym typeface="Wingdings" pitchFamily="2" charset="2"/>
              </a:rPr>
              <a:t></a:t>
            </a:r>
            <a:r>
              <a:rPr lang="en-US" dirty="0">
                <a:sym typeface="Wingdings" pitchFamily="2" charset="2"/>
              </a:rPr>
              <a:t> 0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b="1" dirty="0">
                <a:sym typeface="Wingdings" pitchFamily="2" charset="2"/>
              </a:rPr>
              <a:t>for</a:t>
            </a:r>
            <a:r>
              <a:rPr lang="en-US" dirty="0">
                <a:sym typeface="Wingdings" pitchFamily="2" charset="2"/>
              </a:rPr>
              <a:t> j</a:t>
            </a:r>
            <a:r>
              <a:rPr lang="en-US" b="1" dirty="0">
                <a:sym typeface="Wingdings" pitchFamily="2" charset="2"/>
              </a:rPr>
              <a:t></a:t>
            </a:r>
            <a:r>
              <a:rPr lang="en-US" dirty="0">
                <a:sym typeface="Wingdings" pitchFamily="2" charset="2"/>
              </a:rPr>
              <a:t> 1 </a:t>
            </a:r>
            <a:r>
              <a:rPr lang="en-US" b="1" dirty="0">
                <a:sym typeface="Wingdings" pitchFamily="2" charset="2"/>
              </a:rPr>
              <a:t>to</a:t>
            </a:r>
            <a:r>
              <a:rPr lang="en-US" dirty="0">
                <a:sym typeface="Wingdings" pitchFamily="2" charset="2"/>
              </a:rPr>
              <a:t> n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dirty="0">
                <a:sym typeface="Wingdings" pitchFamily="2" charset="2"/>
              </a:rPr>
              <a:t>      </a:t>
            </a:r>
            <a:r>
              <a:rPr lang="en-US" b="1" dirty="0">
                <a:sym typeface="Wingdings" pitchFamily="2" charset="2"/>
              </a:rPr>
              <a:t>do</a:t>
            </a:r>
            <a:r>
              <a:rPr lang="en-US" dirty="0">
                <a:sym typeface="Wingdings" pitchFamily="2" charset="2"/>
              </a:rPr>
              <a:t> C[A[j]] </a:t>
            </a:r>
            <a:r>
              <a:rPr lang="en-US" b="1" dirty="0">
                <a:sym typeface="Wingdings" pitchFamily="2" charset="2"/>
              </a:rPr>
              <a:t></a:t>
            </a:r>
            <a:r>
              <a:rPr lang="en-US" dirty="0">
                <a:sym typeface="Wingdings" pitchFamily="2" charset="2"/>
              </a:rPr>
              <a:t> C[A[j]] +1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dirty="0">
                <a:sym typeface="Wingdings" pitchFamily="2" charset="2"/>
              </a:rPr>
              <a:t>//c[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] contains elements equal to </a:t>
            </a:r>
            <a:r>
              <a:rPr lang="en-US" dirty="0" err="1">
                <a:sym typeface="Wingdings" pitchFamily="2" charset="2"/>
              </a:rPr>
              <a:t>i</a:t>
            </a:r>
            <a:endParaRPr lang="en-US" dirty="0">
              <a:sym typeface="Wingdings" pitchFamily="2" charset="2"/>
            </a:endParaRPr>
          </a:p>
          <a:p>
            <a:pPr marL="609600" indent="-609600">
              <a:lnSpc>
                <a:spcPct val="80000"/>
              </a:lnSpc>
              <a:buFontTx/>
              <a:buAutoNum type="arabicPeriod" startAt="5"/>
            </a:pPr>
            <a:r>
              <a:rPr lang="en-US" b="1" dirty="0">
                <a:sym typeface="Wingdings" pitchFamily="2" charset="2"/>
              </a:rPr>
              <a:t>for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1 to k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5"/>
            </a:pPr>
            <a:r>
              <a:rPr lang="en-US" dirty="0">
                <a:sym typeface="Wingdings" pitchFamily="2" charset="2"/>
              </a:rPr>
              <a:t>      </a:t>
            </a:r>
            <a:r>
              <a:rPr lang="en-US" b="1" dirty="0">
                <a:sym typeface="Wingdings" pitchFamily="2" charset="2"/>
              </a:rPr>
              <a:t>do</a:t>
            </a:r>
            <a:r>
              <a:rPr lang="en-US" dirty="0">
                <a:sym typeface="Wingdings" pitchFamily="2" charset="2"/>
              </a:rPr>
              <a:t> C[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] </a:t>
            </a:r>
            <a:r>
              <a:rPr lang="en-US" b="1" dirty="0">
                <a:sym typeface="Wingdings" pitchFamily="2" charset="2"/>
              </a:rPr>
              <a:t></a:t>
            </a:r>
            <a:r>
              <a:rPr lang="en-US" dirty="0">
                <a:sym typeface="Wingdings" pitchFamily="2" charset="2"/>
              </a:rPr>
              <a:t> C[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] + C[i-1]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dirty="0">
                <a:sym typeface="Wingdings" pitchFamily="2" charset="2"/>
              </a:rPr>
              <a:t>//c[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]contains elements equal or less than </a:t>
            </a:r>
            <a:r>
              <a:rPr lang="en-US" dirty="0" err="1">
                <a:sym typeface="Wingdings" pitchFamily="2" charset="2"/>
              </a:rPr>
              <a:t>i</a:t>
            </a:r>
            <a:endParaRPr lang="en-US" dirty="0">
              <a:sym typeface="Wingdings" pitchFamily="2" charset="2"/>
            </a:endParaRPr>
          </a:p>
          <a:p>
            <a:pPr marL="609600" indent="-609600">
              <a:lnSpc>
                <a:spcPct val="80000"/>
              </a:lnSpc>
              <a:buFontTx/>
              <a:buAutoNum type="arabicPeriod" startAt="7"/>
            </a:pPr>
            <a:r>
              <a:rPr lang="en-US" b="1" dirty="0">
                <a:sym typeface="Wingdings" pitchFamily="2" charset="2"/>
              </a:rPr>
              <a:t>for</a:t>
            </a:r>
            <a:r>
              <a:rPr lang="en-US" dirty="0">
                <a:sym typeface="Wingdings" pitchFamily="2" charset="2"/>
              </a:rPr>
              <a:t> j </a:t>
            </a:r>
            <a:r>
              <a:rPr lang="en-US" b="1" dirty="0">
                <a:sym typeface="Wingdings" pitchFamily="2" charset="2"/>
              </a:rPr>
              <a:t></a:t>
            </a:r>
            <a:r>
              <a:rPr lang="en-US" dirty="0">
                <a:sym typeface="Wingdings" pitchFamily="2" charset="2"/>
              </a:rPr>
              <a:t> n </a:t>
            </a:r>
            <a:r>
              <a:rPr lang="en-US" b="1" dirty="0" err="1">
                <a:sym typeface="Wingdings" pitchFamily="2" charset="2"/>
              </a:rPr>
              <a:t>downto</a:t>
            </a:r>
            <a:r>
              <a:rPr lang="en-US" dirty="0">
                <a:sym typeface="Wingdings" pitchFamily="2" charset="2"/>
              </a:rPr>
              <a:t> 1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7"/>
            </a:pPr>
            <a:r>
              <a:rPr lang="en-US" dirty="0">
                <a:sym typeface="Wingdings" pitchFamily="2" charset="2"/>
              </a:rPr>
              <a:t>      </a:t>
            </a:r>
            <a:r>
              <a:rPr lang="en-US" b="1" dirty="0">
                <a:sym typeface="Wingdings" pitchFamily="2" charset="2"/>
              </a:rPr>
              <a:t>do</a:t>
            </a:r>
            <a:r>
              <a:rPr lang="en-US" dirty="0">
                <a:sym typeface="Wingdings" pitchFamily="2" charset="2"/>
              </a:rPr>
              <a:t> B[C[A[j]]] </a:t>
            </a:r>
            <a:r>
              <a:rPr lang="en-US" b="1" dirty="0">
                <a:sym typeface="Wingdings" pitchFamily="2" charset="2"/>
              </a:rPr>
              <a:t></a:t>
            </a:r>
            <a:r>
              <a:rPr lang="en-US" dirty="0">
                <a:sym typeface="Wingdings" pitchFamily="2" charset="2"/>
              </a:rPr>
              <a:t> A[j]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7"/>
            </a:pPr>
            <a:r>
              <a:rPr lang="en-US" dirty="0">
                <a:sym typeface="Wingdings" pitchFamily="2" charset="2"/>
              </a:rPr>
              <a:t>      C[A[j]] </a:t>
            </a:r>
            <a:r>
              <a:rPr lang="en-US" b="1" dirty="0">
                <a:sym typeface="Wingdings" pitchFamily="2" charset="2"/>
              </a:rPr>
              <a:t></a:t>
            </a:r>
            <a:r>
              <a:rPr lang="en-US" dirty="0">
                <a:sym typeface="Wingdings" pitchFamily="2" charset="2"/>
              </a:rPr>
              <a:t> C[A[j]] -1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7"/>
            </a:pPr>
            <a:endParaRPr lang="en-US" dirty="0">
              <a:sym typeface="Wingdings" pitchFamily="2" charset="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dirty="0">
                <a:sym typeface="Wingdings" pitchFamily="2" charset="2"/>
              </a:rPr>
              <a:t>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dirty="0">
              <a:sym typeface="Wingdings" pitchFamily="2" charset="2"/>
            </a:endParaRPr>
          </a:p>
          <a:p>
            <a:pPr marL="609600" indent="-609600"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29798" y="757917"/>
            <a:ext cx="503802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239398" y="757917"/>
            <a:ext cx="503802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848998" y="757917"/>
            <a:ext cx="503802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458598" y="757917"/>
            <a:ext cx="503802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287398" y="757917"/>
            <a:ext cx="503802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896998" y="757917"/>
            <a:ext cx="503802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4068198" y="757917"/>
            <a:ext cx="503802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677798" y="757917"/>
            <a:ext cx="503802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506598" y="757917"/>
            <a:ext cx="503802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7116198" y="757916"/>
            <a:ext cx="503802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8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0"/>
            <a:ext cx="6965245" cy="1202485"/>
          </a:xfrm>
        </p:spPr>
        <p:txBody>
          <a:bodyPr/>
          <a:lstStyle/>
          <a:p>
            <a:r>
              <a:rPr lang="en-US" dirty="0"/>
              <a:t>Linear time Sorting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696200" cy="360381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The lower bound applies to the comparison sort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Is it possible to sort without comparison 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Yes but with some limitations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will discuss three algorithms that do sorting without comparison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So, </a:t>
            </a:r>
            <a:r>
              <a:rPr lang="en-US" sz="2800" dirty="0">
                <a:cs typeface="Times New Roman" pitchFamily="18" charset="0"/>
              </a:rPr>
              <a:t>Ω</a:t>
            </a:r>
            <a:r>
              <a:rPr lang="en-US" sz="2800" dirty="0"/>
              <a:t>(</a:t>
            </a:r>
            <a:r>
              <a:rPr lang="en-US" sz="2800" dirty="0" err="1"/>
              <a:t>nlgn</a:t>
            </a:r>
            <a:r>
              <a:rPr lang="en-US" sz="2800" dirty="0"/>
              <a:t>) rule does not apply on these algorithms</a:t>
            </a:r>
          </a:p>
        </p:txBody>
      </p:sp>
    </p:spTree>
    <p:extLst>
      <p:ext uri="{BB962C8B-B14F-4D97-AF65-F5344CB8AC3E}">
        <p14:creationId xmlns:p14="http://schemas.microsoft.com/office/powerpoint/2010/main" val="117976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Counting Sort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6792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6965245" cy="1202485"/>
          </a:xfrm>
        </p:spPr>
        <p:txBody>
          <a:bodyPr/>
          <a:lstStyle/>
          <a:p>
            <a:r>
              <a:rPr lang="en-US" dirty="0"/>
              <a:t>Counting sort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Counting sort assumes that numbers to be sorted are in the range </a:t>
            </a:r>
            <a:r>
              <a:rPr lang="en-US" sz="2800" b="1" dirty="0">
                <a:solidFill>
                  <a:schemeClr val="tx2"/>
                </a:solidFill>
              </a:rPr>
              <a:t>0 to k </a:t>
            </a:r>
          </a:p>
          <a:p>
            <a:r>
              <a:rPr lang="en-US" sz="2800" dirty="0"/>
              <a:t>The basic idea is to determined the rank in the final sorted array</a:t>
            </a:r>
          </a:p>
          <a:p>
            <a:r>
              <a:rPr lang="en-US" sz="2800" dirty="0"/>
              <a:t>The rank </a:t>
            </a:r>
            <a:r>
              <a:rPr lang="en-US" sz="2800" dirty="0" smtClean="0"/>
              <a:t>element </a:t>
            </a:r>
            <a:r>
              <a:rPr lang="en-US" sz="2800" dirty="0"/>
              <a:t>is the number </a:t>
            </a:r>
            <a:r>
              <a:rPr lang="en-US" sz="2800" dirty="0" smtClean="0"/>
              <a:t>which is highest number among all the elements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816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007315"/>
            <a:ext cx="6965245" cy="1202485"/>
          </a:xfrm>
        </p:spPr>
        <p:txBody>
          <a:bodyPr/>
          <a:lstStyle/>
          <a:p>
            <a:r>
              <a:rPr lang="en-US" dirty="0"/>
              <a:t>Counting sort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Once we know the rank, we simply copy numbers to their final position in output array</a:t>
            </a:r>
          </a:p>
          <a:p>
            <a:r>
              <a:rPr lang="en-US" sz="2800" dirty="0"/>
              <a:t>Algorithm sorts in Θ(</a:t>
            </a:r>
            <a:r>
              <a:rPr lang="en-US" sz="2800" dirty="0" err="1"/>
              <a:t>n+k</a:t>
            </a:r>
            <a:r>
              <a:rPr lang="en-US" sz="2800" dirty="0"/>
              <a:t>) </a:t>
            </a:r>
          </a:p>
          <a:p>
            <a:r>
              <a:rPr lang="en-US" sz="2800" dirty="0"/>
              <a:t>If k is </a:t>
            </a:r>
            <a:r>
              <a:rPr lang="en-US" sz="2800" dirty="0">
                <a:cs typeface="Times New Roman" pitchFamily="18" charset="0"/>
              </a:rPr>
              <a:t>Ο(n) the counting sort is and </a:t>
            </a:r>
            <a:r>
              <a:rPr lang="en-US" sz="2800" dirty="0"/>
              <a:t>Θ(n)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678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381000"/>
            <a:ext cx="8229600" cy="5675313"/>
          </a:xfrm>
        </p:spPr>
        <p:txBody>
          <a:bodyPr/>
          <a:lstStyle/>
          <a:p>
            <a:pPr marL="533400" indent="-533400">
              <a:lnSpc>
                <a:spcPct val="80000"/>
              </a:lnSpc>
            </a:pPr>
            <a:endParaRPr lang="en-US" sz="2800" b="1" i="1" dirty="0"/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800" b="1" i="1" dirty="0" err="1"/>
              <a:t>Counting_Sort</a:t>
            </a:r>
            <a:r>
              <a:rPr lang="en-US" sz="2800" b="1" i="1" dirty="0"/>
              <a:t>(</a:t>
            </a:r>
            <a:r>
              <a:rPr lang="en-US" sz="2800" b="1" i="1" dirty="0" err="1"/>
              <a:t>A,B,n,k</a:t>
            </a:r>
            <a:r>
              <a:rPr lang="en-US" sz="2400" dirty="0"/>
              <a:t>)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b="1" dirty="0">
                <a:sym typeface="Wingdings" pitchFamily="2" charset="2"/>
              </a:rPr>
              <a:t></a:t>
            </a:r>
            <a:r>
              <a:rPr lang="en-US" sz="2400" dirty="0">
                <a:sym typeface="Wingdings" pitchFamily="2" charset="2"/>
              </a:rPr>
              <a:t> 0 </a:t>
            </a:r>
            <a:r>
              <a:rPr lang="en-US" sz="2400" b="1" dirty="0">
                <a:sym typeface="Wingdings" pitchFamily="2" charset="2"/>
              </a:rPr>
              <a:t>to</a:t>
            </a:r>
            <a:r>
              <a:rPr lang="en-US" sz="2400" dirty="0">
                <a:sym typeface="Wingdings" pitchFamily="2" charset="2"/>
              </a:rPr>
              <a:t> k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sz="2400" dirty="0">
                <a:sym typeface="Wingdings" pitchFamily="2" charset="2"/>
              </a:rPr>
              <a:t>      </a:t>
            </a:r>
            <a:r>
              <a:rPr lang="en-US" sz="2400" b="1" dirty="0">
                <a:sym typeface="Wingdings" pitchFamily="2" charset="2"/>
              </a:rPr>
              <a:t>do</a:t>
            </a:r>
            <a:r>
              <a:rPr lang="en-US" sz="2400" dirty="0">
                <a:sym typeface="Wingdings" pitchFamily="2" charset="2"/>
              </a:rPr>
              <a:t> C[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]</a:t>
            </a:r>
            <a:r>
              <a:rPr lang="en-US" sz="2400" b="1" dirty="0">
                <a:sym typeface="Wingdings" pitchFamily="2" charset="2"/>
              </a:rPr>
              <a:t></a:t>
            </a:r>
            <a:r>
              <a:rPr lang="en-US" sz="2400" dirty="0">
                <a:sym typeface="Wingdings" pitchFamily="2" charset="2"/>
              </a:rPr>
              <a:t> 0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sz="2400" b="1" dirty="0">
                <a:sym typeface="Wingdings" pitchFamily="2" charset="2"/>
              </a:rPr>
              <a:t>for</a:t>
            </a:r>
            <a:r>
              <a:rPr lang="en-US" sz="2400" dirty="0">
                <a:sym typeface="Wingdings" pitchFamily="2" charset="2"/>
              </a:rPr>
              <a:t> j</a:t>
            </a:r>
            <a:r>
              <a:rPr lang="en-US" sz="2400" b="1" dirty="0">
                <a:sym typeface="Wingdings" pitchFamily="2" charset="2"/>
              </a:rPr>
              <a:t></a:t>
            </a:r>
            <a:r>
              <a:rPr lang="en-US" sz="2400" dirty="0">
                <a:sym typeface="Wingdings" pitchFamily="2" charset="2"/>
              </a:rPr>
              <a:t> 1 </a:t>
            </a:r>
            <a:r>
              <a:rPr lang="en-US" sz="2400" b="1" dirty="0">
                <a:sym typeface="Wingdings" pitchFamily="2" charset="2"/>
              </a:rPr>
              <a:t>to</a:t>
            </a:r>
            <a:r>
              <a:rPr lang="en-US" sz="2400" dirty="0">
                <a:sym typeface="Wingdings" pitchFamily="2" charset="2"/>
              </a:rPr>
              <a:t> n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sz="2400" dirty="0">
                <a:sym typeface="Wingdings" pitchFamily="2" charset="2"/>
              </a:rPr>
              <a:t>      </a:t>
            </a:r>
            <a:r>
              <a:rPr lang="en-US" sz="2400" b="1" dirty="0">
                <a:sym typeface="Wingdings" pitchFamily="2" charset="2"/>
              </a:rPr>
              <a:t>do</a:t>
            </a:r>
            <a:r>
              <a:rPr lang="en-US" sz="2400" dirty="0">
                <a:sym typeface="Wingdings" pitchFamily="2" charset="2"/>
              </a:rPr>
              <a:t> C[A[j]] </a:t>
            </a:r>
            <a:r>
              <a:rPr lang="en-US" sz="2400" b="1" dirty="0">
                <a:sym typeface="Wingdings" pitchFamily="2" charset="2"/>
              </a:rPr>
              <a:t></a:t>
            </a:r>
            <a:r>
              <a:rPr lang="en-US" sz="2400" dirty="0">
                <a:sym typeface="Wingdings" pitchFamily="2" charset="2"/>
              </a:rPr>
              <a:t> C[A[j]] +1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400" dirty="0">
                <a:sym typeface="Wingdings" pitchFamily="2" charset="2"/>
              </a:rPr>
              <a:t>//c[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] contains elements equal to </a:t>
            </a:r>
            <a:r>
              <a:rPr lang="en-US" sz="2400" dirty="0" err="1">
                <a:sym typeface="Wingdings" pitchFamily="2" charset="2"/>
              </a:rPr>
              <a:t>i</a:t>
            </a:r>
            <a:endParaRPr lang="en-US" sz="2400" dirty="0">
              <a:sym typeface="Wingdings" pitchFamily="2" charset="2"/>
            </a:endParaRPr>
          </a:p>
          <a:p>
            <a:pPr marL="533400" indent="-533400">
              <a:lnSpc>
                <a:spcPct val="80000"/>
              </a:lnSpc>
              <a:buFontTx/>
              <a:buAutoNum type="arabicPeriod" startAt="5"/>
            </a:pPr>
            <a:r>
              <a:rPr lang="en-US" sz="2400" b="1" dirty="0">
                <a:sym typeface="Wingdings" pitchFamily="2" charset="2"/>
              </a:rPr>
              <a:t>for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b="1" dirty="0">
                <a:sym typeface="Wingdings" pitchFamily="2" charset="2"/>
              </a:rPr>
              <a:t> </a:t>
            </a:r>
            <a:r>
              <a:rPr lang="en-US" sz="2400" dirty="0">
                <a:sym typeface="Wingdings" pitchFamily="2" charset="2"/>
              </a:rPr>
              <a:t>1 to k</a:t>
            </a:r>
          </a:p>
          <a:p>
            <a:pPr marL="533400" indent="-533400">
              <a:lnSpc>
                <a:spcPct val="80000"/>
              </a:lnSpc>
              <a:buFontTx/>
              <a:buAutoNum type="arabicPeriod" startAt="5"/>
            </a:pPr>
            <a:r>
              <a:rPr lang="en-US" sz="2400" dirty="0">
                <a:sym typeface="Wingdings" pitchFamily="2" charset="2"/>
              </a:rPr>
              <a:t>      </a:t>
            </a:r>
            <a:r>
              <a:rPr lang="en-US" sz="2400" b="1" dirty="0">
                <a:sym typeface="Wingdings" pitchFamily="2" charset="2"/>
              </a:rPr>
              <a:t>do</a:t>
            </a:r>
            <a:r>
              <a:rPr lang="en-US" sz="2400" dirty="0">
                <a:sym typeface="Wingdings" pitchFamily="2" charset="2"/>
              </a:rPr>
              <a:t> C[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] </a:t>
            </a:r>
            <a:r>
              <a:rPr lang="en-US" sz="2400" b="1" dirty="0">
                <a:sym typeface="Wingdings" pitchFamily="2" charset="2"/>
              </a:rPr>
              <a:t></a:t>
            </a:r>
            <a:r>
              <a:rPr lang="en-US" sz="2400" dirty="0">
                <a:sym typeface="Wingdings" pitchFamily="2" charset="2"/>
              </a:rPr>
              <a:t> C[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] + C[i-1]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400" dirty="0">
                <a:sym typeface="Wingdings" pitchFamily="2" charset="2"/>
              </a:rPr>
              <a:t>//c[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]contains elements equal or less than </a:t>
            </a:r>
            <a:r>
              <a:rPr lang="en-US" sz="2400" dirty="0" err="1">
                <a:sym typeface="Wingdings" pitchFamily="2" charset="2"/>
              </a:rPr>
              <a:t>i</a:t>
            </a:r>
            <a:endParaRPr lang="en-US" sz="2400" dirty="0">
              <a:sym typeface="Wingdings" pitchFamily="2" charset="2"/>
            </a:endParaRPr>
          </a:p>
          <a:p>
            <a:pPr marL="533400" indent="-533400">
              <a:lnSpc>
                <a:spcPct val="80000"/>
              </a:lnSpc>
              <a:buFontTx/>
              <a:buAutoNum type="arabicPeriod" startAt="7"/>
            </a:pPr>
            <a:r>
              <a:rPr lang="en-US" sz="2400" b="1" dirty="0">
                <a:sym typeface="Wingdings" pitchFamily="2" charset="2"/>
              </a:rPr>
              <a:t>for</a:t>
            </a:r>
            <a:r>
              <a:rPr lang="en-US" sz="2400" dirty="0">
                <a:sym typeface="Wingdings" pitchFamily="2" charset="2"/>
              </a:rPr>
              <a:t> j </a:t>
            </a:r>
            <a:r>
              <a:rPr lang="en-US" sz="2400" b="1" dirty="0">
                <a:sym typeface="Wingdings" pitchFamily="2" charset="2"/>
              </a:rPr>
              <a:t></a:t>
            </a:r>
            <a:r>
              <a:rPr lang="en-US" sz="2400" dirty="0">
                <a:sym typeface="Wingdings" pitchFamily="2" charset="2"/>
              </a:rPr>
              <a:t> n </a:t>
            </a:r>
            <a:r>
              <a:rPr lang="en-US" sz="2400" b="1" dirty="0" err="1">
                <a:sym typeface="Wingdings" pitchFamily="2" charset="2"/>
              </a:rPr>
              <a:t>downto</a:t>
            </a:r>
            <a:r>
              <a:rPr lang="en-US" sz="2400" dirty="0">
                <a:sym typeface="Wingdings" pitchFamily="2" charset="2"/>
              </a:rPr>
              <a:t> 1</a:t>
            </a:r>
          </a:p>
          <a:p>
            <a:pPr marL="533400" indent="-533400">
              <a:lnSpc>
                <a:spcPct val="80000"/>
              </a:lnSpc>
              <a:buFontTx/>
              <a:buAutoNum type="arabicPeriod" startAt="7"/>
            </a:pPr>
            <a:r>
              <a:rPr lang="en-US" sz="2400" dirty="0" smtClean="0">
                <a:sym typeface="Wingdings" pitchFamily="2" charset="2"/>
              </a:rPr>
              <a:t>      B[C[A[j</a:t>
            </a:r>
            <a:r>
              <a:rPr lang="en-US" sz="2400" dirty="0">
                <a:sym typeface="Wingdings" pitchFamily="2" charset="2"/>
              </a:rPr>
              <a:t>]]] </a:t>
            </a:r>
            <a:r>
              <a:rPr lang="en-US" sz="2400" b="1" dirty="0">
                <a:sym typeface="Wingdings" pitchFamily="2" charset="2"/>
              </a:rPr>
              <a:t></a:t>
            </a:r>
            <a:r>
              <a:rPr lang="en-US" sz="2400" dirty="0">
                <a:sym typeface="Wingdings" pitchFamily="2" charset="2"/>
              </a:rPr>
              <a:t> A[j]</a:t>
            </a:r>
          </a:p>
          <a:p>
            <a:pPr marL="533400" indent="-533400">
              <a:lnSpc>
                <a:spcPct val="80000"/>
              </a:lnSpc>
              <a:buFontTx/>
              <a:buAutoNum type="arabicPeriod" startAt="7"/>
            </a:pPr>
            <a:r>
              <a:rPr lang="en-US" sz="2400" dirty="0">
                <a:sym typeface="Wingdings" pitchFamily="2" charset="2"/>
              </a:rPr>
              <a:t>      C[A[j]] </a:t>
            </a:r>
            <a:r>
              <a:rPr lang="en-US" sz="2400" b="1" dirty="0">
                <a:sym typeface="Wingdings" pitchFamily="2" charset="2"/>
              </a:rPr>
              <a:t></a:t>
            </a:r>
            <a:r>
              <a:rPr lang="en-US" sz="2400" dirty="0">
                <a:sym typeface="Wingdings" pitchFamily="2" charset="2"/>
              </a:rPr>
              <a:t> C[A[j]] -1</a:t>
            </a:r>
          </a:p>
          <a:p>
            <a:pPr marL="533400" indent="-533400">
              <a:lnSpc>
                <a:spcPct val="80000"/>
              </a:lnSpc>
              <a:buFontTx/>
              <a:buAutoNum type="arabicPeriod" startAt="7"/>
            </a:pPr>
            <a:endParaRPr lang="en-US" sz="2400" dirty="0">
              <a:sym typeface="Wingdings" pitchFamily="2" charset="2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400" dirty="0">
                <a:sym typeface="Wingdings" pitchFamily="2" charset="2"/>
              </a:rPr>
              <a:t> 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sz="2400" dirty="0">
              <a:sym typeface="Wingdings" pitchFamily="2" charset="2"/>
            </a:endParaRPr>
          </a:p>
          <a:p>
            <a:pPr marL="533400" indent="-533400">
              <a:lnSpc>
                <a:spcPct val="80000"/>
              </a:lnSpc>
            </a:pPr>
            <a:endParaRPr lang="en-US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2431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counting sort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can observe that there are three arrays</a:t>
            </a:r>
          </a:p>
          <a:p>
            <a:r>
              <a:rPr lang="en-US" sz="2800" b="1" dirty="0"/>
              <a:t>A[1…..n] </a:t>
            </a:r>
            <a:r>
              <a:rPr lang="en-US" sz="2800" dirty="0"/>
              <a:t>is an input array</a:t>
            </a:r>
          </a:p>
          <a:p>
            <a:r>
              <a:rPr lang="en-US" sz="2800" b="1" dirty="0"/>
              <a:t>B[1….n] </a:t>
            </a:r>
            <a:r>
              <a:rPr lang="en-US" sz="2800" dirty="0"/>
              <a:t>is an output array where we want to store sorted sequence</a:t>
            </a:r>
          </a:p>
          <a:p>
            <a:r>
              <a:rPr lang="en-US" sz="2800" b="1" dirty="0" smtClean="0"/>
              <a:t>C[0….</a:t>
            </a:r>
            <a:r>
              <a:rPr lang="en-US" sz="2800" b="1" dirty="0"/>
              <a:t>k] </a:t>
            </a:r>
            <a:r>
              <a:rPr lang="en-US" sz="2800" dirty="0"/>
              <a:t>Array of </a:t>
            </a:r>
            <a:r>
              <a:rPr lang="en-US" sz="2800" dirty="0" err="1"/>
              <a:t>intergers</a:t>
            </a:r>
            <a:r>
              <a:rPr lang="en-US" sz="2800" dirty="0"/>
              <a:t> C[x] is the rank of x in A</a:t>
            </a:r>
          </a:p>
        </p:txBody>
      </p:sp>
    </p:spTree>
    <p:extLst>
      <p:ext uri="{BB962C8B-B14F-4D97-AF65-F5344CB8AC3E}">
        <p14:creationId xmlns:p14="http://schemas.microsoft.com/office/powerpoint/2010/main" val="212448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057400" y="1314571"/>
            <a:ext cx="4876800" cy="33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1       2      3      4      5      6     7      8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057400" y="757917"/>
            <a:ext cx="609600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667000" y="757917"/>
            <a:ext cx="609600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276600" y="757917"/>
            <a:ext cx="609600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886200" y="757917"/>
            <a:ext cx="609600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5715000" y="757917"/>
            <a:ext cx="609600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6324600" y="757917"/>
            <a:ext cx="609600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495800" y="757917"/>
            <a:ext cx="609600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5105400" y="757917"/>
            <a:ext cx="609600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1600200" y="827499"/>
            <a:ext cx="381000" cy="36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A</a:t>
            </a: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2209800" y="1871226"/>
            <a:ext cx="609600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2819400" y="1871226"/>
            <a:ext cx="609600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3429000" y="1871226"/>
            <a:ext cx="609600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4038600" y="1871226"/>
            <a:ext cx="609600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4648200" y="1871226"/>
            <a:ext cx="609600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5257800" y="1871226"/>
            <a:ext cx="609600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1676400" y="1940808"/>
            <a:ext cx="381000" cy="36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c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2209800" y="2358298"/>
            <a:ext cx="3657600" cy="33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0      1      2      3      4     5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6172200" y="1801644"/>
            <a:ext cx="2971800" cy="125102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b="1" dirty="0">
                <a:sym typeface="Wingdings" pitchFamily="2" charset="2"/>
              </a:rPr>
              <a:t></a:t>
            </a:r>
            <a:r>
              <a:rPr lang="en-US" sz="2400" dirty="0">
                <a:sym typeface="Wingdings" pitchFamily="2" charset="2"/>
              </a:rPr>
              <a:t> 0 </a:t>
            </a:r>
            <a:r>
              <a:rPr lang="en-US" sz="2400" b="1" dirty="0">
                <a:sym typeface="Wingdings" pitchFamily="2" charset="2"/>
              </a:rPr>
              <a:t>to</a:t>
            </a:r>
            <a:r>
              <a:rPr lang="en-US" sz="2400" dirty="0">
                <a:sym typeface="Wingdings" pitchFamily="2" charset="2"/>
              </a:rPr>
              <a:t> k</a:t>
            </a:r>
          </a:p>
          <a:p>
            <a:pPr marL="457200" indent="-457200"/>
            <a:r>
              <a:rPr lang="en-US" sz="2400" dirty="0">
                <a:sym typeface="Wingdings" pitchFamily="2" charset="2"/>
              </a:rPr>
              <a:t>      </a:t>
            </a:r>
            <a:r>
              <a:rPr lang="en-US" sz="2400" b="1" dirty="0">
                <a:sym typeface="Wingdings" pitchFamily="2" charset="2"/>
              </a:rPr>
              <a:t>do</a:t>
            </a:r>
            <a:r>
              <a:rPr lang="en-US" sz="2400" dirty="0">
                <a:sym typeface="Wingdings" pitchFamily="2" charset="2"/>
              </a:rPr>
              <a:t> C[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]</a:t>
            </a:r>
            <a:r>
              <a:rPr lang="en-US" sz="2400" b="1" dirty="0">
                <a:sym typeface="Wingdings" pitchFamily="2" charset="2"/>
              </a:rPr>
              <a:t></a:t>
            </a:r>
            <a:r>
              <a:rPr lang="en-US" sz="2400" dirty="0">
                <a:sym typeface="Wingdings" pitchFamily="2" charset="2"/>
              </a:rPr>
              <a:t> 0</a:t>
            </a:r>
          </a:p>
          <a:p>
            <a:pPr marL="457200" indent="-457200">
              <a:spcBef>
                <a:spcPct val="50000"/>
              </a:spcBef>
            </a:pPr>
            <a:endParaRPr lang="en-US" sz="2400" dirty="0"/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762000" y="3541189"/>
            <a:ext cx="609600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1371600" y="3541189"/>
            <a:ext cx="609600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1981200" y="3541189"/>
            <a:ext cx="609600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2590800" y="3541189"/>
            <a:ext cx="609600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3200400" y="3541189"/>
            <a:ext cx="609600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3810000" y="3541189"/>
            <a:ext cx="609600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3581" name="Text Box 29"/>
          <p:cNvSpPr txBox="1">
            <a:spLocks noChangeArrowheads="1"/>
          </p:cNvSpPr>
          <p:nvPr/>
        </p:nvSpPr>
        <p:spPr bwMode="auto">
          <a:xfrm>
            <a:off x="228600" y="3610771"/>
            <a:ext cx="381000" cy="36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c</a:t>
            </a:r>
          </a:p>
        </p:txBody>
      </p:sp>
      <p:sp>
        <p:nvSpPr>
          <p:cNvPr id="23582" name="Text Box 30"/>
          <p:cNvSpPr txBox="1">
            <a:spLocks noChangeArrowheads="1"/>
          </p:cNvSpPr>
          <p:nvPr/>
        </p:nvSpPr>
        <p:spPr bwMode="auto">
          <a:xfrm>
            <a:off x="762000" y="4028262"/>
            <a:ext cx="3657600" cy="33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0      1      2      3      4     5</a:t>
            </a:r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4495800" y="3471607"/>
            <a:ext cx="4648200" cy="125102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sz="2400" b="1" dirty="0">
                <a:sym typeface="Wingdings" pitchFamily="2" charset="2"/>
              </a:rPr>
              <a:t>for</a:t>
            </a:r>
            <a:r>
              <a:rPr lang="en-US" sz="2400" dirty="0">
                <a:sym typeface="Wingdings" pitchFamily="2" charset="2"/>
              </a:rPr>
              <a:t> j</a:t>
            </a:r>
            <a:r>
              <a:rPr lang="en-US" sz="2400" b="1" dirty="0">
                <a:sym typeface="Wingdings" pitchFamily="2" charset="2"/>
              </a:rPr>
              <a:t></a:t>
            </a:r>
            <a:r>
              <a:rPr lang="en-US" sz="2400" dirty="0">
                <a:sym typeface="Wingdings" pitchFamily="2" charset="2"/>
              </a:rPr>
              <a:t> 1 </a:t>
            </a:r>
            <a:r>
              <a:rPr lang="en-US" sz="2400" b="1" dirty="0">
                <a:sym typeface="Wingdings" pitchFamily="2" charset="2"/>
              </a:rPr>
              <a:t>to</a:t>
            </a:r>
            <a:r>
              <a:rPr lang="en-US" sz="2400" dirty="0">
                <a:sym typeface="Wingdings" pitchFamily="2" charset="2"/>
              </a:rPr>
              <a:t> n</a:t>
            </a:r>
          </a:p>
          <a:p>
            <a:pPr marL="457200" indent="-457200"/>
            <a:r>
              <a:rPr lang="en-US" sz="2400" dirty="0">
                <a:sym typeface="Wingdings" pitchFamily="2" charset="2"/>
              </a:rPr>
              <a:t>      </a:t>
            </a:r>
            <a:r>
              <a:rPr lang="en-US" sz="2400" b="1" dirty="0">
                <a:sym typeface="Wingdings" pitchFamily="2" charset="2"/>
              </a:rPr>
              <a:t>do</a:t>
            </a:r>
            <a:r>
              <a:rPr lang="en-US" sz="2400" dirty="0">
                <a:sym typeface="Wingdings" pitchFamily="2" charset="2"/>
              </a:rPr>
              <a:t> C[A[j]] </a:t>
            </a:r>
            <a:r>
              <a:rPr lang="en-US" sz="2400" b="1" dirty="0">
                <a:sym typeface="Wingdings" pitchFamily="2" charset="2"/>
              </a:rPr>
              <a:t></a:t>
            </a:r>
            <a:r>
              <a:rPr lang="en-US" sz="2400" dirty="0">
                <a:sym typeface="Wingdings" pitchFamily="2" charset="2"/>
              </a:rPr>
              <a:t> C[A[j]] +1</a:t>
            </a:r>
          </a:p>
          <a:p>
            <a:pPr marL="457200" indent="-457200">
              <a:spcBef>
                <a:spcPct val="50000"/>
              </a:spcBef>
            </a:pPr>
            <a:endParaRPr lang="en-US" sz="2400" dirty="0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762000" y="5141571"/>
            <a:ext cx="609600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1371600" y="5141571"/>
            <a:ext cx="609600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1981200" y="5141571"/>
            <a:ext cx="609600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2590800" y="5141571"/>
            <a:ext cx="609600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3589" name="Rectangle 37"/>
          <p:cNvSpPr>
            <a:spLocks noChangeArrowheads="1"/>
          </p:cNvSpPr>
          <p:nvPr/>
        </p:nvSpPr>
        <p:spPr bwMode="auto">
          <a:xfrm>
            <a:off x="3200400" y="5141571"/>
            <a:ext cx="609600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3590" name="Rectangle 38"/>
          <p:cNvSpPr>
            <a:spLocks noChangeArrowheads="1"/>
          </p:cNvSpPr>
          <p:nvPr/>
        </p:nvSpPr>
        <p:spPr bwMode="auto">
          <a:xfrm>
            <a:off x="3810000" y="5141571"/>
            <a:ext cx="609600" cy="4870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3591" name="Text Box 39"/>
          <p:cNvSpPr txBox="1">
            <a:spLocks noChangeArrowheads="1"/>
          </p:cNvSpPr>
          <p:nvPr/>
        </p:nvSpPr>
        <p:spPr bwMode="auto">
          <a:xfrm>
            <a:off x="228600" y="5211152"/>
            <a:ext cx="381000" cy="36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c</a:t>
            </a:r>
          </a:p>
        </p:txBody>
      </p:sp>
      <p:sp>
        <p:nvSpPr>
          <p:cNvPr id="23592" name="Text Box 40"/>
          <p:cNvSpPr txBox="1">
            <a:spLocks noChangeArrowheads="1"/>
          </p:cNvSpPr>
          <p:nvPr/>
        </p:nvSpPr>
        <p:spPr bwMode="auto">
          <a:xfrm>
            <a:off x="762000" y="5628643"/>
            <a:ext cx="3657600" cy="33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0      1      2      3      4     5</a:t>
            </a:r>
          </a:p>
        </p:txBody>
      </p:sp>
      <p:sp>
        <p:nvSpPr>
          <p:cNvPr id="23593" name="Text Box 41"/>
          <p:cNvSpPr txBox="1">
            <a:spLocks noChangeArrowheads="1"/>
          </p:cNvSpPr>
          <p:nvPr/>
        </p:nvSpPr>
        <p:spPr bwMode="auto">
          <a:xfrm>
            <a:off x="4572000" y="5071989"/>
            <a:ext cx="4572000" cy="125102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sz="2400" b="1" dirty="0">
                <a:sym typeface="Wingdings" pitchFamily="2" charset="2"/>
              </a:rPr>
              <a:t>for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b="1" dirty="0">
                <a:sym typeface="Wingdings" pitchFamily="2" charset="2"/>
              </a:rPr>
              <a:t> </a:t>
            </a:r>
            <a:r>
              <a:rPr lang="en-US" sz="2400" dirty="0">
                <a:sym typeface="Wingdings" pitchFamily="2" charset="2"/>
              </a:rPr>
              <a:t>1 to k</a:t>
            </a:r>
          </a:p>
          <a:p>
            <a:pPr marL="457200" indent="-457200"/>
            <a:r>
              <a:rPr lang="en-US" sz="2400" dirty="0">
                <a:sym typeface="Wingdings" pitchFamily="2" charset="2"/>
              </a:rPr>
              <a:t>      </a:t>
            </a:r>
            <a:r>
              <a:rPr lang="en-US" sz="2400" b="1" dirty="0">
                <a:sym typeface="Wingdings" pitchFamily="2" charset="2"/>
              </a:rPr>
              <a:t>do</a:t>
            </a:r>
            <a:r>
              <a:rPr lang="en-US" sz="2400" dirty="0">
                <a:sym typeface="Wingdings" pitchFamily="2" charset="2"/>
              </a:rPr>
              <a:t> C[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] </a:t>
            </a:r>
            <a:r>
              <a:rPr lang="en-US" sz="2400" b="1" dirty="0">
                <a:sym typeface="Wingdings" pitchFamily="2" charset="2"/>
              </a:rPr>
              <a:t></a:t>
            </a:r>
            <a:r>
              <a:rPr lang="en-US" sz="2400" dirty="0">
                <a:sym typeface="Wingdings" pitchFamily="2" charset="2"/>
              </a:rPr>
              <a:t> C[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] + C[i-1]</a:t>
            </a:r>
          </a:p>
          <a:p>
            <a:pPr marL="457200" indent="-457200">
              <a:spcBef>
                <a:spcPct val="500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913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57" grpId="0" animBg="1"/>
      <p:bldP spid="23558" grpId="0" animBg="1"/>
      <p:bldP spid="23559" grpId="0" animBg="1"/>
      <p:bldP spid="23560" grpId="0" animBg="1"/>
      <p:bldP spid="23561" grpId="0" animBg="1"/>
      <p:bldP spid="23562" grpId="0" animBg="1"/>
      <p:bldP spid="23563" grpId="0" animBg="1"/>
      <p:bldP spid="23564" grpId="0" animBg="1"/>
      <p:bldP spid="23565" grpId="0"/>
      <p:bldP spid="23566" grpId="0" animBg="1"/>
      <p:bldP spid="23567" grpId="0" animBg="1"/>
      <p:bldP spid="23568" grpId="0" animBg="1"/>
      <p:bldP spid="23569" grpId="0" animBg="1"/>
      <p:bldP spid="23570" grpId="0" animBg="1"/>
      <p:bldP spid="23571" grpId="0" animBg="1"/>
      <p:bldP spid="23572" grpId="0"/>
      <p:bldP spid="23573" grpId="0"/>
      <p:bldP spid="23574" grpId="0" animBg="1"/>
      <p:bldP spid="23575" grpId="0" animBg="1"/>
      <p:bldP spid="23576" grpId="0" animBg="1"/>
      <p:bldP spid="23577" grpId="0" animBg="1"/>
      <p:bldP spid="23578" grpId="0" animBg="1"/>
      <p:bldP spid="23579" grpId="0" animBg="1"/>
      <p:bldP spid="23580" grpId="0" animBg="1"/>
      <p:bldP spid="23581" grpId="0"/>
      <p:bldP spid="23582" grpId="0"/>
      <p:bldP spid="23584" grpId="0" animBg="1"/>
      <p:bldP spid="23585" grpId="0" animBg="1"/>
      <p:bldP spid="23586" grpId="0" animBg="1"/>
      <p:bldP spid="23587" grpId="0" animBg="1"/>
      <p:bldP spid="23588" grpId="0" animBg="1"/>
      <p:bldP spid="23589" grpId="0" animBg="1"/>
      <p:bldP spid="23590" grpId="0" animBg="1"/>
      <p:bldP spid="23591" grpId="0"/>
      <p:bldP spid="23592" grpId="0"/>
      <p:bldP spid="23593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14735</TotalTime>
  <Words>1052</Words>
  <Application>Microsoft Office PowerPoint</Application>
  <PresentationFormat>On-screen Show (4:3)</PresentationFormat>
  <Paragraphs>389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Pushpin</vt:lpstr>
      <vt:lpstr>PowerPoint Presentation</vt:lpstr>
      <vt:lpstr>In the Last Lecture</vt:lpstr>
      <vt:lpstr>Linear time Sorting</vt:lpstr>
      <vt:lpstr>Today’s Agenda</vt:lpstr>
      <vt:lpstr>Counting sort</vt:lpstr>
      <vt:lpstr>Counting sort</vt:lpstr>
      <vt:lpstr>PowerPoint Presentation</vt:lpstr>
      <vt:lpstr>Analysis of counting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of counting sort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waqar</dc:creator>
  <cp:lastModifiedBy>Ahsan Humayun</cp:lastModifiedBy>
  <cp:revision>325</cp:revision>
  <cp:lastPrinted>1601-01-01T00:00:00Z</cp:lastPrinted>
  <dcterms:created xsi:type="dcterms:W3CDTF">2000-12-31T21:35:57Z</dcterms:created>
  <dcterms:modified xsi:type="dcterms:W3CDTF">2019-03-12T17:41:30Z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