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71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10" r:id="rId10"/>
    <p:sldId id="452" r:id="rId11"/>
    <p:sldId id="453" r:id="rId12"/>
    <p:sldId id="454" r:id="rId13"/>
    <p:sldId id="455" r:id="rId14"/>
    <p:sldId id="456" r:id="rId15"/>
    <p:sldId id="459" r:id="rId16"/>
    <p:sldId id="460" r:id="rId17"/>
    <p:sldId id="457" r:id="rId18"/>
    <p:sldId id="458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7259026-5063-49E6-BD51-AAACAEBED3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4E7B-F781-49B9-890A-EC83B5B9F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26E0-8D09-450F-9A0C-4EE87DF74D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FCCB-1DE9-4D95-9196-6C2994CAA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E51D-110C-403C-AA7C-35AF6AFAB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309F-AF6C-4581-B1AB-5CADB70CB0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7E92-A344-4C3B-8290-02715CA1CD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BA2F-8476-412C-A4D4-6A3067AA5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34C8-F9DF-4863-B5FC-EC11C0A7C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EDD71412-6A79-48CB-9A26-1F7863879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6AD3013-B89E-4955-8FC3-9AF9DB4116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1D8E6DD-D9D5-4486-9342-B054958FF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953000"/>
            <a:ext cx="5712179" cy="835378"/>
          </a:xfrm>
        </p:spPr>
        <p:txBody>
          <a:bodyPr>
            <a:normAutofit/>
          </a:bodyPr>
          <a:lstStyle/>
          <a:p>
            <a:pPr algn="r">
              <a:buFontTx/>
              <a:buNone/>
            </a:pPr>
            <a:r>
              <a:rPr lang="en-US" sz="2800" b="1" dirty="0" smtClean="0"/>
              <a:t>Lecture # 11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963789" y="1973237"/>
            <a:ext cx="7239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Design &amp; Analysis</a:t>
            </a:r>
          </a:p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of Algorithms</a:t>
            </a:r>
            <a:endParaRPr lang="en-US" sz="4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Series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3040" y="1905000"/>
            <a:ext cx="6196405" cy="3603812"/>
          </a:xfrm>
        </p:spPr>
        <p:txBody>
          <a:bodyPr>
            <a:normAutofit/>
          </a:bodyPr>
          <a:lstStyle/>
          <a:p>
            <a:r>
              <a:rPr lang="en-US" sz="2800" dirty="0"/>
              <a:t>Observe the sequence</a:t>
            </a:r>
          </a:p>
          <a:p>
            <a:pPr>
              <a:buFontTx/>
              <a:buNone/>
            </a:pPr>
            <a:r>
              <a:rPr lang="en-US" sz="2800" dirty="0"/>
              <a:t>    1,1,2,3,5,8,13,21,34,55 …….</a:t>
            </a:r>
          </a:p>
          <a:p>
            <a:r>
              <a:rPr lang="en-US" sz="2800" dirty="0"/>
              <a:t>Each number is sum of preceding two </a:t>
            </a:r>
            <a:r>
              <a:rPr lang="en-US" sz="2800" dirty="0" smtClean="0"/>
              <a:t>numbers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292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 Sequence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Fibonacci numbers </a:t>
            </a:r>
            <a:r>
              <a:rPr lang="en-US" sz="3200" dirty="0" err="1"/>
              <a:t>F</a:t>
            </a:r>
            <a:r>
              <a:rPr lang="en-US" sz="3200" baseline="-25000" dirty="0" err="1"/>
              <a:t>n</a:t>
            </a:r>
            <a:r>
              <a:rPr lang="en-US" sz="3200" baseline="-25000" dirty="0"/>
              <a:t> </a:t>
            </a:r>
            <a:r>
              <a:rPr lang="en-US" sz="3200" dirty="0"/>
              <a:t>are defined recursively as follows</a:t>
            </a:r>
          </a:p>
          <a:p>
            <a:pPr>
              <a:buFontTx/>
              <a:buNone/>
            </a:pPr>
            <a:r>
              <a:rPr lang="en-US" sz="3200" dirty="0"/>
              <a:t>           </a:t>
            </a:r>
            <a:r>
              <a:rPr lang="en-US" sz="3200" dirty="0" smtClean="0"/>
              <a:t> F</a:t>
            </a:r>
            <a:r>
              <a:rPr lang="en-US" sz="3200" baseline="-25000" dirty="0" smtClean="0"/>
              <a:t>0</a:t>
            </a:r>
            <a:r>
              <a:rPr lang="en-US" sz="3200" dirty="0"/>
              <a:t>= 0</a:t>
            </a:r>
          </a:p>
          <a:p>
            <a:pPr>
              <a:buFontTx/>
              <a:buNone/>
            </a:pPr>
            <a:r>
              <a:rPr lang="en-US" sz="3200" dirty="0"/>
              <a:t>           </a:t>
            </a:r>
            <a:r>
              <a:rPr lang="en-US" sz="3200" dirty="0" smtClean="0"/>
              <a:t> F</a:t>
            </a:r>
            <a:r>
              <a:rPr lang="en-US" sz="3200" baseline="-25000" dirty="0" smtClean="0"/>
              <a:t>1 </a:t>
            </a:r>
            <a:r>
              <a:rPr lang="en-US" sz="3200" dirty="0"/>
              <a:t>= 1</a:t>
            </a:r>
          </a:p>
          <a:p>
            <a:pPr>
              <a:buFontTx/>
              <a:buNone/>
            </a:pPr>
            <a:r>
              <a:rPr lang="en-US" sz="3200" dirty="0"/>
              <a:t>            </a:t>
            </a:r>
            <a:r>
              <a:rPr lang="en-US" sz="3200" dirty="0" err="1" smtClean="0"/>
              <a:t>F</a:t>
            </a:r>
            <a:r>
              <a:rPr lang="en-US" sz="3200" baseline="-25000" dirty="0" err="1" smtClean="0"/>
              <a:t>n</a:t>
            </a:r>
            <a:r>
              <a:rPr lang="en-US" sz="3200" baseline="-25000" dirty="0" smtClean="0"/>
              <a:t> </a:t>
            </a:r>
            <a:r>
              <a:rPr lang="en-US" sz="3200" dirty="0"/>
              <a:t>= F</a:t>
            </a:r>
            <a:r>
              <a:rPr lang="en-US" sz="3200" baseline="-25000" dirty="0"/>
              <a:t>n-1</a:t>
            </a:r>
            <a:r>
              <a:rPr lang="en-US" sz="3200" dirty="0"/>
              <a:t> +F</a:t>
            </a:r>
            <a:r>
              <a:rPr lang="en-US" sz="3200" baseline="-25000" dirty="0"/>
              <a:t>n-2</a:t>
            </a:r>
          </a:p>
        </p:txBody>
      </p:sp>
    </p:spTree>
    <p:extLst>
      <p:ext uri="{BB962C8B-B14F-4D97-AF65-F5344CB8AC3E}">
        <p14:creationId xmlns:p14="http://schemas.microsoft.com/office/powerpoint/2010/main" val="78853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Fibonacci Sequence (recursive definition 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3040" y="2119257"/>
            <a:ext cx="6995160" cy="3603812"/>
          </a:xfrm>
        </p:spPr>
        <p:txBody>
          <a:bodyPr>
            <a:noAutofit/>
          </a:bodyPr>
          <a:lstStyle/>
          <a:p>
            <a:pPr marL="609600" indent="-609600"/>
            <a:r>
              <a:rPr lang="en-US" sz="3200" dirty="0" smtClean="0"/>
              <a:t>         Fib(n</a:t>
            </a:r>
            <a:r>
              <a:rPr lang="en-US" sz="3200" dirty="0"/>
              <a:t>)</a:t>
            </a:r>
          </a:p>
          <a:p>
            <a:pPr marL="609600" indent="-609600">
              <a:buClr>
                <a:srgbClr val="7F8F82"/>
              </a:buClr>
              <a:buFontTx/>
              <a:buAutoNum type="arabicPeriod"/>
            </a:pPr>
            <a:r>
              <a:rPr lang="en-US" sz="3200" dirty="0"/>
              <a:t>         </a:t>
            </a:r>
            <a:r>
              <a:rPr lang="en-US" sz="3200" b="1" dirty="0"/>
              <a:t>if</a:t>
            </a:r>
            <a:r>
              <a:rPr lang="en-US" sz="3200" dirty="0"/>
              <a:t>(n&lt;2)</a:t>
            </a:r>
          </a:p>
          <a:p>
            <a:pPr marL="609600" indent="-609600">
              <a:buClr>
                <a:srgbClr val="7F8F82"/>
              </a:buClr>
              <a:buFontTx/>
              <a:buAutoNum type="arabicPeriod"/>
            </a:pPr>
            <a:r>
              <a:rPr lang="en-US" sz="3200" b="1" dirty="0">
                <a:solidFill>
                  <a:schemeClr val="tx2"/>
                </a:solidFill>
              </a:rPr>
              <a:t>             </a:t>
            </a:r>
            <a:r>
              <a:rPr lang="en-US" sz="3200" b="1" dirty="0" smtClean="0">
                <a:solidFill>
                  <a:schemeClr val="tx2"/>
                </a:solidFill>
              </a:rPr>
              <a:t>return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/>
              <a:t>n</a:t>
            </a:r>
          </a:p>
          <a:p>
            <a:pPr marL="609600" indent="-609600">
              <a:buClr>
                <a:srgbClr val="7F8F82"/>
              </a:buClr>
              <a:buFontTx/>
              <a:buAutoNum type="arabicPeriod"/>
            </a:pPr>
            <a:r>
              <a:rPr lang="en-US" sz="3200" b="1" dirty="0"/>
              <a:t>         else</a:t>
            </a:r>
            <a:r>
              <a:rPr lang="en-US" sz="3200" dirty="0"/>
              <a:t> </a:t>
            </a:r>
            <a:endParaRPr lang="en-US" sz="3200" dirty="0" smtClean="0"/>
          </a:p>
          <a:p>
            <a:pPr marL="609600" indent="-609600">
              <a:buClr>
                <a:srgbClr val="7F8F82"/>
              </a:buClr>
              <a:buFontTx/>
              <a:buAutoNum type="arabicPeriod"/>
            </a:pPr>
            <a:r>
              <a:rPr lang="en-US" sz="3200" dirty="0"/>
              <a:t> </a:t>
            </a:r>
            <a:r>
              <a:rPr lang="en-US" sz="3200" dirty="0" smtClean="0"/>
              <a:t>           </a:t>
            </a:r>
            <a:r>
              <a:rPr lang="en-US" sz="3200" b="1" dirty="0" smtClean="0">
                <a:solidFill>
                  <a:schemeClr val="tx2"/>
                </a:solidFill>
              </a:rPr>
              <a:t> return </a:t>
            </a:r>
            <a:r>
              <a:rPr lang="en-US" sz="3200" dirty="0"/>
              <a:t>Fib(n-1)+Fib(n-2)</a:t>
            </a:r>
          </a:p>
        </p:txBody>
      </p:sp>
      <p:sp>
        <p:nvSpPr>
          <p:cNvPr id="2" name="Rectangle 1"/>
          <p:cNvSpPr/>
          <p:nvPr/>
        </p:nvSpPr>
        <p:spPr>
          <a:xfrm>
            <a:off x="2433468" y="5237484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3200" b="1" i="1" dirty="0" smtClean="0">
                <a:solidFill>
                  <a:schemeClr val="bg2">
                    <a:lumMod val="75000"/>
                  </a:schemeClr>
                </a:solidFill>
              </a:rPr>
              <a:t>T(n)=</a:t>
            </a:r>
            <a:r>
              <a:rPr lang="el-GR" sz="3200" b="1" i="1" dirty="0" smtClean="0">
                <a:solidFill>
                  <a:schemeClr val="bg2">
                    <a:lumMod val="75000"/>
                  </a:schemeClr>
                </a:solidFill>
              </a:rPr>
              <a:t>Θ</a:t>
            </a:r>
            <a:r>
              <a:rPr lang="en-US" sz="3200" b="1" i="1" dirty="0">
                <a:solidFill>
                  <a:schemeClr val="bg2">
                    <a:lumMod val="75000"/>
                  </a:schemeClr>
                </a:solidFill>
              </a:rPr>
              <a:t>(1.618</a:t>
            </a:r>
            <a:r>
              <a:rPr lang="en-US" sz="3200" b="1" i="1" baseline="30000" dirty="0">
                <a:solidFill>
                  <a:schemeClr val="bg2">
                    <a:lumMod val="75000"/>
                  </a:schemeClr>
                </a:solidFill>
              </a:rPr>
              <a:t>n</a:t>
            </a:r>
            <a:r>
              <a:rPr lang="en-US" sz="3200" b="1" i="1" dirty="0">
                <a:solidFill>
                  <a:schemeClr val="bg2">
                    <a:lumMod val="75000"/>
                  </a:schemeClr>
                </a:solidFill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28569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6" t="29960" r="67650" b="23295"/>
          <a:stretch/>
        </p:blipFill>
        <p:spPr bwMode="auto">
          <a:xfrm>
            <a:off x="1814286" y="838200"/>
            <a:ext cx="4967514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715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581400" y="8382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Fib(8)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H="1">
            <a:off x="2514600" y="12954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4114800" y="1295400"/>
            <a:ext cx="2438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905000" y="19812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Fib(7)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6400800" y="1905000"/>
            <a:ext cx="1066800" cy="366713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Fib(6)</a:t>
            </a: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H="1">
            <a:off x="1371600" y="23622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2133600" y="23622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914400" y="3429000"/>
            <a:ext cx="1066800" cy="366713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Fib(6)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590800" y="3352800"/>
            <a:ext cx="1066800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Fib(5)</a:t>
            </a:r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H="1">
            <a:off x="685800" y="37338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1371600" y="37338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0" y="4648200"/>
            <a:ext cx="990600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Fib(5)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1066800" y="4648200"/>
            <a:ext cx="1066800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Fib(4)</a:t>
            </a:r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 flipH="1">
            <a:off x="2667000" y="37338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3352800" y="37338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1981200" y="4648200"/>
            <a:ext cx="990600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Fib(4)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3352800" y="4648200"/>
            <a:ext cx="1066800" cy="3667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Fib(3)</a:t>
            </a: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H="1">
            <a:off x="228600" y="5029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381000" y="50292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0" y="6019800"/>
            <a:ext cx="762000" cy="27463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Fib(4)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609600" y="6019800"/>
            <a:ext cx="762000" cy="274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Fib(3)</a:t>
            </a:r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H="1">
            <a:off x="1295400" y="49530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>
            <a:off x="1447800" y="4953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1066800" y="5943600"/>
            <a:ext cx="762000" cy="274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Fib(3)</a:t>
            </a:r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1676400" y="5943600"/>
            <a:ext cx="762000" cy="274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Fib(2)</a:t>
            </a:r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 flipH="1">
            <a:off x="2514600" y="5029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62" name="Line 34"/>
          <p:cNvSpPr>
            <a:spLocks noChangeShapeType="1"/>
          </p:cNvSpPr>
          <p:nvPr/>
        </p:nvSpPr>
        <p:spPr bwMode="auto">
          <a:xfrm>
            <a:off x="2667000" y="50292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63" name="Text Box 35"/>
          <p:cNvSpPr txBox="1">
            <a:spLocks noChangeArrowheads="1"/>
          </p:cNvSpPr>
          <p:nvPr/>
        </p:nvSpPr>
        <p:spPr bwMode="auto">
          <a:xfrm>
            <a:off x="2286000" y="6019800"/>
            <a:ext cx="762000" cy="274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Fib(3)</a:t>
            </a:r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2895600" y="6019800"/>
            <a:ext cx="762000" cy="274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Fib(2)</a:t>
            </a:r>
          </a:p>
        </p:txBody>
      </p:sp>
      <p:sp>
        <p:nvSpPr>
          <p:cNvPr id="22565" name="Line 37"/>
          <p:cNvSpPr>
            <a:spLocks noChangeShapeType="1"/>
          </p:cNvSpPr>
          <p:nvPr/>
        </p:nvSpPr>
        <p:spPr bwMode="auto">
          <a:xfrm flipH="1">
            <a:off x="3657600" y="50292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66" name="Line 38"/>
          <p:cNvSpPr>
            <a:spLocks noChangeShapeType="1"/>
          </p:cNvSpPr>
          <p:nvPr/>
        </p:nvSpPr>
        <p:spPr bwMode="auto">
          <a:xfrm>
            <a:off x="3810000" y="50292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3429000" y="6019800"/>
            <a:ext cx="762000" cy="274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Fib(2)</a:t>
            </a:r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4038600" y="6096000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Fib(1)</a:t>
            </a:r>
          </a:p>
        </p:txBody>
      </p:sp>
      <p:sp>
        <p:nvSpPr>
          <p:cNvPr id="22570" name="Line 42"/>
          <p:cNvSpPr>
            <a:spLocks noChangeShapeType="1"/>
          </p:cNvSpPr>
          <p:nvPr/>
        </p:nvSpPr>
        <p:spPr bwMode="auto">
          <a:xfrm flipH="1">
            <a:off x="6172200" y="2286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71" name="Line 43"/>
          <p:cNvSpPr>
            <a:spLocks noChangeShapeType="1"/>
          </p:cNvSpPr>
          <p:nvPr/>
        </p:nvSpPr>
        <p:spPr bwMode="auto">
          <a:xfrm>
            <a:off x="6934200" y="22860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72" name="Text Box 44"/>
          <p:cNvSpPr txBox="1">
            <a:spLocks noChangeArrowheads="1"/>
          </p:cNvSpPr>
          <p:nvPr/>
        </p:nvSpPr>
        <p:spPr bwMode="auto">
          <a:xfrm>
            <a:off x="5715000" y="3352800"/>
            <a:ext cx="1066800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Fib(5)</a:t>
            </a:r>
          </a:p>
        </p:txBody>
      </p:sp>
      <p:sp>
        <p:nvSpPr>
          <p:cNvPr id="22573" name="Text Box 45"/>
          <p:cNvSpPr txBox="1">
            <a:spLocks noChangeArrowheads="1"/>
          </p:cNvSpPr>
          <p:nvPr/>
        </p:nvSpPr>
        <p:spPr bwMode="auto">
          <a:xfrm>
            <a:off x="7391400" y="3276600"/>
            <a:ext cx="1066800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Fib(4)</a:t>
            </a:r>
          </a:p>
        </p:txBody>
      </p:sp>
      <p:sp>
        <p:nvSpPr>
          <p:cNvPr id="22574" name="Line 46"/>
          <p:cNvSpPr>
            <a:spLocks noChangeShapeType="1"/>
          </p:cNvSpPr>
          <p:nvPr/>
        </p:nvSpPr>
        <p:spPr bwMode="auto">
          <a:xfrm flipH="1">
            <a:off x="5486400" y="36576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75" name="Line 47"/>
          <p:cNvSpPr>
            <a:spLocks noChangeShapeType="1"/>
          </p:cNvSpPr>
          <p:nvPr/>
        </p:nvSpPr>
        <p:spPr bwMode="auto">
          <a:xfrm>
            <a:off x="6172200" y="36576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76" name="Text Box 48"/>
          <p:cNvSpPr txBox="1">
            <a:spLocks noChangeArrowheads="1"/>
          </p:cNvSpPr>
          <p:nvPr/>
        </p:nvSpPr>
        <p:spPr bwMode="auto">
          <a:xfrm>
            <a:off x="4800600" y="4572000"/>
            <a:ext cx="990600" cy="36671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Fib(4)</a:t>
            </a:r>
          </a:p>
        </p:txBody>
      </p:sp>
      <p:sp>
        <p:nvSpPr>
          <p:cNvPr id="22577" name="Text Box 49"/>
          <p:cNvSpPr txBox="1">
            <a:spLocks noChangeArrowheads="1"/>
          </p:cNvSpPr>
          <p:nvPr/>
        </p:nvSpPr>
        <p:spPr bwMode="auto">
          <a:xfrm>
            <a:off x="5867400" y="4572000"/>
            <a:ext cx="1066800" cy="3667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Fib(3)</a:t>
            </a:r>
          </a:p>
        </p:txBody>
      </p:sp>
      <p:sp>
        <p:nvSpPr>
          <p:cNvPr id="22578" name="Line 50"/>
          <p:cNvSpPr>
            <a:spLocks noChangeShapeType="1"/>
          </p:cNvSpPr>
          <p:nvPr/>
        </p:nvSpPr>
        <p:spPr bwMode="auto">
          <a:xfrm flipH="1">
            <a:off x="7467600" y="36576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79" name="Line 51"/>
          <p:cNvSpPr>
            <a:spLocks noChangeShapeType="1"/>
          </p:cNvSpPr>
          <p:nvPr/>
        </p:nvSpPr>
        <p:spPr bwMode="auto">
          <a:xfrm>
            <a:off x="8153400" y="3657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80" name="Text Box 52"/>
          <p:cNvSpPr txBox="1">
            <a:spLocks noChangeArrowheads="1"/>
          </p:cNvSpPr>
          <p:nvPr/>
        </p:nvSpPr>
        <p:spPr bwMode="auto">
          <a:xfrm>
            <a:off x="6781800" y="4572000"/>
            <a:ext cx="990600" cy="3667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Fib(3)</a:t>
            </a:r>
          </a:p>
        </p:txBody>
      </p:sp>
      <p:sp>
        <p:nvSpPr>
          <p:cNvPr id="22581" name="Text Box 53"/>
          <p:cNvSpPr txBox="1">
            <a:spLocks noChangeArrowheads="1"/>
          </p:cNvSpPr>
          <p:nvPr/>
        </p:nvSpPr>
        <p:spPr bwMode="auto">
          <a:xfrm>
            <a:off x="8153400" y="4572000"/>
            <a:ext cx="1066800" cy="3667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Fib(2)</a:t>
            </a:r>
          </a:p>
        </p:txBody>
      </p:sp>
      <p:sp>
        <p:nvSpPr>
          <p:cNvPr id="22582" name="Line 54"/>
          <p:cNvSpPr>
            <a:spLocks noChangeShapeType="1"/>
          </p:cNvSpPr>
          <p:nvPr/>
        </p:nvSpPr>
        <p:spPr bwMode="auto">
          <a:xfrm flipH="1">
            <a:off x="5029200" y="49530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83" name="Line 55"/>
          <p:cNvSpPr>
            <a:spLocks noChangeShapeType="1"/>
          </p:cNvSpPr>
          <p:nvPr/>
        </p:nvSpPr>
        <p:spPr bwMode="auto">
          <a:xfrm>
            <a:off x="5181600" y="4953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84" name="Text Box 56"/>
          <p:cNvSpPr txBox="1">
            <a:spLocks noChangeArrowheads="1"/>
          </p:cNvSpPr>
          <p:nvPr/>
        </p:nvSpPr>
        <p:spPr bwMode="auto">
          <a:xfrm>
            <a:off x="4800600" y="5943600"/>
            <a:ext cx="762000" cy="2746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Fib(3)</a:t>
            </a:r>
          </a:p>
        </p:txBody>
      </p:sp>
      <p:sp>
        <p:nvSpPr>
          <p:cNvPr id="22585" name="Text Box 57"/>
          <p:cNvSpPr txBox="1">
            <a:spLocks noChangeArrowheads="1"/>
          </p:cNvSpPr>
          <p:nvPr/>
        </p:nvSpPr>
        <p:spPr bwMode="auto">
          <a:xfrm>
            <a:off x="5410200" y="5943600"/>
            <a:ext cx="762000" cy="274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Fib(2)</a:t>
            </a:r>
          </a:p>
        </p:txBody>
      </p:sp>
      <p:sp>
        <p:nvSpPr>
          <p:cNvPr id="22586" name="Line 58"/>
          <p:cNvSpPr>
            <a:spLocks noChangeShapeType="1"/>
          </p:cNvSpPr>
          <p:nvPr/>
        </p:nvSpPr>
        <p:spPr bwMode="auto">
          <a:xfrm flipH="1">
            <a:off x="6096000" y="48768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87" name="Line 59"/>
          <p:cNvSpPr>
            <a:spLocks noChangeShapeType="1"/>
          </p:cNvSpPr>
          <p:nvPr/>
        </p:nvSpPr>
        <p:spPr bwMode="auto">
          <a:xfrm>
            <a:off x="6248400" y="48768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88" name="Text Box 60"/>
          <p:cNvSpPr txBox="1">
            <a:spLocks noChangeArrowheads="1"/>
          </p:cNvSpPr>
          <p:nvPr/>
        </p:nvSpPr>
        <p:spPr bwMode="auto">
          <a:xfrm>
            <a:off x="5867400" y="5867400"/>
            <a:ext cx="762000" cy="274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Fib(2)</a:t>
            </a:r>
          </a:p>
        </p:txBody>
      </p:sp>
      <p:sp>
        <p:nvSpPr>
          <p:cNvPr id="22589" name="Text Box 61"/>
          <p:cNvSpPr txBox="1">
            <a:spLocks noChangeArrowheads="1"/>
          </p:cNvSpPr>
          <p:nvPr/>
        </p:nvSpPr>
        <p:spPr bwMode="auto">
          <a:xfrm>
            <a:off x="6477000" y="5867400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Fib(1)</a:t>
            </a:r>
          </a:p>
        </p:txBody>
      </p:sp>
      <p:sp>
        <p:nvSpPr>
          <p:cNvPr id="22590" name="Line 62"/>
          <p:cNvSpPr>
            <a:spLocks noChangeShapeType="1"/>
          </p:cNvSpPr>
          <p:nvPr/>
        </p:nvSpPr>
        <p:spPr bwMode="auto">
          <a:xfrm flipH="1">
            <a:off x="7315200" y="49530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91" name="Line 63"/>
          <p:cNvSpPr>
            <a:spLocks noChangeShapeType="1"/>
          </p:cNvSpPr>
          <p:nvPr/>
        </p:nvSpPr>
        <p:spPr bwMode="auto">
          <a:xfrm>
            <a:off x="7467600" y="4953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7086600" y="5943600"/>
            <a:ext cx="762000" cy="2746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Fib(2)</a:t>
            </a:r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7696200" y="5943600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Fib(1)</a:t>
            </a:r>
          </a:p>
        </p:txBody>
      </p:sp>
      <p:sp>
        <p:nvSpPr>
          <p:cNvPr id="22594" name="Line 66"/>
          <p:cNvSpPr>
            <a:spLocks noChangeShapeType="1"/>
          </p:cNvSpPr>
          <p:nvPr/>
        </p:nvSpPr>
        <p:spPr bwMode="auto">
          <a:xfrm flipH="1">
            <a:off x="8458200" y="49530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95" name="Line 67"/>
          <p:cNvSpPr>
            <a:spLocks noChangeShapeType="1"/>
          </p:cNvSpPr>
          <p:nvPr/>
        </p:nvSpPr>
        <p:spPr bwMode="auto">
          <a:xfrm>
            <a:off x="8610600" y="49530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96" name="Text Box 68"/>
          <p:cNvSpPr txBox="1">
            <a:spLocks noChangeArrowheads="1"/>
          </p:cNvSpPr>
          <p:nvPr/>
        </p:nvSpPr>
        <p:spPr bwMode="auto">
          <a:xfrm>
            <a:off x="8229600" y="5943600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Fib(1)</a:t>
            </a:r>
          </a:p>
        </p:txBody>
      </p:sp>
      <p:sp>
        <p:nvSpPr>
          <p:cNvPr id="22597" name="Text Box 69"/>
          <p:cNvSpPr txBox="1">
            <a:spLocks noChangeArrowheads="1"/>
          </p:cNvSpPr>
          <p:nvPr/>
        </p:nvSpPr>
        <p:spPr bwMode="auto">
          <a:xfrm>
            <a:off x="8763000" y="5943600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Fib(0)</a:t>
            </a:r>
          </a:p>
        </p:txBody>
      </p:sp>
      <p:sp>
        <p:nvSpPr>
          <p:cNvPr id="22598" name="Text Box 70"/>
          <p:cNvSpPr txBox="1">
            <a:spLocks noChangeArrowheads="1"/>
          </p:cNvSpPr>
          <p:nvPr/>
        </p:nvSpPr>
        <p:spPr bwMode="auto">
          <a:xfrm>
            <a:off x="1253836" y="200055"/>
            <a:ext cx="60960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/>
              <a:t>Four level Recursive calls for Fib(8)</a:t>
            </a:r>
          </a:p>
        </p:txBody>
      </p:sp>
    </p:spTree>
    <p:extLst>
      <p:ext uri="{BB962C8B-B14F-4D97-AF65-F5344CB8AC3E}">
        <p14:creationId xmlns:p14="http://schemas.microsoft.com/office/powerpoint/2010/main" val="252827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3" grpId="0" animBg="1"/>
      <p:bldP spid="22534" grpId="0" animBg="1"/>
      <p:bldP spid="22535" grpId="0"/>
      <p:bldP spid="22536" grpId="0" animBg="1"/>
      <p:bldP spid="22537" grpId="0" animBg="1"/>
      <p:bldP spid="22538" grpId="0" animBg="1"/>
      <p:bldP spid="22539" grpId="0" animBg="1"/>
      <p:bldP spid="22540" grpId="0" animBg="1"/>
      <p:bldP spid="22541" grpId="0" animBg="1"/>
      <p:bldP spid="22542" grpId="0" animBg="1"/>
      <p:bldP spid="22543" grpId="0" animBg="1"/>
      <p:bldP spid="22544" grpId="0" animBg="1"/>
      <p:bldP spid="22545" grpId="0" animBg="1"/>
      <p:bldP spid="22546" grpId="0" animBg="1"/>
      <p:bldP spid="22547" grpId="0" animBg="1"/>
      <p:bldP spid="22548" grpId="0" animBg="1"/>
      <p:bldP spid="22549" grpId="0" animBg="1"/>
      <p:bldP spid="22550" grpId="0" animBg="1"/>
      <p:bldP spid="22551" grpId="0" animBg="1"/>
      <p:bldP spid="22552" grpId="0" animBg="1"/>
      <p:bldP spid="22553" grpId="0" animBg="1"/>
      <p:bldP spid="22554" grpId="0" animBg="1"/>
      <p:bldP spid="22555" grpId="0" animBg="1"/>
      <p:bldP spid="22556" grpId="0" animBg="1"/>
      <p:bldP spid="22561" grpId="0" animBg="1"/>
      <p:bldP spid="22562" grpId="0" animBg="1"/>
      <p:bldP spid="22563" grpId="0" animBg="1"/>
      <p:bldP spid="22564" grpId="0" animBg="1"/>
      <p:bldP spid="22565" grpId="0" animBg="1"/>
      <p:bldP spid="22566" grpId="0" animBg="1"/>
      <p:bldP spid="22567" grpId="0" animBg="1"/>
      <p:bldP spid="22568" grpId="0"/>
      <p:bldP spid="22570" grpId="0" animBg="1"/>
      <p:bldP spid="22571" grpId="0" animBg="1"/>
      <p:bldP spid="22572" grpId="0" animBg="1"/>
      <p:bldP spid="22573" grpId="0" animBg="1"/>
      <p:bldP spid="22574" grpId="0" animBg="1"/>
      <p:bldP spid="22575" grpId="0" animBg="1"/>
      <p:bldP spid="22576" grpId="0" animBg="1"/>
      <p:bldP spid="22577" grpId="0" animBg="1"/>
      <p:bldP spid="22578" grpId="0" animBg="1"/>
      <p:bldP spid="22579" grpId="0" animBg="1"/>
      <p:bldP spid="22580" grpId="0" animBg="1"/>
      <p:bldP spid="22581" grpId="0" animBg="1"/>
      <p:bldP spid="22582" grpId="0" animBg="1"/>
      <p:bldP spid="22583" grpId="0" animBg="1"/>
      <p:bldP spid="22584" grpId="0" animBg="1"/>
      <p:bldP spid="22585" grpId="0" animBg="1"/>
      <p:bldP spid="22586" grpId="0" animBg="1"/>
      <p:bldP spid="22587" grpId="0" animBg="1"/>
      <p:bldP spid="22588" grpId="0" animBg="1"/>
      <p:bldP spid="22589" grpId="0"/>
      <p:bldP spid="22590" grpId="0" animBg="1"/>
      <p:bldP spid="22591" grpId="0" animBg="1"/>
      <p:bldP spid="22592" grpId="0" animBg="1"/>
      <p:bldP spid="22593" grpId="0"/>
      <p:bldP spid="22594" grpId="0" animBg="1"/>
      <p:bldP spid="22595" grpId="0" animBg="1"/>
      <p:bldP spid="22596" grpId="0"/>
      <p:bldP spid="225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 Sequence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3040" y="2119257"/>
            <a:ext cx="6842760" cy="3603812"/>
          </a:xfrm>
        </p:spPr>
        <p:txBody>
          <a:bodyPr/>
          <a:lstStyle/>
          <a:p>
            <a:r>
              <a:rPr lang="en-US" dirty="0"/>
              <a:t>A single recursive call to Fib(n) results one recursive call to Fib(n-1)</a:t>
            </a:r>
          </a:p>
          <a:p>
            <a:r>
              <a:rPr lang="en-US" dirty="0"/>
              <a:t>Two recursive calls to Fib(n-2)</a:t>
            </a:r>
          </a:p>
          <a:p>
            <a:r>
              <a:rPr lang="en-US" dirty="0"/>
              <a:t>Three recursive calls to Fib(n-3)</a:t>
            </a:r>
          </a:p>
          <a:p>
            <a:r>
              <a:rPr lang="en-US" dirty="0"/>
              <a:t>In general k</a:t>
            </a:r>
            <a:r>
              <a:rPr lang="en-US" baseline="-25000" dirty="0"/>
              <a:t> </a:t>
            </a:r>
            <a:r>
              <a:rPr lang="en-US" dirty="0"/>
              <a:t> calls to Fib(n-k)</a:t>
            </a:r>
          </a:p>
          <a:p>
            <a:r>
              <a:rPr lang="en-US" dirty="0"/>
              <a:t>For each call, we’re re-computing the same Fibonacci number from scratch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0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 Sequence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can avoid this unnecessary repetition by writing down the results of recursive calls and looking them up again if we need them later</a:t>
            </a:r>
          </a:p>
          <a:p>
            <a:r>
              <a:rPr lang="en-US" sz="2800" dirty="0"/>
              <a:t>This process is called </a:t>
            </a:r>
            <a:r>
              <a:rPr lang="en-US" sz="2800" b="1" dirty="0" err="1"/>
              <a:t>memoization</a:t>
            </a:r>
            <a:r>
              <a:rPr 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816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Fibonacci Solution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828800"/>
            <a:ext cx="6196405" cy="3603812"/>
          </a:xfrm>
        </p:spPr>
        <p:txBody>
          <a:bodyPr>
            <a:noAutofit/>
          </a:bodyPr>
          <a:lstStyle/>
          <a:p>
            <a:pPr marL="609600" indent="-609600"/>
            <a:r>
              <a:rPr lang="en-US" sz="3200" dirty="0" err="1"/>
              <a:t>Iter_fib</a:t>
            </a:r>
            <a:r>
              <a:rPr lang="en-US" sz="3200" dirty="0"/>
              <a:t>(n)</a:t>
            </a:r>
          </a:p>
          <a:p>
            <a:pPr marL="609600" indent="-609600">
              <a:buClr>
                <a:schemeClr val="tx2"/>
              </a:buClr>
              <a:buFontTx/>
              <a:buAutoNum type="arabicPeriod"/>
            </a:pPr>
            <a:r>
              <a:rPr lang="en-US" sz="3200" dirty="0"/>
              <a:t>     F[0]</a:t>
            </a:r>
            <a:r>
              <a:rPr lang="en-US" sz="3200" dirty="0">
                <a:sym typeface="Wingdings" pitchFamily="2" charset="2"/>
              </a:rPr>
              <a:t> 0</a:t>
            </a:r>
          </a:p>
          <a:p>
            <a:pPr marL="609600" indent="-609600">
              <a:buClr>
                <a:schemeClr val="tx2"/>
              </a:buClr>
              <a:buFontTx/>
              <a:buAutoNum type="arabicPeriod"/>
            </a:pPr>
            <a:r>
              <a:rPr lang="en-US" sz="3200" dirty="0">
                <a:sym typeface="Wingdings" pitchFamily="2" charset="2"/>
              </a:rPr>
              <a:t>     F[1] 1</a:t>
            </a:r>
          </a:p>
          <a:p>
            <a:pPr marL="609600" indent="-609600">
              <a:buClr>
                <a:schemeClr val="tx2"/>
              </a:buClr>
              <a:buFontTx/>
              <a:buAutoNum type="arabicPeriod"/>
            </a:pPr>
            <a:r>
              <a:rPr lang="en-US" sz="3200" dirty="0">
                <a:sym typeface="Wingdings" pitchFamily="2" charset="2"/>
              </a:rPr>
              <a:t>    for </a:t>
            </a:r>
            <a:r>
              <a:rPr lang="en-US" sz="3200" dirty="0" err="1">
                <a:sym typeface="Wingdings" pitchFamily="2" charset="2"/>
              </a:rPr>
              <a:t>i</a:t>
            </a:r>
            <a:r>
              <a:rPr lang="en-US" sz="3200" dirty="0">
                <a:sym typeface="Wingdings" pitchFamily="2" charset="2"/>
              </a:rPr>
              <a:t> 2 to n</a:t>
            </a:r>
          </a:p>
          <a:p>
            <a:pPr marL="609600" indent="-609600">
              <a:buClr>
                <a:schemeClr val="tx2"/>
              </a:buClr>
              <a:buFontTx/>
              <a:buAutoNum type="arabicPeriod"/>
            </a:pPr>
            <a:r>
              <a:rPr lang="en-US" sz="3200" dirty="0">
                <a:sym typeface="Wingdings" pitchFamily="2" charset="2"/>
              </a:rPr>
              <a:t>       </a:t>
            </a:r>
            <a:r>
              <a:rPr lang="en-US" sz="3200" dirty="0" smtClean="0">
                <a:sym typeface="Wingdings" pitchFamily="2" charset="2"/>
              </a:rPr>
              <a:t>   </a:t>
            </a:r>
            <a:r>
              <a:rPr lang="en-US" sz="3200" dirty="0">
                <a:sym typeface="Wingdings" pitchFamily="2" charset="2"/>
              </a:rPr>
              <a:t>F[</a:t>
            </a:r>
            <a:r>
              <a:rPr lang="en-US" sz="3200" dirty="0" err="1">
                <a:sym typeface="Wingdings" pitchFamily="2" charset="2"/>
              </a:rPr>
              <a:t>i</a:t>
            </a:r>
            <a:r>
              <a:rPr lang="en-US" sz="3200" dirty="0">
                <a:sym typeface="Wingdings" pitchFamily="2" charset="2"/>
              </a:rPr>
              <a:t>]  F[i-1]+F[i-2]</a:t>
            </a:r>
          </a:p>
          <a:p>
            <a:pPr marL="609600" indent="-609600">
              <a:buClr>
                <a:schemeClr val="tx2"/>
              </a:buClr>
              <a:buFontTx/>
              <a:buAutoNum type="arabicPeriod"/>
            </a:pPr>
            <a:r>
              <a:rPr lang="en-US" sz="3200" dirty="0">
                <a:sym typeface="Wingdings" pitchFamily="2" charset="2"/>
              </a:rPr>
              <a:t>return F[n]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6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Series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05000"/>
            <a:ext cx="6196405" cy="3603812"/>
          </a:xfrm>
        </p:spPr>
        <p:txBody>
          <a:bodyPr>
            <a:normAutofit/>
          </a:bodyPr>
          <a:lstStyle/>
          <a:p>
            <a:r>
              <a:rPr lang="en-US" sz="2800" dirty="0"/>
              <a:t>This algorithm clearly takes only O(n) time to compute F</a:t>
            </a:r>
            <a:r>
              <a:rPr lang="en-US" sz="2800" baseline="-25000" dirty="0"/>
              <a:t>n</a:t>
            </a:r>
            <a:endParaRPr lang="en-US" sz="2800" dirty="0"/>
          </a:p>
          <a:p>
            <a:r>
              <a:rPr lang="en-US" sz="2800" dirty="0"/>
              <a:t>By contrast, the original recursive algorithm takes </a:t>
            </a:r>
          </a:p>
          <a:p>
            <a:r>
              <a:rPr lang="en-US" sz="2800" dirty="0"/>
              <a:t>           </a:t>
            </a:r>
            <a:r>
              <a:rPr lang="el-GR" sz="2800" dirty="0"/>
              <a:t>Θ</a:t>
            </a:r>
            <a:r>
              <a:rPr lang="en-US" sz="2800" dirty="0" smtClean="0"/>
              <a:t>(1.618</a:t>
            </a:r>
            <a:r>
              <a:rPr lang="en-US" sz="2800" baseline="30000" dirty="0" smtClean="0"/>
              <a:t>n</a:t>
            </a:r>
            <a:r>
              <a:rPr lang="en-US" sz="2800" dirty="0"/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26711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 the Last Lecture</a:t>
            </a:r>
            <a:endParaRPr 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Counting Sort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7798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      Counting sort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3040" y="1905000"/>
            <a:ext cx="6196405" cy="3603812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main shortcoming of counting sort it is useful for small integers </a:t>
            </a:r>
            <a:r>
              <a:rPr lang="en-US" sz="2800" dirty="0" err="1" smtClean="0"/>
              <a:t>i.e</a:t>
            </a:r>
            <a:r>
              <a:rPr lang="en-US" sz="2800" dirty="0" smtClean="0"/>
              <a:t> 1..k where k is small</a:t>
            </a:r>
          </a:p>
          <a:p>
            <a:r>
              <a:rPr lang="en-US" sz="2800" dirty="0" smtClean="0"/>
              <a:t>If k is million or more the size of rank array would also be million</a:t>
            </a:r>
          </a:p>
          <a:p>
            <a:r>
              <a:rPr lang="en-US" sz="2800" b="1" dirty="0" smtClean="0"/>
              <a:t>Radix sort </a:t>
            </a:r>
            <a:r>
              <a:rPr lang="en-US" sz="2800" dirty="0" smtClean="0"/>
              <a:t>provides a nice work around this limitation by sorting numbers one digit at a 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877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62000" y="1019945"/>
            <a:ext cx="740434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/>
              <a:t>576</a:t>
            </a:r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 smtClean="0"/>
              <a:t>494</a:t>
            </a:r>
            <a:endParaRPr lang="en-US" sz="2000" b="1" dirty="0"/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 smtClean="0"/>
              <a:t>194</a:t>
            </a:r>
            <a:endParaRPr lang="en-US" sz="2000" b="1" dirty="0"/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 smtClean="0"/>
              <a:t>296</a:t>
            </a:r>
            <a:endParaRPr lang="en-US" sz="2000" b="1" dirty="0"/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 smtClean="0"/>
              <a:t>278</a:t>
            </a:r>
            <a:endParaRPr lang="en-US" sz="2000" b="1" dirty="0"/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 smtClean="0"/>
              <a:t>176</a:t>
            </a:r>
            <a:endParaRPr lang="en-US" sz="2000" b="1" dirty="0"/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 smtClean="0"/>
              <a:t>954</a:t>
            </a:r>
            <a:endParaRPr lang="en-US" sz="2000" b="1" dirty="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168825" y="1019945"/>
            <a:ext cx="1184694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/>
              <a:t>49[4]</a:t>
            </a:r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 smtClean="0"/>
              <a:t>19[4</a:t>
            </a:r>
            <a:r>
              <a:rPr lang="en-US" sz="2000" b="1" dirty="0"/>
              <a:t>]</a:t>
            </a:r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 smtClean="0"/>
              <a:t>95[4</a:t>
            </a:r>
            <a:r>
              <a:rPr lang="en-US" sz="2000" b="1" dirty="0"/>
              <a:t>]</a:t>
            </a:r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 smtClean="0"/>
              <a:t>57[6</a:t>
            </a:r>
            <a:r>
              <a:rPr lang="en-US" sz="2000" b="1" dirty="0"/>
              <a:t>]</a:t>
            </a:r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 smtClean="0"/>
              <a:t>29[6</a:t>
            </a:r>
            <a:r>
              <a:rPr lang="en-US" sz="2000" b="1" dirty="0"/>
              <a:t>]</a:t>
            </a:r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 smtClean="0"/>
              <a:t>17[6</a:t>
            </a:r>
            <a:r>
              <a:rPr lang="en-US" sz="2000" b="1" dirty="0"/>
              <a:t>]</a:t>
            </a:r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 smtClean="0"/>
              <a:t>27[8</a:t>
            </a:r>
            <a:r>
              <a:rPr lang="en-US" sz="2000" b="1" dirty="0"/>
              <a:t>]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093953" y="1019945"/>
            <a:ext cx="1184694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/>
              <a:t>9[5]4</a:t>
            </a:r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 smtClean="0"/>
              <a:t>5[7]6</a:t>
            </a:r>
            <a:endParaRPr lang="en-US" sz="2000" b="1" dirty="0"/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 smtClean="0"/>
              <a:t>1[7]6</a:t>
            </a:r>
            <a:endParaRPr lang="en-US" sz="2000" b="1" dirty="0"/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 smtClean="0"/>
              <a:t>2[7]8</a:t>
            </a:r>
            <a:endParaRPr lang="en-US" sz="2000" b="1" dirty="0"/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 smtClean="0"/>
              <a:t>4[9]4</a:t>
            </a:r>
            <a:endParaRPr lang="en-US" sz="2000" b="1" dirty="0"/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 smtClean="0"/>
              <a:t>1[9]4</a:t>
            </a:r>
            <a:endParaRPr lang="en-US" sz="2000" b="1" dirty="0"/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 smtClean="0"/>
              <a:t>2[9]6</a:t>
            </a:r>
            <a:endParaRPr lang="en-US" sz="2000" b="1" dirty="0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5796951" y="1019945"/>
            <a:ext cx="1184694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/>
              <a:t>[1]76</a:t>
            </a:r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 smtClean="0"/>
              <a:t>[</a:t>
            </a:r>
            <a:r>
              <a:rPr lang="en-US" sz="2000" b="1" dirty="0"/>
              <a:t>1]94</a:t>
            </a:r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 smtClean="0"/>
              <a:t>[</a:t>
            </a:r>
            <a:r>
              <a:rPr lang="en-US" sz="2000" b="1" dirty="0"/>
              <a:t>2]78</a:t>
            </a:r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 smtClean="0"/>
              <a:t>[</a:t>
            </a:r>
            <a:r>
              <a:rPr lang="en-US" sz="2000" b="1" dirty="0"/>
              <a:t>2]96</a:t>
            </a:r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 smtClean="0"/>
              <a:t>[</a:t>
            </a:r>
            <a:r>
              <a:rPr lang="en-US" sz="2000" b="1" dirty="0"/>
              <a:t>4]94</a:t>
            </a:r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 smtClean="0"/>
              <a:t>[</a:t>
            </a:r>
            <a:r>
              <a:rPr lang="en-US" sz="2000" b="1" dirty="0"/>
              <a:t>5]76</a:t>
            </a:r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 smtClean="0"/>
              <a:t>[</a:t>
            </a:r>
            <a:r>
              <a:rPr lang="en-US" sz="2000" b="1" dirty="0"/>
              <a:t>9]54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7425906" y="1019945"/>
            <a:ext cx="1184694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/>
              <a:t>176</a:t>
            </a:r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 smtClean="0"/>
              <a:t>194</a:t>
            </a:r>
            <a:endParaRPr lang="en-US" sz="2000" b="1" dirty="0"/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 smtClean="0"/>
              <a:t>278</a:t>
            </a:r>
            <a:endParaRPr lang="en-US" sz="2000" b="1" dirty="0"/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 smtClean="0"/>
              <a:t>296</a:t>
            </a:r>
            <a:endParaRPr lang="en-US" sz="2000" b="1" dirty="0"/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 smtClean="0"/>
              <a:t>494</a:t>
            </a:r>
            <a:endParaRPr lang="en-US" sz="2000" b="1" dirty="0"/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 smtClean="0"/>
              <a:t>576</a:t>
            </a:r>
            <a:endParaRPr lang="en-US" sz="2000" b="1" dirty="0"/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n-US" sz="2000" b="1" dirty="0" smtClean="0"/>
              <a:t>954</a:t>
            </a:r>
            <a:endParaRPr lang="en-US" sz="2000" b="1" dirty="0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2094781" y="625475"/>
            <a:ext cx="1184694" cy="3424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STEP 1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3871823" y="625475"/>
            <a:ext cx="1184694" cy="3424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STEP 2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5574821" y="625475"/>
            <a:ext cx="1184694" cy="3424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20597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3" grpId="0"/>
      <p:bldP spid="17414" grpId="0"/>
      <p:bldP spid="17416" grpId="0"/>
      <p:bldP spid="17418" grpId="0"/>
      <p:bldP spid="17419" grpId="0" animBg="1"/>
      <p:bldP spid="17420" grpId="0" animBg="1"/>
      <p:bldP spid="174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Radix Sort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3040" y="2119257"/>
            <a:ext cx="6690360" cy="3603812"/>
          </a:xfrm>
        </p:spPr>
        <p:txBody>
          <a:bodyPr>
            <a:normAutofit/>
          </a:bodyPr>
          <a:lstStyle/>
          <a:p>
            <a:pPr marL="609600" indent="-609600"/>
            <a:r>
              <a:rPr lang="en-US" sz="2800" dirty="0"/>
              <a:t>Here is the algorithm that sorts A[1…n] where each number is d digit long</a:t>
            </a:r>
          </a:p>
          <a:p>
            <a:pPr marL="609600" indent="-609600"/>
            <a:r>
              <a:rPr lang="en-US" sz="2800" dirty="0"/>
              <a:t>     </a:t>
            </a:r>
            <a:r>
              <a:rPr lang="en-US" sz="2800" b="1" dirty="0" err="1"/>
              <a:t>Radix_Sort</a:t>
            </a:r>
            <a:r>
              <a:rPr lang="en-US" sz="2800" dirty="0"/>
              <a:t>(</a:t>
            </a:r>
            <a:r>
              <a:rPr lang="en-US" sz="2800" dirty="0" err="1"/>
              <a:t>A,n,d</a:t>
            </a:r>
            <a:r>
              <a:rPr lang="en-US" sz="2800" dirty="0"/>
              <a:t>)</a:t>
            </a:r>
          </a:p>
          <a:p>
            <a:pPr marL="609600" indent="-609600">
              <a:buClr>
                <a:schemeClr val="hlink"/>
              </a:buClr>
              <a:buFontTx/>
              <a:buAutoNum type="arabicPeriod"/>
            </a:pPr>
            <a:r>
              <a:rPr lang="en-US" sz="2800" dirty="0"/>
              <a:t>       </a:t>
            </a:r>
            <a:r>
              <a:rPr lang="en-US" sz="2800" b="1" dirty="0"/>
              <a:t>for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b="1" dirty="0">
                <a:sym typeface="Wingdings" pitchFamily="2" charset="2"/>
              </a:rPr>
              <a:t></a:t>
            </a:r>
            <a:r>
              <a:rPr lang="en-US" sz="2800" dirty="0">
                <a:sym typeface="Wingdings" pitchFamily="2" charset="2"/>
              </a:rPr>
              <a:t> 1 to d</a:t>
            </a:r>
            <a:r>
              <a:rPr lang="en-US" sz="2800" dirty="0"/>
              <a:t>  </a:t>
            </a:r>
          </a:p>
          <a:p>
            <a:pPr marL="609600" indent="-609600">
              <a:buClr>
                <a:schemeClr val="hlink"/>
              </a:buClr>
              <a:buFontTx/>
              <a:buAutoNum type="arabicPeriod"/>
            </a:pPr>
            <a:r>
              <a:rPr lang="en-US" sz="2800" b="1" dirty="0"/>
              <a:t>           do</a:t>
            </a:r>
            <a:r>
              <a:rPr lang="en-US" sz="2800" dirty="0"/>
              <a:t> stable sort with w.r.t. </a:t>
            </a:r>
            <a:r>
              <a:rPr lang="en-US" sz="2800" dirty="0" err="1"/>
              <a:t>ith</a:t>
            </a:r>
            <a:r>
              <a:rPr lang="en-US" sz="2800" dirty="0"/>
              <a:t> </a:t>
            </a:r>
          </a:p>
          <a:p>
            <a:pPr marL="609600" indent="-609600">
              <a:buClr>
                <a:schemeClr val="hlink"/>
              </a:buClr>
              <a:buFontTx/>
              <a:buNone/>
            </a:pPr>
            <a:r>
              <a:rPr lang="en-US" sz="2800" dirty="0"/>
              <a:t>                     order digit</a:t>
            </a:r>
          </a:p>
        </p:txBody>
      </p:sp>
    </p:spTree>
    <p:extLst>
      <p:ext uri="{BB962C8B-B14F-4D97-AF65-F5344CB8AC3E}">
        <p14:creationId xmlns:p14="http://schemas.microsoft.com/office/powerpoint/2010/main" val="319409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Bucket Sort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Assumption: Input elements are uniformly distributed over [0,1]</a:t>
            </a:r>
          </a:p>
          <a:p>
            <a:r>
              <a:rPr lang="en-US"/>
              <a:t>n inputs dropped into n equal sized sub intervals or buckets</a:t>
            </a:r>
          </a:p>
        </p:txBody>
      </p:sp>
    </p:spTree>
    <p:extLst>
      <p:ext uri="{BB962C8B-B14F-4D97-AF65-F5344CB8AC3E}">
        <p14:creationId xmlns:p14="http://schemas.microsoft.com/office/powerpoint/2010/main" val="109195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990600"/>
            <a:ext cx="7055556" cy="4572000"/>
            <a:chOff x="533400" y="990600"/>
            <a:chExt cx="8229600" cy="4572000"/>
          </a:xfrm>
        </p:grpSpPr>
        <p:sp>
          <p:nvSpPr>
            <p:cNvPr id="14340" name="Rectangle 4"/>
            <p:cNvSpPr>
              <a:spLocks noChangeArrowheads="1"/>
            </p:cNvSpPr>
            <p:nvPr/>
          </p:nvSpPr>
          <p:spPr bwMode="auto">
            <a:xfrm>
              <a:off x="533400" y="990600"/>
              <a:ext cx="914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.78</a:t>
              </a:r>
            </a:p>
          </p:txBody>
        </p:sp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533400" y="1447800"/>
              <a:ext cx="914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.17</a:t>
              </a: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533400" y="1905000"/>
              <a:ext cx="914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.39</a:t>
              </a: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533400" y="2362200"/>
              <a:ext cx="914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.26</a:t>
              </a: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533400" y="2819400"/>
              <a:ext cx="914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.72</a:t>
              </a: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533400" y="3276600"/>
              <a:ext cx="914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.94</a:t>
              </a: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533400" y="3733800"/>
              <a:ext cx="914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.21</a:t>
              </a: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533400" y="4648200"/>
              <a:ext cx="914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.23</a:t>
              </a: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533400" y="5105400"/>
              <a:ext cx="914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.68</a:t>
              </a: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2438400" y="990600"/>
              <a:ext cx="914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/</a:t>
              </a:r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2438400" y="1447800"/>
              <a:ext cx="914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 b="1"/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2438400" y="1905000"/>
              <a:ext cx="914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 b="1"/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2438400" y="2362200"/>
              <a:ext cx="914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 b="1"/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2438400" y="2819400"/>
              <a:ext cx="914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.72</a:t>
              </a:r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2438400" y="3276600"/>
              <a:ext cx="914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.94</a:t>
              </a:r>
            </a:p>
          </p:txBody>
        </p:sp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2438400" y="3657600"/>
              <a:ext cx="9144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 b="1"/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2438400" y="4191000"/>
              <a:ext cx="914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 b="1"/>
            </a:p>
          </p:txBody>
        </p:sp>
        <p:sp>
          <p:nvSpPr>
            <p:cNvPr id="14357" name="Rectangle 21"/>
            <p:cNvSpPr>
              <a:spLocks noChangeArrowheads="1"/>
            </p:cNvSpPr>
            <p:nvPr/>
          </p:nvSpPr>
          <p:spPr bwMode="auto">
            <a:xfrm>
              <a:off x="2438400" y="4648200"/>
              <a:ext cx="914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/</a:t>
              </a:r>
            </a:p>
          </p:txBody>
        </p:sp>
        <p:sp>
          <p:nvSpPr>
            <p:cNvPr id="14358" name="Rectangle 22"/>
            <p:cNvSpPr>
              <a:spLocks noChangeArrowheads="1"/>
            </p:cNvSpPr>
            <p:nvPr/>
          </p:nvSpPr>
          <p:spPr bwMode="auto">
            <a:xfrm>
              <a:off x="2438400" y="2743200"/>
              <a:ext cx="914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/</a:t>
              </a:r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2438400" y="3200400"/>
              <a:ext cx="914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/</a:t>
              </a:r>
            </a:p>
          </p:txBody>
        </p:sp>
        <p:sp>
          <p:nvSpPr>
            <p:cNvPr id="14370" name="Rectangle 34"/>
            <p:cNvSpPr>
              <a:spLocks noChangeArrowheads="1"/>
            </p:cNvSpPr>
            <p:nvPr/>
          </p:nvSpPr>
          <p:spPr bwMode="auto">
            <a:xfrm>
              <a:off x="533400" y="4191000"/>
              <a:ext cx="914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.12</a:t>
              </a:r>
            </a:p>
          </p:txBody>
        </p:sp>
        <p:sp>
          <p:nvSpPr>
            <p:cNvPr id="14371" name="Rectangle 35"/>
            <p:cNvSpPr>
              <a:spLocks noChangeArrowheads="1"/>
            </p:cNvSpPr>
            <p:nvPr/>
          </p:nvSpPr>
          <p:spPr bwMode="auto">
            <a:xfrm>
              <a:off x="2438400" y="5105400"/>
              <a:ext cx="914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 b="1"/>
            </a:p>
          </p:txBody>
        </p:sp>
        <p:sp>
          <p:nvSpPr>
            <p:cNvPr id="14372" name="Rectangle 36"/>
            <p:cNvSpPr>
              <a:spLocks noChangeArrowheads="1"/>
            </p:cNvSpPr>
            <p:nvPr/>
          </p:nvSpPr>
          <p:spPr bwMode="auto">
            <a:xfrm>
              <a:off x="1981200" y="9906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1981200" y="14478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1</a:t>
              </a:r>
            </a:p>
          </p:txBody>
        </p:sp>
        <p:sp>
          <p:nvSpPr>
            <p:cNvPr id="14374" name="Rectangle 38"/>
            <p:cNvSpPr>
              <a:spLocks noChangeArrowheads="1"/>
            </p:cNvSpPr>
            <p:nvPr/>
          </p:nvSpPr>
          <p:spPr bwMode="auto">
            <a:xfrm>
              <a:off x="1981200" y="19050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2</a:t>
              </a:r>
            </a:p>
          </p:txBody>
        </p:sp>
        <p:sp>
          <p:nvSpPr>
            <p:cNvPr id="14375" name="Rectangle 39"/>
            <p:cNvSpPr>
              <a:spLocks noChangeArrowheads="1"/>
            </p:cNvSpPr>
            <p:nvPr/>
          </p:nvSpPr>
          <p:spPr bwMode="auto">
            <a:xfrm>
              <a:off x="1981200" y="23622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3</a:t>
              </a:r>
            </a:p>
          </p:txBody>
        </p:sp>
        <p:sp>
          <p:nvSpPr>
            <p:cNvPr id="14376" name="Rectangle 40"/>
            <p:cNvSpPr>
              <a:spLocks noChangeArrowheads="1"/>
            </p:cNvSpPr>
            <p:nvPr/>
          </p:nvSpPr>
          <p:spPr bwMode="auto">
            <a:xfrm>
              <a:off x="1981200" y="2819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4</a:t>
              </a:r>
            </a:p>
          </p:txBody>
        </p:sp>
        <p:sp>
          <p:nvSpPr>
            <p:cNvPr id="14377" name="Rectangle 41"/>
            <p:cNvSpPr>
              <a:spLocks noChangeArrowheads="1"/>
            </p:cNvSpPr>
            <p:nvPr/>
          </p:nvSpPr>
          <p:spPr bwMode="auto">
            <a:xfrm>
              <a:off x="1981200" y="32766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 b="1"/>
            </a:p>
          </p:txBody>
        </p:sp>
        <p:sp>
          <p:nvSpPr>
            <p:cNvPr id="14378" name="Rectangle 42"/>
            <p:cNvSpPr>
              <a:spLocks noChangeArrowheads="1"/>
            </p:cNvSpPr>
            <p:nvPr/>
          </p:nvSpPr>
          <p:spPr bwMode="auto">
            <a:xfrm>
              <a:off x="1981200" y="3657600"/>
              <a:ext cx="4572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6</a:t>
              </a:r>
            </a:p>
          </p:txBody>
        </p:sp>
        <p:sp>
          <p:nvSpPr>
            <p:cNvPr id="14379" name="Rectangle 43"/>
            <p:cNvSpPr>
              <a:spLocks noChangeArrowheads="1"/>
            </p:cNvSpPr>
            <p:nvPr/>
          </p:nvSpPr>
          <p:spPr bwMode="auto">
            <a:xfrm>
              <a:off x="1981200" y="41910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7</a:t>
              </a:r>
            </a:p>
          </p:txBody>
        </p:sp>
        <p:sp>
          <p:nvSpPr>
            <p:cNvPr id="14380" name="Rectangle 44"/>
            <p:cNvSpPr>
              <a:spLocks noChangeArrowheads="1"/>
            </p:cNvSpPr>
            <p:nvPr/>
          </p:nvSpPr>
          <p:spPr bwMode="auto">
            <a:xfrm>
              <a:off x="1981200" y="46482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8</a:t>
              </a:r>
            </a:p>
          </p:txBody>
        </p:sp>
        <p:sp>
          <p:nvSpPr>
            <p:cNvPr id="14381" name="Rectangle 45"/>
            <p:cNvSpPr>
              <a:spLocks noChangeArrowheads="1"/>
            </p:cNvSpPr>
            <p:nvPr/>
          </p:nvSpPr>
          <p:spPr bwMode="auto">
            <a:xfrm>
              <a:off x="1981200" y="27432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 b="1"/>
            </a:p>
          </p:txBody>
        </p:sp>
        <p:sp>
          <p:nvSpPr>
            <p:cNvPr id="14382" name="Rectangle 46"/>
            <p:cNvSpPr>
              <a:spLocks noChangeArrowheads="1"/>
            </p:cNvSpPr>
            <p:nvPr/>
          </p:nvSpPr>
          <p:spPr bwMode="auto">
            <a:xfrm>
              <a:off x="1981200" y="3200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5</a:t>
              </a:r>
            </a:p>
          </p:txBody>
        </p:sp>
        <p:sp>
          <p:nvSpPr>
            <p:cNvPr id="14383" name="Rectangle 47"/>
            <p:cNvSpPr>
              <a:spLocks noChangeArrowheads="1"/>
            </p:cNvSpPr>
            <p:nvPr/>
          </p:nvSpPr>
          <p:spPr bwMode="auto">
            <a:xfrm>
              <a:off x="1981200" y="5105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9</a:t>
              </a:r>
            </a:p>
          </p:txBody>
        </p:sp>
        <p:sp>
          <p:nvSpPr>
            <p:cNvPr id="14384" name="Rectangle 48"/>
            <p:cNvSpPr>
              <a:spLocks noChangeArrowheads="1"/>
            </p:cNvSpPr>
            <p:nvPr/>
          </p:nvSpPr>
          <p:spPr bwMode="auto">
            <a:xfrm>
              <a:off x="4114800" y="1447800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.12</a:t>
              </a:r>
            </a:p>
          </p:txBody>
        </p:sp>
        <p:sp>
          <p:nvSpPr>
            <p:cNvPr id="14385" name="Rectangle 49"/>
            <p:cNvSpPr>
              <a:spLocks noChangeArrowheads="1"/>
            </p:cNvSpPr>
            <p:nvPr/>
          </p:nvSpPr>
          <p:spPr bwMode="auto">
            <a:xfrm>
              <a:off x="4648200" y="1447800"/>
              <a:ext cx="6096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6" name="Rectangle 50"/>
            <p:cNvSpPr>
              <a:spLocks noChangeArrowheads="1"/>
            </p:cNvSpPr>
            <p:nvPr/>
          </p:nvSpPr>
          <p:spPr bwMode="auto">
            <a:xfrm>
              <a:off x="6172200" y="1447800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.17</a:t>
              </a:r>
            </a:p>
          </p:txBody>
        </p:sp>
        <p:sp>
          <p:nvSpPr>
            <p:cNvPr id="14387" name="Rectangle 51"/>
            <p:cNvSpPr>
              <a:spLocks noChangeArrowheads="1"/>
            </p:cNvSpPr>
            <p:nvPr/>
          </p:nvSpPr>
          <p:spPr bwMode="auto">
            <a:xfrm>
              <a:off x="6705600" y="1447800"/>
              <a:ext cx="6096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/</a:t>
              </a:r>
            </a:p>
          </p:txBody>
        </p:sp>
        <p:sp>
          <p:nvSpPr>
            <p:cNvPr id="14388" name="Rectangle 52"/>
            <p:cNvSpPr>
              <a:spLocks noChangeArrowheads="1"/>
            </p:cNvSpPr>
            <p:nvPr/>
          </p:nvSpPr>
          <p:spPr bwMode="auto">
            <a:xfrm>
              <a:off x="4114800" y="1905000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.21</a:t>
              </a:r>
            </a:p>
          </p:txBody>
        </p:sp>
        <p:sp>
          <p:nvSpPr>
            <p:cNvPr id="14389" name="Rectangle 53"/>
            <p:cNvSpPr>
              <a:spLocks noChangeArrowheads="1"/>
            </p:cNvSpPr>
            <p:nvPr/>
          </p:nvSpPr>
          <p:spPr bwMode="auto">
            <a:xfrm>
              <a:off x="4648200" y="1905000"/>
              <a:ext cx="6096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0" name="Rectangle 54"/>
            <p:cNvSpPr>
              <a:spLocks noChangeArrowheads="1"/>
            </p:cNvSpPr>
            <p:nvPr/>
          </p:nvSpPr>
          <p:spPr bwMode="auto">
            <a:xfrm>
              <a:off x="5638800" y="1905000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.23</a:t>
              </a:r>
            </a:p>
          </p:txBody>
        </p:sp>
        <p:sp>
          <p:nvSpPr>
            <p:cNvPr id="14391" name="Rectangle 55"/>
            <p:cNvSpPr>
              <a:spLocks noChangeArrowheads="1"/>
            </p:cNvSpPr>
            <p:nvPr/>
          </p:nvSpPr>
          <p:spPr bwMode="auto">
            <a:xfrm>
              <a:off x="6172200" y="1905000"/>
              <a:ext cx="6096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2" name="Rectangle 56"/>
            <p:cNvSpPr>
              <a:spLocks noChangeArrowheads="1"/>
            </p:cNvSpPr>
            <p:nvPr/>
          </p:nvSpPr>
          <p:spPr bwMode="auto">
            <a:xfrm>
              <a:off x="7620000" y="1905000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.26</a:t>
              </a:r>
            </a:p>
          </p:txBody>
        </p:sp>
        <p:sp>
          <p:nvSpPr>
            <p:cNvPr id="14393" name="Rectangle 57"/>
            <p:cNvSpPr>
              <a:spLocks noChangeArrowheads="1"/>
            </p:cNvSpPr>
            <p:nvPr/>
          </p:nvSpPr>
          <p:spPr bwMode="auto">
            <a:xfrm>
              <a:off x="8153400" y="1905000"/>
              <a:ext cx="6096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/</a:t>
              </a:r>
            </a:p>
          </p:txBody>
        </p:sp>
        <p:sp>
          <p:nvSpPr>
            <p:cNvPr id="14394" name="Rectangle 58"/>
            <p:cNvSpPr>
              <a:spLocks noChangeArrowheads="1"/>
            </p:cNvSpPr>
            <p:nvPr/>
          </p:nvSpPr>
          <p:spPr bwMode="auto">
            <a:xfrm>
              <a:off x="4114800" y="2362200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.39</a:t>
              </a:r>
            </a:p>
          </p:txBody>
        </p:sp>
        <p:sp>
          <p:nvSpPr>
            <p:cNvPr id="14395" name="Rectangle 59"/>
            <p:cNvSpPr>
              <a:spLocks noChangeArrowheads="1"/>
            </p:cNvSpPr>
            <p:nvPr/>
          </p:nvSpPr>
          <p:spPr bwMode="auto">
            <a:xfrm>
              <a:off x="4648200" y="2362200"/>
              <a:ext cx="6096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/</a:t>
              </a:r>
            </a:p>
          </p:txBody>
        </p:sp>
        <p:sp>
          <p:nvSpPr>
            <p:cNvPr id="14396" name="Rectangle 60"/>
            <p:cNvSpPr>
              <a:spLocks noChangeArrowheads="1"/>
            </p:cNvSpPr>
            <p:nvPr/>
          </p:nvSpPr>
          <p:spPr bwMode="auto">
            <a:xfrm>
              <a:off x="4191000" y="3733800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.68</a:t>
              </a:r>
            </a:p>
          </p:txBody>
        </p:sp>
        <p:sp>
          <p:nvSpPr>
            <p:cNvPr id="14397" name="Rectangle 61"/>
            <p:cNvSpPr>
              <a:spLocks noChangeArrowheads="1"/>
            </p:cNvSpPr>
            <p:nvPr/>
          </p:nvSpPr>
          <p:spPr bwMode="auto">
            <a:xfrm>
              <a:off x="4724400" y="3733800"/>
              <a:ext cx="6096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/</a:t>
              </a:r>
            </a:p>
          </p:txBody>
        </p:sp>
        <p:sp>
          <p:nvSpPr>
            <p:cNvPr id="14398" name="Rectangle 62"/>
            <p:cNvSpPr>
              <a:spLocks noChangeArrowheads="1"/>
            </p:cNvSpPr>
            <p:nvPr/>
          </p:nvSpPr>
          <p:spPr bwMode="auto">
            <a:xfrm>
              <a:off x="6477000" y="4267200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/</a:t>
              </a:r>
            </a:p>
          </p:txBody>
        </p:sp>
        <p:sp>
          <p:nvSpPr>
            <p:cNvPr id="14399" name="Rectangle 63"/>
            <p:cNvSpPr>
              <a:spLocks noChangeArrowheads="1"/>
            </p:cNvSpPr>
            <p:nvPr/>
          </p:nvSpPr>
          <p:spPr bwMode="auto">
            <a:xfrm>
              <a:off x="5867400" y="4267200"/>
              <a:ext cx="6096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.78</a:t>
              </a:r>
            </a:p>
          </p:txBody>
        </p:sp>
        <p:sp>
          <p:nvSpPr>
            <p:cNvPr id="14400" name="Rectangle 64"/>
            <p:cNvSpPr>
              <a:spLocks noChangeArrowheads="1"/>
            </p:cNvSpPr>
            <p:nvPr/>
          </p:nvSpPr>
          <p:spPr bwMode="auto">
            <a:xfrm>
              <a:off x="4191000" y="4267200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.72</a:t>
              </a:r>
            </a:p>
          </p:txBody>
        </p:sp>
        <p:sp>
          <p:nvSpPr>
            <p:cNvPr id="14401" name="Rectangle 65"/>
            <p:cNvSpPr>
              <a:spLocks noChangeArrowheads="1"/>
            </p:cNvSpPr>
            <p:nvPr/>
          </p:nvSpPr>
          <p:spPr bwMode="auto">
            <a:xfrm>
              <a:off x="4724400" y="4267200"/>
              <a:ext cx="6096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2" name="Rectangle 66"/>
            <p:cNvSpPr>
              <a:spLocks noChangeArrowheads="1"/>
            </p:cNvSpPr>
            <p:nvPr/>
          </p:nvSpPr>
          <p:spPr bwMode="auto">
            <a:xfrm>
              <a:off x="4191000" y="5105400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.94</a:t>
              </a:r>
            </a:p>
          </p:txBody>
        </p:sp>
        <p:sp>
          <p:nvSpPr>
            <p:cNvPr id="14403" name="Rectangle 67"/>
            <p:cNvSpPr>
              <a:spLocks noChangeArrowheads="1"/>
            </p:cNvSpPr>
            <p:nvPr/>
          </p:nvSpPr>
          <p:spPr bwMode="auto">
            <a:xfrm>
              <a:off x="4724400" y="5105400"/>
              <a:ext cx="6096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/</a:t>
              </a:r>
            </a:p>
          </p:txBody>
        </p:sp>
        <p:sp>
          <p:nvSpPr>
            <p:cNvPr id="14404" name="Line 68"/>
            <p:cNvSpPr>
              <a:spLocks noChangeShapeType="1"/>
            </p:cNvSpPr>
            <p:nvPr/>
          </p:nvSpPr>
          <p:spPr bwMode="auto">
            <a:xfrm>
              <a:off x="3352800" y="16764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5" name="Line 69"/>
            <p:cNvSpPr>
              <a:spLocks noChangeShapeType="1"/>
            </p:cNvSpPr>
            <p:nvPr/>
          </p:nvSpPr>
          <p:spPr bwMode="auto">
            <a:xfrm flipV="1">
              <a:off x="5257800" y="16764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6" name="Line 70"/>
            <p:cNvSpPr>
              <a:spLocks noChangeShapeType="1"/>
            </p:cNvSpPr>
            <p:nvPr/>
          </p:nvSpPr>
          <p:spPr bwMode="auto">
            <a:xfrm>
              <a:off x="3352800" y="21336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7" name="Line 71"/>
            <p:cNvSpPr>
              <a:spLocks noChangeShapeType="1"/>
            </p:cNvSpPr>
            <p:nvPr/>
          </p:nvSpPr>
          <p:spPr bwMode="auto">
            <a:xfrm>
              <a:off x="5257800" y="20574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Line 72"/>
            <p:cNvSpPr>
              <a:spLocks noChangeShapeType="1"/>
            </p:cNvSpPr>
            <p:nvPr/>
          </p:nvSpPr>
          <p:spPr bwMode="auto">
            <a:xfrm>
              <a:off x="6781800" y="2057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9" name="Line 73"/>
            <p:cNvSpPr>
              <a:spLocks noChangeShapeType="1"/>
            </p:cNvSpPr>
            <p:nvPr/>
          </p:nvSpPr>
          <p:spPr bwMode="auto">
            <a:xfrm>
              <a:off x="3352800" y="25146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10" name="Line 74"/>
            <p:cNvSpPr>
              <a:spLocks noChangeShapeType="1"/>
            </p:cNvSpPr>
            <p:nvPr/>
          </p:nvSpPr>
          <p:spPr bwMode="auto">
            <a:xfrm>
              <a:off x="3352800" y="3962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11" name="Line 75"/>
            <p:cNvSpPr>
              <a:spLocks noChangeShapeType="1"/>
            </p:cNvSpPr>
            <p:nvPr/>
          </p:nvSpPr>
          <p:spPr bwMode="auto">
            <a:xfrm>
              <a:off x="3352800" y="44196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12" name="Line 76"/>
            <p:cNvSpPr>
              <a:spLocks noChangeShapeType="1"/>
            </p:cNvSpPr>
            <p:nvPr/>
          </p:nvSpPr>
          <p:spPr bwMode="auto">
            <a:xfrm>
              <a:off x="5334000" y="4495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13" name="Line 77"/>
            <p:cNvSpPr>
              <a:spLocks noChangeShapeType="1"/>
            </p:cNvSpPr>
            <p:nvPr/>
          </p:nvSpPr>
          <p:spPr bwMode="auto">
            <a:xfrm>
              <a:off x="3352800" y="53340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111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667000" y="91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.12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200400" y="9144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724400" y="91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.17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257800" y="9144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/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2667000" y="1752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.21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3200400" y="1752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4191000" y="1752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.23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4724400" y="1752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172200" y="1752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.26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705600" y="1752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/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2743200" y="2590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.39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276600" y="25908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/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2743200" y="3276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.68</a:t>
            </a: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276600" y="3276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/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5105400" y="3962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4495800" y="39624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.78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2819400" y="3962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.72</a:t>
            </a: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3352800" y="39624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2895600" y="4876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.94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3429000" y="48768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/</a:t>
            </a:r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 flipV="1">
            <a:off x="3810000" y="1143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3810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5334000" y="190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>
            <a:off x="396240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>
            <a:off x="5867400" y="106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>
            <a:off x="6324600" y="106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 flipH="1">
            <a:off x="2209800" y="14478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2133600" y="144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>
            <a:off x="2133600" y="190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>
            <a:off x="73152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7848600" y="198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 flipH="1">
            <a:off x="2133600" y="23622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22098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>
            <a:off x="2209800" y="2743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3886200" y="2743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>
            <a:off x="44958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 flipH="1">
            <a:off x="2057400" y="3124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20574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2057400" y="3429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7" name="Line 45"/>
          <p:cNvSpPr>
            <a:spLocks noChangeShapeType="1"/>
          </p:cNvSpPr>
          <p:nvPr/>
        </p:nvSpPr>
        <p:spPr bwMode="auto">
          <a:xfrm>
            <a:off x="3886200" y="3505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>
            <a:off x="4267200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 flipH="1">
            <a:off x="2133600" y="3810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>
            <a:off x="22098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1" name="Line 49"/>
          <p:cNvSpPr>
            <a:spLocks noChangeShapeType="1"/>
          </p:cNvSpPr>
          <p:nvPr/>
        </p:nvSpPr>
        <p:spPr bwMode="auto">
          <a:xfrm>
            <a:off x="22098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2" name="Line 50"/>
          <p:cNvSpPr>
            <a:spLocks noChangeShapeType="1"/>
          </p:cNvSpPr>
          <p:nvPr/>
        </p:nvSpPr>
        <p:spPr bwMode="auto">
          <a:xfrm>
            <a:off x="56388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3" name="Line 51"/>
          <p:cNvSpPr>
            <a:spLocks noChangeShapeType="1"/>
          </p:cNvSpPr>
          <p:nvPr/>
        </p:nvSpPr>
        <p:spPr bwMode="auto">
          <a:xfrm>
            <a:off x="6248400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4" name="Line 52"/>
          <p:cNvSpPr>
            <a:spLocks noChangeShapeType="1"/>
          </p:cNvSpPr>
          <p:nvPr/>
        </p:nvSpPr>
        <p:spPr bwMode="auto">
          <a:xfrm flipH="1">
            <a:off x="2209800" y="46482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5" name="Line 53"/>
          <p:cNvSpPr>
            <a:spLocks noChangeShapeType="1"/>
          </p:cNvSpPr>
          <p:nvPr/>
        </p:nvSpPr>
        <p:spPr bwMode="auto">
          <a:xfrm>
            <a:off x="22860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6" name="Line 54"/>
          <p:cNvSpPr>
            <a:spLocks noChangeShapeType="1"/>
          </p:cNvSpPr>
          <p:nvPr/>
        </p:nvSpPr>
        <p:spPr bwMode="auto">
          <a:xfrm>
            <a:off x="22860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3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597228" cy="36038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Good Sorting Algorithms are recursive…..</a:t>
            </a:r>
          </a:p>
          <a:p>
            <a:r>
              <a:rPr lang="en-US" sz="3600" b="1" dirty="0" smtClean="0">
                <a:solidFill>
                  <a:schemeClr val="tx2"/>
                </a:solidFill>
              </a:rPr>
              <a:t>Is recursion (Divide and Conquer) solution of every problem?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67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6333</TotalTime>
  <Words>572</Words>
  <Application>Microsoft Office PowerPoint</Application>
  <PresentationFormat>On-screen Show (4:3)</PresentationFormat>
  <Paragraphs>185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Brush Script MT</vt:lpstr>
      <vt:lpstr>Constantia</vt:lpstr>
      <vt:lpstr>Franklin Gothic Book</vt:lpstr>
      <vt:lpstr>Rage Italic</vt:lpstr>
      <vt:lpstr>Verdana</vt:lpstr>
      <vt:lpstr>Wingdings</vt:lpstr>
      <vt:lpstr>Pushpin</vt:lpstr>
      <vt:lpstr>PowerPoint Presentation</vt:lpstr>
      <vt:lpstr>In the Last Lecture</vt:lpstr>
      <vt:lpstr>       Counting sort</vt:lpstr>
      <vt:lpstr>PowerPoint Presentation</vt:lpstr>
      <vt:lpstr>Radix Sort</vt:lpstr>
      <vt:lpstr>Bucket Sort</vt:lpstr>
      <vt:lpstr>PowerPoint Presentation</vt:lpstr>
      <vt:lpstr>PowerPoint Presentation</vt:lpstr>
      <vt:lpstr>Question?</vt:lpstr>
      <vt:lpstr>Fibonacci Series</vt:lpstr>
      <vt:lpstr>Fibonacci Sequence</vt:lpstr>
      <vt:lpstr>Fibonacci Sequence (recursive definition )</vt:lpstr>
      <vt:lpstr>PowerPoint Presentation</vt:lpstr>
      <vt:lpstr>PowerPoint Presentation</vt:lpstr>
      <vt:lpstr>Fibonacci Sequence</vt:lpstr>
      <vt:lpstr>Fibonacci Sequence</vt:lpstr>
      <vt:lpstr>Iterative Fibonacci Solution</vt:lpstr>
      <vt:lpstr>Fibonacci Series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waqar</dc:creator>
  <cp:lastModifiedBy>Windows User</cp:lastModifiedBy>
  <cp:revision>127</cp:revision>
  <cp:lastPrinted>1601-01-01T00:00:00Z</cp:lastPrinted>
  <dcterms:created xsi:type="dcterms:W3CDTF">2000-12-31T21:35:57Z</dcterms:created>
  <dcterms:modified xsi:type="dcterms:W3CDTF">2019-03-27T16:05:33Z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