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3"/>
  </p:notesMasterIdLst>
  <p:sldIdLst>
    <p:sldId id="271" r:id="rId2"/>
    <p:sldId id="274" r:id="rId3"/>
    <p:sldId id="301" r:id="rId4"/>
    <p:sldId id="303" r:id="rId5"/>
    <p:sldId id="304" r:id="rId6"/>
    <p:sldId id="305" r:id="rId7"/>
    <p:sldId id="306" r:id="rId8"/>
    <p:sldId id="307" r:id="rId9"/>
    <p:sldId id="269" r:id="rId10"/>
    <p:sldId id="268" r:id="rId11"/>
    <p:sldId id="266" r:id="rId12"/>
    <p:sldId id="290" r:id="rId13"/>
    <p:sldId id="275" r:id="rId14"/>
    <p:sldId id="276" r:id="rId15"/>
    <p:sldId id="277" r:id="rId16"/>
    <p:sldId id="278" r:id="rId17"/>
    <p:sldId id="280" r:id="rId18"/>
    <p:sldId id="281" r:id="rId19"/>
    <p:sldId id="302" r:id="rId20"/>
    <p:sldId id="283" r:id="rId21"/>
    <p:sldId id="282" r:id="rId22"/>
    <p:sldId id="285" r:id="rId23"/>
    <p:sldId id="292" r:id="rId24"/>
    <p:sldId id="294" r:id="rId25"/>
    <p:sldId id="293" r:id="rId26"/>
    <p:sldId id="288" r:id="rId27"/>
    <p:sldId id="295" r:id="rId28"/>
    <p:sldId id="300" r:id="rId29"/>
    <p:sldId id="296" r:id="rId30"/>
    <p:sldId id="308" r:id="rId31"/>
    <p:sldId id="309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DE52A-E90D-4D62-9539-CDBAD55D109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B00CD-9859-4DCE-BB37-A3D06498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86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C1C2B0-E5F4-4F17-9329-21424D63C29E}" type="slidenum">
              <a:rPr lang="en-US" smtClean="0">
                <a:latin typeface="Times New Roman" pitchFamily="18" charset="0"/>
              </a:rPr>
              <a:pPr eaLnBrk="1" hangingPunct="1"/>
              <a:t>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57FCFB-443D-4C0B-B4AA-0434E714C5EE}" type="slidenum">
              <a:rPr lang="en-US" smtClean="0">
                <a:latin typeface="Times New Roman" pitchFamily="18" charset="0"/>
              </a:rPr>
              <a:pPr eaLnBrk="1" hangingPunct="1"/>
              <a:t>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80FD19-D0EC-43DD-991A-0BEBD4263C63}" type="slidenum">
              <a:rPr lang="en-US" smtClean="0">
                <a:latin typeface="Times New Roman" pitchFamily="18" charset="0"/>
              </a:rPr>
              <a:pPr eaLnBrk="1" hangingPunct="1"/>
              <a:t>6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36B411-83DF-4CD0-8494-762A386F6A56}" type="slidenum">
              <a:rPr lang="en-US" smtClean="0">
                <a:latin typeface="Times New Roman" pitchFamily="18" charset="0"/>
              </a:rPr>
              <a:pPr eaLnBrk="1" hangingPunct="1"/>
              <a:t>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7259026-5063-49E6-BD51-AAACAEBED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4E7B-F781-49B9-890A-EC83B5B9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26E0-8D09-450F-9A0C-4EE87DF74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866B7CB-5B62-4BF6-89A3-00A440E0A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60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78615C3-BED6-4020-8D86-543EC85265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0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CCB-1DE9-4D95-9196-6C2994CAA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E51D-110C-403C-AA7C-35AF6AFAB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309F-AF6C-4581-B1AB-5CADB70CB0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7E92-A344-4C3B-8290-02715CA1C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A2F-8476-412C-A4D4-6A3067AA5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34C8-F9DF-4863-B5FC-EC11C0A7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DD71412-6A79-48CB-9A26-1F7863879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6AD3013-B89E-4955-8FC3-9AF9DB411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5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1D8E6DD-D9D5-4486-9342-B054958FF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tmp"/><Relationship Id="rId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505200"/>
            <a:ext cx="5712179" cy="835378"/>
          </a:xfrm>
        </p:spPr>
        <p:txBody>
          <a:bodyPr>
            <a:normAutofit/>
          </a:bodyPr>
          <a:lstStyle/>
          <a:p>
            <a:pPr algn="l">
              <a:buFontTx/>
              <a:buNone/>
            </a:pPr>
            <a:r>
              <a:rPr lang="en-US" sz="2800" b="1" dirty="0" smtClean="0"/>
              <a:t>Lecture # 2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295400" y="1752600"/>
            <a:ext cx="66293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Design &amp; Analysis</a:t>
            </a:r>
          </a:p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of Algorithms</a:t>
            </a:r>
            <a:endParaRPr lang="en-US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31821" y="6001840"/>
            <a:ext cx="5712179" cy="8353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Tx/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AHSAN HUMAYUN</a:t>
            </a:r>
          </a:p>
          <a:p>
            <a:pPr algn="r">
              <a:buFontTx/>
              <a:buNone/>
            </a:pPr>
            <a:r>
              <a:rPr lang="en-US" sz="2800" b="1" dirty="0">
                <a:solidFill>
                  <a:schemeClr val="accent1"/>
                </a:solidFill>
              </a:rPr>
              <a:t>a</a:t>
            </a:r>
            <a:r>
              <a:rPr lang="en-US" sz="2800" b="1" dirty="0" smtClean="0">
                <a:solidFill>
                  <a:schemeClr val="accent1"/>
                </a:solidFill>
              </a:rPr>
              <a:t>hsanhumayun.ah@gmail.com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90600"/>
            <a:ext cx="7772400" cy="120248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Mathematical Model of computation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463040" y="2119257"/>
            <a:ext cx="6196405" cy="2909943"/>
          </a:xfrm>
        </p:spPr>
        <p:txBody>
          <a:bodyPr/>
          <a:lstStyle/>
          <a:p>
            <a:r>
              <a:rPr lang="en-US" dirty="0"/>
              <a:t>Analysis should be independent</a:t>
            </a:r>
          </a:p>
          <a:p>
            <a:r>
              <a:rPr lang="en-US" dirty="0"/>
              <a:t>Unlike programs, algorithms are to be understand primarily by people not machines</a:t>
            </a:r>
          </a:p>
          <a:p>
            <a:r>
              <a:rPr lang="en-US" dirty="0"/>
              <a:t>This gives us </a:t>
            </a:r>
            <a:r>
              <a:rPr lang="en-US" dirty="0" smtClean="0"/>
              <a:t>flexibility</a:t>
            </a:r>
          </a:p>
          <a:p>
            <a:r>
              <a:rPr lang="en-US" dirty="0" smtClean="0"/>
              <a:t>To perform our analysis we will assume a hypothetical machine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Random Access Machine (RAM)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Process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Instruction are executed one by one (not parallelism)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Infinitely </a:t>
            </a:r>
            <a:r>
              <a:rPr lang="en-US" dirty="0" smtClean="0"/>
              <a:t>large </a:t>
            </a:r>
            <a:r>
              <a:rPr lang="en-US" dirty="0"/>
              <a:t>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understand design and analysis procedure we will do 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Selection Problem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Suppose you want to </a:t>
            </a:r>
            <a:r>
              <a:rPr lang="en-US" dirty="0" smtClean="0"/>
              <a:t>purchase a Laptop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You want to pick fastest </a:t>
            </a:r>
            <a:r>
              <a:rPr lang="en-US" dirty="0" smtClean="0"/>
              <a:t>Laptop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But fast </a:t>
            </a:r>
            <a:r>
              <a:rPr lang="en-US" dirty="0" smtClean="0"/>
              <a:t>Laptops </a:t>
            </a:r>
            <a:r>
              <a:rPr lang="en-US" dirty="0"/>
              <a:t>are expensive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You cannot decide which one is more important </a:t>
            </a:r>
            <a:r>
              <a:rPr lang="en-US" b="1" dirty="0"/>
              <a:t>price </a:t>
            </a:r>
            <a:r>
              <a:rPr lang="en-US" dirty="0"/>
              <a:t>or </a:t>
            </a:r>
            <a:r>
              <a:rPr lang="en-US" b="1" dirty="0"/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269497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Problem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Definitely do not want a </a:t>
            </a:r>
            <a:r>
              <a:rPr lang="en-US" dirty="0" smtClean="0"/>
              <a:t>Laptop </a:t>
            </a:r>
            <a:r>
              <a:rPr lang="en-US" dirty="0"/>
              <a:t>if there is a another </a:t>
            </a:r>
            <a:r>
              <a:rPr lang="en-US" dirty="0" smtClean="0"/>
              <a:t>Laptop </a:t>
            </a:r>
            <a:r>
              <a:rPr lang="en-US" dirty="0"/>
              <a:t>that is both fast and cheaper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We say that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fast cheap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Laptops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4"/>
                </a:solidFill>
              </a:rPr>
              <a:t>“dominates”</a:t>
            </a:r>
            <a:r>
              <a:rPr lang="en-US" dirty="0"/>
              <a:t> the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slow expensive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So given a list of </a:t>
            </a:r>
            <a:r>
              <a:rPr lang="en-US" dirty="0" smtClean="0"/>
              <a:t>Laptops </a:t>
            </a:r>
            <a:r>
              <a:rPr lang="en-US" dirty="0"/>
              <a:t>we want those that are not dominated by the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5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Criterion for selection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200" dirty="0"/>
              <a:t>Two criterion for selection:</a:t>
            </a:r>
          </a:p>
          <a:p>
            <a:r>
              <a:rPr lang="en-US" sz="3200" dirty="0"/>
              <a:t>Speed</a:t>
            </a:r>
          </a:p>
          <a:p>
            <a:pPr>
              <a:buFontTx/>
              <a:buNone/>
            </a:pPr>
            <a:endParaRPr lang="en-US" sz="3200" dirty="0"/>
          </a:p>
          <a:p>
            <a:r>
              <a:rPr lang="en-US" sz="3200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8787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685801"/>
            <a:ext cx="6965245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Mathematical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696200" cy="46482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 is in two dimensional space and its coordinates are </a:t>
            </a:r>
            <a:r>
              <a:rPr lang="en-US" b="1" dirty="0">
                <a:solidFill>
                  <a:srgbClr val="FF0000"/>
                </a:solidFill>
              </a:rPr>
              <a:t>P=(</a:t>
            </a:r>
            <a:r>
              <a:rPr lang="en-US" b="1" dirty="0" err="1">
                <a:solidFill>
                  <a:srgbClr val="FF0000"/>
                </a:solidFill>
              </a:rPr>
              <a:t>p.x</a:t>
            </a:r>
            <a:r>
              <a:rPr lang="en-US" b="1" dirty="0">
                <a:solidFill>
                  <a:srgbClr val="FF0000"/>
                </a:solidFill>
              </a:rPr>
              <a:t> , </a:t>
            </a:r>
            <a:r>
              <a:rPr lang="en-US" b="1" dirty="0" err="1">
                <a:solidFill>
                  <a:srgbClr val="FF0000"/>
                </a:solidFill>
              </a:rPr>
              <a:t>p.y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b="1" dirty="0"/>
              <a:t>(</a:t>
            </a:r>
            <a:r>
              <a:rPr lang="en-US" b="1" dirty="0" err="1"/>
              <a:t>x,y</a:t>
            </a:r>
            <a:r>
              <a:rPr lang="en-US" b="1" dirty="0"/>
              <a:t>)</a:t>
            </a:r>
          </a:p>
          <a:p>
            <a:r>
              <a:rPr lang="en-US" dirty="0"/>
              <a:t>x is speed of Laptop</a:t>
            </a:r>
          </a:p>
          <a:p>
            <a:r>
              <a:rPr lang="en-US" dirty="0"/>
              <a:t>y is negation of price</a:t>
            </a:r>
          </a:p>
          <a:p>
            <a:pPr>
              <a:buFontTx/>
              <a:buNone/>
            </a:pPr>
            <a:r>
              <a:rPr lang="en-US" b="1" dirty="0"/>
              <a:t>We can say about y</a:t>
            </a:r>
          </a:p>
          <a:p>
            <a:r>
              <a:rPr lang="en-US" dirty="0"/>
              <a:t>High value of y mean cheap Laptop and low y means Laptop is </a:t>
            </a:r>
            <a:r>
              <a:rPr lang="en-US" dirty="0" smtClean="0"/>
              <a:t>expensive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A </a:t>
            </a:r>
            <a:r>
              <a:rPr lang="en-US" dirty="0" smtClean="0"/>
              <a:t>point </a:t>
            </a:r>
            <a:r>
              <a:rPr lang="en-US" b="1" dirty="0" smtClean="0">
                <a:solidFill>
                  <a:schemeClr val="accent4"/>
                </a:solidFill>
              </a:rPr>
              <a:t>p</a:t>
            </a:r>
            <a:r>
              <a:rPr lang="en-US" dirty="0" smtClean="0"/>
              <a:t> </a:t>
            </a:r>
            <a:r>
              <a:rPr lang="en-US" dirty="0"/>
              <a:t>is said to be </a:t>
            </a:r>
            <a:r>
              <a:rPr lang="en-US" b="1" dirty="0"/>
              <a:t>dominated</a:t>
            </a:r>
            <a:r>
              <a:rPr lang="en-US" dirty="0"/>
              <a:t> by a point </a:t>
            </a:r>
            <a:r>
              <a:rPr lang="en-US" b="1" dirty="0">
                <a:solidFill>
                  <a:schemeClr val="accent4"/>
                </a:solidFill>
              </a:rPr>
              <a:t>q</a:t>
            </a:r>
            <a:r>
              <a:rPr lang="en-US" dirty="0"/>
              <a:t> if </a:t>
            </a:r>
            <a:r>
              <a:rPr lang="en-US" b="1" dirty="0" err="1">
                <a:solidFill>
                  <a:srgbClr val="FF0000"/>
                </a:solidFill>
              </a:rPr>
              <a:t>p.x</a:t>
            </a:r>
            <a:r>
              <a:rPr lang="en-US" b="1" dirty="0">
                <a:solidFill>
                  <a:srgbClr val="FF0000"/>
                </a:solidFill>
              </a:rPr>
              <a:t> &lt;= </a:t>
            </a:r>
            <a:r>
              <a:rPr lang="en-US" b="1" dirty="0" err="1">
                <a:solidFill>
                  <a:srgbClr val="FF0000"/>
                </a:solidFill>
              </a:rPr>
              <a:t>q.x</a:t>
            </a:r>
            <a:r>
              <a:rPr lang="en-US" b="1" dirty="0">
                <a:solidFill>
                  <a:srgbClr val="FF0000"/>
                </a:solidFill>
              </a:rPr>
              <a:t> and </a:t>
            </a:r>
            <a:r>
              <a:rPr lang="en-US" b="1" dirty="0" err="1">
                <a:solidFill>
                  <a:srgbClr val="FF0000"/>
                </a:solidFill>
              </a:rPr>
              <a:t>p.y</a:t>
            </a:r>
            <a:r>
              <a:rPr lang="en-US" b="1" dirty="0">
                <a:solidFill>
                  <a:srgbClr val="FF0000"/>
                </a:solidFill>
              </a:rPr>
              <a:t> &lt;= </a:t>
            </a:r>
            <a:r>
              <a:rPr lang="en-US" b="1" dirty="0" err="1">
                <a:solidFill>
                  <a:srgbClr val="FF0000"/>
                </a:solidFill>
              </a:rPr>
              <a:t>q.y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In an array of points (Laptops) </a:t>
            </a:r>
            <a:r>
              <a:rPr lang="en-US" b="1" dirty="0">
                <a:solidFill>
                  <a:srgbClr val="FF0000"/>
                </a:solidFill>
              </a:rPr>
              <a:t>P={p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,p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,p</a:t>
            </a:r>
            <a:r>
              <a:rPr lang="en-US" b="1" baseline="-25000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,….,</a:t>
            </a:r>
            <a:r>
              <a:rPr lang="en-US" b="1" dirty="0" err="1">
                <a:solidFill>
                  <a:srgbClr val="FF0000"/>
                </a:solidFill>
              </a:rPr>
              <a:t>p</a:t>
            </a:r>
            <a:r>
              <a:rPr lang="en-US" b="1" baseline="-25000" dirty="0" err="1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} </a:t>
            </a:r>
            <a:r>
              <a:rPr lang="en-US" b="1" dirty="0" smtClean="0">
                <a:solidFill>
                  <a:srgbClr val="FF0000"/>
                </a:solidFill>
              </a:rPr>
              <a:t>a </a:t>
            </a:r>
            <a:r>
              <a:rPr lang="en-US" dirty="0" smtClean="0"/>
              <a:t>maximal point is not dominated </a:t>
            </a:r>
            <a:r>
              <a:rPr lang="en-US" dirty="0"/>
              <a:t>by any other point</a:t>
            </a:r>
          </a:p>
        </p:txBody>
      </p:sp>
    </p:spTree>
    <p:extLst>
      <p:ext uri="{BB962C8B-B14F-4D97-AF65-F5344CB8AC3E}">
        <p14:creationId xmlns:p14="http://schemas.microsoft.com/office/powerpoint/2010/main" val="65299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762000"/>
            <a:ext cx="8243887" cy="131445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81200"/>
            <a:ext cx="6710363" cy="4456113"/>
          </a:xfrm>
        </p:spPr>
        <p:txBody>
          <a:bodyPr/>
          <a:lstStyle/>
          <a:p>
            <a:r>
              <a:rPr lang="en-US" sz="2800" dirty="0"/>
              <a:t>Given a set of point P={p</a:t>
            </a:r>
            <a:r>
              <a:rPr lang="en-US" sz="2800" baseline="-25000" dirty="0"/>
              <a:t>1</a:t>
            </a:r>
            <a:r>
              <a:rPr lang="en-US" sz="2800" dirty="0"/>
              <a:t>,p</a:t>
            </a:r>
            <a:r>
              <a:rPr lang="en-US" sz="2800" baseline="-25000" dirty="0"/>
              <a:t>2</a:t>
            </a:r>
            <a:r>
              <a:rPr lang="en-US" sz="2800" dirty="0"/>
              <a:t>,p</a:t>
            </a:r>
            <a:r>
              <a:rPr lang="en-US" sz="2800" baseline="-25000" dirty="0"/>
              <a:t>3</a:t>
            </a:r>
            <a:r>
              <a:rPr lang="en-US" sz="2800" dirty="0"/>
              <a:t>,….,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baseline="-25000" dirty="0"/>
              <a:t> </a:t>
            </a:r>
            <a:r>
              <a:rPr lang="en-US" sz="2800" dirty="0"/>
              <a:t>} output the </a:t>
            </a:r>
            <a:r>
              <a:rPr lang="en-US" sz="2800" b="1" dirty="0"/>
              <a:t>maximal points</a:t>
            </a:r>
          </a:p>
          <a:p>
            <a:r>
              <a:rPr lang="en-US" sz="2800" dirty="0"/>
              <a:t>Those points of P such that p</a:t>
            </a:r>
            <a:r>
              <a:rPr lang="en-US" sz="2800" baseline="-25000" dirty="0"/>
              <a:t>i </a:t>
            </a:r>
            <a:r>
              <a:rPr lang="en-US" sz="2800" dirty="0"/>
              <a:t>is not dominated by any other point</a:t>
            </a:r>
          </a:p>
          <a:p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3576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600" dirty="0" smtClean="0"/>
          </a:p>
          <a:p>
            <a:pPr lvl="1">
              <a:lnSpc>
                <a:spcPct val="80000"/>
              </a:lnSpc>
            </a:pPr>
            <a:r>
              <a:rPr lang="en-US" sz="2600" dirty="0" smtClean="0"/>
              <a:t>Simplest design strategy 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Straightforward </a:t>
            </a:r>
            <a:r>
              <a:rPr lang="en-US" sz="2600" dirty="0"/>
              <a:t>approach to solving a problem, usually directly based on the problem’s </a:t>
            </a:r>
            <a:r>
              <a:rPr lang="en-US" sz="2600" dirty="0" smtClean="0"/>
              <a:t>statement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Results </a:t>
            </a:r>
            <a:r>
              <a:rPr lang="en-US" sz="2600" dirty="0"/>
              <a:t>in an algorithm that can be improved with a modest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32771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Brute-Force Algorithm	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 dirty="0"/>
              <a:t>        </a:t>
            </a:r>
            <a:r>
              <a:rPr lang="en-US" sz="2800" b="1" dirty="0"/>
              <a:t>Maximal</a:t>
            </a:r>
            <a:r>
              <a:rPr lang="en-US" sz="2800" dirty="0"/>
              <a:t>(</a:t>
            </a:r>
            <a:r>
              <a:rPr lang="en-US" sz="2800" b="1" dirty="0" err="1"/>
              <a:t>int</a:t>
            </a:r>
            <a:r>
              <a:rPr lang="en-US" sz="2800" dirty="0"/>
              <a:t> n, Point p[1……n])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800" b="1" dirty="0" smtClean="0"/>
              <a:t>for</a:t>
            </a:r>
            <a:r>
              <a:rPr lang="en-US" sz="2800" dirty="0" smtClean="0"/>
              <a:t>   i   = 1 to 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800" dirty="0" smtClean="0"/>
              <a:t>       maximal </a:t>
            </a:r>
            <a:r>
              <a:rPr lang="en-US" sz="2800" dirty="0"/>
              <a:t>= true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800" dirty="0"/>
              <a:t>   </a:t>
            </a:r>
            <a:r>
              <a:rPr lang="en-US" sz="2800" b="1" dirty="0"/>
              <a:t>for</a:t>
            </a:r>
            <a:r>
              <a:rPr lang="en-US" sz="2800" dirty="0"/>
              <a:t>  j = 1 to   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400" b="1" dirty="0" smtClean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f( i != j ) and (p[i].x &lt;= p [j]. x) and (p [i] .y &lt;= p [j].y)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800" dirty="0" smtClean="0"/>
              <a:t>      maximal </a:t>
            </a:r>
            <a:r>
              <a:rPr lang="en-US" sz="2800" dirty="0"/>
              <a:t>= false; </a:t>
            </a:r>
            <a:endParaRPr lang="en-US" sz="2800" dirty="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800" dirty="0"/>
              <a:t> </a:t>
            </a:r>
            <a:r>
              <a:rPr lang="en-US" sz="2800" dirty="0" smtClean="0"/>
              <a:t>     break;   </a:t>
            </a:r>
            <a:endParaRPr lang="en-US" sz="2800" dirty="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800" dirty="0"/>
              <a:t>if (maximal == true)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800" dirty="0"/>
              <a:t>then output  p [</a:t>
            </a:r>
            <a:r>
              <a:rPr lang="en-US" sz="2800" dirty="0" err="1"/>
              <a:t>i</a:t>
            </a:r>
            <a:r>
              <a:rPr lang="en-US" sz="2800" dirty="0"/>
              <a:t>].x , p[</a:t>
            </a:r>
            <a:r>
              <a:rPr lang="en-US" sz="2800" dirty="0" err="1"/>
              <a:t>i</a:t>
            </a:r>
            <a:r>
              <a:rPr lang="en-US" sz="2800" dirty="0"/>
              <a:t>]. y </a:t>
            </a:r>
          </a:p>
        </p:txBody>
      </p:sp>
    </p:spTree>
    <p:extLst>
      <p:ext uri="{BB962C8B-B14F-4D97-AF65-F5344CB8AC3E}">
        <p14:creationId xmlns:p14="http://schemas.microsoft.com/office/powerpoint/2010/main" val="36652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 the Last Lecture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en-US" dirty="0"/>
              <a:t>History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05699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Time Analysis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dirty="0"/>
              <a:t>We can observe that:</a:t>
            </a:r>
          </a:p>
          <a:p>
            <a:r>
              <a:rPr lang="en-US" sz="2800" dirty="0"/>
              <a:t>The running time depends upon the </a:t>
            </a:r>
            <a:r>
              <a:rPr lang="en-US" sz="2800" b="1" dirty="0">
                <a:solidFill>
                  <a:schemeClr val="accent4"/>
                </a:solidFill>
              </a:rPr>
              <a:t>input size</a:t>
            </a:r>
            <a:r>
              <a:rPr lang="en-US" sz="2800" dirty="0"/>
              <a:t>.</a:t>
            </a:r>
          </a:p>
          <a:p>
            <a:pPr>
              <a:buFontTx/>
              <a:buNone/>
            </a:pPr>
            <a:endParaRPr lang="en-US" sz="2800" dirty="0"/>
          </a:p>
          <a:p>
            <a:r>
              <a:rPr lang="en-US" sz="2800" dirty="0"/>
              <a:t>Different input of the same size may result different time</a:t>
            </a:r>
          </a:p>
        </p:txBody>
      </p:sp>
    </p:spTree>
    <p:extLst>
      <p:ext uri="{BB962C8B-B14F-4D97-AF65-F5344CB8AC3E}">
        <p14:creationId xmlns:p14="http://schemas.microsoft.com/office/powerpoint/2010/main" val="266241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355" y="1007315"/>
            <a:ext cx="6965245" cy="1202485"/>
          </a:xfrm>
        </p:spPr>
        <p:txBody>
          <a:bodyPr/>
          <a:lstStyle/>
          <a:p>
            <a:pPr algn="l"/>
            <a:r>
              <a:rPr lang="en-US" dirty="0"/>
              <a:t>Running Time 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 the number of steps of the pseudo code that are executed</a:t>
            </a:r>
          </a:p>
          <a:p>
            <a:r>
              <a:rPr lang="en-US" b="1" dirty="0"/>
              <a:t>Or</a:t>
            </a:r>
            <a:r>
              <a:rPr lang="en-US" dirty="0"/>
              <a:t> count the number of times an element of p is accessed</a:t>
            </a:r>
          </a:p>
          <a:p>
            <a:r>
              <a:rPr lang="en-US" b="1" dirty="0"/>
              <a:t>Or</a:t>
            </a:r>
            <a:r>
              <a:rPr lang="en-US" dirty="0"/>
              <a:t> number of comparisons that are performed</a:t>
            </a:r>
          </a:p>
        </p:txBody>
      </p:sp>
    </p:spTree>
    <p:extLst>
      <p:ext uri="{BB962C8B-B14F-4D97-AF65-F5344CB8AC3E}">
        <p14:creationId xmlns:p14="http://schemas.microsoft.com/office/powerpoint/2010/main" val="29728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Analysis of selection Problem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119257"/>
            <a:ext cx="7010400" cy="3603812"/>
          </a:xfrm>
        </p:spPr>
        <p:txBody>
          <a:bodyPr>
            <a:normAutofit/>
          </a:bodyPr>
          <a:lstStyle/>
          <a:p>
            <a:pPr marL="609600" indent="-609600"/>
            <a:r>
              <a:rPr lang="en-US" sz="3200" dirty="0"/>
              <a:t>Input size is n</a:t>
            </a:r>
          </a:p>
          <a:p>
            <a:pPr marL="609600" indent="-609600">
              <a:buFontTx/>
              <a:buNone/>
            </a:pPr>
            <a:endParaRPr lang="en-US" sz="3200" dirty="0"/>
          </a:p>
          <a:p>
            <a:pPr marL="609600" indent="-609600"/>
            <a:r>
              <a:rPr lang="en-US" sz="3200" dirty="0"/>
              <a:t>We will count how </a:t>
            </a:r>
            <a:r>
              <a:rPr lang="en-US" sz="3200" dirty="0" smtClean="0"/>
              <a:t>many number of steps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42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Brute-Force Algorithm	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 dirty="0"/>
              <a:t>        Maximal(</a:t>
            </a:r>
            <a:r>
              <a:rPr lang="en-US" sz="2800" dirty="0" err="1"/>
              <a:t>int</a:t>
            </a:r>
            <a:r>
              <a:rPr lang="en-US" sz="2800" dirty="0"/>
              <a:t> n, Point p[1……n])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800" b="1" dirty="0" smtClean="0"/>
              <a:t>for</a:t>
            </a:r>
            <a:r>
              <a:rPr lang="en-US" sz="2800" dirty="0" smtClean="0"/>
              <a:t>   i   = 1 to 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800" dirty="0" smtClean="0"/>
              <a:t>       maximal </a:t>
            </a:r>
            <a:r>
              <a:rPr lang="en-US" sz="2800" dirty="0"/>
              <a:t>= true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800" dirty="0"/>
              <a:t>   </a:t>
            </a:r>
            <a:r>
              <a:rPr lang="en-US" sz="2800" b="1" dirty="0"/>
              <a:t>for</a:t>
            </a:r>
            <a:r>
              <a:rPr lang="en-US" sz="2800" dirty="0"/>
              <a:t>  j = 1 </a:t>
            </a:r>
            <a:r>
              <a:rPr lang="en-US" sz="2800" dirty="0" smtClean="0"/>
              <a:t> to   </a:t>
            </a:r>
            <a:r>
              <a:rPr lang="en-US" sz="2800" dirty="0"/>
              <a:t>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400" b="1" dirty="0" smtClean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f( i != j ) and (p[i].x &lt;= p [j]. x) and (p [i] .y &lt;= p [j].y)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800" dirty="0" smtClean="0"/>
              <a:t>      maximal </a:t>
            </a:r>
            <a:r>
              <a:rPr lang="en-US" sz="2800" dirty="0"/>
              <a:t>= false; </a:t>
            </a:r>
            <a:endParaRPr lang="en-US" sz="2800" dirty="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800" dirty="0"/>
              <a:t> </a:t>
            </a:r>
            <a:r>
              <a:rPr lang="en-US" sz="2800" dirty="0" smtClean="0"/>
              <a:t>     break;   </a:t>
            </a:r>
            <a:endParaRPr lang="en-US" sz="2800" dirty="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800" dirty="0"/>
              <a:t>if (maximal == true)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800" dirty="0" smtClean="0"/>
              <a:t> </a:t>
            </a:r>
            <a:r>
              <a:rPr lang="en-US" sz="2800" dirty="0"/>
              <a:t>output  p [i].x , p[i]. y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419600" y="2355273"/>
            <a:ext cx="1143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n times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19600" y="2819400"/>
            <a:ext cx="1143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1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19600" y="3276600"/>
            <a:ext cx="1143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n times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4191000"/>
            <a:ext cx="1143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5</a:t>
            </a:r>
            <a:r>
              <a:rPr lang="en-US" dirty="0" smtClean="0"/>
              <a:t> times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10200" y="5181600"/>
            <a:ext cx="1143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2 times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981700" y="2819400"/>
            <a:ext cx="2019300" cy="762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Worst Case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3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Analysis of selection Problem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outer loop runs </a:t>
            </a:r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times</a:t>
            </a:r>
          </a:p>
          <a:p>
            <a:r>
              <a:rPr lang="en-US" dirty="0"/>
              <a:t>For each iteration. The inner loop runs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en-US" dirty="0" smtClean="0"/>
              <a:t>times in the worst case</a:t>
            </a:r>
            <a:endParaRPr lang="en-US" dirty="0"/>
          </a:p>
          <a:p>
            <a:r>
              <a:rPr lang="en-US" dirty="0"/>
              <a:t>P is accessed four times in the if statement</a:t>
            </a:r>
          </a:p>
          <a:p>
            <a:r>
              <a:rPr lang="en-US" dirty="0"/>
              <a:t>The output statement accesses p 2 times</a:t>
            </a:r>
          </a:p>
        </p:txBody>
      </p:sp>
    </p:spTree>
    <p:extLst>
      <p:ext uri="{BB962C8B-B14F-4D97-AF65-F5344CB8AC3E}">
        <p14:creationId xmlns:p14="http://schemas.microsoft.com/office/powerpoint/2010/main" val="110543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41148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 dirty="0"/>
              <a:t>        Maximal(</a:t>
            </a:r>
            <a:r>
              <a:rPr lang="en-US" sz="2800" dirty="0" err="1"/>
              <a:t>int</a:t>
            </a:r>
            <a:r>
              <a:rPr lang="en-US" sz="2800" dirty="0"/>
              <a:t> n, Point p[1……n])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800" b="1" dirty="0" smtClean="0"/>
              <a:t>for</a:t>
            </a:r>
            <a:r>
              <a:rPr lang="en-US" sz="2800" dirty="0" smtClean="0"/>
              <a:t>   i   = 1 to 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800" dirty="0" smtClean="0"/>
              <a:t>       maximal </a:t>
            </a:r>
            <a:r>
              <a:rPr lang="en-US" sz="2800" dirty="0"/>
              <a:t>= true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800" dirty="0"/>
              <a:t>   </a:t>
            </a:r>
            <a:r>
              <a:rPr lang="en-US" sz="2800" b="1" dirty="0"/>
              <a:t>for</a:t>
            </a:r>
            <a:r>
              <a:rPr lang="en-US" sz="2800" dirty="0"/>
              <a:t>  j = 1 </a:t>
            </a:r>
            <a:r>
              <a:rPr lang="en-US" sz="2800" dirty="0" smtClean="0"/>
              <a:t> to   </a:t>
            </a:r>
            <a:r>
              <a:rPr lang="en-US" sz="2800" dirty="0"/>
              <a:t>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400" b="1" dirty="0" smtClean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f( i != j ) and (p[i].x &lt;= p [j]. x) and (p [i] .y &lt;= p [j].y)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800" dirty="0" smtClean="0"/>
              <a:t>      maximal </a:t>
            </a:r>
            <a:r>
              <a:rPr lang="en-US" sz="2800" dirty="0"/>
              <a:t>= false; </a:t>
            </a:r>
            <a:endParaRPr lang="en-US" sz="2800" dirty="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800" dirty="0"/>
              <a:t> </a:t>
            </a:r>
            <a:r>
              <a:rPr lang="en-US" sz="2800" dirty="0" smtClean="0"/>
              <a:t>     break;   </a:t>
            </a:r>
            <a:endParaRPr lang="en-US" sz="2800" dirty="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800" dirty="0"/>
              <a:t>if (maximal == true)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lain"/>
            </a:pPr>
            <a:r>
              <a:rPr lang="en-US" sz="2800" dirty="0" smtClean="0"/>
              <a:t> </a:t>
            </a:r>
            <a:r>
              <a:rPr lang="en-US" sz="2800" dirty="0"/>
              <a:t>output  p [i].x , p[i]. y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419600" y="1059873"/>
            <a:ext cx="1143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n times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19600" y="1524000"/>
            <a:ext cx="1143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1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19600" y="1981200"/>
            <a:ext cx="1143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n times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2895600"/>
            <a:ext cx="1143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5</a:t>
            </a:r>
            <a:r>
              <a:rPr lang="en-US" dirty="0" smtClean="0"/>
              <a:t> times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48200" y="3733800"/>
            <a:ext cx="1143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2 times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96263795"/>
              </p:ext>
            </p:extLst>
          </p:nvPr>
        </p:nvGraphicFramePr>
        <p:xfrm>
          <a:off x="1168400" y="4495800"/>
          <a:ext cx="493395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3" imgW="1409400" imgH="444240" progId="Equation.3">
                  <p:embed/>
                </p:oleObj>
              </mc:Choice>
              <mc:Fallback>
                <p:oleObj name="Equation" r:id="rId3" imgW="1409400" imgH="44424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4495800"/>
                        <a:ext cx="493395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60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43887" cy="884238"/>
          </a:xfrm>
        </p:spPr>
        <p:txBody>
          <a:bodyPr/>
          <a:lstStyle/>
          <a:p>
            <a:r>
              <a:rPr lang="en-US" sz="3600" dirty="0"/>
              <a:t>Analysis of selection Problem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600200"/>
            <a:ext cx="6934200" cy="4456113"/>
          </a:xfrm>
        </p:spPr>
        <p:txBody>
          <a:bodyPr/>
          <a:lstStyle/>
          <a:p>
            <a:r>
              <a:rPr lang="en-US" sz="2800" dirty="0"/>
              <a:t>In the worst case every point is maximal so every point is output</a:t>
            </a:r>
          </a:p>
          <a:p>
            <a:r>
              <a:rPr lang="en-US" sz="2800" dirty="0"/>
              <a:t>Worst-case time is:</a:t>
            </a:r>
          </a:p>
          <a:p>
            <a:pPr>
              <a:buFontTx/>
              <a:buNone/>
            </a:pPr>
            <a:r>
              <a:rPr lang="en-US" sz="2800" dirty="0"/>
              <a:t>  </a:t>
            </a:r>
          </a:p>
          <a:p>
            <a:pPr>
              <a:buFontTx/>
              <a:buNone/>
            </a:pPr>
            <a:r>
              <a:rPr lang="en-US" sz="2800" dirty="0"/>
              <a:t>      </a:t>
            </a:r>
          </a:p>
        </p:txBody>
      </p:sp>
      <p:graphicFrame>
        <p:nvGraphicFramePr>
          <p:cNvPr id="716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10350" y="2654300"/>
          <a:ext cx="114300" cy="4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Equation" r:id="rId3" imgW="1231560" imgH="444240" progId="Equation.3">
                  <p:embed/>
                </p:oleObj>
              </mc:Choice>
              <mc:Fallback>
                <p:oleObj name="Equation" r:id="rId3" imgW="1231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654300"/>
                        <a:ext cx="114300" cy="4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44942197"/>
              </p:ext>
            </p:extLst>
          </p:nvPr>
        </p:nvGraphicFramePr>
        <p:xfrm>
          <a:off x="1470025" y="3657600"/>
          <a:ext cx="493395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Equation" r:id="rId5" imgW="1409400" imgH="444240" progId="Equation.3">
                  <p:embed/>
                </p:oleObj>
              </mc:Choice>
              <mc:Fallback>
                <p:oleObj name="Equation" r:id="rId5" imgW="1409400" imgH="44424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3657600"/>
                        <a:ext cx="493395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641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458200" cy="838200"/>
          </a:xfrm>
        </p:spPr>
        <p:txBody>
          <a:bodyPr/>
          <a:lstStyle/>
          <a:p>
            <a:r>
              <a:rPr lang="en-US" dirty="0"/>
              <a:t>Analysis of selection Problem</a:t>
            </a:r>
          </a:p>
        </p:txBody>
      </p:sp>
      <p:graphicFrame>
        <p:nvGraphicFramePr>
          <p:cNvPr id="7475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482392"/>
              </p:ext>
            </p:extLst>
          </p:nvPr>
        </p:nvGraphicFramePr>
        <p:xfrm>
          <a:off x="2949575" y="1447800"/>
          <a:ext cx="2786063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3" imgW="1218960" imgH="1600200" progId="Equation.3">
                  <p:embed/>
                </p:oleObj>
              </mc:Choice>
              <mc:Fallback>
                <p:oleObj name="Equation" r:id="rId3" imgW="121896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1447800"/>
                        <a:ext cx="2786063" cy="365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795291"/>
              </p:ext>
            </p:extLst>
          </p:nvPr>
        </p:nvGraphicFramePr>
        <p:xfrm>
          <a:off x="3733800" y="4343400"/>
          <a:ext cx="23622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5" imgW="533160" imgH="457200" progId="Equation.3">
                  <p:embed/>
                </p:oleObj>
              </mc:Choice>
              <mc:Fallback>
                <p:oleObj name="Equation" r:id="rId5" imgW="5331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3800" y="4343400"/>
                        <a:ext cx="2362200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0" y="5800314"/>
            <a:ext cx="33528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H="1" flipV="1">
            <a:off x="4572000" y="5257800"/>
            <a:ext cx="914400" cy="54251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5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458200" cy="838200"/>
          </a:xfrm>
        </p:spPr>
        <p:txBody>
          <a:bodyPr/>
          <a:lstStyle/>
          <a:p>
            <a:r>
              <a:rPr lang="en-US" dirty="0"/>
              <a:t>Analysis of </a:t>
            </a:r>
            <a:r>
              <a:rPr lang="en-US" dirty="0" smtClean="0"/>
              <a:t>Selection </a:t>
            </a:r>
            <a:r>
              <a:rPr lang="en-US" dirty="0"/>
              <a:t>Problem</a:t>
            </a:r>
          </a:p>
        </p:txBody>
      </p:sp>
      <p:graphicFrame>
        <p:nvGraphicFramePr>
          <p:cNvPr id="7475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78444"/>
              </p:ext>
            </p:extLst>
          </p:nvPr>
        </p:nvGraphicFramePr>
        <p:xfrm>
          <a:off x="2949575" y="1600200"/>
          <a:ext cx="278606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quation" r:id="rId3" imgW="977760" imgH="685800" progId="Equation.3">
                  <p:embed/>
                </p:oleObj>
              </mc:Choice>
              <mc:Fallback>
                <p:oleObj name="Equation" r:id="rId3" imgW="9777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1600200"/>
                        <a:ext cx="2786063" cy="2438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360896"/>
              </p:ext>
            </p:extLst>
          </p:nvPr>
        </p:nvGraphicFramePr>
        <p:xfrm>
          <a:off x="2819400" y="2971800"/>
          <a:ext cx="2819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5" imgW="533160" imgH="457200" progId="Equation.3">
                  <p:embed/>
                </p:oleObj>
              </mc:Choice>
              <mc:Fallback>
                <p:oleObj name="Equation" r:id="rId5" imgW="5331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2971800"/>
                        <a:ext cx="2819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0600" y="4953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</a:rPr>
              <a:t>T(n)</a:t>
            </a:r>
            <a:r>
              <a:rPr lang="en-US" sz="2800" dirty="0" smtClean="0"/>
              <a:t> is Asymptotically equivalent to </a:t>
            </a:r>
            <a:r>
              <a:rPr lang="en-US" sz="2800" b="1" dirty="0" smtClean="0">
                <a:solidFill>
                  <a:schemeClr val="accent4"/>
                </a:solidFill>
              </a:rPr>
              <a:t>n</a:t>
            </a:r>
            <a:r>
              <a:rPr lang="en-US" sz="2800" b="1" baseline="30000" dirty="0" smtClean="0">
                <a:solidFill>
                  <a:schemeClr val="accent4"/>
                </a:solidFill>
              </a:rPr>
              <a:t>2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006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458200" cy="838200"/>
          </a:xfrm>
        </p:spPr>
        <p:txBody>
          <a:bodyPr/>
          <a:lstStyle/>
          <a:p>
            <a:r>
              <a:rPr lang="en-US" dirty="0"/>
              <a:t>Analysis of selection Problem</a:t>
            </a:r>
          </a:p>
        </p:txBody>
      </p:sp>
      <p:graphicFrame>
        <p:nvGraphicFramePr>
          <p:cNvPr id="7475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278386"/>
              </p:ext>
            </p:extLst>
          </p:nvPr>
        </p:nvGraphicFramePr>
        <p:xfrm>
          <a:off x="1709737" y="1676400"/>
          <a:ext cx="2786063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3" imgW="965160" imgH="457200" progId="Equation.3">
                  <p:embed/>
                </p:oleObj>
              </mc:Choice>
              <mc:Fallback>
                <p:oleObj name="Equation" r:id="rId3" imgW="965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7" y="1676400"/>
                        <a:ext cx="2786063" cy="1319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3000" y="2514600"/>
            <a:ext cx="708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Suppose n=50 and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 use a computer whose speed is 10000000 instructions per second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Then this computer requires 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04963025"/>
              </p:ext>
            </p:extLst>
          </p:nvPr>
        </p:nvGraphicFramePr>
        <p:xfrm>
          <a:off x="1066800" y="4330700"/>
          <a:ext cx="693420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5" imgW="2336760" imgH="876240" progId="Equation.3">
                  <p:embed/>
                </p:oleObj>
              </mc:Choice>
              <mc:Fallback>
                <p:oleObj name="Equation" r:id="rId5" imgW="2336760" imgH="8762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30700"/>
                        <a:ext cx="6934200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76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</a:p>
          <a:p>
            <a:r>
              <a:rPr lang="en-US" dirty="0" smtClean="0"/>
              <a:t>RAM</a:t>
            </a:r>
            <a:endParaRPr lang="en-US" dirty="0" smtClean="0"/>
          </a:p>
          <a:p>
            <a:r>
              <a:rPr lang="en-US" dirty="0" smtClean="0"/>
              <a:t>Selection Proble</a:t>
            </a:r>
            <a:r>
              <a:rPr lang="en-US" dirty="0"/>
              <a:t>m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80851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76200"/>
            <a:ext cx="6965245" cy="753642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23370" t="33721" r="42965" b="31977"/>
          <a:stretch/>
        </p:blipFill>
        <p:spPr bwMode="auto">
          <a:xfrm>
            <a:off x="678576" y="609601"/>
            <a:ext cx="5562599" cy="2590800"/>
          </a:xfrm>
          <a:prstGeom prst="rect">
            <a:avLst/>
          </a:prstGeom>
          <a:ln w="9525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8576" y="3203813"/>
            <a:ext cx="55625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b="1" dirty="0" smtClean="0"/>
              <a:t>// Array Display</a:t>
            </a:r>
          </a:p>
          <a:p>
            <a:pPr lvl="2"/>
            <a:r>
              <a:rPr lang="en-US" b="1" dirty="0" smtClean="0"/>
              <a:t>for   </a:t>
            </a:r>
            <a:r>
              <a:rPr lang="en-US" dirty="0" smtClean="0"/>
              <a:t>j =1 to n</a:t>
            </a:r>
          </a:p>
          <a:p>
            <a:pPr lvl="2"/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dirty="0" smtClean="0"/>
              <a:t>display A[j]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726020"/>
              </p:ext>
            </p:extLst>
          </p:nvPr>
        </p:nvGraphicFramePr>
        <p:xfrm>
          <a:off x="942975" y="4148138"/>
          <a:ext cx="6638925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4" imgW="2527200" imgH="952200" progId="Equation.3">
                  <p:embed/>
                </p:oleObj>
              </mc:Choice>
              <mc:Fallback>
                <p:oleObj name="Equation" r:id="rId4" imgW="25272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4148138"/>
                        <a:ext cx="6638925" cy="25019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23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4785"/>
            <a:ext cx="6965245" cy="53340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66578"/>
              </p:ext>
            </p:extLst>
          </p:nvPr>
        </p:nvGraphicFramePr>
        <p:xfrm>
          <a:off x="2719388" y="4533900"/>
          <a:ext cx="3686175" cy="222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1536480" imgH="927000" progId="Equation.3">
                  <p:embed/>
                </p:oleObj>
              </mc:Choice>
              <mc:Fallback>
                <p:oleObj name="Equation" r:id="rId3" imgW="15364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4533900"/>
                        <a:ext cx="3686175" cy="222408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219200" y="533400"/>
            <a:ext cx="6688668" cy="2653145"/>
            <a:chOff x="1219200" y="533400"/>
            <a:chExt cx="6688668" cy="2653145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982"/>
            <a:stretch/>
          </p:blipFill>
          <p:spPr>
            <a:xfrm>
              <a:off x="1219200" y="533400"/>
              <a:ext cx="6688668" cy="265314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905000" y="1981200"/>
              <a:ext cx="13716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3740" y="2399964"/>
              <a:ext cx="13716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" t="67130"/>
          <a:stretch/>
        </p:blipFill>
        <p:spPr>
          <a:xfrm>
            <a:off x="3124200" y="3124200"/>
            <a:ext cx="5289359" cy="128214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30" r="90980"/>
          <a:stretch/>
        </p:blipFill>
        <p:spPr>
          <a:xfrm>
            <a:off x="1219200" y="3186545"/>
            <a:ext cx="685800" cy="128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2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620000" cy="7159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dirty="0" smtClean="0"/>
              <a:t>Problem Solving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239000" cy="41148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dirty="0" smtClean="0"/>
              <a:t>Programming is a process of problem solving</a:t>
            </a:r>
          </a:p>
          <a:p>
            <a:pPr eaLnBrk="1" hangingPunct="1">
              <a:spcBef>
                <a:spcPct val="30000"/>
              </a:spcBef>
            </a:pPr>
            <a:r>
              <a:rPr lang="en-US" dirty="0" smtClean="0"/>
              <a:t>Problem solving techniques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dirty="0" smtClean="0"/>
              <a:t>Analyze the problem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dirty="0" smtClean="0"/>
              <a:t>Outline the problem requirements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dirty="0" smtClean="0"/>
              <a:t>Design steps (algorithm) to solve the problem</a:t>
            </a:r>
          </a:p>
          <a:p>
            <a:pPr eaLnBrk="1" hangingPunct="1">
              <a:spcBef>
                <a:spcPct val="30000"/>
              </a:spcBef>
            </a:pPr>
            <a:r>
              <a:rPr lang="en-US" u="sng" dirty="0" smtClean="0"/>
              <a:t>Algorithm</a:t>
            </a:r>
            <a:r>
              <a:rPr lang="en-US" dirty="0" smtClean="0"/>
              <a:t>: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dirty="0" smtClean="0"/>
              <a:t>Step-by-step problem-solving process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dirty="0" smtClean="0"/>
              <a:t>Solution achieved in finite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19831805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620000" cy="685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dirty="0" smtClean="0"/>
              <a:t>Problem Solving Process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1" y="1600200"/>
            <a:ext cx="7620000" cy="4648200"/>
          </a:xfrm>
        </p:spPr>
        <p:txBody>
          <a:bodyPr/>
          <a:lstStyle/>
          <a:p>
            <a:pPr eaLnBrk="1" hangingPunct="1"/>
            <a:r>
              <a:rPr lang="en-US" u="sng" dirty="0" smtClean="0"/>
              <a:t>Step 1</a:t>
            </a:r>
            <a:r>
              <a:rPr lang="en-US" dirty="0" smtClean="0"/>
              <a:t> - </a:t>
            </a:r>
            <a:r>
              <a:rPr lang="en-US" b="1" dirty="0" smtClean="0"/>
              <a:t>Analyze the problem</a:t>
            </a:r>
          </a:p>
          <a:p>
            <a:pPr lvl="1" eaLnBrk="1" hangingPunct="1"/>
            <a:r>
              <a:rPr lang="en-US" dirty="0" smtClean="0"/>
              <a:t>Outline the problem and its requirements</a:t>
            </a:r>
          </a:p>
          <a:p>
            <a:pPr lvl="1" eaLnBrk="1" hangingPunct="1"/>
            <a:r>
              <a:rPr lang="en-US" dirty="0" smtClean="0"/>
              <a:t>Design steps (algorithm) to solve the problem</a:t>
            </a:r>
          </a:p>
          <a:p>
            <a:pPr eaLnBrk="1" hangingPunct="1"/>
            <a:r>
              <a:rPr lang="en-US" u="sng" dirty="0" smtClean="0"/>
              <a:t>Step 2</a:t>
            </a:r>
            <a:r>
              <a:rPr lang="en-US" dirty="0" smtClean="0"/>
              <a:t> - </a:t>
            </a:r>
            <a:r>
              <a:rPr lang="en-US" b="1" dirty="0" smtClean="0"/>
              <a:t>Implement the algorithm</a:t>
            </a:r>
          </a:p>
          <a:p>
            <a:pPr lvl="1" eaLnBrk="1" hangingPunct="1"/>
            <a:r>
              <a:rPr lang="en-US" dirty="0" smtClean="0"/>
              <a:t>Implement the algorithm in code</a:t>
            </a:r>
          </a:p>
          <a:p>
            <a:pPr lvl="1" eaLnBrk="1" hangingPunct="1"/>
            <a:r>
              <a:rPr lang="en-US" dirty="0" smtClean="0"/>
              <a:t>Verify that the algorithm works</a:t>
            </a:r>
          </a:p>
          <a:p>
            <a:pPr eaLnBrk="1" hangingPunct="1"/>
            <a:r>
              <a:rPr lang="en-US" u="sng" dirty="0" smtClean="0"/>
              <a:t>Step 3</a:t>
            </a:r>
            <a:r>
              <a:rPr lang="en-US" dirty="0" smtClean="0"/>
              <a:t> - </a:t>
            </a:r>
            <a:r>
              <a:rPr lang="en-US" b="1" dirty="0" smtClean="0"/>
              <a:t>Maintenance</a:t>
            </a:r>
          </a:p>
          <a:p>
            <a:pPr lvl="1" eaLnBrk="1" hangingPunct="1"/>
            <a:r>
              <a:rPr lang="en-US" dirty="0" smtClean="0"/>
              <a:t>Use and modify the program if the problem domain changes</a:t>
            </a:r>
          </a:p>
        </p:txBody>
      </p:sp>
    </p:spTree>
    <p:extLst>
      <p:ext uri="{BB962C8B-B14F-4D97-AF65-F5344CB8AC3E}">
        <p14:creationId xmlns:p14="http://schemas.microsoft.com/office/powerpoint/2010/main" val="35223252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6200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dirty="0" smtClean="0"/>
              <a:t>Important Properties of Algorithms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391400" cy="4038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Correct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always returns the desired output for all legal instances of the problem.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Unambiguous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Precise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Efficient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be measured in terms of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Time tends to be more important</a:t>
            </a:r>
          </a:p>
        </p:txBody>
      </p:sp>
    </p:spTree>
    <p:extLst>
      <p:ext uri="{BB962C8B-B14F-4D97-AF65-F5344CB8AC3E}">
        <p14:creationId xmlns:p14="http://schemas.microsoft.com/office/powerpoint/2010/main" val="345486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543800" cy="7159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dirty="0" smtClean="0"/>
              <a:t>Expressing Algorithms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2549525"/>
            <a:ext cx="3581400" cy="356235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English description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Pseudo-code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High-level programming language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6934200" y="2895600"/>
            <a:ext cx="0" cy="2209800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239000" y="3127470"/>
            <a:ext cx="1143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Verdana" pitchFamily="34" charset="0"/>
              </a:rPr>
              <a:t>More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Verdana" pitchFamily="34" charset="0"/>
              </a:rPr>
              <a:t>precise</a:t>
            </a:r>
          </a:p>
          <a:p>
            <a:pPr eaLnBrk="1" hangingPunct="1"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2362200" y="2895600"/>
            <a:ext cx="0" cy="2057400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85800" y="3276600"/>
            <a:ext cx="1676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Verdana" pitchFamily="34" charset="0"/>
              </a:rPr>
              <a:t>More easily expressed</a:t>
            </a:r>
          </a:p>
          <a:p>
            <a:pPr eaLnBrk="1" hangingPunct="1">
              <a:spcBef>
                <a:spcPct val="50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738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620000" cy="1202485"/>
          </a:xfrm>
        </p:spPr>
        <p:txBody>
          <a:bodyPr>
            <a:normAutofit fontScale="90000"/>
          </a:bodyPr>
          <a:lstStyle/>
          <a:p>
            <a:r>
              <a:rPr lang="en-US" dirty="0"/>
              <a:t>How fast will your program run?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958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running time of your program will depend upon:</a:t>
            </a:r>
          </a:p>
          <a:p>
            <a:pPr lvl="1"/>
            <a:r>
              <a:rPr lang="en-US" dirty="0"/>
              <a:t>The algorithm</a:t>
            </a:r>
          </a:p>
          <a:p>
            <a:pPr lvl="1"/>
            <a:r>
              <a:rPr lang="en-US" dirty="0"/>
              <a:t>The input</a:t>
            </a:r>
          </a:p>
          <a:p>
            <a:pPr lvl="1"/>
            <a:r>
              <a:rPr lang="en-US" dirty="0"/>
              <a:t>Your implementation of the algorithm in a programming language</a:t>
            </a:r>
          </a:p>
          <a:p>
            <a:pPr lvl="1"/>
            <a:r>
              <a:rPr lang="en-US" dirty="0"/>
              <a:t>The compiler you use</a:t>
            </a:r>
          </a:p>
          <a:p>
            <a:pPr lvl="1"/>
            <a:r>
              <a:rPr lang="en-US" dirty="0"/>
              <a:t>The OS on your computer</a:t>
            </a:r>
          </a:p>
          <a:p>
            <a:pPr lvl="1"/>
            <a:r>
              <a:rPr lang="en-US" dirty="0"/>
              <a:t>Your computer hardware</a:t>
            </a:r>
          </a:p>
          <a:p>
            <a:pPr lvl="1"/>
            <a:r>
              <a:rPr lang="en-US" dirty="0"/>
              <a:t>Maybe other things: temperature outside; other programs on your computer; </a:t>
            </a:r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r>
              <a:rPr lang="en-US" u="sng" dirty="0"/>
              <a:t>Our Motivation:</a:t>
            </a:r>
            <a:r>
              <a:rPr lang="en-US" dirty="0"/>
              <a:t> analyze the running time of an </a:t>
            </a:r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2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Criterion for analyzing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We will measure algorithm in terms of the amount of computation recourses that algorithm requires:</a:t>
            </a:r>
          </a:p>
          <a:p>
            <a:r>
              <a:rPr lang="en-US"/>
              <a:t>     Running time</a:t>
            </a:r>
          </a:p>
          <a:p>
            <a:r>
              <a:rPr lang="en-US"/>
              <a:t>     Memory used</a:t>
            </a:r>
          </a:p>
          <a:p>
            <a:pPr>
              <a:buFontTx/>
              <a:buNone/>
            </a:pPr>
            <a:r>
              <a:rPr lang="en-US"/>
              <a:t>We should be agree on some criterion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4763</TotalTime>
  <Words>1077</Words>
  <Application>Microsoft Office PowerPoint</Application>
  <PresentationFormat>On-screen Show (4:3)</PresentationFormat>
  <Paragraphs>194</Paragraphs>
  <Slides>31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Pushpin</vt:lpstr>
      <vt:lpstr>Equation</vt:lpstr>
      <vt:lpstr>PowerPoint Presentation</vt:lpstr>
      <vt:lpstr>In the Last Lecture</vt:lpstr>
      <vt:lpstr>Today’s Agenda</vt:lpstr>
      <vt:lpstr>Problem Solving</vt:lpstr>
      <vt:lpstr>Problem Solving Process</vt:lpstr>
      <vt:lpstr>Important Properties of Algorithms</vt:lpstr>
      <vt:lpstr>Expressing Algorithms</vt:lpstr>
      <vt:lpstr>How fast will your program run?</vt:lpstr>
      <vt:lpstr>Criterion for analyzing</vt:lpstr>
      <vt:lpstr>Mathematical Model of computation</vt:lpstr>
      <vt:lpstr>Random Access Machine (RAM)</vt:lpstr>
      <vt:lpstr>Design And Analysis</vt:lpstr>
      <vt:lpstr>Selection Problem</vt:lpstr>
      <vt:lpstr>Selection Problem</vt:lpstr>
      <vt:lpstr>Criterion for selection</vt:lpstr>
      <vt:lpstr>Mathematical Model</vt:lpstr>
      <vt:lpstr>Example</vt:lpstr>
      <vt:lpstr>Brute-Force Method</vt:lpstr>
      <vt:lpstr>Brute-Force Algorithm </vt:lpstr>
      <vt:lpstr>Running Time Analysis</vt:lpstr>
      <vt:lpstr>Running Time Analysis</vt:lpstr>
      <vt:lpstr>Analysis of selection Problem</vt:lpstr>
      <vt:lpstr>Brute-Force Algorithm </vt:lpstr>
      <vt:lpstr>Analysis of selection Problem</vt:lpstr>
      <vt:lpstr>PowerPoint Presentation</vt:lpstr>
      <vt:lpstr>Analysis of selection Problem</vt:lpstr>
      <vt:lpstr>Analysis of selection Problem</vt:lpstr>
      <vt:lpstr>Analysis of Selection Problem</vt:lpstr>
      <vt:lpstr>Analysis of selection Problem</vt:lpstr>
      <vt:lpstr>Example 1</vt:lpstr>
      <vt:lpstr>Example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waqar</dc:creator>
  <cp:lastModifiedBy>Ahsan Humayun</cp:lastModifiedBy>
  <cp:revision>98</cp:revision>
  <cp:lastPrinted>1601-01-01T00:00:00Z</cp:lastPrinted>
  <dcterms:created xsi:type="dcterms:W3CDTF">2000-12-31T21:35:57Z</dcterms:created>
  <dcterms:modified xsi:type="dcterms:W3CDTF">2019-02-11T04:36:38Z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