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71" r:id="rId2"/>
    <p:sldId id="331" r:id="rId3"/>
    <p:sldId id="352" r:id="rId4"/>
    <p:sldId id="349" r:id="rId5"/>
    <p:sldId id="332" r:id="rId6"/>
    <p:sldId id="333" r:id="rId7"/>
    <p:sldId id="334" r:id="rId8"/>
    <p:sldId id="354" r:id="rId9"/>
    <p:sldId id="335" r:id="rId10"/>
    <p:sldId id="351" r:id="rId11"/>
    <p:sldId id="336" r:id="rId12"/>
    <p:sldId id="337" r:id="rId13"/>
    <p:sldId id="338" r:id="rId14"/>
    <p:sldId id="339" r:id="rId15"/>
    <p:sldId id="340" r:id="rId16"/>
    <p:sldId id="341" r:id="rId17"/>
    <p:sldId id="342" r:id="rId18"/>
    <p:sldId id="343" r:id="rId19"/>
    <p:sldId id="344" r:id="rId20"/>
    <p:sldId id="345" r:id="rId21"/>
    <p:sldId id="346" r:id="rId22"/>
    <p:sldId id="312" r:id="rId23"/>
    <p:sldId id="313" r:id="rId24"/>
    <p:sldId id="314" r:id="rId25"/>
    <p:sldId id="315" r:id="rId26"/>
    <p:sldId id="316" r:id="rId27"/>
    <p:sldId id="317" r:id="rId28"/>
    <p:sldId id="319" r:id="rId29"/>
    <p:sldId id="318" r:id="rId30"/>
    <p:sldId id="353"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C7259026-5063-49E6-BD51-AAACAEBED3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84E7B-F781-49B9-890A-EC83B5B9F0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E26E0-8D09-450F-9A0C-4EE87DF74D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2FCCB-1DE9-4D95-9196-6C2994CAA5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9E51D-110C-403C-AA7C-35AF6AFAB6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309F-AF6C-4581-B1AB-5CADB70CB057}"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E7E92-A344-4C3B-8290-02715CA1CD10}"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DBA2F-8476-412C-A4D4-6A3067AA53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334C8-F9DF-4863-B5FC-EC11C0A7CB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EDD71412-6A79-48CB-9A26-1F7863879E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C6AD3013-B89E-4955-8FC3-9AF9DB4116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51D8E6DD-D9D5-4486-9342-B054958FF9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3"/>
          <p:cNvSpPr>
            <a:spLocks noGrp="1" noChangeArrowheads="1"/>
          </p:cNvSpPr>
          <p:nvPr>
            <p:ph type="subTitle" idx="1"/>
          </p:nvPr>
        </p:nvSpPr>
        <p:spPr>
          <a:xfrm>
            <a:off x="1727200" y="3505200"/>
            <a:ext cx="5712179" cy="835378"/>
          </a:xfrm>
        </p:spPr>
        <p:txBody>
          <a:bodyPr>
            <a:normAutofit/>
          </a:bodyPr>
          <a:lstStyle/>
          <a:p>
            <a:pPr algn="l">
              <a:buFontTx/>
              <a:buNone/>
            </a:pPr>
            <a:r>
              <a:rPr lang="en-US" sz="2800" b="1" dirty="0" smtClean="0"/>
              <a:t>Lecture # </a:t>
            </a:r>
            <a:r>
              <a:rPr lang="en-US" sz="2800" b="1" dirty="0"/>
              <a:t>3</a:t>
            </a:r>
          </a:p>
        </p:txBody>
      </p:sp>
      <p:sp>
        <p:nvSpPr>
          <p:cNvPr id="2" name="Rectangle 1"/>
          <p:cNvSpPr/>
          <p:nvPr/>
        </p:nvSpPr>
        <p:spPr>
          <a:xfrm>
            <a:off x="1295400" y="1752600"/>
            <a:ext cx="6629399" cy="1569660"/>
          </a:xfrm>
          <a:prstGeom prst="rect">
            <a:avLst/>
          </a:prstGeom>
          <a:noFill/>
        </p:spPr>
        <p:txBody>
          <a:bodyPr wrap="square" lIns="91440" tIns="45720" rIns="91440" bIns="45720">
            <a:spAutoFit/>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Design &amp; Analysis</a:t>
            </a:r>
          </a:p>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of Algorithms</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txBox="1">
            <a:spLocks noChangeArrowheads="1"/>
          </p:cNvSpPr>
          <p:nvPr/>
        </p:nvSpPr>
        <p:spPr>
          <a:xfrm>
            <a:off x="3431821" y="6001840"/>
            <a:ext cx="5712179" cy="835378"/>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spcBef>
                <a:spcPct val="20000"/>
              </a:spcBef>
              <a:buClr>
                <a:schemeClr val="accent2"/>
              </a:buClr>
              <a:buSzPct val="85000"/>
              <a:buFont typeface="Brush Script MT" pitchFamily="66" charset="0"/>
              <a:buNone/>
              <a:defRPr sz="2400" kern="1200">
                <a:solidFill>
                  <a:schemeClr val="tx2"/>
                </a:solidFill>
                <a:latin typeface="+mn-lt"/>
                <a:ea typeface="+mn-ea"/>
                <a:cs typeface="+mn-cs"/>
              </a:defRPr>
            </a:lvl1pPr>
            <a:lvl2pPr marL="457200" indent="0" algn="ctr" defTabSz="914400" rtl="0" eaLnBrk="1" latinLnBrk="0" hangingPunct="1">
              <a:spcBef>
                <a:spcPct val="20000"/>
              </a:spcBef>
              <a:buClr>
                <a:schemeClr val="accent2"/>
              </a:buClr>
              <a:buSzPct val="85000"/>
              <a:buFont typeface="Brush Script MT" pitchFamily="66"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SzPct val="85000"/>
              <a:buFont typeface="Brush Script MT" pitchFamily="66"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2"/>
              </a:buClr>
              <a:buSzPct val="85000"/>
              <a:buFont typeface="Brush Script MT" pitchFamily="66"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2"/>
              </a:buClr>
              <a:buSzPct val="85000"/>
              <a:buFont typeface="Brush Script MT" pitchFamily="66"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85000"/>
              <a:buFont typeface="Brush Script MT" pitchFamily="66"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SzPct val="85000"/>
              <a:buFont typeface="Brush Script MT" pitchFamily="66"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85000"/>
              <a:buFont typeface="Brush Script MT" pitchFamily="66"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2"/>
              </a:buClr>
              <a:buSzPct val="85000"/>
              <a:buFont typeface="Brush Script MT" pitchFamily="66" charset="0"/>
              <a:buNone/>
              <a:defRPr sz="1600" kern="1200">
                <a:solidFill>
                  <a:schemeClr val="tx1">
                    <a:tint val="75000"/>
                  </a:schemeClr>
                </a:solidFill>
                <a:latin typeface="+mn-lt"/>
                <a:ea typeface="+mn-ea"/>
                <a:cs typeface="+mn-cs"/>
              </a:defRPr>
            </a:lvl9pPr>
          </a:lstStyle>
          <a:p>
            <a:pPr algn="r">
              <a:buFontTx/>
              <a:buNone/>
            </a:pPr>
            <a:r>
              <a:rPr lang="en-US" sz="2800" b="1" dirty="0" smtClean="0">
                <a:solidFill>
                  <a:schemeClr val="accent1"/>
                </a:solidFill>
              </a:rPr>
              <a:t>AHSAN HUMAYUN</a:t>
            </a:r>
          </a:p>
          <a:p>
            <a:pPr algn="r">
              <a:buFontTx/>
              <a:buNone/>
            </a:pPr>
            <a:r>
              <a:rPr lang="en-US" sz="2800" b="1" dirty="0">
                <a:solidFill>
                  <a:schemeClr val="accent1"/>
                </a:solidFill>
              </a:rPr>
              <a:t>a</a:t>
            </a:r>
            <a:r>
              <a:rPr lang="en-US" sz="2800" b="1" dirty="0" smtClean="0">
                <a:solidFill>
                  <a:schemeClr val="accent1"/>
                </a:solidFill>
              </a:rPr>
              <a:t>hsanhumayun.ah@gmail.com</a:t>
            </a:r>
            <a:endParaRPr lang="en-US" sz="2800" b="1" dirty="0">
              <a:solidFill>
                <a:schemeClr val="accent1"/>
              </a:solidFill>
            </a:endParaRPr>
          </a:p>
        </p:txBody>
      </p:sp>
    </p:spTree>
  </p:cSld>
  <p:clrMapOvr>
    <a:masterClrMapping/>
  </p:clrMapOvr>
  <p:transition>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6965245" cy="1202485"/>
          </a:xfrm>
        </p:spPr>
        <p:txBody>
          <a:bodyPr/>
          <a:lstStyle/>
          <a:p>
            <a:r>
              <a:rPr lang="en-US" dirty="0" smtClean="0"/>
              <a:t>Asymptotic Notations</a:t>
            </a:r>
            <a:endParaRPr lang="en-US" dirty="0"/>
          </a:p>
        </p:txBody>
      </p:sp>
      <p:sp>
        <p:nvSpPr>
          <p:cNvPr id="4" name="Content Placeholder 3"/>
          <p:cNvSpPr>
            <a:spLocks noGrp="1"/>
          </p:cNvSpPr>
          <p:nvPr>
            <p:ph idx="1"/>
          </p:nvPr>
        </p:nvSpPr>
        <p:spPr>
          <a:xfrm>
            <a:off x="1463040" y="1524000"/>
            <a:ext cx="6918960" cy="4495799"/>
          </a:xfrm>
        </p:spPr>
        <p:txBody>
          <a:bodyPr>
            <a:normAutofit/>
          </a:bodyPr>
          <a:lstStyle/>
          <a:p>
            <a:r>
              <a:rPr lang="en-US" sz="2800" dirty="0" smtClean="0"/>
              <a:t>Growth of the functions is represented using asymptotic notations</a:t>
            </a:r>
          </a:p>
          <a:p>
            <a:r>
              <a:rPr lang="en-US" sz="2800" dirty="0" smtClean="0"/>
              <a:t>There are five asymptotic notations:</a:t>
            </a:r>
          </a:p>
          <a:p>
            <a:pPr marL="457200" indent="-457200">
              <a:buFont typeface="+mj-lt"/>
              <a:buAutoNum type="arabicParenR"/>
            </a:pPr>
            <a:r>
              <a:rPr lang="en-US" sz="2800" b="1" dirty="0" smtClean="0">
                <a:cs typeface="Times New Roman" pitchFamily="18" charset="0"/>
              </a:rPr>
              <a:t>Θ</a:t>
            </a:r>
            <a:r>
              <a:rPr lang="en-US" sz="2800" b="1" dirty="0" smtClean="0"/>
              <a:t>–notation (Big Theta)</a:t>
            </a:r>
            <a:endParaRPr lang="en-US" sz="2800" b="1" dirty="0"/>
          </a:p>
          <a:p>
            <a:pPr marL="457200" indent="-457200">
              <a:buFont typeface="+mj-lt"/>
              <a:buAutoNum type="arabicParenR"/>
            </a:pPr>
            <a:r>
              <a:rPr lang="en-US" sz="2800" b="1" dirty="0">
                <a:cs typeface="Times New Roman" pitchFamily="18" charset="0"/>
              </a:rPr>
              <a:t>Ο-notation </a:t>
            </a:r>
            <a:r>
              <a:rPr lang="en-US" sz="2800" b="1" dirty="0" smtClean="0">
                <a:cs typeface="Times New Roman" pitchFamily="18" charset="0"/>
              </a:rPr>
              <a:t>(Big Oh)</a:t>
            </a:r>
          </a:p>
          <a:p>
            <a:pPr marL="457200" indent="-457200">
              <a:buFont typeface="+mj-lt"/>
              <a:buAutoNum type="arabicParenR"/>
            </a:pPr>
            <a:r>
              <a:rPr lang="en-US" sz="2800" b="1" dirty="0" smtClean="0">
                <a:cs typeface="Times New Roman" pitchFamily="18" charset="0"/>
              </a:rPr>
              <a:t>Ω -notation (Big Omega)</a:t>
            </a:r>
          </a:p>
          <a:p>
            <a:pPr marL="457200" indent="-457200">
              <a:buFont typeface="+mj-lt"/>
              <a:buAutoNum type="arabicParenR"/>
            </a:pPr>
            <a:r>
              <a:rPr lang="en-US" sz="2800" b="1" dirty="0" smtClean="0">
                <a:cs typeface="Times New Roman" pitchFamily="18" charset="0"/>
              </a:rPr>
              <a:t>o –notation  (Small Oh)</a:t>
            </a:r>
          </a:p>
          <a:p>
            <a:pPr marL="457200" indent="-457200">
              <a:buFont typeface="+mj-lt"/>
              <a:buAutoNum type="arabicParenR"/>
            </a:pPr>
            <a:r>
              <a:rPr lang="el-GR" sz="2800" b="1" dirty="0" smtClean="0"/>
              <a:t>ω</a:t>
            </a:r>
            <a:r>
              <a:rPr lang="en-US" sz="2800" b="1" dirty="0" smtClean="0"/>
              <a:t>-</a:t>
            </a:r>
            <a:r>
              <a:rPr lang="en-US" sz="2800" b="1" dirty="0" smtClean="0">
                <a:cs typeface="Times New Roman" pitchFamily="18" charset="0"/>
              </a:rPr>
              <a:t> notation (Small Omega)</a:t>
            </a:r>
            <a:endParaRPr lang="en-US" sz="2800" dirty="0">
              <a:cs typeface="Times New Roman" pitchFamily="18" charset="0"/>
            </a:endParaRPr>
          </a:p>
          <a:p>
            <a:endParaRPr lang="en-US" sz="2800" dirty="0" smtClean="0"/>
          </a:p>
          <a:p>
            <a:endParaRPr lang="en-US" sz="2800" b="1" dirty="0"/>
          </a:p>
        </p:txBody>
      </p:sp>
    </p:spTree>
    <p:extLst>
      <p:ext uri="{BB962C8B-B14F-4D97-AF65-F5344CB8AC3E}">
        <p14:creationId xmlns:p14="http://schemas.microsoft.com/office/powerpoint/2010/main" val="29560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dirty="0" smtClean="0"/>
              <a:t>  Big </a:t>
            </a:r>
            <a:r>
              <a:rPr lang="en-US" dirty="0"/>
              <a:t>theta  </a:t>
            </a:r>
            <a:r>
              <a:rPr lang="en-US" dirty="0">
                <a:cs typeface="Times New Roman" pitchFamily="18" charset="0"/>
              </a:rPr>
              <a:t>Θ</a:t>
            </a:r>
            <a:endParaRPr lang="en-US" dirty="0"/>
          </a:p>
        </p:txBody>
      </p:sp>
      <p:sp>
        <p:nvSpPr>
          <p:cNvPr id="8195" name="Rectangle 3"/>
          <p:cNvSpPr>
            <a:spLocks noGrp="1" noChangeArrowheads="1"/>
          </p:cNvSpPr>
          <p:nvPr>
            <p:ph type="body" idx="1"/>
          </p:nvPr>
        </p:nvSpPr>
        <p:spPr>
          <a:xfrm>
            <a:off x="1463040" y="1981200"/>
            <a:ext cx="6766560" cy="3603812"/>
          </a:xfrm>
        </p:spPr>
        <p:txBody>
          <a:bodyPr>
            <a:normAutofit/>
          </a:bodyPr>
          <a:lstStyle/>
          <a:p>
            <a:pPr>
              <a:lnSpc>
                <a:spcPct val="90000"/>
              </a:lnSpc>
            </a:pPr>
            <a:r>
              <a:rPr lang="en-US" sz="2800" dirty="0"/>
              <a:t>Given a function g(n), we define </a:t>
            </a:r>
            <a:r>
              <a:rPr lang="en-US" sz="2800" dirty="0">
                <a:cs typeface="Times New Roman" pitchFamily="18" charset="0"/>
              </a:rPr>
              <a:t>Θ</a:t>
            </a:r>
            <a:r>
              <a:rPr lang="en-US" sz="2800" dirty="0"/>
              <a:t>(g(n)) to be a set of functions that are asymptotically equivalent to g(n)</a:t>
            </a:r>
          </a:p>
          <a:p>
            <a:pPr>
              <a:lnSpc>
                <a:spcPct val="90000"/>
              </a:lnSpc>
            </a:pPr>
            <a:r>
              <a:rPr lang="en-US" sz="2800" dirty="0"/>
              <a:t>For example functions:</a:t>
            </a:r>
          </a:p>
          <a:p>
            <a:pPr>
              <a:lnSpc>
                <a:spcPct val="90000"/>
              </a:lnSpc>
              <a:buFontTx/>
              <a:buNone/>
            </a:pPr>
            <a:r>
              <a:rPr lang="en-US" sz="2800" dirty="0"/>
              <a:t>4n</a:t>
            </a:r>
            <a:r>
              <a:rPr lang="en-US" sz="2800" baseline="30000" dirty="0"/>
              <a:t>2</a:t>
            </a:r>
            <a:endParaRPr lang="en-US" sz="2800" dirty="0"/>
          </a:p>
          <a:p>
            <a:pPr>
              <a:lnSpc>
                <a:spcPct val="90000"/>
              </a:lnSpc>
              <a:buFontTx/>
              <a:buNone/>
            </a:pPr>
            <a:r>
              <a:rPr lang="en-US" sz="2800" dirty="0"/>
              <a:t>8n</a:t>
            </a:r>
            <a:r>
              <a:rPr lang="en-US" sz="2800" baseline="30000" dirty="0"/>
              <a:t>2</a:t>
            </a:r>
            <a:r>
              <a:rPr lang="en-US" sz="2800" dirty="0"/>
              <a:t>+2n-3</a:t>
            </a:r>
          </a:p>
          <a:p>
            <a:pPr>
              <a:lnSpc>
                <a:spcPct val="90000"/>
              </a:lnSpc>
              <a:buFontTx/>
              <a:buNone/>
            </a:pPr>
            <a:r>
              <a:rPr lang="en-US" sz="2800" dirty="0"/>
              <a:t>n</a:t>
            </a:r>
            <a:r>
              <a:rPr lang="en-US" sz="2800" baseline="30000" dirty="0"/>
              <a:t>2</a:t>
            </a:r>
            <a:r>
              <a:rPr lang="en-US" sz="2800" dirty="0"/>
              <a:t>/5+10log n</a:t>
            </a:r>
          </a:p>
          <a:p>
            <a:pPr>
              <a:lnSpc>
                <a:spcPct val="90000"/>
              </a:lnSpc>
              <a:buNone/>
            </a:pPr>
            <a:r>
              <a:rPr lang="en-US" sz="2800" dirty="0" smtClean="0"/>
              <a:t>All are asymptotically equivalent </a:t>
            </a:r>
            <a:r>
              <a:rPr lang="en-US" sz="2800" dirty="0" smtClean="0">
                <a:cs typeface="Times New Roman" pitchFamily="18" charset="0"/>
              </a:rPr>
              <a:t>Θ</a:t>
            </a:r>
            <a:r>
              <a:rPr lang="en-US" sz="2800" dirty="0" smtClean="0"/>
              <a:t>(n</a:t>
            </a:r>
            <a:r>
              <a:rPr lang="en-US" sz="2800" baseline="30000" dirty="0" smtClean="0"/>
              <a:t>2</a:t>
            </a:r>
            <a:r>
              <a:rPr lang="en-US" sz="2800" dirty="0" smtClean="0"/>
              <a:t>) </a:t>
            </a:r>
            <a:endParaRPr lang="en-US" sz="2800" dirty="0"/>
          </a:p>
        </p:txBody>
      </p:sp>
    </p:spTree>
    <p:extLst>
      <p:ext uri="{BB962C8B-B14F-4D97-AF65-F5344CB8AC3E}">
        <p14:creationId xmlns:p14="http://schemas.microsoft.com/office/powerpoint/2010/main" val="3505453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685800"/>
            <a:ext cx="6965245" cy="1202485"/>
          </a:xfrm>
        </p:spPr>
        <p:txBody>
          <a:bodyPr/>
          <a:lstStyle/>
          <a:p>
            <a:r>
              <a:rPr lang="en-US" dirty="0"/>
              <a:t>Formal definition</a:t>
            </a:r>
          </a:p>
        </p:txBody>
      </p:sp>
      <p:sp>
        <p:nvSpPr>
          <p:cNvPr id="9219" name="Rectangle 3"/>
          <p:cNvSpPr>
            <a:spLocks noGrp="1" noChangeArrowheads="1"/>
          </p:cNvSpPr>
          <p:nvPr>
            <p:ph type="body" idx="1"/>
          </p:nvPr>
        </p:nvSpPr>
        <p:spPr>
          <a:xfrm>
            <a:off x="1066800" y="1905000"/>
            <a:ext cx="7010400" cy="3818069"/>
          </a:xfrm>
        </p:spPr>
        <p:txBody>
          <a:bodyPr>
            <a:normAutofit/>
          </a:bodyPr>
          <a:lstStyle/>
          <a:p>
            <a:pPr marL="0" indent="0">
              <a:buNone/>
            </a:pPr>
            <a:r>
              <a:rPr lang="en-US" sz="3200" dirty="0" smtClean="0">
                <a:cs typeface="Times New Roman" pitchFamily="18" charset="0"/>
              </a:rPr>
              <a:t>Θ</a:t>
            </a:r>
            <a:r>
              <a:rPr lang="en-US" sz="3200" dirty="0" smtClean="0"/>
              <a:t>(g(n))={ f(n</a:t>
            </a:r>
            <a:r>
              <a:rPr lang="en-US" sz="3200" dirty="0"/>
              <a:t>): there exist positive constants c1, c2 and n0 such that</a:t>
            </a:r>
          </a:p>
          <a:p>
            <a:pPr>
              <a:buFontTx/>
              <a:buNone/>
            </a:pPr>
            <a:r>
              <a:rPr lang="en-US" sz="3200" dirty="0"/>
              <a:t>      </a:t>
            </a:r>
            <a:r>
              <a:rPr lang="en-US" sz="3200" b="1" dirty="0"/>
              <a:t>0 </a:t>
            </a:r>
            <a:r>
              <a:rPr lang="en-US" sz="3200" b="1" dirty="0">
                <a:latin typeface="Tahoma" pitchFamily="34" charset="0"/>
                <a:sym typeface="Symbol" pitchFamily="18" charset="2"/>
              </a:rPr>
              <a:t></a:t>
            </a:r>
            <a:r>
              <a:rPr lang="en-US" sz="3200" b="1" dirty="0"/>
              <a:t> </a:t>
            </a:r>
            <a:r>
              <a:rPr lang="en-US" sz="3200" b="1" dirty="0">
                <a:solidFill>
                  <a:schemeClr val="accent4"/>
                </a:solidFill>
              </a:rPr>
              <a:t>c1g(n)</a:t>
            </a:r>
            <a:r>
              <a:rPr lang="en-US" sz="3200" b="1" dirty="0"/>
              <a:t> </a:t>
            </a:r>
            <a:r>
              <a:rPr lang="en-US" sz="3200" b="1" dirty="0">
                <a:latin typeface="Tahoma" pitchFamily="34" charset="0"/>
                <a:sym typeface="Symbol" pitchFamily="18" charset="2"/>
              </a:rPr>
              <a:t></a:t>
            </a:r>
            <a:r>
              <a:rPr lang="en-US" sz="3200" b="1" dirty="0"/>
              <a:t> f(n) </a:t>
            </a:r>
            <a:r>
              <a:rPr lang="en-US" sz="3200" b="1" dirty="0">
                <a:latin typeface="Tahoma" pitchFamily="34" charset="0"/>
                <a:sym typeface="Symbol" pitchFamily="18" charset="2"/>
              </a:rPr>
              <a:t></a:t>
            </a:r>
            <a:r>
              <a:rPr lang="en-US" sz="3200" b="1" dirty="0"/>
              <a:t> </a:t>
            </a:r>
            <a:r>
              <a:rPr lang="en-US" sz="3200" b="1" dirty="0">
                <a:solidFill>
                  <a:schemeClr val="accent4"/>
                </a:solidFill>
              </a:rPr>
              <a:t>c2g(n)</a:t>
            </a:r>
          </a:p>
          <a:p>
            <a:pPr>
              <a:buFontTx/>
              <a:buNone/>
            </a:pPr>
            <a:r>
              <a:rPr lang="en-US" sz="3200" dirty="0"/>
              <a:t>       for all  n </a:t>
            </a:r>
            <a:r>
              <a:rPr lang="en-US" sz="3200" dirty="0">
                <a:latin typeface="Tahoma" pitchFamily="34" charset="0"/>
                <a:sym typeface="Symbol" pitchFamily="18" charset="2"/>
              </a:rPr>
              <a:t></a:t>
            </a:r>
            <a:r>
              <a:rPr lang="en-US" sz="3200" dirty="0"/>
              <a:t> n0</a:t>
            </a:r>
          </a:p>
          <a:p>
            <a:pPr>
              <a:buFontTx/>
              <a:buNone/>
            </a:pPr>
            <a:r>
              <a:rPr lang="en-US" sz="3200" dirty="0" smtClean="0"/>
              <a:t>          }</a:t>
            </a:r>
            <a:endParaRPr lang="en-US" sz="3200" dirty="0"/>
          </a:p>
        </p:txBody>
      </p:sp>
    </p:spTree>
    <p:extLst>
      <p:ext uri="{BB962C8B-B14F-4D97-AF65-F5344CB8AC3E}">
        <p14:creationId xmlns:p14="http://schemas.microsoft.com/office/powerpoint/2010/main" val="110015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Asymptotic Notation</a:t>
            </a:r>
          </a:p>
        </p:txBody>
      </p:sp>
      <p:sp>
        <p:nvSpPr>
          <p:cNvPr id="10243" name="Rectangle 3"/>
          <p:cNvSpPr>
            <a:spLocks noGrp="1" noChangeArrowheads="1"/>
          </p:cNvSpPr>
          <p:nvPr>
            <p:ph type="body" idx="1"/>
          </p:nvPr>
        </p:nvSpPr>
        <p:spPr/>
        <p:txBody>
          <a:bodyPr>
            <a:normAutofit/>
          </a:bodyPr>
          <a:lstStyle/>
          <a:p>
            <a:r>
              <a:rPr lang="en-US" sz="2800" dirty="0"/>
              <a:t>This is written as </a:t>
            </a:r>
            <a:r>
              <a:rPr lang="en-US" sz="2800" b="1" dirty="0"/>
              <a:t>“f(n) = </a:t>
            </a:r>
            <a:r>
              <a:rPr lang="en-US" sz="2800" b="1" dirty="0">
                <a:cs typeface="Times New Roman" pitchFamily="18" charset="0"/>
              </a:rPr>
              <a:t>Θ</a:t>
            </a:r>
            <a:r>
              <a:rPr lang="en-US" sz="2800" b="1" dirty="0"/>
              <a:t>(g(n)) “ </a:t>
            </a:r>
            <a:r>
              <a:rPr lang="en-US" sz="2800" dirty="0"/>
              <a:t>or </a:t>
            </a:r>
          </a:p>
          <a:p>
            <a:pPr>
              <a:buFontTx/>
              <a:buNone/>
            </a:pPr>
            <a:r>
              <a:rPr lang="en-US" sz="2800" b="1" dirty="0"/>
              <a:t>“f(n) </a:t>
            </a:r>
            <a:r>
              <a:rPr lang="en-US" sz="2800" b="1" dirty="0">
                <a:cs typeface="Times New Roman" pitchFamily="18" charset="0"/>
              </a:rPr>
              <a:t>ε</a:t>
            </a:r>
            <a:r>
              <a:rPr lang="en-US" sz="2800" b="1" dirty="0"/>
              <a:t> </a:t>
            </a:r>
            <a:r>
              <a:rPr lang="en-US" sz="2800" b="1" dirty="0">
                <a:cs typeface="Times New Roman" pitchFamily="18" charset="0"/>
              </a:rPr>
              <a:t>Θ</a:t>
            </a:r>
            <a:r>
              <a:rPr lang="en-US" sz="2800" b="1" dirty="0"/>
              <a:t>(g(n)) “</a:t>
            </a:r>
          </a:p>
          <a:p>
            <a:r>
              <a:rPr lang="en-US" sz="2800" dirty="0"/>
              <a:t>That is f(n) and g(n) are asymptotically equivalent</a:t>
            </a:r>
          </a:p>
          <a:p>
            <a:r>
              <a:rPr lang="en-US" sz="2800" dirty="0"/>
              <a:t>This means that they have essentially same growth rate</a:t>
            </a:r>
          </a:p>
        </p:txBody>
      </p:sp>
    </p:spTree>
    <p:extLst>
      <p:ext uri="{BB962C8B-B14F-4D97-AF65-F5344CB8AC3E}">
        <p14:creationId xmlns:p14="http://schemas.microsoft.com/office/powerpoint/2010/main" val="231078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dow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down)">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279" t="25198" r="60059" b="26191"/>
          <a:stretch/>
        </p:blipFill>
        <p:spPr bwMode="auto">
          <a:xfrm>
            <a:off x="1143000" y="685800"/>
            <a:ext cx="701039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331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Example</a:t>
            </a:r>
          </a:p>
        </p:txBody>
      </p:sp>
      <p:sp>
        <p:nvSpPr>
          <p:cNvPr id="12291" name="Rectangle 3"/>
          <p:cNvSpPr>
            <a:spLocks noGrp="1" noChangeArrowheads="1"/>
          </p:cNvSpPr>
          <p:nvPr>
            <p:ph type="body" idx="1"/>
          </p:nvPr>
        </p:nvSpPr>
        <p:spPr>
          <a:xfrm>
            <a:off x="1371600" y="1905000"/>
            <a:ext cx="6196405" cy="3603812"/>
          </a:xfrm>
        </p:spPr>
        <p:txBody>
          <a:bodyPr>
            <a:noAutofit/>
          </a:bodyPr>
          <a:lstStyle/>
          <a:p>
            <a:r>
              <a:rPr lang="en-US" sz="3200" b="1" dirty="0">
                <a:solidFill>
                  <a:schemeClr val="bg2">
                    <a:lumMod val="50000"/>
                  </a:schemeClr>
                </a:solidFill>
              </a:rPr>
              <a:t>Lower </a:t>
            </a:r>
            <a:r>
              <a:rPr lang="en-US" sz="3200" b="1" dirty="0" smtClean="0">
                <a:solidFill>
                  <a:schemeClr val="bg2">
                    <a:lumMod val="50000"/>
                  </a:schemeClr>
                </a:solidFill>
              </a:rPr>
              <a:t>Bound</a:t>
            </a:r>
            <a:endParaRPr lang="en-US" sz="3200" b="1" dirty="0">
              <a:solidFill>
                <a:schemeClr val="bg2">
                  <a:lumMod val="50000"/>
                </a:schemeClr>
              </a:solidFill>
            </a:endParaRPr>
          </a:p>
          <a:p>
            <a:pPr>
              <a:buFontTx/>
              <a:buNone/>
            </a:pPr>
            <a:r>
              <a:rPr lang="en-US" sz="3200" dirty="0"/>
              <a:t> </a:t>
            </a:r>
            <a:r>
              <a:rPr lang="en-US" sz="3200" b="1" dirty="0"/>
              <a:t>f(n)= 8n</a:t>
            </a:r>
            <a:r>
              <a:rPr lang="en-US" sz="3200" b="1" baseline="30000" dirty="0"/>
              <a:t>2</a:t>
            </a:r>
            <a:r>
              <a:rPr lang="en-US" sz="3200" b="1" dirty="0"/>
              <a:t> + 2n – 3 </a:t>
            </a:r>
            <a:r>
              <a:rPr lang="en-US" sz="3200" dirty="0"/>
              <a:t>grows asymptotically at least as fast as </a:t>
            </a:r>
            <a:r>
              <a:rPr lang="en-US" sz="3200" b="1" dirty="0" smtClean="0"/>
              <a:t>n</a:t>
            </a:r>
            <a:r>
              <a:rPr lang="en-US" sz="2800" b="1" baseline="30000" dirty="0" smtClean="0"/>
              <a:t>2</a:t>
            </a:r>
          </a:p>
          <a:p>
            <a:pPr>
              <a:buFontTx/>
              <a:buNone/>
            </a:pPr>
            <a:r>
              <a:rPr lang="en-US" sz="3200" b="1" dirty="0" smtClean="0">
                <a:solidFill>
                  <a:schemeClr val="bg2">
                    <a:lumMod val="50000"/>
                  </a:schemeClr>
                </a:solidFill>
              </a:rPr>
              <a:t>Upper Bound</a:t>
            </a:r>
            <a:endParaRPr lang="en-US" sz="3200" b="1" dirty="0">
              <a:solidFill>
                <a:schemeClr val="bg2">
                  <a:lumMod val="50000"/>
                </a:schemeClr>
              </a:solidFill>
            </a:endParaRPr>
          </a:p>
          <a:p>
            <a:pPr>
              <a:buFontTx/>
              <a:buNone/>
            </a:pPr>
            <a:r>
              <a:rPr lang="en-US" sz="3200" dirty="0"/>
              <a:t>f(n) grows </a:t>
            </a:r>
            <a:r>
              <a:rPr lang="en-US" sz="3200" dirty="0" smtClean="0"/>
              <a:t>faster </a:t>
            </a:r>
            <a:r>
              <a:rPr lang="en-US" sz="3200" dirty="0"/>
              <a:t>asymptotically than </a:t>
            </a:r>
            <a:r>
              <a:rPr lang="en-US" sz="3200" b="1" dirty="0"/>
              <a:t>n</a:t>
            </a:r>
            <a:r>
              <a:rPr lang="en-US" sz="3200" b="1" baseline="30000" dirty="0"/>
              <a:t>2</a:t>
            </a:r>
          </a:p>
          <a:p>
            <a:pPr>
              <a:buFontTx/>
              <a:buNone/>
            </a:pPr>
            <a:endParaRPr lang="en-US" sz="3200" dirty="0"/>
          </a:p>
          <a:p>
            <a:endParaRPr lang="en-US" sz="3200" baseline="30000" dirty="0"/>
          </a:p>
        </p:txBody>
      </p:sp>
    </p:spTree>
    <p:extLst>
      <p:ext uri="{BB962C8B-B14F-4D97-AF65-F5344CB8AC3E}">
        <p14:creationId xmlns:p14="http://schemas.microsoft.com/office/powerpoint/2010/main" val="26124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down)">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down)">
                                      <p:cBhvr>
                                        <p:cTn id="22"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cs typeface="Times New Roman" pitchFamily="18" charset="0"/>
              </a:rPr>
              <a:t>Ο-notation and Ω-notation</a:t>
            </a:r>
            <a:endParaRPr lang="en-US"/>
          </a:p>
        </p:txBody>
      </p:sp>
      <p:sp>
        <p:nvSpPr>
          <p:cNvPr id="26627" name="Rectangle 3"/>
          <p:cNvSpPr>
            <a:spLocks noGrp="1" noChangeArrowheads="1"/>
          </p:cNvSpPr>
          <p:nvPr>
            <p:ph type="body" idx="1"/>
          </p:nvPr>
        </p:nvSpPr>
        <p:spPr/>
        <p:txBody>
          <a:bodyPr/>
          <a:lstStyle/>
          <a:p>
            <a:r>
              <a:rPr lang="en-US" dirty="0"/>
              <a:t>The definition of </a:t>
            </a:r>
            <a:r>
              <a:rPr lang="en-US" dirty="0">
                <a:cs typeface="Times New Roman" pitchFamily="18" charset="0"/>
              </a:rPr>
              <a:t>Θ</a:t>
            </a:r>
            <a:r>
              <a:rPr lang="en-US" dirty="0"/>
              <a:t>–notation relies on proving both lower and upper asymptotic bounds</a:t>
            </a:r>
          </a:p>
          <a:p>
            <a:r>
              <a:rPr lang="en-US" dirty="0" smtClean="0"/>
              <a:t>Sometime </a:t>
            </a:r>
            <a:r>
              <a:rPr lang="en-US" dirty="0"/>
              <a:t>we only interested in proving one bound or the other</a:t>
            </a:r>
          </a:p>
          <a:p>
            <a:r>
              <a:rPr lang="en-US" dirty="0">
                <a:cs typeface="Times New Roman" pitchFamily="18" charset="0"/>
              </a:rPr>
              <a:t>Ο-notation used to define the upper bound</a:t>
            </a:r>
          </a:p>
          <a:p>
            <a:r>
              <a:rPr lang="en-US" dirty="0">
                <a:cs typeface="Times New Roman" pitchFamily="18" charset="0"/>
              </a:rPr>
              <a:t>Ω -notation used to define the lower bound</a:t>
            </a:r>
          </a:p>
        </p:txBody>
      </p:sp>
    </p:spTree>
    <p:extLst>
      <p:ext uri="{BB962C8B-B14F-4D97-AF65-F5344CB8AC3E}">
        <p14:creationId xmlns:p14="http://schemas.microsoft.com/office/powerpoint/2010/main" val="1993950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cs typeface="Times New Roman" pitchFamily="18" charset="0"/>
              </a:rPr>
              <a:t>Ο-notation(Big-oh)</a:t>
            </a:r>
          </a:p>
        </p:txBody>
      </p:sp>
      <p:sp>
        <p:nvSpPr>
          <p:cNvPr id="27651" name="Rectangle 3"/>
          <p:cNvSpPr>
            <a:spLocks noGrp="1" noChangeArrowheads="1"/>
          </p:cNvSpPr>
          <p:nvPr>
            <p:ph type="body" idx="1"/>
          </p:nvPr>
        </p:nvSpPr>
        <p:spPr/>
        <p:txBody>
          <a:bodyPr>
            <a:normAutofit/>
          </a:bodyPr>
          <a:lstStyle/>
          <a:p>
            <a:r>
              <a:rPr lang="en-US" sz="2800" dirty="0">
                <a:cs typeface="Times New Roman" pitchFamily="18" charset="0"/>
              </a:rPr>
              <a:t>Ο</a:t>
            </a:r>
            <a:r>
              <a:rPr lang="en-US" sz="2800" dirty="0"/>
              <a:t>(g(n))={f(n): there exist positive constants c and n0 such that</a:t>
            </a:r>
          </a:p>
          <a:p>
            <a:pPr>
              <a:buFontTx/>
              <a:buNone/>
            </a:pPr>
            <a:r>
              <a:rPr lang="en-US" sz="2800" dirty="0"/>
              <a:t>      0 </a:t>
            </a:r>
            <a:r>
              <a:rPr lang="en-US" sz="2800" dirty="0">
                <a:latin typeface="Tahoma" pitchFamily="34" charset="0"/>
                <a:sym typeface="Symbol" pitchFamily="18" charset="2"/>
              </a:rPr>
              <a:t></a:t>
            </a:r>
            <a:r>
              <a:rPr lang="en-US" sz="2800" dirty="0"/>
              <a:t> f(n) </a:t>
            </a:r>
            <a:r>
              <a:rPr lang="en-US" sz="2800" dirty="0">
                <a:latin typeface="Tahoma" pitchFamily="34" charset="0"/>
                <a:sym typeface="Symbol" pitchFamily="18" charset="2"/>
              </a:rPr>
              <a:t></a:t>
            </a:r>
            <a:r>
              <a:rPr lang="en-US" sz="2800" dirty="0"/>
              <a:t> cg(n)</a:t>
            </a:r>
          </a:p>
          <a:p>
            <a:pPr>
              <a:buFontTx/>
              <a:buNone/>
            </a:pPr>
            <a:r>
              <a:rPr lang="en-US" sz="2800" dirty="0"/>
              <a:t>       for all  n </a:t>
            </a:r>
            <a:r>
              <a:rPr lang="en-US" sz="2800" dirty="0">
                <a:latin typeface="Tahoma" pitchFamily="34" charset="0"/>
                <a:sym typeface="Symbol" pitchFamily="18" charset="2"/>
              </a:rPr>
              <a:t></a:t>
            </a:r>
            <a:r>
              <a:rPr lang="en-US" sz="2800" dirty="0"/>
              <a:t> n0</a:t>
            </a:r>
          </a:p>
          <a:p>
            <a:pPr>
              <a:buFontTx/>
              <a:buNone/>
            </a:pPr>
            <a:r>
              <a:rPr lang="en-US" sz="2800" dirty="0"/>
              <a:t>}</a:t>
            </a:r>
          </a:p>
          <a:p>
            <a:endParaRPr lang="en-US" sz="2800" dirty="0"/>
          </a:p>
        </p:txBody>
      </p:sp>
    </p:spTree>
    <p:extLst>
      <p:ext uri="{BB962C8B-B14F-4D97-AF65-F5344CB8AC3E}">
        <p14:creationId xmlns:p14="http://schemas.microsoft.com/office/powerpoint/2010/main" val="2181176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cs typeface="Times New Roman" pitchFamily="18" charset="0"/>
              </a:rPr>
              <a:t>Ω-notation(Big-omega)</a:t>
            </a:r>
          </a:p>
        </p:txBody>
      </p:sp>
      <p:sp>
        <p:nvSpPr>
          <p:cNvPr id="28675" name="Rectangle 3"/>
          <p:cNvSpPr>
            <a:spLocks noGrp="1" noChangeArrowheads="1"/>
          </p:cNvSpPr>
          <p:nvPr>
            <p:ph type="body" idx="1"/>
          </p:nvPr>
        </p:nvSpPr>
        <p:spPr/>
        <p:txBody>
          <a:bodyPr>
            <a:normAutofit/>
          </a:bodyPr>
          <a:lstStyle/>
          <a:p>
            <a:r>
              <a:rPr lang="en-US" sz="2800" dirty="0">
                <a:cs typeface="Times New Roman" pitchFamily="18" charset="0"/>
              </a:rPr>
              <a:t>Ω</a:t>
            </a:r>
            <a:r>
              <a:rPr lang="en-US" sz="2800" dirty="0"/>
              <a:t>(g(n))={f(n): there exist positive constants c and n0 such that</a:t>
            </a:r>
          </a:p>
          <a:p>
            <a:pPr>
              <a:buFontTx/>
              <a:buNone/>
            </a:pPr>
            <a:r>
              <a:rPr lang="en-US" sz="2800" dirty="0"/>
              <a:t>      0 </a:t>
            </a:r>
            <a:r>
              <a:rPr lang="en-US" sz="2800" dirty="0">
                <a:latin typeface="Tahoma" pitchFamily="34" charset="0"/>
                <a:sym typeface="Symbol" pitchFamily="18" charset="2"/>
              </a:rPr>
              <a:t></a:t>
            </a:r>
            <a:r>
              <a:rPr lang="en-US" sz="2800" dirty="0"/>
              <a:t> cg(n) </a:t>
            </a:r>
            <a:r>
              <a:rPr lang="en-US" sz="2800" b="1" dirty="0">
                <a:latin typeface="Tahoma" pitchFamily="34" charset="0"/>
                <a:sym typeface="Symbol" pitchFamily="18" charset="2"/>
              </a:rPr>
              <a:t></a:t>
            </a:r>
            <a:r>
              <a:rPr lang="en-US" sz="2800" b="1" dirty="0"/>
              <a:t> </a:t>
            </a:r>
            <a:r>
              <a:rPr lang="en-US" sz="2800" dirty="0"/>
              <a:t>f(n)</a:t>
            </a:r>
          </a:p>
          <a:p>
            <a:pPr>
              <a:buFontTx/>
              <a:buNone/>
            </a:pPr>
            <a:r>
              <a:rPr lang="en-US" sz="2800" dirty="0"/>
              <a:t>       for all  n </a:t>
            </a:r>
            <a:r>
              <a:rPr lang="en-US" sz="2800" dirty="0">
                <a:latin typeface="Tahoma" pitchFamily="34" charset="0"/>
                <a:sym typeface="Symbol" pitchFamily="18" charset="2"/>
              </a:rPr>
              <a:t></a:t>
            </a:r>
            <a:r>
              <a:rPr lang="en-US" sz="2800" dirty="0"/>
              <a:t> n0</a:t>
            </a:r>
          </a:p>
          <a:p>
            <a:pPr>
              <a:buFontTx/>
              <a:buNone/>
            </a:pPr>
            <a:r>
              <a:rPr lang="en-US" sz="2800" dirty="0"/>
              <a:t>}</a:t>
            </a:r>
          </a:p>
          <a:p>
            <a:endParaRPr lang="en-US" sz="2800" dirty="0"/>
          </a:p>
        </p:txBody>
      </p:sp>
    </p:spTree>
    <p:extLst>
      <p:ext uri="{BB962C8B-B14F-4D97-AF65-F5344CB8AC3E}">
        <p14:creationId xmlns:p14="http://schemas.microsoft.com/office/powerpoint/2010/main" val="2416075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Asymptotic notations</a:t>
            </a:r>
          </a:p>
        </p:txBody>
      </p:sp>
      <p:sp>
        <p:nvSpPr>
          <p:cNvPr id="29699" name="Rectangle 3"/>
          <p:cNvSpPr>
            <a:spLocks noGrp="1" noChangeArrowheads="1"/>
          </p:cNvSpPr>
          <p:nvPr>
            <p:ph type="body" idx="1"/>
          </p:nvPr>
        </p:nvSpPr>
        <p:spPr/>
        <p:txBody>
          <a:bodyPr/>
          <a:lstStyle/>
          <a:p>
            <a:r>
              <a:rPr lang="en-US">
                <a:cs typeface="Times New Roman" pitchFamily="18" charset="0"/>
              </a:rPr>
              <a:t>Θ</a:t>
            </a:r>
            <a:r>
              <a:rPr lang="en-US"/>
              <a:t>(g(n)) : 0 </a:t>
            </a:r>
            <a:r>
              <a:rPr lang="en-US" sz="2400">
                <a:latin typeface="Tahoma" pitchFamily="34" charset="0"/>
                <a:sym typeface="Symbol" pitchFamily="18" charset="2"/>
              </a:rPr>
              <a:t></a:t>
            </a:r>
            <a:r>
              <a:rPr lang="en-US"/>
              <a:t> c1g(n) </a:t>
            </a:r>
            <a:r>
              <a:rPr lang="en-US" sz="2400" b="1">
                <a:latin typeface="Tahoma" pitchFamily="34" charset="0"/>
                <a:sym typeface="Symbol" pitchFamily="18" charset="2"/>
              </a:rPr>
              <a:t></a:t>
            </a:r>
            <a:r>
              <a:rPr lang="en-US" b="1"/>
              <a:t> </a:t>
            </a:r>
            <a:r>
              <a:rPr lang="en-US"/>
              <a:t>f(n) </a:t>
            </a:r>
            <a:r>
              <a:rPr lang="en-US" sz="2400">
                <a:latin typeface="Tahoma" pitchFamily="34" charset="0"/>
                <a:sym typeface="Symbol" pitchFamily="18" charset="2"/>
              </a:rPr>
              <a:t></a:t>
            </a:r>
            <a:r>
              <a:rPr lang="en-US"/>
              <a:t> c2g(n)</a:t>
            </a:r>
          </a:p>
          <a:p>
            <a:pPr>
              <a:buFontTx/>
              <a:buNone/>
            </a:pPr>
            <a:endParaRPr lang="en-US"/>
          </a:p>
          <a:p>
            <a:r>
              <a:rPr lang="en-US">
                <a:cs typeface="Times New Roman" pitchFamily="18" charset="0"/>
              </a:rPr>
              <a:t>Ω</a:t>
            </a:r>
            <a:r>
              <a:rPr lang="en-US"/>
              <a:t>(g(n)) : 0 </a:t>
            </a:r>
            <a:r>
              <a:rPr lang="en-US" sz="2400">
                <a:latin typeface="Tahoma" pitchFamily="34" charset="0"/>
                <a:sym typeface="Symbol" pitchFamily="18" charset="2"/>
              </a:rPr>
              <a:t></a:t>
            </a:r>
            <a:r>
              <a:rPr lang="en-US"/>
              <a:t> cg(n) </a:t>
            </a:r>
            <a:r>
              <a:rPr lang="en-US" sz="2400" b="1">
                <a:latin typeface="Tahoma" pitchFamily="34" charset="0"/>
                <a:sym typeface="Symbol" pitchFamily="18" charset="2"/>
              </a:rPr>
              <a:t></a:t>
            </a:r>
            <a:r>
              <a:rPr lang="en-US" b="1"/>
              <a:t> </a:t>
            </a:r>
            <a:r>
              <a:rPr lang="en-US"/>
              <a:t>f(n)</a:t>
            </a:r>
          </a:p>
          <a:p>
            <a:pPr>
              <a:buFontTx/>
              <a:buNone/>
            </a:pPr>
            <a:endParaRPr lang="en-US"/>
          </a:p>
          <a:p>
            <a:r>
              <a:rPr lang="en-US">
                <a:cs typeface="Times New Roman" pitchFamily="18" charset="0"/>
              </a:rPr>
              <a:t>Ο</a:t>
            </a:r>
            <a:r>
              <a:rPr lang="en-US"/>
              <a:t>(g(n)) </a:t>
            </a:r>
            <a:r>
              <a:rPr lang="en-US" sz="2400" b="1">
                <a:latin typeface="Tahoma" pitchFamily="34" charset="0"/>
                <a:sym typeface="Symbol" pitchFamily="18" charset="2"/>
              </a:rPr>
              <a:t>: 0 </a:t>
            </a:r>
            <a:r>
              <a:rPr lang="en-US" b="1"/>
              <a:t> </a:t>
            </a:r>
            <a:r>
              <a:rPr lang="en-US"/>
              <a:t>f(n) </a:t>
            </a:r>
            <a:r>
              <a:rPr lang="en-US" sz="2400">
                <a:latin typeface="Tahoma" pitchFamily="34" charset="0"/>
                <a:sym typeface="Symbol" pitchFamily="18" charset="2"/>
              </a:rPr>
              <a:t></a:t>
            </a:r>
            <a:r>
              <a:rPr lang="en-US"/>
              <a:t> cg(n)</a:t>
            </a:r>
          </a:p>
          <a:p>
            <a:endParaRPr lang="en-US"/>
          </a:p>
        </p:txBody>
      </p:sp>
    </p:spTree>
    <p:extLst>
      <p:ext uri="{BB962C8B-B14F-4D97-AF65-F5344CB8AC3E}">
        <p14:creationId xmlns:p14="http://schemas.microsoft.com/office/powerpoint/2010/main" val="174355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a:r>
              <a:rPr lang="en-US" dirty="0" smtClean="0"/>
              <a:t>In the Last Lecture</a:t>
            </a:r>
            <a:endParaRPr lang="en-US" dirty="0"/>
          </a:p>
        </p:txBody>
      </p:sp>
      <p:sp>
        <p:nvSpPr>
          <p:cNvPr id="90115" name="Rectangle 3"/>
          <p:cNvSpPr>
            <a:spLocks noGrp="1" noChangeArrowheads="1"/>
          </p:cNvSpPr>
          <p:nvPr>
            <p:ph idx="1"/>
          </p:nvPr>
        </p:nvSpPr>
        <p:spPr/>
        <p:txBody>
          <a:bodyPr/>
          <a:lstStyle/>
          <a:p>
            <a:r>
              <a:rPr lang="en-US" dirty="0" smtClean="0"/>
              <a:t>Selection Problem</a:t>
            </a:r>
            <a:endParaRPr lang="en-US" dirty="0"/>
          </a:p>
          <a:p>
            <a:pPr>
              <a:buFontTx/>
              <a:buNone/>
            </a:pPr>
            <a:endParaRPr lang="en-US" dirty="0"/>
          </a:p>
        </p:txBody>
      </p:sp>
    </p:spTree>
    <p:extLst>
      <p:ext uri="{BB962C8B-B14F-4D97-AF65-F5344CB8AC3E}">
        <p14:creationId xmlns:p14="http://schemas.microsoft.com/office/powerpoint/2010/main" val="971290271"/>
      </p:ext>
    </p:extLst>
  </p:cSld>
  <p:clrMapOvr>
    <a:masterClrMapping/>
  </p:clrMapOvr>
  <p:transition>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279" t="25198" r="12431" b="26191"/>
          <a:stretch/>
        </p:blipFill>
        <p:spPr bwMode="auto">
          <a:xfrm>
            <a:off x="152400" y="228600"/>
            <a:ext cx="8763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999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Famous Asymptotic orders</a:t>
            </a:r>
          </a:p>
        </p:txBody>
      </p:sp>
      <p:sp>
        <p:nvSpPr>
          <p:cNvPr id="30723" name="Rectangle 3"/>
          <p:cNvSpPr>
            <a:spLocks noGrp="1" noChangeArrowheads="1"/>
          </p:cNvSpPr>
          <p:nvPr>
            <p:ph type="body" idx="1"/>
          </p:nvPr>
        </p:nvSpPr>
        <p:spPr/>
        <p:txBody>
          <a:bodyPr/>
          <a:lstStyle/>
          <a:p>
            <a:r>
              <a:rPr lang="en-US">
                <a:cs typeface="Times New Roman" pitchFamily="18" charset="0"/>
              </a:rPr>
              <a:t>Θ(1) constant time</a:t>
            </a:r>
          </a:p>
          <a:p>
            <a:r>
              <a:rPr lang="en-US">
                <a:cs typeface="Times New Roman" pitchFamily="18" charset="0"/>
              </a:rPr>
              <a:t>Θ(lg n)</a:t>
            </a:r>
          </a:p>
          <a:p>
            <a:r>
              <a:rPr lang="en-US">
                <a:cs typeface="Times New Roman" pitchFamily="18" charset="0"/>
              </a:rPr>
              <a:t>Θ(n)</a:t>
            </a:r>
          </a:p>
          <a:p>
            <a:r>
              <a:rPr lang="en-US">
                <a:cs typeface="Times New Roman" pitchFamily="18" charset="0"/>
              </a:rPr>
              <a:t>Θ(nlg n) best sorting algorithms</a:t>
            </a:r>
          </a:p>
          <a:p>
            <a:r>
              <a:rPr lang="en-US">
                <a:cs typeface="Times New Roman" pitchFamily="18" charset="0"/>
              </a:rPr>
              <a:t>Θ(n</a:t>
            </a:r>
            <a:r>
              <a:rPr lang="en-US" baseline="30000">
                <a:cs typeface="Times New Roman" pitchFamily="18" charset="0"/>
              </a:rPr>
              <a:t>2</a:t>
            </a:r>
            <a:r>
              <a:rPr lang="en-US">
                <a:cs typeface="Times New Roman" pitchFamily="18" charset="0"/>
              </a:rPr>
              <a:t>) and Θ(n</a:t>
            </a:r>
            <a:r>
              <a:rPr lang="en-US" baseline="30000">
                <a:cs typeface="Times New Roman" pitchFamily="18" charset="0"/>
              </a:rPr>
              <a:t>3</a:t>
            </a:r>
            <a:r>
              <a:rPr lang="en-US">
                <a:cs typeface="Times New Roman" pitchFamily="18" charset="0"/>
              </a:rPr>
              <a:t>) good only in small values</a:t>
            </a:r>
          </a:p>
          <a:p>
            <a:r>
              <a:rPr lang="en-US">
                <a:cs typeface="Times New Roman" pitchFamily="18" charset="0"/>
              </a:rPr>
              <a:t>Θ(2</a:t>
            </a:r>
            <a:r>
              <a:rPr lang="en-US" baseline="30000">
                <a:cs typeface="Times New Roman" pitchFamily="18" charset="0"/>
              </a:rPr>
              <a:t>n</a:t>
            </a:r>
            <a:r>
              <a:rPr lang="en-US">
                <a:cs typeface="Times New Roman" pitchFamily="18" charset="0"/>
              </a:rPr>
              <a:t>) Exponential time</a:t>
            </a:r>
          </a:p>
          <a:p>
            <a:r>
              <a:rPr lang="en-US">
                <a:cs typeface="Times New Roman" pitchFamily="18" charset="0"/>
              </a:rPr>
              <a:t>Θ(n!), Θ(n</a:t>
            </a:r>
            <a:r>
              <a:rPr lang="en-US" baseline="30000">
                <a:cs typeface="Times New Roman" pitchFamily="18" charset="0"/>
              </a:rPr>
              <a:t>n</a:t>
            </a:r>
            <a:r>
              <a:rPr lang="en-US">
                <a:cs typeface="Times New Roman" pitchFamily="18" charset="0"/>
              </a:rPr>
              <a:t>) only acceptable n&lt;=20</a:t>
            </a:r>
          </a:p>
          <a:p>
            <a:endParaRPr lang="en-US">
              <a:cs typeface="Times New Roman" pitchFamily="18" charset="0"/>
            </a:endParaRPr>
          </a:p>
        </p:txBody>
      </p:sp>
    </p:spTree>
    <p:extLst>
      <p:ext uri="{BB962C8B-B14F-4D97-AF65-F5344CB8AC3E}">
        <p14:creationId xmlns:p14="http://schemas.microsoft.com/office/powerpoint/2010/main" val="1981221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1388"/>
            <a:ext cx="8243887" cy="963612"/>
          </a:xfrm>
        </p:spPr>
        <p:txBody>
          <a:bodyPr/>
          <a:lstStyle/>
          <a:p>
            <a:r>
              <a:rPr lang="en-US" dirty="0">
                <a:solidFill>
                  <a:schemeClr val="accent1">
                    <a:lumMod val="10000"/>
                  </a:schemeClr>
                </a:solidFill>
                <a:cs typeface="Times New Roman" pitchFamily="18" charset="0"/>
              </a:rPr>
              <a:t>Θ(1</a:t>
            </a:r>
            <a:r>
              <a:rPr lang="en-US" dirty="0" smtClean="0">
                <a:solidFill>
                  <a:schemeClr val="accent1">
                    <a:lumMod val="10000"/>
                  </a:schemeClr>
                </a:solidFill>
                <a:cs typeface="Times New Roman" pitchFamily="18" charset="0"/>
              </a:rPr>
              <a:t>) Algorithms</a:t>
            </a:r>
            <a:endParaRPr lang="en-US" dirty="0"/>
          </a:p>
        </p:txBody>
      </p:sp>
      <p:sp>
        <p:nvSpPr>
          <p:cNvPr id="4" name="Content Placeholder 2"/>
          <p:cNvSpPr txBox="1">
            <a:spLocks/>
          </p:cNvSpPr>
          <p:nvPr/>
        </p:nvSpPr>
        <p:spPr bwMode="auto">
          <a:xfrm>
            <a:off x="1219200" y="2057401"/>
            <a:ext cx="7086600" cy="2133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dirty="0"/>
              <a:t>void </a:t>
            </a:r>
            <a:r>
              <a:rPr lang="en-US" sz="3200" dirty="0" smtClean="0"/>
              <a:t>function(</a:t>
            </a:r>
            <a:r>
              <a:rPr lang="en-US" sz="3200" dirty="0" err="1" smtClean="0"/>
              <a:t>int</a:t>
            </a:r>
            <a:r>
              <a:rPr lang="en-US" sz="3200" dirty="0" smtClean="0"/>
              <a:t> size, </a:t>
            </a:r>
            <a:r>
              <a:rPr lang="en-US" sz="3200" dirty="0" err="1" smtClean="0"/>
              <a:t>int</a:t>
            </a:r>
            <a:r>
              <a:rPr lang="en-US" sz="3200" dirty="0" smtClean="0"/>
              <a:t> a[ ]){</a:t>
            </a:r>
            <a:endParaRPr lang="en-US" sz="3200" dirty="0"/>
          </a:p>
          <a:p>
            <a:pPr eaLnBrk="1" hangingPunct="1"/>
            <a:r>
              <a:rPr lang="en-US" sz="3200" dirty="0"/>
              <a:t> </a:t>
            </a:r>
            <a:r>
              <a:rPr lang="en-US" sz="3200" dirty="0" err="1" smtClean="0"/>
              <a:t>int</a:t>
            </a:r>
            <a:r>
              <a:rPr lang="en-US" sz="3200" dirty="0" smtClean="0"/>
              <a:t> x=a[0];</a:t>
            </a:r>
          </a:p>
          <a:p>
            <a:pPr eaLnBrk="1" hangingPunct="1"/>
            <a:r>
              <a:rPr lang="en-US" sz="3200" dirty="0"/>
              <a:t> </a:t>
            </a:r>
            <a:r>
              <a:rPr lang="en-US" sz="3200" dirty="0" smtClean="0"/>
              <a:t>a[0]=a[size-1];</a:t>
            </a:r>
          </a:p>
          <a:p>
            <a:pPr eaLnBrk="1" hangingPunct="1"/>
            <a:r>
              <a:rPr lang="en-US" sz="3200" dirty="0"/>
              <a:t> </a:t>
            </a:r>
            <a:r>
              <a:rPr lang="en-US" sz="3200" dirty="0" smtClean="0"/>
              <a:t>a[size-1]=x;</a:t>
            </a:r>
          </a:p>
          <a:p>
            <a:pPr eaLnBrk="1" hangingPunct="1"/>
            <a:r>
              <a:rPr lang="en-US" sz="3200" dirty="0" smtClean="0"/>
              <a:t>}</a:t>
            </a:r>
            <a:endParaRPr lang="en-US" sz="3200" dirty="0"/>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tx1"/>
              </a:solidFill>
              <a:effectLst/>
              <a:uLnTx/>
              <a:uFillTx/>
              <a:latin typeface="+mn-lt"/>
            </a:endParaRPr>
          </a:p>
        </p:txBody>
      </p:sp>
      <p:sp>
        <p:nvSpPr>
          <p:cNvPr id="5" name="Rectangle 4"/>
          <p:cNvSpPr/>
          <p:nvPr/>
        </p:nvSpPr>
        <p:spPr>
          <a:xfrm>
            <a:off x="4762500" y="4526340"/>
            <a:ext cx="1718740" cy="707886"/>
          </a:xfrm>
          <a:prstGeom prst="rect">
            <a:avLst/>
          </a:prstGeom>
        </p:spPr>
        <p:txBody>
          <a:bodyPr wrap="none">
            <a:spAutoFit/>
          </a:bodyPr>
          <a:lstStyle/>
          <a:p>
            <a:r>
              <a:rPr lang="en-US" sz="4000" b="1" dirty="0" smtClean="0">
                <a:solidFill>
                  <a:schemeClr val="accent2"/>
                </a:solidFill>
                <a:cs typeface="Times New Roman" pitchFamily="18" charset="0"/>
              </a:rPr>
              <a:t>Θ(1) </a:t>
            </a:r>
            <a:endParaRPr lang="en-US" sz="4000" b="1" dirty="0">
              <a:solidFill>
                <a:schemeClr val="accent2"/>
              </a:solidFill>
            </a:endParaRPr>
          </a:p>
        </p:txBody>
      </p:sp>
    </p:spTree>
    <p:extLst>
      <p:ext uri="{BB962C8B-B14F-4D97-AF65-F5344CB8AC3E}">
        <p14:creationId xmlns:p14="http://schemas.microsoft.com/office/powerpoint/2010/main" val="289497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43887" cy="963612"/>
          </a:xfrm>
        </p:spPr>
        <p:txBody>
          <a:bodyPr/>
          <a:lstStyle/>
          <a:p>
            <a:r>
              <a:rPr lang="en-US" dirty="0" smtClean="0">
                <a:solidFill>
                  <a:schemeClr val="accent1">
                    <a:lumMod val="10000"/>
                  </a:schemeClr>
                </a:solidFill>
                <a:cs typeface="Times New Roman" pitchFamily="18" charset="0"/>
              </a:rPr>
              <a:t>Algorithms</a:t>
            </a:r>
            <a:endParaRPr lang="en-US" dirty="0"/>
          </a:p>
        </p:txBody>
      </p:sp>
      <p:sp>
        <p:nvSpPr>
          <p:cNvPr id="4" name="Content Placeholder 2"/>
          <p:cNvSpPr txBox="1">
            <a:spLocks/>
          </p:cNvSpPr>
          <p:nvPr/>
        </p:nvSpPr>
        <p:spPr bwMode="auto">
          <a:xfrm>
            <a:off x="1219200" y="2230583"/>
            <a:ext cx="5943600" cy="2133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1" i="0" u="none" strike="noStrike" kern="0" cap="none" spc="0" normalizeH="0" baseline="0" noProof="0" dirty="0" err="1" smtClean="0">
                <a:ln>
                  <a:noFill/>
                </a:ln>
                <a:solidFill>
                  <a:srgbClr val="006699"/>
                </a:solidFill>
                <a:effectLst/>
                <a:uLnTx/>
                <a:uFillTx/>
                <a:latin typeface="+mn-lt"/>
                <a:ea typeface="+mn-ea"/>
                <a:cs typeface="+mn-cs"/>
              </a:rPr>
              <a:t>int</a:t>
            </a:r>
            <a:r>
              <a:rPr kumimoji="0" lang="en-US" sz="3200" b="1" i="0" u="none" strike="noStrike" kern="0" cap="none" spc="0" normalizeH="0" baseline="0" noProof="0" dirty="0" smtClean="0">
                <a:ln>
                  <a:noFill/>
                </a:ln>
                <a:solidFill>
                  <a:srgbClr val="006699"/>
                </a:solidFill>
                <a:effectLst/>
                <a:uLnTx/>
                <a:uFillTx/>
                <a:latin typeface="+mn-lt"/>
                <a:ea typeface="+mn-ea"/>
                <a:cs typeface="+mn-cs"/>
              </a:rPr>
              <a:t> small(</a:t>
            </a:r>
            <a:r>
              <a:rPr kumimoji="0" lang="en-US" sz="3200" b="1" i="0" u="none" strike="noStrike" kern="0" cap="none" spc="0" normalizeH="0" baseline="0" noProof="0" dirty="0" err="1" smtClean="0">
                <a:ln>
                  <a:noFill/>
                </a:ln>
                <a:solidFill>
                  <a:srgbClr val="006699"/>
                </a:solidFill>
                <a:effectLst/>
                <a:uLnTx/>
                <a:uFillTx/>
                <a:latin typeface="+mn-lt"/>
                <a:ea typeface="+mn-ea"/>
                <a:cs typeface="+mn-cs"/>
              </a:rPr>
              <a:t>int</a:t>
            </a:r>
            <a:r>
              <a:rPr kumimoji="0" lang="en-US" sz="3200" b="1" i="0" u="none" strike="noStrike" kern="0" cap="none" spc="0" normalizeH="0" baseline="0" noProof="0" dirty="0" smtClean="0">
                <a:ln>
                  <a:noFill/>
                </a:ln>
                <a:solidFill>
                  <a:srgbClr val="006699"/>
                </a:solidFill>
                <a:effectLst/>
                <a:uLnTx/>
                <a:uFillTx/>
                <a:latin typeface="+mn-lt"/>
                <a:ea typeface="+mn-ea"/>
                <a:cs typeface="+mn-cs"/>
              </a:rPr>
              <a:t> </a:t>
            </a:r>
            <a:r>
              <a:rPr kumimoji="0" lang="en-US" sz="3200" b="1" i="0" u="none" strike="noStrike" kern="0" cap="none" spc="0" normalizeH="0" baseline="0" noProof="0" dirty="0" err="1" smtClean="0">
                <a:ln>
                  <a:noFill/>
                </a:ln>
                <a:solidFill>
                  <a:srgbClr val="006699"/>
                </a:solidFill>
                <a:effectLst/>
                <a:uLnTx/>
                <a:uFillTx/>
                <a:latin typeface="+mn-lt"/>
                <a:ea typeface="+mn-ea"/>
                <a:cs typeface="+mn-cs"/>
              </a:rPr>
              <a:t>x,int</a:t>
            </a:r>
            <a:r>
              <a:rPr kumimoji="0" lang="en-US" sz="3200" b="1" i="0" u="none" strike="noStrike" kern="0" cap="none" spc="0" normalizeH="0" baseline="0" noProof="0" dirty="0" smtClean="0">
                <a:ln>
                  <a:noFill/>
                </a:ln>
                <a:solidFill>
                  <a:srgbClr val="006699"/>
                </a:solidFill>
                <a:effectLst/>
                <a:uLnTx/>
                <a:uFillTx/>
                <a:latin typeface="+mn-lt"/>
                <a:ea typeface="+mn-ea"/>
                <a:cs typeface="+mn-cs"/>
              </a:rPr>
              <a:t> 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1" i="0" u="none" strike="noStrike" kern="0" cap="none" spc="0" normalizeH="0" baseline="0" noProof="0" dirty="0" smtClean="0">
                <a:ln>
                  <a:noFill/>
                </a:ln>
                <a:solidFill>
                  <a:srgbClr val="006699"/>
                </a:solidFill>
                <a:effectLst/>
                <a:uLnTx/>
                <a:uFillTx/>
                <a:latin typeface="+mn-lt"/>
                <a:ea typeface="+mn-ea"/>
                <a:cs typeface="+mn-cs"/>
              </a:rPr>
              <a:t> </a:t>
            </a:r>
            <a:r>
              <a:rPr kumimoji="0" lang="en-US" sz="3200" b="1" i="0" u="none" strike="noStrike" kern="0" cap="none" spc="0" normalizeH="0" baseline="0" noProof="0" dirty="0" err="1" smtClean="0">
                <a:ln>
                  <a:noFill/>
                </a:ln>
                <a:solidFill>
                  <a:srgbClr val="006699"/>
                </a:solidFill>
                <a:effectLst/>
                <a:uLnTx/>
                <a:uFillTx/>
                <a:latin typeface="+mn-lt"/>
                <a:ea typeface="+mn-ea"/>
                <a:cs typeface="+mn-cs"/>
              </a:rPr>
              <a:t>int</a:t>
            </a:r>
            <a:r>
              <a:rPr kumimoji="0" lang="en-US" sz="3200" b="1" i="0" u="none" strike="noStrike" kern="0" cap="none" spc="0" normalizeH="0" baseline="0" noProof="0" dirty="0" smtClean="0">
                <a:ln>
                  <a:noFill/>
                </a:ln>
                <a:solidFill>
                  <a:srgbClr val="006699"/>
                </a:solidFill>
                <a:effectLst/>
                <a:uLnTx/>
                <a:uFillTx/>
                <a:latin typeface="+mn-lt"/>
                <a:ea typeface="+mn-ea"/>
                <a:cs typeface="+mn-cs"/>
              </a:rPr>
              <a:t> 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1" i="0" u="none" strike="noStrike" kern="0" cap="none" spc="0" normalizeH="0" baseline="0" noProof="0" dirty="0" smtClean="0">
                <a:ln>
                  <a:noFill/>
                </a:ln>
                <a:solidFill>
                  <a:srgbClr val="006699"/>
                </a:solidFill>
                <a:effectLst/>
                <a:uLnTx/>
                <a:uFillTx/>
                <a:latin typeface="+mn-lt"/>
                <a:ea typeface="+mn-ea"/>
                <a:cs typeface="+mn-cs"/>
              </a:rPr>
              <a:t>(x&lt;y ? s=x: s=y);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1" i="0" u="none" strike="noStrike" kern="0" cap="none" spc="0" normalizeH="0" baseline="0" noProof="0" dirty="0" smtClean="0">
                <a:ln>
                  <a:noFill/>
                </a:ln>
                <a:solidFill>
                  <a:srgbClr val="006699"/>
                </a:solidFill>
                <a:effectLst/>
                <a:uLnTx/>
                <a:uFillTx/>
                <a:latin typeface="+mn-lt"/>
                <a:ea typeface="+mn-ea"/>
                <a:cs typeface="+mn-cs"/>
              </a:rPr>
              <a:t> return 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3200" b="1" i="0" u="none" strike="noStrike" kern="0" cap="none" spc="0" normalizeH="0" baseline="0" noProof="0" dirty="0" smtClean="0">
                <a:ln>
                  <a:noFill/>
                </a:ln>
                <a:solidFill>
                  <a:srgbClr val="006699"/>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4572000" y="4582180"/>
            <a:ext cx="1258678" cy="523220"/>
          </a:xfrm>
          <a:prstGeom prst="rect">
            <a:avLst/>
          </a:prstGeom>
        </p:spPr>
        <p:txBody>
          <a:bodyPr wrap="none">
            <a:spAutoFit/>
          </a:bodyPr>
          <a:lstStyle/>
          <a:p>
            <a:r>
              <a:rPr lang="en-US" sz="2800" b="1" dirty="0" smtClean="0">
                <a:solidFill>
                  <a:schemeClr val="accent1">
                    <a:lumMod val="10000"/>
                  </a:schemeClr>
                </a:solidFill>
                <a:cs typeface="Times New Roman" pitchFamily="18" charset="0"/>
              </a:rPr>
              <a:t>Θ(1) </a:t>
            </a:r>
            <a:endParaRPr lang="en-US" sz="2800" b="1" dirty="0">
              <a:solidFill>
                <a:schemeClr val="accent1">
                  <a:lumMod val="10000"/>
                </a:schemeClr>
              </a:solidFill>
            </a:endParaRPr>
          </a:p>
        </p:txBody>
      </p:sp>
    </p:spTree>
    <p:extLst>
      <p:ext uri="{BB962C8B-B14F-4D97-AF65-F5344CB8AC3E}">
        <p14:creationId xmlns:p14="http://schemas.microsoft.com/office/powerpoint/2010/main" val="104886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heckerboard(across)">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heckerboard(across)">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43887" cy="963612"/>
          </a:xfrm>
        </p:spPr>
        <p:txBody>
          <a:bodyPr/>
          <a:lstStyle/>
          <a:p>
            <a:r>
              <a:rPr lang="en-US" dirty="0" smtClean="0">
                <a:solidFill>
                  <a:schemeClr val="accent1">
                    <a:lumMod val="10000"/>
                  </a:schemeClr>
                </a:solidFill>
                <a:cs typeface="Times New Roman" pitchFamily="18" charset="0"/>
              </a:rPr>
              <a:t> Algorithms</a:t>
            </a:r>
            <a:endParaRPr lang="en-US" dirty="0"/>
          </a:p>
        </p:txBody>
      </p:sp>
      <p:sp>
        <p:nvSpPr>
          <p:cNvPr id="4" name="Content Placeholder 2"/>
          <p:cNvSpPr txBox="1">
            <a:spLocks/>
          </p:cNvSpPr>
          <p:nvPr/>
        </p:nvSpPr>
        <p:spPr bwMode="auto">
          <a:xfrm>
            <a:off x="1219200" y="1600200"/>
            <a:ext cx="7086600" cy="2133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dirty="0"/>
              <a:t>void </a:t>
            </a:r>
            <a:r>
              <a:rPr lang="en-US" sz="2400" dirty="0" smtClean="0"/>
              <a:t>minimum(</a:t>
            </a:r>
            <a:r>
              <a:rPr lang="en-US" sz="2400" dirty="0" err="1" smtClean="0"/>
              <a:t>int</a:t>
            </a:r>
            <a:r>
              <a:rPr lang="en-US" sz="2400" dirty="0" smtClean="0"/>
              <a:t> size, </a:t>
            </a:r>
            <a:r>
              <a:rPr lang="en-US" sz="2400" dirty="0" err="1" smtClean="0"/>
              <a:t>int</a:t>
            </a:r>
            <a:r>
              <a:rPr lang="en-US" sz="2400" dirty="0" smtClean="0"/>
              <a:t> a[]){</a:t>
            </a:r>
            <a:endParaRPr lang="en-US" sz="2400" dirty="0"/>
          </a:p>
          <a:p>
            <a:pPr eaLnBrk="1" hangingPunct="1"/>
            <a:r>
              <a:rPr lang="en-US" sz="2400" dirty="0" err="1"/>
              <a:t>int</a:t>
            </a:r>
            <a:r>
              <a:rPr lang="en-US" sz="2400" dirty="0"/>
              <a:t> min;</a:t>
            </a:r>
          </a:p>
          <a:p>
            <a:pPr eaLnBrk="1" hangingPunct="1"/>
            <a:r>
              <a:rPr lang="en-US" sz="2400" dirty="0"/>
              <a:t>min=a[0];</a:t>
            </a:r>
          </a:p>
          <a:p>
            <a:pPr eaLnBrk="1" hangingPunct="1"/>
            <a:r>
              <a:rPr lang="en-US" sz="2400" dirty="0"/>
              <a:t>for(</a:t>
            </a:r>
            <a:r>
              <a:rPr lang="en-US" sz="2400" dirty="0" err="1"/>
              <a:t>int</a:t>
            </a:r>
            <a:r>
              <a:rPr lang="en-US" sz="2400" dirty="0"/>
              <a:t> </a:t>
            </a:r>
            <a:r>
              <a:rPr lang="en-US" sz="2400" dirty="0" smtClean="0"/>
              <a:t>i=1;i&lt;</a:t>
            </a:r>
            <a:r>
              <a:rPr lang="en-US" sz="2400" dirty="0" err="1" smtClean="0"/>
              <a:t>size;i</a:t>
            </a:r>
            <a:r>
              <a:rPr lang="en-US" sz="2400" dirty="0"/>
              <a:t>++){</a:t>
            </a:r>
          </a:p>
          <a:p>
            <a:pPr eaLnBrk="1" hangingPunct="1"/>
            <a:r>
              <a:rPr lang="en-US" sz="2400" dirty="0"/>
              <a:t>    if(a[i]&lt;min)</a:t>
            </a:r>
          </a:p>
          <a:p>
            <a:pPr eaLnBrk="1" hangingPunct="1"/>
            <a:r>
              <a:rPr lang="en-US" sz="2400" dirty="0"/>
              <a:t>       min=a[i];</a:t>
            </a:r>
          </a:p>
          <a:p>
            <a:pPr eaLnBrk="1" hangingPunct="1"/>
            <a:r>
              <a:rPr lang="en-US" sz="2400" dirty="0"/>
              <a:t>}</a:t>
            </a:r>
          </a:p>
          <a:p>
            <a:pPr eaLnBrk="1" hangingPunct="1"/>
            <a:r>
              <a:rPr lang="en-US" sz="2400" dirty="0" err="1"/>
              <a:t>cout</a:t>
            </a:r>
            <a:r>
              <a:rPr lang="en-US" sz="2400" dirty="0"/>
              <a:t>&lt;&lt;"\</a:t>
            </a:r>
            <a:r>
              <a:rPr lang="en-US" sz="2400" dirty="0" err="1"/>
              <a:t>nMinimum</a:t>
            </a:r>
            <a:r>
              <a:rPr lang="en-US" sz="2400" dirty="0"/>
              <a:t> Element :"&lt;&lt;min;</a:t>
            </a:r>
          </a:p>
          <a:p>
            <a:pPr eaLnBrk="1" hangingPunct="1"/>
            <a:r>
              <a:rPr lang="en-US" sz="2400" dirty="0"/>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sp>
        <p:nvSpPr>
          <p:cNvPr id="5" name="Rectangle 4"/>
          <p:cNvSpPr/>
          <p:nvPr/>
        </p:nvSpPr>
        <p:spPr>
          <a:xfrm>
            <a:off x="1524000" y="5039380"/>
            <a:ext cx="1580882" cy="523220"/>
          </a:xfrm>
          <a:prstGeom prst="rect">
            <a:avLst/>
          </a:prstGeom>
        </p:spPr>
        <p:txBody>
          <a:bodyPr wrap="none">
            <a:spAutoFit/>
          </a:bodyPr>
          <a:lstStyle/>
          <a:p>
            <a:r>
              <a:rPr lang="en-US" sz="2800" dirty="0" smtClean="0">
                <a:solidFill>
                  <a:schemeClr val="accent1">
                    <a:lumMod val="10000"/>
                  </a:schemeClr>
                </a:solidFill>
                <a:cs typeface="Times New Roman" pitchFamily="18" charset="0"/>
              </a:rPr>
              <a:t>=2n+3 </a:t>
            </a:r>
            <a:endParaRPr lang="en-US" sz="2800" dirty="0">
              <a:solidFill>
                <a:schemeClr val="accent1">
                  <a:lumMod val="10000"/>
                </a:schemeClr>
              </a:solidFill>
            </a:endParaRPr>
          </a:p>
        </p:txBody>
      </p:sp>
      <p:sp>
        <p:nvSpPr>
          <p:cNvPr id="6" name="Rectangle 5"/>
          <p:cNvSpPr/>
          <p:nvPr/>
        </p:nvSpPr>
        <p:spPr>
          <a:xfrm>
            <a:off x="3657600" y="5039380"/>
            <a:ext cx="1260281" cy="523220"/>
          </a:xfrm>
          <a:prstGeom prst="rect">
            <a:avLst/>
          </a:prstGeom>
        </p:spPr>
        <p:txBody>
          <a:bodyPr wrap="none">
            <a:spAutoFit/>
          </a:bodyPr>
          <a:lstStyle/>
          <a:p>
            <a:r>
              <a:rPr lang="en-US" sz="2800" b="1" dirty="0" smtClean="0">
                <a:solidFill>
                  <a:schemeClr val="accent1">
                    <a:lumMod val="10000"/>
                  </a:schemeClr>
                </a:solidFill>
                <a:cs typeface="Times New Roman" pitchFamily="18" charset="0"/>
              </a:rPr>
              <a:t>Θ(n) </a:t>
            </a:r>
            <a:endParaRPr lang="en-US" sz="2800" b="1" dirty="0">
              <a:solidFill>
                <a:schemeClr val="accent1">
                  <a:lumMod val="10000"/>
                </a:schemeClr>
              </a:solidFill>
            </a:endParaRPr>
          </a:p>
        </p:txBody>
      </p:sp>
    </p:spTree>
    <p:extLst>
      <p:ext uri="{BB962C8B-B14F-4D97-AF65-F5344CB8AC3E}">
        <p14:creationId xmlns:p14="http://schemas.microsoft.com/office/powerpoint/2010/main" val="236645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Asymptotic Notations</a:t>
            </a:r>
          </a:p>
        </p:txBody>
      </p:sp>
      <p:sp>
        <p:nvSpPr>
          <p:cNvPr id="7171" name="Rectangle 3"/>
          <p:cNvSpPr>
            <a:spLocks noGrp="1" noChangeArrowheads="1"/>
          </p:cNvSpPr>
          <p:nvPr>
            <p:ph type="body" idx="1"/>
          </p:nvPr>
        </p:nvSpPr>
        <p:spPr/>
        <p:txBody>
          <a:bodyPr>
            <a:normAutofit lnSpcReduction="10000"/>
          </a:bodyPr>
          <a:lstStyle/>
          <a:p>
            <a:pPr marL="660400" indent="-660400" eaLnBrk="1" hangingPunct="1"/>
            <a:r>
              <a:rPr lang="en-US" sz="2800" dirty="0" smtClean="0"/>
              <a:t>For any two functions f(n) and g(n) we have f(n)=  </a:t>
            </a:r>
            <a:r>
              <a:rPr lang="en-US" sz="2800" dirty="0" smtClean="0">
                <a:cs typeface="Times New Roman" pitchFamily="18" charset="0"/>
              </a:rPr>
              <a:t>Θ(g(n)) </a:t>
            </a:r>
            <a:r>
              <a:rPr lang="en-US" sz="2800" dirty="0" smtClean="0"/>
              <a:t>if and only if f(n) = </a:t>
            </a:r>
            <a:r>
              <a:rPr lang="en-US" sz="2800" dirty="0" smtClean="0">
                <a:cs typeface="Times New Roman" pitchFamily="18" charset="0"/>
              </a:rPr>
              <a:t>Ο(g(n))</a:t>
            </a:r>
            <a:r>
              <a:rPr lang="en-US" sz="2800" dirty="0" smtClean="0"/>
              <a:t> and f(n)= </a:t>
            </a:r>
            <a:r>
              <a:rPr lang="en-US" sz="2800" dirty="0" smtClean="0">
                <a:cs typeface="Times New Roman" pitchFamily="18" charset="0"/>
              </a:rPr>
              <a:t>Ω(g(n))</a:t>
            </a:r>
          </a:p>
          <a:p>
            <a:pPr marL="660400" indent="-660400" eaLnBrk="1" hangingPunct="1"/>
            <a:r>
              <a:rPr lang="en-US" sz="2800" dirty="0" smtClean="0">
                <a:cs typeface="Times New Roman" pitchFamily="18" charset="0"/>
              </a:rPr>
              <a:t>Asymptotic notations can be used in equations and inequalities i.e.</a:t>
            </a:r>
          </a:p>
          <a:p>
            <a:pPr marL="660400" indent="-660400" eaLnBrk="1" hangingPunct="1">
              <a:buFontTx/>
              <a:buNone/>
            </a:pPr>
            <a:r>
              <a:rPr lang="en-US" sz="2800" dirty="0" smtClean="0">
                <a:cs typeface="Times New Roman" pitchFamily="18" charset="0"/>
              </a:rPr>
              <a:t>            </a:t>
            </a:r>
            <a:r>
              <a:rPr lang="en-US" sz="2800" dirty="0" smtClean="0"/>
              <a:t>x</a:t>
            </a:r>
            <a:r>
              <a:rPr lang="en-US" sz="2800" baseline="30000" dirty="0" smtClean="0"/>
              <a:t>4</a:t>
            </a:r>
            <a:r>
              <a:rPr lang="en-US" sz="2800" dirty="0" smtClean="0"/>
              <a:t> + 2x</a:t>
            </a:r>
            <a:r>
              <a:rPr lang="en-US" sz="2800" baseline="30000" dirty="0" smtClean="0"/>
              <a:t>2 </a:t>
            </a:r>
            <a:r>
              <a:rPr lang="en-US" sz="2800" dirty="0" smtClean="0"/>
              <a:t>+ 5x +33</a:t>
            </a:r>
          </a:p>
          <a:p>
            <a:pPr marL="660400" indent="-660400" eaLnBrk="1" hangingPunct="1">
              <a:buFontTx/>
              <a:buNone/>
            </a:pPr>
            <a:r>
              <a:rPr lang="en-US" sz="2800" dirty="0" smtClean="0"/>
              <a:t>            =x</a:t>
            </a:r>
            <a:r>
              <a:rPr lang="en-US" sz="2800" baseline="30000" dirty="0" smtClean="0"/>
              <a:t>4</a:t>
            </a:r>
            <a:r>
              <a:rPr lang="en-US" sz="2800" dirty="0" smtClean="0"/>
              <a:t> + </a:t>
            </a:r>
            <a:r>
              <a:rPr lang="en-US" sz="2800" dirty="0" smtClean="0">
                <a:cs typeface="Times New Roman" pitchFamily="18" charset="0"/>
              </a:rPr>
              <a:t>Θ(</a:t>
            </a:r>
            <a:r>
              <a:rPr lang="en-US" sz="2800" dirty="0" smtClean="0"/>
              <a:t>x</a:t>
            </a:r>
            <a:r>
              <a:rPr lang="en-US" sz="2800" baseline="30000" dirty="0" smtClean="0"/>
              <a:t>2</a:t>
            </a:r>
            <a:r>
              <a:rPr lang="en-US" sz="2800" dirty="0" smtClean="0">
                <a:cs typeface="Times New Roman" pitchFamily="18" charset="0"/>
              </a:rPr>
              <a:t>) </a:t>
            </a:r>
            <a:endParaRPr lang="en-US" sz="2800" dirty="0" smtClean="0"/>
          </a:p>
          <a:p>
            <a:pPr marL="660400" indent="-660400" eaLnBrk="1" hangingPunct="1"/>
            <a:endParaRPr lang="en-US" sz="2800" dirty="0" smtClean="0"/>
          </a:p>
        </p:txBody>
      </p:sp>
    </p:spTree>
    <p:extLst>
      <p:ext uri="{BB962C8B-B14F-4D97-AF65-F5344CB8AC3E}">
        <p14:creationId xmlns:p14="http://schemas.microsoft.com/office/powerpoint/2010/main" val="106273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down)">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down)">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down)">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l-GR" smtClean="0"/>
              <a:t>ο</a:t>
            </a:r>
            <a:r>
              <a:rPr lang="en-US" smtClean="0"/>
              <a:t>-Notation</a:t>
            </a:r>
          </a:p>
        </p:txBody>
      </p:sp>
      <p:sp>
        <p:nvSpPr>
          <p:cNvPr id="8195" name="Rectangle 3"/>
          <p:cNvSpPr>
            <a:spLocks noGrp="1" noChangeArrowheads="1"/>
          </p:cNvSpPr>
          <p:nvPr>
            <p:ph type="body" idx="1"/>
          </p:nvPr>
        </p:nvSpPr>
        <p:spPr/>
        <p:txBody>
          <a:bodyPr>
            <a:normAutofit/>
          </a:bodyPr>
          <a:lstStyle/>
          <a:p>
            <a:pPr eaLnBrk="1" hangingPunct="1"/>
            <a:r>
              <a:rPr lang="en-US" dirty="0" smtClean="0">
                <a:cs typeface="Times New Roman" pitchFamily="18" charset="0"/>
              </a:rPr>
              <a:t>Ο-notation may or may not be tight bound</a:t>
            </a:r>
          </a:p>
          <a:p>
            <a:pPr eaLnBrk="1" hangingPunct="1"/>
            <a:r>
              <a:rPr lang="en-US" dirty="0" smtClean="0">
                <a:cs typeface="Times New Roman" pitchFamily="18" charset="0"/>
              </a:rPr>
              <a:t>The bound 2n</a:t>
            </a:r>
            <a:r>
              <a:rPr lang="en-US" baseline="30000" dirty="0" smtClean="0">
                <a:cs typeface="Times New Roman" pitchFamily="18" charset="0"/>
              </a:rPr>
              <a:t>2</a:t>
            </a:r>
            <a:r>
              <a:rPr lang="en-US" dirty="0" smtClean="0">
                <a:cs typeface="Times New Roman" pitchFamily="18" charset="0"/>
              </a:rPr>
              <a:t>=Ο(n</a:t>
            </a:r>
            <a:r>
              <a:rPr lang="en-US" baseline="30000" dirty="0" smtClean="0">
                <a:cs typeface="Times New Roman" pitchFamily="18" charset="0"/>
              </a:rPr>
              <a:t>2</a:t>
            </a:r>
            <a:r>
              <a:rPr lang="en-US" dirty="0" smtClean="0">
                <a:cs typeface="Times New Roman" pitchFamily="18" charset="0"/>
              </a:rPr>
              <a:t>) is </a:t>
            </a:r>
            <a:r>
              <a:rPr lang="en-US" sz="2800" dirty="0" smtClean="0">
                <a:cs typeface="Times New Roman" pitchFamily="18" charset="0"/>
              </a:rPr>
              <a:t>asymptotically</a:t>
            </a:r>
            <a:r>
              <a:rPr lang="en-US" dirty="0" smtClean="0">
                <a:cs typeface="Times New Roman" pitchFamily="18" charset="0"/>
              </a:rPr>
              <a:t> tight</a:t>
            </a:r>
          </a:p>
          <a:p>
            <a:r>
              <a:rPr lang="en-US" dirty="0" smtClean="0">
                <a:cs typeface="Times New Roman" pitchFamily="18" charset="0"/>
              </a:rPr>
              <a:t>The bound 2n=Ο(n</a:t>
            </a:r>
            <a:r>
              <a:rPr lang="en-US" baseline="30000" dirty="0" smtClean="0">
                <a:cs typeface="Times New Roman" pitchFamily="18" charset="0"/>
              </a:rPr>
              <a:t>2</a:t>
            </a:r>
            <a:r>
              <a:rPr lang="en-US" dirty="0" smtClean="0">
                <a:cs typeface="Times New Roman" pitchFamily="18" charset="0"/>
              </a:rPr>
              <a:t>) is </a:t>
            </a:r>
            <a:r>
              <a:rPr lang="en-US" dirty="0">
                <a:cs typeface="Times New Roman" pitchFamily="18" charset="0"/>
              </a:rPr>
              <a:t>not asymptotically </a:t>
            </a:r>
            <a:r>
              <a:rPr lang="en-US" dirty="0" smtClean="0">
                <a:cs typeface="Times New Roman" pitchFamily="18" charset="0"/>
              </a:rPr>
              <a:t>tight</a:t>
            </a:r>
          </a:p>
          <a:p>
            <a:pPr eaLnBrk="1" hangingPunct="1"/>
            <a:r>
              <a:rPr lang="en-US" dirty="0" smtClean="0">
                <a:cs typeface="Times New Roman" pitchFamily="18" charset="0"/>
              </a:rPr>
              <a:t>We use </a:t>
            </a:r>
            <a:r>
              <a:rPr lang="ru-RU" dirty="0" smtClean="0"/>
              <a:t>о</a:t>
            </a:r>
            <a:r>
              <a:rPr lang="en-US" dirty="0" smtClean="0"/>
              <a:t>-notation to show upper bound that is not asymptotically tight bound so </a:t>
            </a:r>
            <a:r>
              <a:rPr lang="en-US" dirty="0" smtClean="0">
                <a:cs typeface="Times New Roman" pitchFamily="18" charset="0"/>
              </a:rPr>
              <a:t>2n= </a:t>
            </a:r>
            <a:r>
              <a:rPr lang="ru-RU" dirty="0" smtClean="0"/>
              <a:t>о</a:t>
            </a:r>
            <a:r>
              <a:rPr lang="en-US" dirty="0" smtClean="0">
                <a:cs typeface="Times New Roman" pitchFamily="18" charset="0"/>
              </a:rPr>
              <a:t>(n</a:t>
            </a:r>
            <a:r>
              <a:rPr lang="en-US" baseline="30000" dirty="0" smtClean="0">
                <a:cs typeface="Times New Roman" pitchFamily="18" charset="0"/>
              </a:rPr>
              <a:t>2</a:t>
            </a:r>
            <a:r>
              <a:rPr lang="en-US" dirty="0" smtClean="0">
                <a:cs typeface="Times New Roman" pitchFamily="18" charset="0"/>
              </a:rPr>
              <a:t>) but 2n</a:t>
            </a:r>
            <a:r>
              <a:rPr lang="en-US" baseline="30000" dirty="0" smtClean="0">
                <a:cs typeface="Times New Roman" pitchFamily="18" charset="0"/>
              </a:rPr>
              <a:t>2</a:t>
            </a:r>
            <a:r>
              <a:rPr lang="en-US" sz="2800" dirty="0" smtClean="0">
                <a:cs typeface="Times New Roman" pitchFamily="18" charset="0"/>
              </a:rPr>
              <a:t>≠ </a:t>
            </a:r>
            <a:r>
              <a:rPr lang="en-US" dirty="0" smtClean="0">
                <a:cs typeface="Times New Roman" pitchFamily="18" charset="0"/>
              </a:rPr>
              <a:t>o(n</a:t>
            </a:r>
            <a:r>
              <a:rPr lang="en-US" baseline="30000" dirty="0" smtClean="0">
                <a:cs typeface="Times New Roman" pitchFamily="18" charset="0"/>
              </a:rPr>
              <a:t>2</a:t>
            </a:r>
            <a:r>
              <a:rPr lang="en-US" dirty="0" smtClean="0">
                <a:cs typeface="Times New Roman" pitchFamily="18" charset="0"/>
              </a:rPr>
              <a:t>)</a:t>
            </a:r>
            <a:endParaRPr lang="el-GR" dirty="0" smtClean="0"/>
          </a:p>
        </p:txBody>
      </p:sp>
    </p:spTree>
    <p:extLst>
      <p:ext uri="{BB962C8B-B14F-4D97-AF65-F5344CB8AC3E}">
        <p14:creationId xmlns:p14="http://schemas.microsoft.com/office/powerpoint/2010/main" val="26318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down)">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down)">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down)">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down)">
                                      <p:cBhvr>
                                        <p:cTn id="2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l-GR" smtClean="0"/>
              <a:t>ω</a:t>
            </a:r>
            <a:r>
              <a:rPr lang="en-US" smtClean="0"/>
              <a:t>-Notation</a:t>
            </a:r>
          </a:p>
        </p:txBody>
      </p:sp>
      <p:sp>
        <p:nvSpPr>
          <p:cNvPr id="9219" name="Rectangle 3"/>
          <p:cNvSpPr>
            <a:spLocks noGrp="1" noChangeArrowheads="1"/>
          </p:cNvSpPr>
          <p:nvPr>
            <p:ph type="body" idx="1"/>
          </p:nvPr>
        </p:nvSpPr>
        <p:spPr/>
        <p:txBody>
          <a:bodyPr/>
          <a:lstStyle/>
          <a:p>
            <a:pPr eaLnBrk="1" hangingPunct="1"/>
            <a:r>
              <a:rPr lang="el-GR" dirty="0" smtClean="0"/>
              <a:t>Ω</a:t>
            </a:r>
            <a:r>
              <a:rPr lang="en-US" dirty="0" smtClean="0"/>
              <a:t>-notation may or may not tight bound</a:t>
            </a:r>
          </a:p>
          <a:p>
            <a:pPr eaLnBrk="1" hangingPunct="1"/>
            <a:r>
              <a:rPr lang="en-US" dirty="0" smtClean="0"/>
              <a:t>We denote </a:t>
            </a:r>
            <a:r>
              <a:rPr lang="el-GR" dirty="0" smtClean="0"/>
              <a:t>ω</a:t>
            </a:r>
            <a:r>
              <a:rPr lang="en-US" dirty="0" smtClean="0"/>
              <a:t>-notation to show lower bound that is not asymptotically tight bound f(n) = n</a:t>
            </a:r>
            <a:r>
              <a:rPr lang="en-US" baseline="30000" dirty="0" smtClean="0"/>
              <a:t>2</a:t>
            </a:r>
            <a:r>
              <a:rPr lang="en-US" dirty="0" smtClean="0"/>
              <a:t>/2</a:t>
            </a:r>
            <a:endParaRPr lang="en-US" baseline="30000" dirty="0" smtClean="0"/>
          </a:p>
          <a:p>
            <a:r>
              <a:rPr lang="en-US" dirty="0" smtClean="0"/>
              <a:t>n</a:t>
            </a:r>
            <a:r>
              <a:rPr lang="en-US" baseline="30000" dirty="0" smtClean="0"/>
              <a:t>2</a:t>
            </a:r>
            <a:r>
              <a:rPr lang="en-US" dirty="0" smtClean="0"/>
              <a:t>/2</a:t>
            </a:r>
            <a:r>
              <a:rPr lang="en-US" dirty="0" smtClean="0"/>
              <a:t>=</a:t>
            </a:r>
            <a:r>
              <a:rPr lang="el-GR" dirty="0" smtClean="0"/>
              <a:t>ω</a:t>
            </a:r>
            <a:r>
              <a:rPr lang="en-US" dirty="0" smtClean="0"/>
              <a:t>(n)</a:t>
            </a:r>
          </a:p>
          <a:p>
            <a:pPr eaLnBrk="1" hangingPunct="1">
              <a:buFontTx/>
              <a:buNone/>
            </a:pPr>
            <a:endParaRPr lang="en-US" dirty="0" smtClean="0"/>
          </a:p>
          <a:p>
            <a:pPr eaLnBrk="1" hangingPunct="1"/>
            <a:r>
              <a:rPr lang="en-US" dirty="0" smtClean="0"/>
              <a:t>n</a:t>
            </a:r>
            <a:r>
              <a:rPr lang="en-US" baseline="30000" dirty="0" smtClean="0"/>
              <a:t>2</a:t>
            </a:r>
            <a:r>
              <a:rPr lang="en-US" dirty="0" smtClean="0"/>
              <a:t>/2</a:t>
            </a:r>
            <a:r>
              <a:rPr lang="en-US" sz="2800" dirty="0" smtClean="0">
                <a:cs typeface="Times New Roman" pitchFamily="18" charset="0"/>
              </a:rPr>
              <a:t>≠</a:t>
            </a:r>
            <a:r>
              <a:rPr lang="el-GR" dirty="0" smtClean="0"/>
              <a:t>ω</a:t>
            </a:r>
            <a:r>
              <a:rPr lang="en-US" dirty="0" smtClean="0"/>
              <a:t>(n</a:t>
            </a:r>
            <a:r>
              <a:rPr lang="en-US" baseline="30000" dirty="0" smtClean="0"/>
              <a:t>2</a:t>
            </a:r>
            <a:r>
              <a:rPr lang="en-US" dirty="0" smtClean="0"/>
              <a:t>)</a:t>
            </a:r>
          </a:p>
        </p:txBody>
      </p:sp>
    </p:spTree>
    <p:extLst>
      <p:ext uri="{BB962C8B-B14F-4D97-AF65-F5344CB8AC3E}">
        <p14:creationId xmlns:p14="http://schemas.microsoft.com/office/powerpoint/2010/main" val="134737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dow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down)">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down)">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wipe(down)">
                                      <p:cBhvr>
                                        <p:cTn id="2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Asymptotic Notations</a:t>
            </a:r>
          </a:p>
        </p:txBody>
      </p:sp>
      <p:sp>
        <p:nvSpPr>
          <p:cNvPr id="6147" name="Rectangle 3"/>
          <p:cNvSpPr>
            <a:spLocks noGrp="1" noChangeArrowheads="1"/>
          </p:cNvSpPr>
          <p:nvPr>
            <p:ph type="body" idx="1"/>
          </p:nvPr>
        </p:nvSpPr>
        <p:spPr/>
        <p:txBody>
          <a:bodyPr>
            <a:normAutofit/>
          </a:bodyPr>
          <a:lstStyle/>
          <a:p>
            <a:pPr marL="660400" indent="-660400" eaLnBrk="1" hangingPunct="1"/>
            <a:r>
              <a:rPr lang="en-US" sz="2800" dirty="0" smtClean="0"/>
              <a:t>f(x)=17x+11</a:t>
            </a:r>
          </a:p>
          <a:p>
            <a:pPr marL="660400" indent="-660400" eaLnBrk="1" hangingPunct="1"/>
            <a:r>
              <a:rPr lang="en-US" sz="2800" dirty="0" smtClean="0"/>
              <a:t>g(x)=x</a:t>
            </a:r>
            <a:r>
              <a:rPr lang="en-US" sz="2800" baseline="30000" dirty="0" smtClean="0"/>
              <a:t>2</a:t>
            </a:r>
            <a:r>
              <a:rPr lang="en-US" sz="2800" dirty="0" smtClean="0"/>
              <a:t> + 1000</a:t>
            </a:r>
          </a:p>
          <a:p>
            <a:pPr marL="660400" indent="-660400" eaLnBrk="1" hangingPunct="1"/>
            <a:r>
              <a:rPr lang="en-US" sz="2800" dirty="0" smtClean="0"/>
              <a:t>h(x)=x</a:t>
            </a:r>
            <a:r>
              <a:rPr lang="en-US" sz="2800" baseline="30000" dirty="0" smtClean="0"/>
              <a:t>4</a:t>
            </a:r>
            <a:r>
              <a:rPr lang="en-US" sz="2800" dirty="0" smtClean="0"/>
              <a:t> + 2x</a:t>
            </a:r>
          </a:p>
          <a:p>
            <a:pPr marL="660400" indent="-660400" eaLnBrk="1" hangingPunct="1">
              <a:buFontTx/>
              <a:buNone/>
            </a:pPr>
            <a:r>
              <a:rPr lang="en-US" sz="2800" dirty="0" smtClean="0"/>
              <a:t>Check whether these are:</a:t>
            </a:r>
          </a:p>
          <a:p>
            <a:pPr marL="660400" indent="-660400" eaLnBrk="1" hangingPunct="1">
              <a:buFontTx/>
              <a:buAutoNum type="romanLcPeriod"/>
            </a:pPr>
            <a:r>
              <a:rPr lang="en-US" sz="2800" dirty="0" smtClean="0">
                <a:cs typeface="Times New Roman" pitchFamily="18" charset="0"/>
              </a:rPr>
              <a:t>Θ(</a:t>
            </a:r>
            <a:r>
              <a:rPr lang="en-US" sz="2800" dirty="0" smtClean="0"/>
              <a:t>x</a:t>
            </a:r>
            <a:r>
              <a:rPr lang="en-US" sz="2800" baseline="30000" dirty="0" smtClean="0"/>
              <a:t>2</a:t>
            </a:r>
            <a:r>
              <a:rPr lang="en-US" sz="2800" dirty="0" smtClean="0">
                <a:cs typeface="Times New Roman" pitchFamily="18" charset="0"/>
              </a:rPr>
              <a:t>)</a:t>
            </a:r>
          </a:p>
          <a:p>
            <a:pPr marL="660400" indent="-660400" eaLnBrk="1" hangingPunct="1">
              <a:buFontTx/>
              <a:buAutoNum type="romanLcPeriod"/>
            </a:pPr>
            <a:r>
              <a:rPr lang="en-US" sz="2800" dirty="0" smtClean="0">
                <a:cs typeface="Times New Roman" pitchFamily="18" charset="0"/>
              </a:rPr>
              <a:t>Ο(</a:t>
            </a:r>
            <a:r>
              <a:rPr lang="en-US" sz="2800" dirty="0" smtClean="0"/>
              <a:t>x</a:t>
            </a:r>
            <a:r>
              <a:rPr lang="en-US" sz="2800" baseline="30000" dirty="0" smtClean="0"/>
              <a:t>2</a:t>
            </a:r>
            <a:r>
              <a:rPr lang="en-US" sz="2800" dirty="0" smtClean="0">
                <a:cs typeface="Times New Roman" pitchFamily="18" charset="0"/>
              </a:rPr>
              <a:t>), Ο(</a:t>
            </a:r>
            <a:r>
              <a:rPr lang="en-US" sz="2800" dirty="0" smtClean="0"/>
              <a:t>x</a:t>
            </a:r>
            <a:r>
              <a:rPr lang="en-US" sz="2800" baseline="30000" dirty="0" smtClean="0"/>
              <a:t>4</a:t>
            </a:r>
            <a:r>
              <a:rPr lang="en-US" sz="2800" dirty="0" smtClean="0">
                <a:cs typeface="Times New Roman" pitchFamily="18" charset="0"/>
              </a:rPr>
              <a:t>)</a:t>
            </a:r>
          </a:p>
          <a:p>
            <a:pPr marL="660400" indent="-660400" eaLnBrk="1" hangingPunct="1">
              <a:buFontTx/>
              <a:buAutoNum type="romanLcPeriod"/>
            </a:pPr>
            <a:r>
              <a:rPr lang="en-US" sz="2800" dirty="0" smtClean="0">
                <a:cs typeface="Times New Roman" pitchFamily="18" charset="0"/>
              </a:rPr>
              <a:t> Ω(</a:t>
            </a:r>
            <a:r>
              <a:rPr lang="en-US" sz="2800" dirty="0" smtClean="0"/>
              <a:t>x</a:t>
            </a:r>
            <a:r>
              <a:rPr lang="en-US" sz="2800" baseline="30000" dirty="0" smtClean="0"/>
              <a:t>2</a:t>
            </a:r>
            <a:r>
              <a:rPr lang="en-US" sz="2800" dirty="0" smtClean="0">
                <a:cs typeface="Times New Roman" pitchFamily="18" charset="0"/>
              </a:rPr>
              <a:t>), Ω(</a:t>
            </a:r>
            <a:r>
              <a:rPr lang="en-US" sz="2800" dirty="0" smtClean="0"/>
              <a:t>x</a:t>
            </a:r>
            <a:r>
              <a:rPr lang="en-US" sz="2800" baseline="30000" dirty="0" smtClean="0"/>
              <a:t>4</a:t>
            </a:r>
            <a:r>
              <a:rPr lang="en-US" sz="2800" dirty="0" smtClean="0">
                <a:cs typeface="Times New Roman" pitchFamily="18" charset="0"/>
              </a:rPr>
              <a:t>)</a:t>
            </a:r>
          </a:p>
        </p:txBody>
      </p:sp>
    </p:spTree>
    <p:extLst>
      <p:ext uri="{BB962C8B-B14F-4D97-AF65-F5344CB8AC3E}">
        <p14:creationId xmlns:p14="http://schemas.microsoft.com/office/powerpoint/2010/main" val="6442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arn(inVertical)">
                                      <p:cBhvr>
                                        <p:cTn id="7" dur="500"/>
                                        <p:tgtEl>
                                          <p:spTgt spid="614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arn(inVertical)">
                                      <p:cBhvr>
                                        <p:cTn id="10" dur="500"/>
                                        <p:tgtEl>
                                          <p:spTgt spid="614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arn(inVertical)">
                                      <p:cBhvr>
                                        <p:cTn id="13" dur="500"/>
                                        <p:tgtEl>
                                          <p:spTgt spid="6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wipe(down)">
                                      <p:cBhvr>
                                        <p:cTn id="18" dur="500"/>
                                        <p:tgtEl>
                                          <p:spTgt spid="6147">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wipe(down)">
                                      <p:cBhvr>
                                        <p:cTn id="21" dur="500"/>
                                        <p:tgtEl>
                                          <p:spTgt spid="61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147">
                                            <p:txEl>
                                              <p:pRg st="5" end="5"/>
                                            </p:txEl>
                                          </p:spTgt>
                                        </p:tgtEl>
                                        <p:attrNameLst>
                                          <p:attrName>style.visibility</p:attrName>
                                        </p:attrNameLst>
                                      </p:cBhvr>
                                      <p:to>
                                        <p:strVal val="visible"/>
                                      </p:to>
                                    </p:set>
                                    <p:animEffect transition="in" filter="wipe(down)">
                                      <p:cBhvr>
                                        <p:cTn id="26" dur="500"/>
                                        <p:tgtEl>
                                          <p:spTgt spid="61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Effect transition="in" filter="wipe(down)">
                                      <p:cBhvr>
                                        <p:cTn id="31"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Notations</a:t>
            </a:r>
            <a:endParaRPr lang="en-US" dirty="0"/>
          </a:p>
        </p:txBody>
      </p:sp>
      <p:sp>
        <p:nvSpPr>
          <p:cNvPr id="3" name="Content Placeholder 2"/>
          <p:cNvSpPr>
            <a:spLocks noGrp="1"/>
          </p:cNvSpPr>
          <p:nvPr>
            <p:ph idx="1"/>
          </p:nvPr>
        </p:nvSpPr>
        <p:spPr/>
        <p:txBody>
          <a:bodyPr>
            <a:normAutofit/>
          </a:bodyPr>
          <a:lstStyle/>
          <a:p>
            <a:pPr lvl="0"/>
            <a:r>
              <a:rPr lang="en-US" sz="3200" dirty="0" smtClean="0"/>
              <a:t>O(n</a:t>
            </a:r>
            <a:r>
              <a:rPr lang="en-US" sz="3200" baseline="30000" dirty="0" smtClean="0"/>
              <a:t>3</a:t>
            </a:r>
            <a:r>
              <a:rPr lang="en-US" sz="3200" dirty="0"/>
              <a:t>),o(n</a:t>
            </a:r>
            <a:r>
              <a:rPr lang="en-US" sz="3200" baseline="30000" dirty="0"/>
              <a:t>3</a:t>
            </a:r>
            <a:r>
              <a:rPr lang="en-US" sz="3200" dirty="0"/>
              <a:t>), Θ(n</a:t>
            </a:r>
            <a:r>
              <a:rPr lang="en-US" sz="3200" baseline="30000" dirty="0"/>
              <a:t>2</a:t>
            </a:r>
            <a:r>
              <a:rPr lang="en-US" sz="3200" dirty="0"/>
              <a:t>), </a:t>
            </a:r>
            <a:r>
              <a:rPr lang="en-US" sz="3200" dirty="0">
                <a:sym typeface="Symbol"/>
              </a:rPr>
              <a:t></a:t>
            </a:r>
            <a:r>
              <a:rPr lang="en-US" sz="3200" dirty="0"/>
              <a:t>(n</a:t>
            </a:r>
            <a:r>
              <a:rPr lang="en-US" sz="3200" baseline="30000" dirty="0"/>
              <a:t>2</a:t>
            </a:r>
            <a:r>
              <a:rPr lang="en-US" sz="3200" dirty="0"/>
              <a:t>),w(n) </a:t>
            </a:r>
            <a:r>
              <a:rPr lang="en-US" sz="3200" dirty="0" smtClean="0"/>
              <a:t>for following functions </a:t>
            </a:r>
          </a:p>
          <a:p>
            <a:r>
              <a:rPr lang="en-US" sz="3200" dirty="0" smtClean="0"/>
              <a:t>                f(n)=nlgn+n</a:t>
            </a:r>
            <a:r>
              <a:rPr lang="en-US" sz="3200" baseline="30000" dirty="0" smtClean="0"/>
              <a:t>2</a:t>
            </a:r>
            <a:r>
              <a:rPr lang="en-US" sz="3200" dirty="0" smtClean="0"/>
              <a:t>+n</a:t>
            </a:r>
            <a:r>
              <a:rPr lang="en-US" sz="3200" baseline="30000" dirty="0" smtClean="0"/>
              <a:t>3</a:t>
            </a:r>
            <a:endParaRPr lang="en-US" sz="3200" dirty="0" smtClean="0"/>
          </a:p>
          <a:p>
            <a:r>
              <a:rPr lang="en-US" sz="3200" dirty="0" smtClean="0"/>
              <a:t>                </a:t>
            </a:r>
            <a:r>
              <a:rPr lang="en-US" sz="3200" dirty="0"/>
              <a:t>g(n)=12n</a:t>
            </a:r>
            <a:r>
              <a:rPr lang="en-US" sz="3200" baseline="30000" dirty="0"/>
              <a:t>2</a:t>
            </a:r>
            <a:r>
              <a:rPr lang="en-US" sz="3200" dirty="0"/>
              <a:t>+50</a:t>
            </a:r>
          </a:p>
        </p:txBody>
      </p:sp>
    </p:spTree>
    <p:extLst>
      <p:ext uri="{BB962C8B-B14F-4D97-AF65-F5344CB8AC3E}">
        <p14:creationId xmlns:p14="http://schemas.microsoft.com/office/powerpoint/2010/main" val="1233515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a:r>
              <a:rPr lang="en-US" dirty="0" smtClean="0"/>
              <a:t>Today’s We Will Cover..</a:t>
            </a:r>
            <a:endParaRPr lang="en-US" dirty="0"/>
          </a:p>
        </p:txBody>
      </p:sp>
      <p:sp>
        <p:nvSpPr>
          <p:cNvPr id="90115" name="Rectangle 3"/>
          <p:cNvSpPr>
            <a:spLocks noGrp="1" noChangeArrowheads="1"/>
          </p:cNvSpPr>
          <p:nvPr>
            <p:ph idx="1"/>
          </p:nvPr>
        </p:nvSpPr>
        <p:spPr/>
        <p:txBody>
          <a:bodyPr/>
          <a:lstStyle/>
          <a:p>
            <a:r>
              <a:rPr lang="en-US" dirty="0" smtClean="0"/>
              <a:t>Growth of the Function</a:t>
            </a:r>
          </a:p>
          <a:p>
            <a:r>
              <a:rPr lang="en-US" dirty="0" smtClean="0"/>
              <a:t>Asymptotic Notations</a:t>
            </a:r>
            <a:endParaRPr lang="en-US" dirty="0"/>
          </a:p>
          <a:p>
            <a:pPr>
              <a:buFontTx/>
              <a:buNone/>
            </a:pPr>
            <a:endParaRPr lang="en-US" dirty="0"/>
          </a:p>
        </p:txBody>
      </p:sp>
    </p:spTree>
    <p:extLst>
      <p:ext uri="{BB962C8B-B14F-4D97-AF65-F5344CB8AC3E}">
        <p14:creationId xmlns:p14="http://schemas.microsoft.com/office/powerpoint/2010/main" val="3717592913"/>
      </p:ext>
    </p:extLst>
  </p:cSld>
  <p:clrMapOvr>
    <a:masterClrMapping/>
  </p:clrMapOvr>
  <p:transition>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66800" y="685800"/>
            <a:ext cx="6965245" cy="706418"/>
          </a:xfrm>
        </p:spPr>
        <p:txBody>
          <a:bodyPr>
            <a:normAutofit fontScale="90000"/>
          </a:bodyPr>
          <a:lstStyle/>
          <a:p>
            <a:r>
              <a:rPr lang="en-US" dirty="0"/>
              <a:t>How functions grow	</a:t>
            </a:r>
          </a:p>
        </p:txBody>
      </p:sp>
      <p:graphicFrame>
        <p:nvGraphicFramePr>
          <p:cNvPr id="7238" name="Group 70"/>
          <p:cNvGraphicFramePr>
            <a:graphicFrameLocks noGrp="1"/>
          </p:cNvGraphicFramePr>
          <p:nvPr>
            <p:extLst>
              <p:ext uri="{D42A27DB-BD31-4B8C-83A1-F6EECF244321}">
                <p14:modId xmlns:p14="http://schemas.microsoft.com/office/powerpoint/2010/main" val="3164283043"/>
              </p:ext>
            </p:extLst>
          </p:nvPr>
        </p:nvGraphicFramePr>
        <p:xfrm>
          <a:off x="762000" y="1371600"/>
          <a:ext cx="7620000" cy="4836348"/>
        </p:xfrm>
        <a:graphic>
          <a:graphicData uri="http://schemas.openxmlformats.org/drawingml/2006/table">
            <a:tbl>
              <a:tblPr/>
              <a:tblGrid>
                <a:gridCol w="1619250"/>
                <a:gridCol w="920750"/>
                <a:gridCol w="1727200"/>
                <a:gridCol w="1143000"/>
                <a:gridCol w="1219200"/>
                <a:gridCol w="990600"/>
              </a:tblGrid>
              <a:tr h="495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7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33n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46nlgn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13n</a:t>
                      </a:r>
                      <a:r>
                        <a:rPr kumimoji="0" lang="en-US" sz="2800" b="0" i="0" u="none" strike="noStrike" cap="none" normalizeH="0" baseline="30000" smtClean="0">
                          <a:ln>
                            <a:noFill/>
                          </a:ln>
                          <a:solidFill>
                            <a:schemeClr val="tx1"/>
                          </a:solidFill>
                          <a:effectLst/>
                          <a:latin typeface="Times New Roman" pitchFamily="18" charset="0"/>
                        </a:rPr>
                        <a:t>2</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3.4n</a:t>
                      </a:r>
                      <a:r>
                        <a:rPr kumimoji="0" lang="en-US" sz="2800" b="0" i="0" u="none" strike="noStrike" cap="none" normalizeH="0" baseline="30000" smtClean="0">
                          <a:ln>
                            <a:noFill/>
                          </a:ln>
                          <a:solidFill>
                            <a:schemeClr val="tx1"/>
                          </a:solidFill>
                          <a:effectLst/>
                          <a:latin typeface="Times New Roman" pitchFamily="18" charset="0"/>
                        </a:rPr>
                        <a:t>3</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r>
                        <a:rPr kumimoji="0" lang="en-US" sz="2800" b="0" i="0" u="none" strike="noStrike" cap="none" normalizeH="0" baseline="30000" smtClean="0">
                          <a:ln>
                            <a:noFill/>
                          </a:ln>
                          <a:solidFill>
                            <a:schemeClr val="tx1"/>
                          </a:solidFill>
                          <a:effectLst/>
                          <a:latin typeface="Times New Roman" pitchFamily="18" charset="0"/>
                        </a:rPr>
                        <a:t>n</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Input(n)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rPr>
                        <a:t>Solution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0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.0003s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.0015s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.0013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.0043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.001s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7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rPr>
                        <a:t>003s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3.4s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4.10</a:t>
                      </a:r>
                      <a:r>
                        <a:rPr kumimoji="0" lang="en-US" sz="2000" b="1" i="0" u="none" strike="noStrike" cap="none" normalizeH="0" baseline="30000" dirty="0" smtClean="0">
                          <a:ln>
                            <a:noFill/>
                          </a:ln>
                          <a:solidFill>
                            <a:schemeClr val="tx1"/>
                          </a:solidFill>
                          <a:effectLst/>
                          <a:latin typeface="Times New Roman" pitchFamily="18" charset="0"/>
                        </a:rPr>
                        <a:t>16</a:t>
                      </a:r>
                      <a:r>
                        <a:rPr kumimoji="0" lang="en-US" sz="2000" b="1" i="0" u="none" strike="noStrike" cap="none" normalizeH="0" baseline="0" dirty="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.033s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.45s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.94h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6.1s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39d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1.3m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1.5d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108y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39" name="Text Box 71"/>
          <p:cNvSpPr txBox="1">
            <a:spLocks noChangeArrowheads="1"/>
          </p:cNvSpPr>
          <p:nvPr/>
        </p:nvSpPr>
        <p:spPr bwMode="auto">
          <a:xfrm>
            <a:off x="1219200" y="4572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Tree>
    <p:extLst>
      <p:ext uri="{BB962C8B-B14F-4D97-AF65-F5344CB8AC3E}">
        <p14:creationId xmlns:p14="http://schemas.microsoft.com/office/powerpoint/2010/main" val="3567489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1920" y="2505670"/>
            <a:ext cx="718017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dirty="0" smtClean="0"/>
              <a:t>Growth of Functions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49662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854915"/>
            <a:ext cx="6965245" cy="1202485"/>
          </a:xfrm>
        </p:spPr>
        <p:txBody>
          <a:bodyPr/>
          <a:lstStyle/>
          <a:p>
            <a:r>
              <a:rPr lang="en-US" dirty="0"/>
              <a:t>Growth of functions</a:t>
            </a:r>
          </a:p>
        </p:txBody>
      </p:sp>
      <p:sp>
        <p:nvSpPr>
          <p:cNvPr id="5123" name="Rectangle 3"/>
          <p:cNvSpPr>
            <a:spLocks noGrp="1" noChangeArrowheads="1"/>
          </p:cNvSpPr>
          <p:nvPr>
            <p:ph type="body" idx="1"/>
          </p:nvPr>
        </p:nvSpPr>
        <p:spPr/>
        <p:txBody>
          <a:bodyPr>
            <a:normAutofit/>
          </a:bodyPr>
          <a:lstStyle/>
          <a:p>
            <a:pPr marL="0" indent="0">
              <a:buNone/>
            </a:pPr>
            <a:r>
              <a:rPr lang="en-US" sz="2800" dirty="0"/>
              <a:t>At what rate the functions will grow if we increase the input size approximately towards infinite</a:t>
            </a:r>
          </a:p>
        </p:txBody>
      </p:sp>
    </p:spTree>
    <p:extLst>
      <p:ext uri="{BB962C8B-B14F-4D97-AF65-F5344CB8AC3E}">
        <p14:creationId xmlns:p14="http://schemas.microsoft.com/office/powerpoint/2010/main" val="2180148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3415090"/>
              </p:ext>
            </p:extLst>
          </p:nvPr>
        </p:nvGraphicFramePr>
        <p:xfrm>
          <a:off x="2590800" y="1905000"/>
          <a:ext cx="3505199" cy="3583701"/>
        </p:xfrm>
        <a:graphic>
          <a:graphicData uri="http://schemas.openxmlformats.org/drawingml/2006/table">
            <a:tbl>
              <a:tblPr>
                <a:tableStyleId>{8A107856-5554-42FB-B03E-39F5DBC370BA}</a:tableStyleId>
              </a:tblPr>
              <a:tblGrid>
                <a:gridCol w="1568760"/>
                <a:gridCol w="1936439"/>
              </a:tblGrid>
              <a:tr h="401052">
                <a:tc>
                  <a:txBody>
                    <a:bodyPr/>
                    <a:lstStyle/>
                    <a:p>
                      <a:pPr algn="r" fontAlgn="b"/>
                      <a:r>
                        <a:rPr lang="en-US" sz="2400" u="none" strike="noStrike" dirty="0">
                          <a:effectLst/>
                        </a:rPr>
                        <a:t>Input Size</a:t>
                      </a:r>
                      <a:endParaRPr lang="en-US" sz="2400" b="1" i="0" u="none" strike="noStrike" dirty="0">
                        <a:solidFill>
                          <a:srgbClr val="000000"/>
                        </a:solidFill>
                        <a:effectLst/>
                        <a:latin typeface="Calibri"/>
                      </a:endParaRPr>
                    </a:p>
                  </a:txBody>
                  <a:tcPr marL="9525" marR="9525" marT="9525" marB="0" anchor="b">
                    <a:solidFill>
                      <a:schemeClr val="tx1">
                        <a:lumMod val="65000"/>
                        <a:lumOff val="35000"/>
                      </a:schemeClr>
                    </a:solidFill>
                  </a:tcPr>
                </a:tc>
                <a:tc>
                  <a:txBody>
                    <a:bodyPr/>
                    <a:lstStyle/>
                    <a:p>
                      <a:pPr algn="r" fontAlgn="b"/>
                      <a:r>
                        <a:rPr lang="en-US" sz="2400" u="none" strike="noStrike" dirty="0">
                          <a:effectLst/>
                        </a:rPr>
                        <a:t>Time of T(n)</a:t>
                      </a:r>
                      <a:endParaRPr lang="en-US" sz="2400" b="1" i="0" u="none" strike="noStrike" dirty="0">
                        <a:solidFill>
                          <a:srgbClr val="000000"/>
                        </a:solidFill>
                        <a:effectLst/>
                        <a:latin typeface="Calibri"/>
                      </a:endParaRPr>
                    </a:p>
                  </a:txBody>
                  <a:tcPr marL="9525" marR="9525" marT="9525" marB="0" anchor="b">
                    <a:solidFill>
                      <a:schemeClr val="tx1">
                        <a:lumMod val="65000"/>
                        <a:lumOff val="35000"/>
                      </a:schemeClr>
                    </a:solidFill>
                  </a:tcPr>
                </a:tc>
              </a:tr>
              <a:tr h="401052">
                <a:tc>
                  <a:txBody>
                    <a:bodyPr/>
                    <a:lstStyle/>
                    <a:p>
                      <a:pPr algn="r" fontAlgn="b"/>
                      <a:r>
                        <a:rPr lang="en-US" sz="2400" u="none" strike="noStrike">
                          <a:effectLst/>
                        </a:rPr>
                        <a:t>50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0.01265</a:t>
                      </a:r>
                      <a:endParaRPr lang="en-US" sz="2400" b="0" i="0" u="none" strike="noStrike" dirty="0">
                        <a:solidFill>
                          <a:srgbClr val="000000"/>
                        </a:solidFill>
                        <a:effectLst/>
                        <a:latin typeface="Calibri"/>
                      </a:endParaRPr>
                    </a:p>
                  </a:txBody>
                  <a:tcPr marL="9525" marR="9525" marT="9525" marB="0" anchor="b"/>
                </a:tc>
              </a:tr>
              <a:tr h="401052">
                <a:tc>
                  <a:txBody>
                    <a:bodyPr/>
                    <a:lstStyle/>
                    <a:p>
                      <a:pPr algn="r" fontAlgn="b"/>
                      <a:r>
                        <a:rPr lang="en-US" sz="2400" u="none" strike="noStrike">
                          <a:effectLst/>
                        </a:rPr>
                        <a:t>100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0.0503</a:t>
                      </a:r>
                      <a:endParaRPr lang="en-US" sz="2400" b="0" i="0" u="none" strike="noStrike" dirty="0">
                        <a:solidFill>
                          <a:srgbClr val="000000"/>
                        </a:solidFill>
                        <a:effectLst/>
                        <a:latin typeface="Calibri"/>
                      </a:endParaRPr>
                    </a:p>
                  </a:txBody>
                  <a:tcPr marL="9525" marR="9525" marT="9525" marB="0" anchor="b"/>
                </a:tc>
              </a:tr>
              <a:tr h="401052">
                <a:tc>
                  <a:txBody>
                    <a:bodyPr/>
                    <a:lstStyle/>
                    <a:p>
                      <a:pPr algn="r" fontAlgn="b"/>
                      <a:r>
                        <a:rPr lang="en-US" sz="2400" u="none" strike="noStrike">
                          <a:effectLst/>
                        </a:rPr>
                        <a:t>500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1.2515</a:t>
                      </a:r>
                      <a:endParaRPr lang="en-US" sz="2400" b="0" i="0" u="none" strike="noStrike" dirty="0">
                        <a:solidFill>
                          <a:srgbClr val="000000"/>
                        </a:solidFill>
                        <a:effectLst/>
                        <a:latin typeface="Calibri"/>
                      </a:endParaRPr>
                    </a:p>
                  </a:txBody>
                  <a:tcPr marL="9525" marR="9525" marT="9525" marB="0" anchor="b"/>
                </a:tc>
              </a:tr>
              <a:tr h="372979">
                <a:tc>
                  <a:txBody>
                    <a:bodyPr/>
                    <a:lstStyle/>
                    <a:p>
                      <a:pPr algn="r" fontAlgn="b"/>
                      <a:r>
                        <a:rPr lang="en-US" sz="2400" u="none" strike="noStrike">
                          <a:effectLst/>
                        </a:rPr>
                        <a:t>1000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5.003</a:t>
                      </a:r>
                      <a:endParaRPr lang="en-US" sz="2400" b="0" i="0" u="none" strike="noStrike" dirty="0">
                        <a:solidFill>
                          <a:srgbClr val="000000"/>
                        </a:solidFill>
                        <a:effectLst/>
                        <a:latin typeface="Calibri"/>
                      </a:endParaRPr>
                    </a:p>
                  </a:txBody>
                  <a:tcPr marL="9525" marR="9525" marT="9525" marB="0" anchor="b"/>
                </a:tc>
              </a:tr>
              <a:tr h="401052">
                <a:tc>
                  <a:txBody>
                    <a:bodyPr/>
                    <a:lstStyle/>
                    <a:p>
                      <a:pPr algn="r" fontAlgn="b"/>
                      <a:r>
                        <a:rPr lang="en-US" sz="2400" u="none" strike="noStrike">
                          <a:effectLst/>
                        </a:rPr>
                        <a:t>5000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125.015</a:t>
                      </a:r>
                      <a:endParaRPr lang="en-US" sz="2400" b="0" i="0" u="none" strike="noStrike" dirty="0">
                        <a:solidFill>
                          <a:srgbClr val="000000"/>
                        </a:solidFill>
                        <a:effectLst/>
                        <a:latin typeface="Calibri"/>
                      </a:endParaRPr>
                    </a:p>
                  </a:txBody>
                  <a:tcPr marL="9525" marR="9525" marT="9525" marB="0" anchor="b"/>
                </a:tc>
              </a:tr>
              <a:tr h="401052">
                <a:tc>
                  <a:txBody>
                    <a:bodyPr/>
                    <a:lstStyle/>
                    <a:p>
                      <a:pPr algn="r" fontAlgn="b"/>
                      <a:r>
                        <a:rPr lang="en-US" sz="2400" u="none" strike="noStrike">
                          <a:effectLst/>
                        </a:rPr>
                        <a:t>10000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500.03</a:t>
                      </a:r>
                      <a:endParaRPr lang="en-US" sz="2400" b="0" i="0" u="none" strike="noStrike" dirty="0">
                        <a:solidFill>
                          <a:srgbClr val="000000"/>
                        </a:solidFill>
                        <a:effectLst/>
                        <a:latin typeface="Calibri"/>
                      </a:endParaRPr>
                    </a:p>
                  </a:txBody>
                  <a:tcPr marL="9525" marR="9525" marT="9525" marB="0" anchor="b"/>
                </a:tc>
              </a:tr>
              <a:tr h="401052">
                <a:tc>
                  <a:txBody>
                    <a:bodyPr/>
                    <a:lstStyle/>
                    <a:p>
                      <a:pPr algn="r" fontAlgn="b"/>
                      <a:r>
                        <a:rPr lang="en-US" sz="2400" u="none" strike="noStrike">
                          <a:effectLst/>
                        </a:rPr>
                        <a:t>100000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50000.3</a:t>
                      </a:r>
                      <a:endParaRPr lang="en-US" sz="2400" b="0" i="0" u="none" strike="noStrike" dirty="0">
                        <a:solidFill>
                          <a:srgbClr val="000000"/>
                        </a:solidFill>
                        <a:effectLst/>
                        <a:latin typeface="Calibri"/>
                      </a:endParaRPr>
                    </a:p>
                  </a:txBody>
                  <a:tcPr marL="9525" marR="9525" marT="9525" marB="0" anchor="b"/>
                </a:tc>
              </a:tr>
              <a:tr h="401052">
                <a:tc>
                  <a:txBody>
                    <a:bodyPr/>
                    <a:lstStyle/>
                    <a:p>
                      <a:pPr algn="r" fontAlgn="b"/>
                      <a:r>
                        <a:rPr lang="en-US" sz="2400" u="none" strike="noStrike">
                          <a:effectLst/>
                        </a:rPr>
                        <a:t>1000000</a:t>
                      </a:r>
                      <a:endParaRPr lang="en-US" sz="2400" b="0" i="0" u="none" strike="noStrike">
                        <a:solidFill>
                          <a:srgbClr val="000000"/>
                        </a:solidFill>
                        <a:effectLst/>
                        <a:latin typeface="Calibri"/>
                      </a:endParaRPr>
                    </a:p>
                  </a:txBody>
                  <a:tcPr marL="9525" marR="9525" marT="9525" marB="0" anchor="b"/>
                </a:tc>
                <a:tc>
                  <a:txBody>
                    <a:bodyPr/>
                    <a:lstStyle/>
                    <a:p>
                      <a:pPr algn="r" fontAlgn="b"/>
                      <a:r>
                        <a:rPr lang="en-US" sz="2400" u="none" strike="noStrike" dirty="0">
                          <a:effectLst/>
                        </a:rPr>
                        <a:t>5000003</a:t>
                      </a:r>
                      <a:endParaRPr lang="en-US" sz="2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326918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a:t>Complexity of the algorithms</a:t>
            </a:r>
          </a:p>
        </p:txBody>
      </p:sp>
      <p:sp>
        <p:nvSpPr>
          <p:cNvPr id="58371" name="Rectangle 3"/>
          <p:cNvSpPr>
            <a:spLocks noGrp="1" noChangeArrowheads="1"/>
          </p:cNvSpPr>
          <p:nvPr>
            <p:ph type="body" idx="1"/>
          </p:nvPr>
        </p:nvSpPr>
        <p:spPr>
          <a:xfrm>
            <a:off x="1066800" y="2119257"/>
            <a:ext cx="6592645" cy="3603812"/>
          </a:xfrm>
        </p:spPr>
        <p:txBody>
          <a:bodyPr/>
          <a:lstStyle/>
          <a:p>
            <a:pPr marL="660400" indent="-660400">
              <a:buFontTx/>
              <a:buNone/>
            </a:pPr>
            <a:r>
              <a:rPr lang="en-US" dirty="0" smtClean="0"/>
              <a:t>Algorithm </a:t>
            </a:r>
            <a:r>
              <a:rPr lang="en-US" dirty="0"/>
              <a:t>complexity is the work done by </a:t>
            </a:r>
            <a:r>
              <a:rPr lang="en-US" dirty="0" smtClean="0"/>
              <a:t>the algorithm </a:t>
            </a:r>
            <a:r>
              <a:rPr lang="en-US" dirty="0"/>
              <a:t>there are following complexities:</a:t>
            </a:r>
          </a:p>
          <a:p>
            <a:pPr marL="660400" indent="-660400">
              <a:buFont typeface="Wingdings" pitchFamily="2" charset="2"/>
              <a:buAutoNum type="alphaLcPeriod"/>
            </a:pPr>
            <a:r>
              <a:rPr lang="en-US" dirty="0"/>
              <a:t>Worst case time</a:t>
            </a:r>
          </a:p>
          <a:p>
            <a:pPr marL="660400" indent="-660400">
              <a:buFont typeface="Wingdings" pitchFamily="2" charset="2"/>
              <a:buAutoNum type="alphaLcPeriod"/>
            </a:pPr>
            <a:r>
              <a:rPr lang="en-US" dirty="0"/>
              <a:t>Average case time</a:t>
            </a:r>
          </a:p>
          <a:p>
            <a:pPr marL="660400" indent="-660400">
              <a:buFont typeface="Wingdings" pitchFamily="2" charset="2"/>
              <a:buAutoNum type="alphaLcPeriod"/>
            </a:pPr>
            <a:r>
              <a:rPr lang="en-US" dirty="0"/>
              <a:t>Best case time</a:t>
            </a:r>
          </a:p>
          <a:p>
            <a:pPr marL="660400" indent="-660400">
              <a:buFont typeface="Wingdings" pitchFamily="2" charset="2"/>
              <a:buAutoNum type="alphaLcPeriod"/>
            </a:pPr>
            <a:r>
              <a:rPr lang="en-US" dirty="0"/>
              <a:t>Expected time</a:t>
            </a:r>
          </a:p>
          <a:p>
            <a:pPr marL="660400" indent="-660400">
              <a:buFontTx/>
              <a:buNone/>
            </a:pPr>
            <a:endParaRPr lang="en-US" dirty="0"/>
          </a:p>
        </p:txBody>
      </p:sp>
    </p:spTree>
    <p:extLst>
      <p:ext uri="{BB962C8B-B14F-4D97-AF65-F5344CB8AC3E}">
        <p14:creationId xmlns:p14="http://schemas.microsoft.com/office/powerpoint/2010/main" val="20161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checkerboard(across)">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checkerboard(across)">
                                      <p:cBhvr>
                                        <p:cTn id="27" dur="500"/>
                                        <p:tgtEl>
                                          <p:spTgt spid="58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1"/>
            <a:ext cx="6965245" cy="762000"/>
          </a:xfrm>
        </p:spPr>
        <p:txBody>
          <a:bodyPr>
            <a:normAutofit fontScale="90000"/>
          </a:bodyPr>
          <a:lstStyle/>
          <a:p>
            <a:r>
              <a:rPr lang="en-US" dirty="0" smtClean="0"/>
              <a:t>Best, Worst and Average Cases</a:t>
            </a:r>
            <a:endParaRPr lang="en-US" dirty="0"/>
          </a:p>
        </p:txBody>
      </p:sp>
      <p:sp>
        <p:nvSpPr>
          <p:cNvPr id="3" name="Content Placeholder 2"/>
          <p:cNvSpPr>
            <a:spLocks noGrp="1"/>
          </p:cNvSpPr>
          <p:nvPr>
            <p:ph idx="1"/>
          </p:nvPr>
        </p:nvSpPr>
        <p:spPr>
          <a:xfrm>
            <a:off x="762000" y="1524000"/>
            <a:ext cx="7543800" cy="4724400"/>
          </a:xfrm>
        </p:spPr>
        <p:txBody>
          <a:bodyPr>
            <a:normAutofit fontScale="92500" lnSpcReduction="20000"/>
          </a:bodyPr>
          <a:lstStyle/>
          <a:p>
            <a:r>
              <a:rPr lang="en-US" sz="2400" b="1" dirty="0"/>
              <a:t>Best case</a:t>
            </a:r>
            <a:r>
              <a:rPr lang="en-US" sz="2400" dirty="0"/>
              <a:t> = fastest time to complete, with optimal inputs chosen.</a:t>
            </a:r>
            <a:br>
              <a:rPr lang="en-US" sz="2400" dirty="0"/>
            </a:br>
            <a:r>
              <a:rPr lang="en-US" sz="2400" dirty="0"/>
              <a:t>For example, the best case for a sorting algorithm would be data that's already </a:t>
            </a:r>
            <a:r>
              <a:rPr lang="en-US" sz="2400" dirty="0" smtClean="0"/>
              <a:t>sorted</a:t>
            </a:r>
          </a:p>
          <a:p>
            <a:r>
              <a:rPr lang="en-US" sz="2400" b="1" dirty="0"/>
              <a:t>Worst case</a:t>
            </a:r>
            <a:r>
              <a:rPr lang="en-US" sz="2400" dirty="0"/>
              <a:t> = slowest time to complete, with </a:t>
            </a:r>
            <a:r>
              <a:rPr lang="en-US" sz="2400" dirty="0" smtClean="0"/>
              <a:t>passim </a:t>
            </a:r>
            <a:r>
              <a:rPr lang="en-US" sz="2400" dirty="0"/>
              <a:t>inputs chosen.</a:t>
            </a:r>
            <a:br>
              <a:rPr lang="en-US" sz="2400" dirty="0"/>
            </a:br>
            <a:r>
              <a:rPr lang="en-US" sz="2400" dirty="0"/>
              <a:t>For example, the worst case for a sorting algorithm might be data that's sorted in reverse order (but it depends on the particular algorithm</a:t>
            </a:r>
            <a:r>
              <a:rPr lang="en-US" sz="2400" dirty="0" smtClean="0"/>
              <a:t>).</a:t>
            </a:r>
          </a:p>
          <a:p>
            <a:r>
              <a:rPr lang="en-US" sz="2400" b="1" dirty="0"/>
              <a:t>Average case</a:t>
            </a:r>
            <a:r>
              <a:rPr lang="en-US" sz="2400" dirty="0"/>
              <a:t> = arithmetic mean. Run the algorithm many times, using many different inputs of size </a:t>
            </a:r>
            <a:r>
              <a:rPr lang="en-US" sz="2400" i="1" dirty="0"/>
              <a:t>n</a:t>
            </a:r>
            <a:r>
              <a:rPr lang="en-US" sz="2400" dirty="0"/>
              <a:t> that come from some distribution that generates these inputs (in the simplest case, all the possible inputs are equally likely), compute the total running time (by adding the individual times), and divide by the number of trials. </a:t>
            </a:r>
          </a:p>
        </p:txBody>
      </p:sp>
      <p:sp>
        <p:nvSpPr>
          <p:cNvPr id="6" name="Footer Placeholder 3"/>
          <p:cNvSpPr>
            <a:spLocks noGrp="1"/>
          </p:cNvSpPr>
          <p:nvPr>
            <p:ph type="ftr" sz="quarter" idx="11"/>
          </p:nvPr>
        </p:nvSpPr>
        <p:spPr>
          <a:xfrm>
            <a:off x="990600" y="6400800"/>
            <a:ext cx="7239000" cy="365125"/>
          </a:xfrm>
        </p:spPr>
        <p:txBody>
          <a:bodyPr/>
          <a:lstStyle/>
          <a:p>
            <a:pPr algn="ctr"/>
            <a:r>
              <a:rPr lang="en-US" dirty="0" smtClean="0"/>
              <a:t>Data Structures </a:t>
            </a:r>
          </a:p>
          <a:p>
            <a:pPr algn="ctr"/>
            <a:r>
              <a:rPr lang="en-US" dirty="0" smtClean="0"/>
              <a:t>CS-4213</a:t>
            </a:r>
            <a:endParaRPr lang="en-US" dirty="0"/>
          </a:p>
        </p:txBody>
      </p:sp>
    </p:spTree>
    <p:extLst>
      <p:ext uri="{BB962C8B-B14F-4D97-AF65-F5344CB8AC3E}">
        <p14:creationId xmlns:p14="http://schemas.microsoft.com/office/powerpoint/2010/main" val="272466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007315"/>
            <a:ext cx="6965245" cy="1202485"/>
          </a:xfrm>
        </p:spPr>
        <p:txBody>
          <a:bodyPr/>
          <a:lstStyle/>
          <a:p>
            <a:pPr eaLnBrk="1" hangingPunct="1">
              <a:defRPr/>
            </a:pPr>
            <a:r>
              <a:rPr lang="en-US" dirty="0" smtClean="0"/>
              <a:t>Important</a:t>
            </a:r>
          </a:p>
        </p:txBody>
      </p:sp>
      <p:sp>
        <p:nvSpPr>
          <p:cNvPr id="17411" name="Rectangle 3"/>
          <p:cNvSpPr>
            <a:spLocks noGrp="1" noChangeArrowheads="1"/>
          </p:cNvSpPr>
          <p:nvPr>
            <p:ph type="body" idx="1"/>
          </p:nvPr>
        </p:nvSpPr>
        <p:spPr/>
        <p:txBody>
          <a:bodyPr/>
          <a:lstStyle/>
          <a:p>
            <a:pPr eaLnBrk="1" hangingPunct="1"/>
            <a:r>
              <a:rPr lang="en-US" dirty="0" smtClean="0">
                <a:latin typeface="Arial Black" pitchFamily="34" charset="0"/>
              </a:rPr>
              <a:t>We will almost always work with worst case time.</a:t>
            </a:r>
          </a:p>
          <a:p>
            <a:pPr eaLnBrk="1" hangingPunct="1"/>
            <a:r>
              <a:rPr lang="en-US" dirty="0" smtClean="0"/>
              <a:t>Average case time is most difficult to compute</a:t>
            </a:r>
          </a:p>
          <a:p>
            <a:pPr eaLnBrk="1" hangingPunct="1"/>
            <a:r>
              <a:rPr lang="en-US" dirty="0" smtClean="0"/>
              <a:t>Worst case refer to the upper limit on the running time</a:t>
            </a:r>
          </a:p>
        </p:txBody>
      </p:sp>
    </p:spTree>
    <p:extLst>
      <p:ext uri="{BB962C8B-B14F-4D97-AF65-F5344CB8AC3E}">
        <p14:creationId xmlns:p14="http://schemas.microsoft.com/office/powerpoint/2010/main" val="1205693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5635</TotalTime>
  <Words>874</Words>
  <Application>Microsoft Office PowerPoint</Application>
  <PresentationFormat>On-screen Show (4:3)</PresentationFormat>
  <Paragraphs>202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Pushpin</vt:lpstr>
      <vt:lpstr>PowerPoint Presentation</vt:lpstr>
      <vt:lpstr>In the Last Lecture</vt:lpstr>
      <vt:lpstr>Today’s We Will Cover..</vt:lpstr>
      <vt:lpstr>PowerPoint Presentation</vt:lpstr>
      <vt:lpstr>Growth of functions</vt:lpstr>
      <vt:lpstr>Growth of Functions</vt:lpstr>
      <vt:lpstr>Complexity of the algorithms</vt:lpstr>
      <vt:lpstr>Best, Worst and Average Cases</vt:lpstr>
      <vt:lpstr>Important</vt:lpstr>
      <vt:lpstr>Asymptotic Notations</vt:lpstr>
      <vt:lpstr>  Big theta  Θ</vt:lpstr>
      <vt:lpstr>Formal definition</vt:lpstr>
      <vt:lpstr>Asymptotic Notation</vt:lpstr>
      <vt:lpstr>PowerPoint Presentation</vt:lpstr>
      <vt:lpstr>Example</vt:lpstr>
      <vt:lpstr>Ο-notation and Ω-notation</vt:lpstr>
      <vt:lpstr>Ο-notation(Big-oh)</vt:lpstr>
      <vt:lpstr>Ω-notation(Big-omega)</vt:lpstr>
      <vt:lpstr>Asymptotic notations</vt:lpstr>
      <vt:lpstr>PowerPoint Presentation</vt:lpstr>
      <vt:lpstr>Famous Asymptotic orders</vt:lpstr>
      <vt:lpstr>Θ(1) Algorithms</vt:lpstr>
      <vt:lpstr>Algorithms</vt:lpstr>
      <vt:lpstr> Algorithms</vt:lpstr>
      <vt:lpstr>Asymptotic Notations</vt:lpstr>
      <vt:lpstr>ο-Notation</vt:lpstr>
      <vt:lpstr>ω-Notation</vt:lpstr>
      <vt:lpstr>Asymptotic Notations</vt:lpstr>
      <vt:lpstr>Asymptotic Notations</vt:lpstr>
      <vt:lpstr>How functions grow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AHS</dc:creator>
  <cp:lastModifiedBy>Ahsan Humayun</cp:lastModifiedBy>
  <cp:revision>104</cp:revision>
  <cp:lastPrinted>1601-01-01T00:00:00Z</cp:lastPrinted>
  <dcterms:created xsi:type="dcterms:W3CDTF">2000-12-31T21:35:57Z</dcterms:created>
  <dcterms:modified xsi:type="dcterms:W3CDTF">2019-02-18T04:12:25Z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