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7"/>
  </p:notesMasterIdLst>
  <p:sldIdLst>
    <p:sldId id="271" r:id="rId2"/>
    <p:sldId id="274" r:id="rId3"/>
    <p:sldId id="335" r:id="rId4"/>
    <p:sldId id="361" r:id="rId5"/>
    <p:sldId id="362" r:id="rId6"/>
    <p:sldId id="323" r:id="rId7"/>
    <p:sldId id="324" r:id="rId8"/>
    <p:sldId id="325" r:id="rId9"/>
    <p:sldId id="326" r:id="rId10"/>
    <p:sldId id="334" r:id="rId11"/>
    <p:sldId id="328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7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234C4-E21E-40F9-A51D-7BA9D852D16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D4F16-82CE-46F9-AF4E-065AD164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4DCDF-63D7-4032-9589-628E0189016D}" type="slidenum">
              <a:rPr lang="en-US"/>
              <a:pPr/>
              <a:t>23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0412" cy="3427413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1405"/>
            <a:ext cx="5026369" cy="411672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5AA14-147F-488E-B7C6-75BB16F3BD53}" type="slidenum">
              <a:rPr lang="en-US"/>
              <a:pPr/>
              <a:t>32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2C8B3-2C77-4BFC-BDED-24EF46316249}" type="slidenum">
              <a:rPr lang="en-US"/>
              <a:pPr/>
              <a:t>33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75E2C-396E-4735-9EAA-B5F37B139409}" type="slidenum">
              <a:rPr lang="en-US"/>
              <a:pPr/>
              <a:t>34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4AFEA-F14C-4284-A7A8-F557ADE5A8DB}" type="slidenum">
              <a:rPr lang="en-US"/>
              <a:pPr/>
              <a:t>35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172AA-95BB-45FB-A4D3-86E7734A809C}" type="slidenum">
              <a:rPr lang="en-US"/>
              <a:pPr/>
              <a:t>24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285" y="685874"/>
            <a:ext cx="5047592" cy="3427892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1405"/>
            <a:ext cx="5026369" cy="411672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CE45A-0C98-4204-9368-6C99809BE9B3}" type="slidenum">
              <a:rPr lang="en-US"/>
              <a:pPr/>
              <a:t>25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285" y="685874"/>
            <a:ext cx="5047592" cy="3427892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1405"/>
            <a:ext cx="5026369" cy="411672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44E5C-372F-4B36-8BD9-B2D54F768B0C}" type="slidenum">
              <a:rPr lang="en-US"/>
              <a:pPr/>
              <a:t>26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08265-938B-40CD-8ABC-906826E69779}" type="slidenum">
              <a:rPr lang="en-US"/>
              <a:pPr/>
              <a:t>27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7218E-DCAE-4384-B1E3-4D09CF062D35}" type="slidenum">
              <a:rPr lang="en-US"/>
              <a:pPr/>
              <a:t>28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7E85F-BBED-45CC-A42E-19A673ED7C6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DD30A-4574-42AA-9F6D-09C7A3FFFFD4}" type="slidenum">
              <a:rPr lang="en-US"/>
              <a:pPr/>
              <a:t>30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641D3-03BF-4B12-90F5-F783BE7ED59A}" type="slidenum">
              <a:rPr lang="en-US"/>
              <a:pPr/>
              <a:t>31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D9D232C-2CCC-43C1-ADCB-458DE01C0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5052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 smtClean="0"/>
              <a:t>Lecture </a:t>
            </a:r>
            <a:r>
              <a:rPr lang="en-US" sz="2800" b="1" smtClean="0"/>
              <a:t># 4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752600"/>
            <a:ext cx="6629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987081" y="994832"/>
            <a:ext cx="5526881" cy="5837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1" dirty="0" smtClean="0"/>
              <a:t>0      1      2      3    4    5    7     8</a:t>
            </a:r>
            <a:endParaRPr lang="en-US" sz="2400" b="1" dirty="0"/>
          </a:p>
        </p:txBody>
      </p:sp>
      <p:sp>
        <p:nvSpPr>
          <p:cNvPr id="15363" name="Line 6"/>
          <p:cNvSpPr>
            <a:spLocks noChangeShapeType="1"/>
          </p:cNvSpPr>
          <p:nvPr/>
        </p:nvSpPr>
        <p:spPr bwMode="auto">
          <a:xfrm flipH="1">
            <a:off x="3534608" y="1578562"/>
            <a:ext cx="994839" cy="843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4584715" y="1578562"/>
            <a:ext cx="1436989" cy="713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1876543" y="2421727"/>
            <a:ext cx="1823871" cy="5837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 smtClean="0"/>
              <a:t>2  4   5  7</a:t>
            </a:r>
            <a:endParaRPr lang="en-US" sz="2400" b="1" dirty="0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5413747" y="2356868"/>
            <a:ext cx="2100215" cy="5837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0   1   3   8</a:t>
            </a:r>
            <a:endParaRPr lang="en-US" sz="2400" b="1" dirty="0"/>
          </a:p>
          <a:p>
            <a:pPr algn="ctr"/>
            <a:endParaRPr lang="en-US" sz="2400" dirty="0"/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1434393" y="3783763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7     5</a:t>
            </a: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3092457" y="3783763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/>
          </a:p>
          <a:p>
            <a:pPr algn="ctr"/>
            <a:r>
              <a:rPr lang="en-US" b="1"/>
              <a:t>2    4</a:t>
            </a:r>
          </a:p>
          <a:p>
            <a:pPr algn="ctr"/>
            <a:endParaRPr lang="en-US" b="1"/>
          </a:p>
          <a:p>
            <a:pPr algn="ctr"/>
            <a:endParaRPr lang="en-US"/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4916328" y="3718904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1    8</a:t>
            </a: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6684930" y="3718904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 smtClean="0"/>
              <a:t>0     3</a:t>
            </a:r>
            <a:endParaRPr lang="en-US" sz="2400" b="1" dirty="0"/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4529446" y="1578562"/>
            <a:ext cx="0" cy="4669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1434393" y="5210657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7</a:t>
            </a:r>
          </a:p>
        </p:txBody>
      </p:sp>
      <p:sp>
        <p:nvSpPr>
          <p:cNvPr id="15373" name="Rectangle 16"/>
          <p:cNvSpPr>
            <a:spLocks noChangeArrowheads="1"/>
          </p:cNvSpPr>
          <p:nvPr/>
        </p:nvSpPr>
        <p:spPr bwMode="auto">
          <a:xfrm>
            <a:off x="2097619" y="5210657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3037188" y="5210657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810952" y="5210657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4</a:t>
            </a:r>
          </a:p>
        </p:txBody>
      </p:sp>
      <p:sp>
        <p:nvSpPr>
          <p:cNvPr id="15376" name="Rectangle 19"/>
          <p:cNvSpPr>
            <a:spLocks noChangeArrowheads="1"/>
          </p:cNvSpPr>
          <p:nvPr/>
        </p:nvSpPr>
        <p:spPr bwMode="auto">
          <a:xfrm>
            <a:off x="4584715" y="5275516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15377" name="Rectangle 20"/>
          <p:cNvSpPr>
            <a:spLocks noChangeArrowheads="1"/>
          </p:cNvSpPr>
          <p:nvPr/>
        </p:nvSpPr>
        <p:spPr bwMode="auto">
          <a:xfrm>
            <a:off x="5469016" y="5275516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8</a:t>
            </a:r>
          </a:p>
        </p:txBody>
      </p:sp>
      <p:sp>
        <p:nvSpPr>
          <p:cNvPr id="15378" name="Rectangle 21"/>
          <p:cNvSpPr>
            <a:spLocks noChangeArrowheads="1"/>
          </p:cNvSpPr>
          <p:nvPr/>
        </p:nvSpPr>
        <p:spPr bwMode="auto">
          <a:xfrm>
            <a:off x="6519123" y="5275516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3</a:t>
            </a:r>
          </a:p>
        </p:txBody>
      </p:sp>
      <p:sp>
        <p:nvSpPr>
          <p:cNvPr id="15379" name="Rectangle 22"/>
          <p:cNvSpPr>
            <a:spLocks noChangeArrowheads="1"/>
          </p:cNvSpPr>
          <p:nvPr/>
        </p:nvSpPr>
        <p:spPr bwMode="auto">
          <a:xfrm>
            <a:off x="7458693" y="5275516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0</a:t>
            </a:r>
          </a:p>
        </p:txBody>
      </p:sp>
      <p:sp>
        <p:nvSpPr>
          <p:cNvPr id="15380" name="Line 23"/>
          <p:cNvSpPr>
            <a:spLocks noChangeShapeType="1"/>
          </p:cNvSpPr>
          <p:nvPr/>
        </p:nvSpPr>
        <p:spPr bwMode="auto">
          <a:xfrm flipH="1">
            <a:off x="1821275" y="3005456"/>
            <a:ext cx="552688" cy="77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>
            <a:off x="3037188" y="3005456"/>
            <a:ext cx="442150" cy="77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25"/>
          <p:cNvSpPr>
            <a:spLocks noChangeShapeType="1"/>
          </p:cNvSpPr>
          <p:nvPr/>
        </p:nvSpPr>
        <p:spPr bwMode="auto">
          <a:xfrm flipH="1">
            <a:off x="1600199" y="4302633"/>
            <a:ext cx="165806" cy="908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26"/>
          <p:cNvSpPr>
            <a:spLocks noChangeShapeType="1"/>
          </p:cNvSpPr>
          <p:nvPr/>
        </p:nvSpPr>
        <p:spPr bwMode="auto">
          <a:xfrm>
            <a:off x="1766006" y="4302633"/>
            <a:ext cx="552688" cy="908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27"/>
          <p:cNvSpPr>
            <a:spLocks noChangeShapeType="1"/>
          </p:cNvSpPr>
          <p:nvPr/>
        </p:nvSpPr>
        <p:spPr bwMode="auto">
          <a:xfrm flipH="1">
            <a:off x="3147726" y="4302633"/>
            <a:ext cx="165806" cy="908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>
            <a:off x="3368801" y="4302633"/>
            <a:ext cx="607957" cy="908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9"/>
          <p:cNvSpPr>
            <a:spLocks noChangeShapeType="1"/>
          </p:cNvSpPr>
          <p:nvPr/>
        </p:nvSpPr>
        <p:spPr bwMode="auto">
          <a:xfrm flipH="1">
            <a:off x="5413747" y="2940598"/>
            <a:ext cx="718495" cy="77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30"/>
          <p:cNvSpPr>
            <a:spLocks noChangeShapeType="1"/>
          </p:cNvSpPr>
          <p:nvPr/>
        </p:nvSpPr>
        <p:spPr bwMode="auto">
          <a:xfrm>
            <a:off x="6187511" y="2940598"/>
            <a:ext cx="884301" cy="77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31"/>
          <p:cNvSpPr>
            <a:spLocks noChangeShapeType="1"/>
          </p:cNvSpPr>
          <p:nvPr/>
        </p:nvSpPr>
        <p:spPr bwMode="auto">
          <a:xfrm flipH="1">
            <a:off x="4861059" y="4237775"/>
            <a:ext cx="386882" cy="1037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32"/>
          <p:cNvSpPr>
            <a:spLocks noChangeShapeType="1"/>
          </p:cNvSpPr>
          <p:nvPr/>
        </p:nvSpPr>
        <p:spPr bwMode="auto">
          <a:xfrm>
            <a:off x="5303210" y="4237775"/>
            <a:ext cx="497419" cy="1037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33"/>
          <p:cNvSpPr>
            <a:spLocks noChangeShapeType="1"/>
          </p:cNvSpPr>
          <p:nvPr/>
        </p:nvSpPr>
        <p:spPr bwMode="auto">
          <a:xfrm flipH="1">
            <a:off x="6684930" y="4237775"/>
            <a:ext cx="221075" cy="1037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4"/>
          <p:cNvSpPr>
            <a:spLocks noChangeShapeType="1"/>
          </p:cNvSpPr>
          <p:nvPr/>
        </p:nvSpPr>
        <p:spPr bwMode="auto">
          <a:xfrm>
            <a:off x="6906005" y="4237775"/>
            <a:ext cx="773763" cy="1037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Rectangle 35"/>
          <p:cNvSpPr>
            <a:spLocks noChangeArrowheads="1"/>
          </p:cNvSpPr>
          <p:nvPr/>
        </p:nvSpPr>
        <p:spPr bwMode="auto">
          <a:xfrm>
            <a:off x="1434393" y="3783763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 smtClean="0"/>
              <a:t>5     7</a:t>
            </a:r>
            <a:endParaRPr lang="en-US" sz="2400" b="1" dirty="0"/>
          </a:p>
        </p:txBody>
      </p:sp>
      <p:sp>
        <p:nvSpPr>
          <p:cNvPr id="15393" name="Rectangle 36"/>
          <p:cNvSpPr>
            <a:spLocks noChangeArrowheads="1"/>
          </p:cNvSpPr>
          <p:nvPr/>
        </p:nvSpPr>
        <p:spPr bwMode="auto">
          <a:xfrm>
            <a:off x="3092457" y="3783763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/>
          </a:p>
          <a:p>
            <a:pPr algn="ctr"/>
            <a:endParaRPr lang="en-US" sz="2400" b="1"/>
          </a:p>
          <a:p>
            <a:pPr algn="ctr"/>
            <a:r>
              <a:rPr lang="en-US" sz="2400" b="1"/>
              <a:t>2    4</a:t>
            </a:r>
          </a:p>
          <a:p>
            <a:pPr algn="ctr"/>
            <a:endParaRPr lang="en-US" sz="2400" b="1"/>
          </a:p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743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  <p:bldP spid="15364" grpId="0" animBg="1"/>
      <p:bldP spid="15365" grpId="0" animBg="1"/>
      <p:bldP spid="15366" grpId="0" animBg="1"/>
      <p:bldP spid="15367" grpId="0" animBg="1"/>
      <p:bldP spid="15368" grpId="0" animBg="1"/>
      <p:bldP spid="15369" grpId="0" animBg="1"/>
      <p:bldP spid="15370" grpId="0" animBg="1"/>
      <p:bldP spid="15372" grpId="0" animBg="1"/>
      <p:bldP spid="15373" grpId="0" animBg="1"/>
      <p:bldP spid="15374" grpId="0" animBg="1"/>
      <p:bldP spid="15375" grpId="0" animBg="1"/>
      <p:bldP spid="15376" grpId="0" animBg="1"/>
      <p:bldP spid="15377" grpId="0" animBg="1"/>
      <p:bldP spid="15378" grpId="0" animBg="1"/>
      <p:bldP spid="15379" grpId="0" animBg="1"/>
      <p:bldP spid="15380" grpId="0" animBg="1"/>
      <p:bldP spid="15381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 Merge-sort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4676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Merge-sort(array A, </a:t>
            </a:r>
            <a:r>
              <a:rPr lang="en-US" sz="2800" dirty="0" err="1" smtClean="0"/>
              <a:t>int</a:t>
            </a:r>
            <a:r>
              <a:rPr lang="en-US" sz="2800" dirty="0" smtClean="0"/>
              <a:t> p, </a:t>
            </a:r>
            <a:r>
              <a:rPr lang="en-US" sz="2800" dirty="0" err="1" smtClean="0"/>
              <a:t>int</a:t>
            </a:r>
            <a:r>
              <a:rPr lang="en-US" sz="2800" dirty="0" smtClean="0"/>
              <a:t> r)</a:t>
            </a:r>
          </a:p>
          <a:p>
            <a:pPr eaLnBrk="1" hangingPunct="1"/>
            <a:r>
              <a:rPr lang="en-US" sz="2800" dirty="0" smtClean="0"/>
              <a:t>If (p&lt;r)</a:t>
            </a:r>
          </a:p>
          <a:p>
            <a:pPr eaLnBrk="1" hangingPunct="1"/>
            <a:r>
              <a:rPr lang="en-US" sz="2800" dirty="0" smtClean="0"/>
              <a:t> then</a:t>
            </a:r>
          </a:p>
          <a:p>
            <a:r>
              <a:rPr lang="en-US" sz="2800" dirty="0" smtClean="0"/>
              <a:t>  q ‹— </a:t>
            </a:r>
            <a:r>
              <a:rPr lang="en-US" sz="2800" dirty="0" smtClean="0"/>
              <a:t>(</a:t>
            </a:r>
            <a:r>
              <a:rPr lang="en-US" sz="2800" dirty="0" err="1" smtClean="0"/>
              <a:t>p+r</a:t>
            </a:r>
            <a:r>
              <a:rPr lang="en-US" sz="2800" dirty="0" smtClean="0"/>
              <a:t>)/</a:t>
            </a:r>
            <a:r>
              <a:rPr lang="en-US" sz="2800" dirty="0"/>
              <a:t>2    </a:t>
            </a:r>
            <a:r>
              <a:rPr lang="en-US" sz="2800" dirty="0" smtClean="0"/>
              <a:t>      </a:t>
            </a:r>
            <a:r>
              <a:rPr lang="en-US" sz="1800" dirty="0" smtClean="0"/>
              <a:t>(</a:t>
            </a:r>
            <a:r>
              <a:rPr lang="en-US" sz="1800" dirty="0"/>
              <a:t>rounded down to the nearest integer)</a:t>
            </a:r>
            <a:endParaRPr lang="en-US" sz="1800" dirty="0" smtClean="0"/>
          </a:p>
          <a:p>
            <a:pPr eaLnBrk="1" hangingPunct="1"/>
            <a:r>
              <a:rPr lang="en-US" sz="2800" dirty="0" smtClean="0"/>
              <a:t>    Merge-sort(</a:t>
            </a:r>
            <a:r>
              <a:rPr lang="en-US" sz="2800" dirty="0" err="1" smtClean="0"/>
              <a:t>A,p,q</a:t>
            </a:r>
            <a:r>
              <a:rPr lang="en-US" sz="2800" dirty="0" smtClean="0"/>
              <a:t>)     //sort A[p…q]</a:t>
            </a:r>
          </a:p>
          <a:p>
            <a:pPr eaLnBrk="1" hangingPunct="1"/>
            <a:r>
              <a:rPr lang="en-US" sz="2800" dirty="0" smtClean="0"/>
              <a:t>    Merge-sort(A,q+1,r)//sort A[q+1..r]</a:t>
            </a:r>
          </a:p>
          <a:p>
            <a:pPr eaLnBrk="1" hangingPunct="1"/>
            <a:r>
              <a:rPr lang="en-US" sz="2800" dirty="0" smtClean="0"/>
              <a:t>    Merge(</a:t>
            </a:r>
            <a:r>
              <a:rPr lang="en-US" sz="2800" dirty="0" err="1" smtClean="0"/>
              <a:t>A,p,q,r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0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6753577" cy="7064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Merge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219200"/>
            <a:ext cx="6196405" cy="4572000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dirty="0" smtClean="0"/>
              <a:t>merge(array A, </a:t>
            </a:r>
            <a:r>
              <a:rPr lang="en-US" dirty="0" err="1" smtClean="0"/>
              <a:t>int</a:t>
            </a:r>
            <a:r>
              <a:rPr lang="en-US" dirty="0" smtClean="0"/>
              <a:t> p,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q,int</a:t>
            </a:r>
            <a:r>
              <a:rPr lang="en-US" dirty="0" smtClean="0"/>
              <a:t> r)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 B[p…r];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i =k =p;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j =q+1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 while(</a:t>
            </a:r>
            <a:r>
              <a:rPr lang="en-US" dirty="0" err="1" smtClean="0"/>
              <a:t>i</a:t>
            </a:r>
            <a:r>
              <a:rPr lang="en-US" dirty="0" smtClean="0"/>
              <a:t>&lt;=q) and (j&lt;=r)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      do if(A[</a:t>
            </a:r>
            <a:r>
              <a:rPr lang="en-US" dirty="0" err="1" smtClean="0"/>
              <a:t>i</a:t>
            </a:r>
            <a:r>
              <a:rPr lang="en-US" dirty="0" smtClean="0"/>
              <a:t>] &lt;= A[j])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           then  B[k++] =A[</a:t>
            </a:r>
            <a:r>
              <a:rPr lang="en-US" dirty="0" err="1" smtClean="0"/>
              <a:t>i</a:t>
            </a:r>
            <a:r>
              <a:rPr lang="en-US" dirty="0" smtClean="0"/>
              <a:t>++]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           else B[k++] =A[j++]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&lt;=q)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do  B[k++] =A[i++]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while(j&lt;=r)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do   B[k++] = A[j++]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for i = p to r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do   A[</a:t>
            </a:r>
            <a:r>
              <a:rPr lang="en-US" dirty="0" err="1" smtClean="0"/>
              <a:t>i</a:t>
            </a:r>
            <a:r>
              <a:rPr lang="en-US" dirty="0" smtClean="0"/>
              <a:t>] ‹— B[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68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9305"/>
              </p:ext>
            </p:extLst>
          </p:nvPr>
        </p:nvGraphicFramePr>
        <p:xfrm>
          <a:off x="1295400" y="106680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53136"/>
              </p:ext>
            </p:extLst>
          </p:nvPr>
        </p:nvGraphicFramePr>
        <p:xfrm>
          <a:off x="4267200" y="106680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31386"/>
              </p:ext>
            </p:extLst>
          </p:nvPr>
        </p:nvGraphicFramePr>
        <p:xfrm>
          <a:off x="1447800" y="1981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1992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69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68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697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q+1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69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6518" y="1447800"/>
            <a:ext cx="32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00" y="1383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2564308"/>
            <a:ext cx="4000500" cy="8802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600" dirty="0"/>
              <a:t>while(i&lt;=q) and (j&lt;=r)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      do if(A[i] &lt;= A[j])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           then  B[k++] =A[i++]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           else B[k++] =A[j++]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" y="1078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620621" y="2379642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73410"/>
              </p:ext>
            </p:extLst>
          </p:nvPr>
        </p:nvGraphicFramePr>
        <p:xfrm>
          <a:off x="1447800" y="3745468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58017"/>
              </p:ext>
            </p:extLst>
          </p:nvPr>
        </p:nvGraphicFramePr>
        <p:xfrm>
          <a:off x="4419600" y="3745468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24000" y="33761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3364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33761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q+1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33761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7118" y="4126468"/>
            <a:ext cx="32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3900" y="40619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500" y="37571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586345" y="199286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49864"/>
              </p:ext>
            </p:extLst>
          </p:nvPr>
        </p:nvGraphicFramePr>
        <p:xfrm>
          <a:off x="1676400" y="46424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295400" y="46540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2590800" y="504086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17971" y="465409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14945" y="465409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4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05482"/>
              </p:ext>
            </p:extLst>
          </p:nvPr>
        </p:nvGraphicFramePr>
        <p:xfrm>
          <a:off x="1295400" y="106680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21633"/>
              </p:ext>
            </p:extLst>
          </p:nvPr>
        </p:nvGraphicFramePr>
        <p:xfrm>
          <a:off x="4267200" y="106680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58577"/>
              </p:ext>
            </p:extLst>
          </p:nvPr>
        </p:nvGraphicFramePr>
        <p:xfrm>
          <a:off x="1447800" y="1981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1992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69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68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697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q+1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69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7118" y="1447800"/>
            <a:ext cx="32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0036" y="14131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2564308"/>
            <a:ext cx="4000500" cy="8802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600" dirty="0"/>
              <a:t>while(i&lt;=q) and (j&lt;=r)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      do if(A[i] &lt;= A[j])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           then  B[k++] =A[i++]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           else B[k++] =A[j++]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" y="1078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124200" y="2379642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37457"/>
              </p:ext>
            </p:extLst>
          </p:nvPr>
        </p:nvGraphicFramePr>
        <p:xfrm>
          <a:off x="1447800" y="3745468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91841"/>
              </p:ext>
            </p:extLst>
          </p:nvPr>
        </p:nvGraphicFramePr>
        <p:xfrm>
          <a:off x="4419600" y="3745468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24000" y="33761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3364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33761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q+1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33761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0676" y="4126468"/>
            <a:ext cx="55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5954" y="41149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500" y="37571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586345" y="199286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66097"/>
              </p:ext>
            </p:extLst>
          </p:nvPr>
        </p:nvGraphicFramePr>
        <p:xfrm>
          <a:off x="1676400" y="46424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295400" y="46540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4152900" y="519089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17971" y="465409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14945" y="465409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87668"/>
              </p:ext>
            </p:extLst>
          </p:nvPr>
        </p:nvGraphicFramePr>
        <p:xfrm>
          <a:off x="1295400" y="106680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53564"/>
              </p:ext>
            </p:extLst>
          </p:nvPr>
        </p:nvGraphicFramePr>
        <p:xfrm>
          <a:off x="4267200" y="106680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66939"/>
              </p:ext>
            </p:extLst>
          </p:nvPr>
        </p:nvGraphicFramePr>
        <p:xfrm>
          <a:off x="1447800" y="1981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1992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69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68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697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q+1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69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2176" y="1447800"/>
            <a:ext cx="32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0036" y="14131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2564308"/>
            <a:ext cx="4000500" cy="8802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600" dirty="0"/>
              <a:t>while(i&lt;=q) and (j&lt;=r)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      do if(A[i] &lt;= A[j])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           then  B[k++] =A[i++]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           else B[k++] =A[j++]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" y="1078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478121" y="2379642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6345" y="199286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55618" y="2748974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/>
              <a:t>while(i&lt;=q)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/>
              <a:t>do  B[k++] =A[i++]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/>
              <a:t>while(j&lt;=r)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/>
              <a:t>do   B[k++] = A[j++]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26985"/>
              </p:ext>
            </p:extLst>
          </p:nvPr>
        </p:nvGraphicFramePr>
        <p:xfrm>
          <a:off x="1485900" y="4191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04900" y="4202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6992721" y="457200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624445" y="420266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8232"/>
              </p:ext>
            </p:extLst>
          </p:nvPr>
        </p:nvGraphicFramePr>
        <p:xfrm>
          <a:off x="1600200" y="54044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219200" y="54160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1738745" y="541609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4756666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/>
              <a:t>for i = p to r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/>
              <a:t>do   A[i] ‹— B[i]</a:t>
            </a:r>
          </a:p>
        </p:txBody>
      </p:sp>
    </p:spTree>
    <p:extLst>
      <p:ext uri="{BB962C8B-B14F-4D97-AF65-F5344CB8AC3E}">
        <p14:creationId xmlns:p14="http://schemas.microsoft.com/office/powerpoint/2010/main" val="202679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28" grpId="0"/>
      <p:bldP spid="2" grpId="0"/>
      <p:bldP spid="36" grpId="0"/>
      <p:bldP spid="37" grpId="0"/>
      <p:bldP spid="38" grpId="0"/>
      <p:bldP spid="45" grpId="0"/>
      <p:bldP spid="47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6753577" cy="7064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Merge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219200"/>
            <a:ext cx="6196405" cy="4572000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dirty="0" smtClean="0"/>
              <a:t>merge(array A, </a:t>
            </a:r>
            <a:r>
              <a:rPr lang="en-US" dirty="0" err="1" smtClean="0"/>
              <a:t>int</a:t>
            </a:r>
            <a:r>
              <a:rPr lang="en-US" dirty="0" smtClean="0"/>
              <a:t> p,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q,int</a:t>
            </a:r>
            <a:r>
              <a:rPr lang="en-US" dirty="0" smtClean="0"/>
              <a:t> r)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 B[p…r];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i =k =p;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j =q+1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while(i&lt;=q) and (j&lt;=r)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      do if(A[</a:t>
            </a:r>
            <a:r>
              <a:rPr lang="en-US" dirty="0" err="1" smtClean="0"/>
              <a:t>i</a:t>
            </a:r>
            <a:r>
              <a:rPr lang="en-US" dirty="0" smtClean="0"/>
              <a:t>] &lt;= A[j])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           then  B[k++] =A[</a:t>
            </a:r>
            <a:r>
              <a:rPr lang="en-US" dirty="0" err="1" smtClean="0"/>
              <a:t>i</a:t>
            </a:r>
            <a:r>
              <a:rPr lang="en-US" dirty="0" smtClean="0"/>
              <a:t>++]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           else B[k++] =A[j++]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&lt;=q)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do  B[k++] =A[i++]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while(j&lt;=r)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do   B[k++] = A[j++]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for i = p to r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dirty="0" smtClean="0"/>
              <a:t>do   A[i]=B[i]</a:t>
            </a:r>
          </a:p>
        </p:txBody>
      </p:sp>
    </p:spTree>
    <p:extLst>
      <p:ext uri="{BB962C8B-B14F-4D97-AF65-F5344CB8AC3E}">
        <p14:creationId xmlns:p14="http://schemas.microsoft.com/office/powerpoint/2010/main" val="16940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Merge-sort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2119256"/>
            <a:ext cx="6537960" cy="4052943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/>
              <a:t>merge procedure contains four loops, none nested in the other</a:t>
            </a:r>
          </a:p>
          <a:p>
            <a:pPr eaLnBrk="1" hangingPunct="1"/>
            <a:r>
              <a:rPr lang="en-US" dirty="0" smtClean="0"/>
              <a:t>Each loop can be executed at most n times</a:t>
            </a:r>
          </a:p>
          <a:p>
            <a:pPr eaLnBrk="1" hangingPunct="1"/>
            <a:r>
              <a:rPr lang="en-US" dirty="0" smtClean="0"/>
              <a:t>The running time is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82491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Merge-sort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</a:t>
            </a:r>
            <a:r>
              <a:rPr lang="en-US" b="1" dirty="0" smtClean="0"/>
              <a:t>T(n) </a:t>
            </a:r>
            <a:r>
              <a:rPr lang="en-US" dirty="0" smtClean="0"/>
              <a:t>worst case running time on the array of length </a:t>
            </a:r>
            <a:r>
              <a:rPr lang="en-US" b="1" dirty="0" smtClean="0"/>
              <a:t>n</a:t>
            </a:r>
          </a:p>
          <a:p>
            <a:pPr eaLnBrk="1" hangingPunct="1"/>
            <a:r>
              <a:rPr lang="en-US" dirty="0" smtClean="0"/>
              <a:t>If we call merge sort with an array contain a single item (n=1) than the running time is </a:t>
            </a:r>
            <a:r>
              <a:rPr lang="en-US" b="1" dirty="0" smtClean="0"/>
              <a:t>constant</a:t>
            </a:r>
          </a:p>
          <a:p>
            <a:pPr eaLnBrk="1" hangingPunct="1"/>
            <a:r>
              <a:rPr lang="en-US" dirty="0" smtClean="0"/>
              <a:t>We can just write </a:t>
            </a:r>
            <a:r>
              <a:rPr lang="en-US" b="1" dirty="0" smtClean="0"/>
              <a:t>T(n)=1 </a:t>
            </a:r>
            <a:r>
              <a:rPr lang="en-US" dirty="0" smtClean="0"/>
              <a:t>ignoring all constants</a:t>
            </a:r>
          </a:p>
        </p:txBody>
      </p:sp>
    </p:spTree>
    <p:extLst>
      <p:ext uri="{BB962C8B-B14F-4D97-AF65-F5344CB8AC3E}">
        <p14:creationId xmlns:p14="http://schemas.microsoft.com/office/powerpoint/2010/main" val="15955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Merge-sort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For n&gt;1 merge sort splits into </a:t>
            </a:r>
            <a:r>
              <a:rPr lang="en-US" sz="2800" smtClean="0"/>
              <a:t>two halves, </a:t>
            </a:r>
            <a:r>
              <a:rPr lang="en-US" sz="2800" dirty="0" smtClean="0"/>
              <a:t>sorts the two and then merges them together</a:t>
            </a:r>
          </a:p>
          <a:p>
            <a:pPr eaLnBrk="1" hangingPunct="1"/>
            <a:r>
              <a:rPr lang="en-US" sz="2800" dirty="0" smtClean="0"/>
              <a:t>The left half is size ceiling[n/2] and right side is floor [n/2]</a:t>
            </a:r>
          </a:p>
          <a:p>
            <a:pPr eaLnBrk="1" hangingPunct="1"/>
            <a:r>
              <a:rPr lang="en-US" sz="2800" dirty="0" smtClean="0"/>
              <a:t>How long does it take to sort element in sub-array of size[n/2]</a:t>
            </a:r>
          </a:p>
          <a:p>
            <a:pPr eaLnBrk="1" hangingPunct="1"/>
            <a:r>
              <a:rPr lang="en-US" sz="2800" dirty="0" smtClean="0"/>
              <a:t>We do not know this but [n/2] &lt; n for all n&gt;1, we can express this as T([n/2])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160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the Last Lecture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of the Function </a:t>
            </a:r>
          </a:p>
          <a:p>
            <a:r>
              <a:rPr lang="en-US" dirty="0" smtClean="0"/>
              <a:t>Asymptotic 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569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Merge-sort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16928"/>
            <a:ext cx="6668845" cy="3824343"/>
          </a:xfrm>
        </p:spPr>
        <p:txBody>
          <a:bodyPr/>
          <a:lstStyle/>
          <a:p>
            <a:pPr eaLnBrk="1" hangingPunct="1"/>
            <a:r>
              <a:rPr lang="en-US" dirty="0" smtClean="0"/>
              <a:t>Similarly time taken to sort right sub-array is expressed as floor T([n/2])</a:t>
            </a:r>
          </a:p>
          <a:p>
            <a:pPr eaLnBrk="1" hangingPunct="1"/>
            <a:r>
              <a:rPr lang="en-US" dirty="0" smtClean="0"/>
              <a:t>In conclusion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T(n)= </a:t>
            </a:r>
            <a:r>
              <a:rPr lang="en-US" sz="8800" dirty="0" smtClean="0"/>
              <a:t>{</a:t>
            </a:r>
          </a:p>
          <a:p>
            <a:pPr eaLnBrk="1" hangingPunct="1"/>
            <a:r>
              <a:rPr lang="en-US" dirty="0" smtClean="0"/>
              <a:t>This is called </a:t>
            </a:r>
            <a:r>
              <a:rPr lang="en-US" b="1" dirty="0" smtClean="0"/>
              <a:t>recurrence relation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505200" y="3695700"/>
            <a:ext cx="3429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1                             If n=1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352800" y="4440382"/>
            <a:ext cx="434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T([n/2])+T([n/2])      otherwise</a:t>
            </a:r>
          </a:p>
        </p:txBody>
      </p:sp>
    </p:spTree>
    <p:extLst>
      <p:ext uri="{BB962C8B-B14F-4D97-AF65-F5344CB8AC3E}">
        <p14:creationId xmlns:p14="http://schemas.microsoft.com/office/powerpoint/2010/main" val="38951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66713" y="685800"/>
            <a:ext cx="8243887" cy="1314450"/>
          </a:xfrm>
        </p:spPr>
        <p:txBody>
          <a:bodyPr/>
          <a:lstStyle/>
          <a:p>
            <a:r>
              <a:rPr lang="en-US" dirty="0"/>
              <a:t>Recurrence Relation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81943"/>
            <a:ext cx="4033838" cy="4456113"/>
          </a:xfrm>
        </p:spPr>
        <p:txBody>
          <a:bodyPr/>
          <a:lstStyle/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T(n)= </a:t>
            </a:r>
            <a:r>
              <a:rPr lang="en-US" sz="9600" dirty="0"/>
              <a:t>{</a:t>
            </a:r>
          </a:p>
        </p:txBody>
      </p:sp>
      <p:sp>
        <p:nvSpPr>
          <p:cNvPr id="11268" name="Text Box 1028"/>
          <p:cNvSpPr txBox="1">
            <a:spLocks noChangeArrowheads="1"/>
          </p:cNvSpPr>
          <p:nvPr/>
        </p:nvSpPr>
        <p:spPr bwMode="auto">
          <a:xfrm>
            <a:off x="2057400" y="2895600"/>
            <a:ext cx="62484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Arial" charset="0"/>
              </a:rPr>
              <a:t>1                                                    If n=1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Arial" charset="0"/>
            </a:endParaRPr>
          </a:p>
        </p:txBody>
      </p:sp>
      <p:graphicFrame>
        <p:nvGraphicFramePr>
          <p:cNvPr id="11270" name="Object 1030"/>
          <p:cNvGraphicFramePr>
            <a:graphicFrameLocks noGrp="1" noChangeAspect="1"/>
          </p:cNvGraphicFramePr>
          <p:nvPr>
            <p:ph sz="half" idx="2"/>
          </p:nvPr>
        </p:nvGraphicFramePr>
        <p:xfrm>
          <a:off x="2514600" y="3657600"/>
          <a:ext cx="414178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676160" imgH="457200" progId="Equation.3">
                  <p:embed/>
                </p:oleObj>
              </mc:Choice>
              <mc:Fallback>
                <p:oleObj name="Equation" r:id="rId3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57600"/>
                        <a:ext cx="4141788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1032"/>
          <p:cNvSpPr txBox="1">
            <a:spLocks noChangeArrowheads="1"/>
          </p:cNvSpPr>
          <p:nvPr/>
        </p:nvSpPr>
        <p:spPr bwMode="auto">
          <a:xfrm>
            <a:off x="1295400" y="4648200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</a:rPr>
              <a:t>This kind of equation is called </a:t>
            </a:r>
            <a:r>
              <a:rPr lang="en-US" sz="2800" b="1">
                <a:latin typeface="Arial" charset="0"/>
              </a:rPr>
              <a:t>recurrence equation </a:t>
            </a:r>
            <a:r>
              <a:rPr lang="en-US" sz="2800">
                <a:latin typeface="Arial" charset="0"/>
              </a:rPr>
              <a:t>or</a:t>
            </a:r>
            <a:r>
              <a:rPr lang="en-US" sz="2800" b="1">
                <a:latin typeface="Arial" charset="0"/>
              </a:rPr>
              <a:t> recurrence</a:t>
            </a:r>
          </a:p>
        </p:txBody>
      </p:sp>
      <p:sp>
        <p:nvSpPr>
          <p:cNvPr id="11274" name="Text Box 1034"/>
          <p:cNvSpPr txBox="1">
            <a:spLocks noChangeArrowheads="1"/>
          </p:cNvSpPr>
          <p:nvPr/>
        </p:nvSpPr>
        <p:spPr bwMode="auto">
          <a:xfrm>
            <a:off x="6553200" y="38100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  </a:t>
            </a:r>
            <a:r>
              <a:rPr lang="en-US" sz="2000" b="1">
                <a:latin typeface="Arial" charset="0"/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9586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Merge-sort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/>
              <a:t>Merge-sort (array A, int p, int r)</a:t>
            </a:r>
          </a:p>
          <a:p>
            <a:r>
              <a:rPr lang="en-US" sz="2800"/>
              <a:t>If (p&lt;r)</a:t>
            </a:r>
          </a:p>
          <a:p>
            <a:r>
              <a:rPr lang="en-US" sz="2800"/>
              <a:t>Then</a:t>
            </a:r>
          </a:p>
          <a:p>
            <a:r>
              <a:rPr lang="en-US" sz="2800"/>
              <a:t>  q ‹— (p+r)/2</a:t>
            </a:r>
          </a:p>
          <a:p>
            <a:r>
              <a:rPr lang="en-US" sz="2800"/>
              <a:t>    Merge-sort (A,p,q)      //sort A[p…q]</a:t>
            </a:r>
          </a:p>
          <a:p>
            <a:r>
              <a:rPr lang="en-US" sz="2800"/>
              <a:t>    Merge-sort(A,q+1,r)   //</a:t>
            </a:r>
            <a:r>
              <a:rPr lang="en-US" sz="2400" b="1"/>
              <a:t>sort A[q+1..r]</a:t>
            </a:r>
          </a:p>
          <a:p>
            <a:r>
              <a:rPr lang="en-US" sz="2800"/>
              <a:t>    </a:t>
            </a:r>
            <a:r>
              <a:rPr lang="en-US" sz="2800" b="1"/>
              <a:t>Merge(A,p,q,r)          // </a:t>
            </a:r>
            <a:r>
              <a:rPr lang="en-US" sz="2800">
                <a:cs typeface="Times New Roman" pitchFamily="18" charset="0"/>
              </a:rPr>
              <a:t>Θ(n)</a:t>
            </a:r>
            <a:endParaRPr lang="en-US" sz="2800" b="1"/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4526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1277" y="0"/>
            <a:ext cx="6965245" cy="1202485"/>
          </a:xfrm>
        </p:spPr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066800"/>
            <a:ext cx="8763000" cy="2370138"/>
          </a:xfrm>
        </p:spPr>
        <p:txBody>
          <a:bodyPr/>
          <a:lstStyle/>
          <a:p>
            <a:pPr marL="0" indent="0"/>
            <a:r>
              <a:rPr lang="en-US" dirty="0" err="1"/>
              <a:t>Mergesort</a:t>
            </a:r>
            <a:r>
              <a:rPr lang="en-US" dirty="0"/>
              <a:t>  (divide-and-conquer)</a:t>
            </a:r>
          </a:p>
          <a:p>
            <a:pPr marL="346075" lvl="1" indent="-231775"/>
            <a:r>
              <a:rPr lang="en-US" dirty="0"/>
              <a:t>Divide array into two halves.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600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2133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2667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200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3733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4267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4800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T</a:t>
            </a: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5334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5867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6400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1066800" y="4585855"/>
            <a:ext cx="7543800" cy="442913"/>
            <a:chOff x="816" y="2832"/>
            <a:chExt cx="4752" cy="279"/>
          </a:xfrm>
        </p:grpSpPr>
        <p:sp>
          <p:nvSpPr>
            <p:cNvPr id="117775" name="Text Box 15"/>
            <p:cNvSpPr txBox="1">
              <a:spLocks noChangeArrowheads="1"/>
            </p:cNvSpPr>
            <p:nvPr/>
          </p:nvSpPr>
          <p:spPr bwMode="auto">
            <a:xfrm>
              <a:off x="4656" y="2880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 dirty="0">
                  <a:solidFill>
                    <a:srgbClr val="990033"/>
                  </a:solidFill>
                  <a:latin typeface="Arial" charset="0"/>
                </a:rPr>
                <a:t>divide</a:t>
              </a:r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>
              <a:off x="8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11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17778" name="Rectangle 18"/>
            <p:cNvSpPr>
              <a:spLocks noChangeArrowheads="1"/>
            </p:cNvSpPr>
            <p:nvPr/>
          </p:nvSpPr>
          <p:spPr bwMode="auto">
            <a:xfrm>
              <a:off x="14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17779" name="Rectangle 19"/>
            <p:cNvSpPr>
              <a:spLocks noChangeArrowheads="1"/>
            </p:cNvSpPr>
            <p:nvPr/>
          </p:nvSpPr>
          <p:spPr bwMode="auto">
            <a:xfrm>
              <a:off x="18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17780" name="Rectangle 20"/>
            <p:cNvSpPr>
              <a:spLocks noChangeArrowheads="1"/>
            </p:cNvSpPr>
            <p:nvPr/>
          </p:nvSpPr>
          <p:spPr bwMode="auto">
            <a:xfrm>
              <a:off x="216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117781" name="Rectangle 21"/>
            <p:cNvSpPr>
              <a:spLocks noChangeArrowheads="1"/>
            </p:cNvSpPr>
            <p:nvPr/>
          </p:nvSpPr>
          <p:spPr bwMode="auto">
            <a:xfrm>
              <a:off x="288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17782" name="Rectangle 22"/>
            <p:cNvSpPr>
              <a:spLocks noChangeArrowheads="1"/>
            </p:cNvSpPr>
            <p:nvPr/>
          </p:nvSpPr>
          <p:spPr bwMode="auto">
            <a:xfrm>
              <a:off x="32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117783" name="Rectangle 23"/>
            <p:cNvSpPr>
              <a:spLocks noChangeArrowheads="1"/>
            </p:cNvSpPr>
            <p:nvPr/>
          </p:nvSpPr>
          <p:spPr bwMode="auto">
            <a:xfrm>
              <a:off x="35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17784" name="Rectangle 24"/>
            <p:cNvSpPr>
              <a:spLocks noChangeArrowheads="1"/>
            </p:cNvSpPr>
            <p:nvPr/>
          </p:nvSpPr>
          <p:spPr bwMode="auto">
            <a:xfrm>
              <a:off x="38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17785" name="Rectangle 25"/>
            <p:cNvSpPr>
              <a:spLocks noChangeArrowheads="1"/>
            </p:cNvSpPr>
            <p:nvPr/>
          </p:nvSpPr>
          <p:spPr bwMode="auto">
            <a:xfrm>
              <a:off x="42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0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Mergesort  (divide-and-conquer)</a:t>
            </a:r>
          </a:p>
          <a:p>
            <a:pPr marL="346075" lvl="1" indent="-231775"/>
            <a:r>
              <a:rPr lang="en-US"/>
              <a:t>Divide array into two halves.</a:t>
            </a:r>
          </a:p>
          <a:p>
            <a:pPr marL="346075" lvl="1" indent="-231775"/>
            <a:r>
              <a:rPr lang="en-US"/>
              <a:t>Recursively sort each half.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7620000" y="518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990033"/>
                </a:solidFill>
                <a:latin typeface="Arial" charset="0"/>
              </a:rPr>
              <a:t>sort</a:t>
            </a:r>
            <a:endParaRPr kumimoji="0" lang="en-US" sz="1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600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2133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2667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3200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3733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4267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4800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T</a:t>
            </a:r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5334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5867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6400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7391400" y="4572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990033"/>
                </a:solidFill>
                <a:latin typeface="Arial" charset="0"/>
              </a:rPr>
              <a:t>divide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12954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18288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23622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28956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34290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45720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51054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T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56388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61722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19833" name="Rectangle 25"/>
          <p:cNvSpPr>
            <a:spLocks noChangeArrowheads="1"/>
          </p:cNvSpPr>
          <p:nvPr/>
        </p:nvSpPr>
        <p:spPr bwMode="auto">
          <a:xfrm>
            <a:off x="67056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sp>
        <p:nvSpPr>
          <p:cNvPr id="119834" name="Rectangle 26"/>
          <p:cNvSpPr>
            <a:spLocks noChangeArrowheads="1"/>
          </p:cNvSpPr>
          <p:nvPr/>
        </p:nvSpPr>
        <p:spPr bwMode="auto">
          <a:xfrm>
            <a:off x="12954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>
            <a:off x="18288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>
            <a:off x="23622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19837" name="Rectangle 29"/>
          <p:cNvSpPr>
            <a:spLocks noChangeArrowheads="1"/>
          </p:cNvSpPr>
          <p:nvPr/>
        </p:nvSpPr>
        <p:spPr bwMode="auto">
          <a:xfrm>
            <a:off x="28956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19838" name="Rectangle 30"/>
          <p:cNvSpPr>
            <a:spLocks noChangeArrowheads="1"/>
          </p:cNvSpPr>
          <p:nvPr/>
        </p:nvSpPr>
        <p:spPr bwMode="auto">
          <a:xfrm>
            <a:off x="34290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19839" name="Rectangle 31"/>
          <p:cNvSpPr>
            <a:spLocks noChangeArrowheads="1"/>
          </p:cNvSpPr>
          <p:nvPr/>
        </p:nvSpPr>
        <p:spPr bwMode="auto">
          <a:xfrm>
            <a:off x="45720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19840" name="Rectangle 32"/>
          <p:cNvSpPr>
            <a:spLocks noChangeArrowheads="1"/>
          </p:cNvSpPr>
          <p:nvPr/>
        </p:nvSpPr>
        <p:spPr bwMode="auto">
          <a:xfrm>
            <a:off x="51054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19841" name="Rectangle 33"/>
          <p:cNvSpPr>
            <a:spLocks noChangeArrowheads="1"/>
          </p:cNvSpPr>
          <p:nvPr/>
        </p:nvSpPr>
        <p:spPr bwMode="auto">
          <a:xfrm>
            <a:off x="56388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19842" name="Rectangle 34"/>
          <p:cNvSpPr>
            <a:spLocks noChangeArrowheads="1"/>
          </p:cNvSpPr>
          <p:nvPr/>
        </p:nvSpPr>
        <p:spPr bwMode="auto">
          <a:xfrm>
            <a:off x="61722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sp>
        <p:nvSpPr>
          <p:cNvPr id="119843" name="Rectangle 35"/>
          <p:cNvSpPr>
            <a:spLocks noChangeArrowheads="1"/>
          </p:cNvSpPr>
          <p:nvPr/>
        </p:nvSpPr>
        <p:spPr bwMode="auto">
          <a:xfrm>
            <a:off x="67056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11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Mergesort  (divide-and-conquer)</a:t>
            </a:r>
          </a:p>
          <a:p>
            <a:pPr marL="346075" lvl="1" indent="-231775"/>
            <a:r>
              <a:rPr lang="en-US"/>
              <a:t>Divide array into two halves.</a:t>
            </a:r>
          </a:p>
          <a:p>
            <a:pPr marL="346075" lvl="1" indent="-231775"/>
            <a:r>
              <a:rPr lang="en-US"/>
              <a:t>Recursively sort each half.</a:t>
            </a:r>
          </a:p>
          <a:p>
            <a:pPr marL="346075" lvl="1" indent="-231775"/>
            <a:r>
              <a:rPr lang="en-US"/>
              <a:t>Merge two halves to make sorted whole.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7620000" y="5867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990033"/>
                </a:solidFill>
                <a:latin typeface="Arial" charset="0"/>
              </a:rPr>
              <a:t>merge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7620000" y="518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990033"/>
                </a:solidFill>
                <a:latin typeface="Arial" charset="0"/>
              </a:rPr>
              <a:t>sort</a:t>
            </a:r>
            <a:endParaRPr kumimoji="0" lang="en-US" sz="18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1600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2133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2667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3200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3733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42672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48006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T</a:t>
            </a:r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53340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58674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6400800" y="3810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7391400" y="4572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990033"/>
                </a:solidFill>
                <a:latin typeface="Arial" charset="0"/>
              </a:rPr>
              <a:t>divide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12954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18288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21876" name="Rectangle 20"/>
          <p:cNvSpPr>
            <a:spLocks noChangeArrowheads="1"/>
          </p:cNvSpPr>
          <p:nvPr/>
        </p:nvSpPr>
        <p:spPr bwMode="auto">
          <a:xfrm>
            <a:off x="23622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21877" name="Rectangle 21"/>
          <p:cNvSpPr>
            <a:spLocks noChangeArrowheads="1"/>
          </p:cNvSpPr>
          <p:nvPr/>
        </p:nvSpPr>
        <p:spPr bwMode="auto">
          <a:xfrm>
            <a:off x="28956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34290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21879" name="Rectangle 23"/>
          <p:cNvSpPr>
            <a:spLocks noChangeArrowheads="1"/>
          </p:cNvSpPr>
          <p:nvPr/>
        </p:nvSpPr>
        <p:spPr bwMode="auto">
          <a:xfrm>
            <a:off x="45720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51054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T</a:t>
            </a:r>
          </a:p>
        </p:txBody>
      </p:sp>
      <p:sp>
        <p:nvSpPr>
          <p:cNvPr id="121881" name="Rectangle 25"/>
          <p:cNvSpPr>
            <a:spLocks noChangeArrowheads="1"/>
          </p:cNvSpPr>
          <p:nvPr/>
        </p:nvSpPr>
        <p:spPr bwMode="auto">
          <a:xfrm>
            <a:off x="56388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61722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21883" name="Rectangle 27"/>
          <p:cNvSpPr>
            <a:spLocks noChangeArrowheads="1"/>
          </p:cNvSpPr>
          <p:nvPr/>
        </p:nvSpPr>
        <p:spPr bwMode="auto">
          <a:xfrm>
            <a:off x="6705600" y="44958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12954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21885" name="Rectangle 29"/>
          <p:cNvSpPr>
            <a:spLocks noChangeArrowheads="1"/>
          </p:cNvSpPr>
          <p:nvPr/>
        </p:nvSpPr>
        <p:spPr bwMode="auto">
          <a:xfrm>
            <a:off x="18288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21886" name="Rectangle 30"/>
          <p:cNvSpPr>
            <a:spLocks noChangeArrowheads="1"/>
          </p:cNvSpPr>
          <p:nvPr/>
        </p:nvSpPr>
        <p:spPr bwMode="auto">
          <a:xfrm>
            <a:off x="23622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28956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34290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21889" name="Rectangle 33"/>
          <p:cNvSpPr>
            <a:spLocks noChangeArrowheads="1"/>
          </p:cNvSpPr>
          <p:nvPr/>
        </p:nvSpPr>
        <p:spPr bwMode="auto">
          <a:xfrm>
            <a:off x="45720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21890" name="Rectangle 34"/>
          <p:cNvSpPr>
            <a:spLocks noChangeArrowheads="1"/>
          </p:cNvSpPr>
          <p:nvPr/>
        </p:nvSpPr>
        <p:spPr bwMode="auto">
          <a:xfrm>
            <a:off x="51054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21891" name="Rectangle 35"/>
          <p:cNvSpPr>
            <a:spLocks noChangeArrowheads="1"/>
          </p:cNvSpPr>
          <p:nvPr/>
        </p:nvSpPr>
        <p:spPr bwMode="auto">
          <a:xfrm>
            <a:off x="56388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21892" name="Rectangle 36"/>
          <p:cNvSpPr>
            <a:spLocks noChangeArrowheads="1"/>
          </p:cNvSpPr>
          <p:nvPr/>
        </p:nvSpPr>
        <p:spPr bwMode="auto">
          <a:xfrm>
            <a:off x="61722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sp>
        <p:nvSpPr>
          <p:cNvPr id="121893" name="Rectangle 37"/>
          <p:cNvSpPr>
            <a:spLocks noChangeArrowheads="1"/>
          </p:cNvSpPr>
          <p:nvPr/>
        </p:nvSpPr>
        <p:spPr bwMode="auto">
          <a:xfrm>
            <a:off x="6705600" y="51816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T</a:t>
            </a:r>
          </a:p>
        </p:txBody>
      </p:sp>
      <p:sp>
        <p:nvSpPr>
          <p:cNvPr id="121894" name="Rectangle 38"/>
          <p:cNvSpPr>
            <a:spLocks noChangeArrowheads="1"/>
          </p:cNvSpPr>
          <p:nvPr/>
        </p:nvSpPr>
        <p:spPr bwMode="auto">
          <a:xfrm>
            <a:off x="16002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21895" name="Rectangle 39"/>
          <p:cNvSpPr>
            <a:spLocks noChangeArrowheads="1"/>
          </p:cNvSpPr>
          <p:nvPr/>
        </p:nvSpPr>
        <p:spPr bwMode="auto">
          <a:xfrm>
            <a:off x="21336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21896" name="Rectangle 40"/>
          <p:cNvSpPr>
            <a:spLocks noChangeArrowheads="1"/>
          </p:cNvSpPr>
          <p:nvPr/>
        </p:nvSpPr>
        <p:spPr bwMode="auto">
          <a:xfrm>
            <a:off x="26670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21897" name="Rectangle 41"/>
          <p:cNvSpPr>
            <a:spLocks noChangeArrowheads="1"/>
          </p:cNvSpPr>
          <p:nvPr/>
        </p:nvSpPr>
        <p:spPr bwMode="auto">
          <a:xfrm>
            <a:off x="32004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21898" name="Rectangle 42"/>
          <p:cNvSpPr>
            <a:spLocks noChangeArrowheads="1"/>
          </p:cNvSpPr>
          <p:nvPr/>
        </p:nvSpPr>
        <p:spPr bwMode="auto">
          <a:xfrm>
            <a:off x="37338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21899" name="Rectangle 43"/>
          <p:cNvSpPr>
            <a:spLocks noChangeArrowheads="1"/>
          </p:cNvSpPr>
          <p:nvPr/>
        </p:nvSpPr>
        <p:spPr bwMode="auto">
          <a:xfrm>
            <a:off x="42672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21900" name="Rectangle 44"/>
          <p:cNvSpPr>
            <a:spLocks noChangeArrowheads="1"/>
          </p:cNvSpPr>
          <p:nvPr/>
        </p:nvSpPr>
        <p:spPr bwMode="auto">
          <a:xfrm>
            <a:off x="48006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21901" name="Rectangle 45"/>
          <p:cNvSpPr>
            <a:spLocks noChangeArrowheads="1"/>
          </p:cNvSpPr>
          <p:nvPr/>
        </p:nvSpPr>
        <p:spPr bwMode="auto">
          <a:xfrm>
            <a:off x="53340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21902" name="Rectangle 46"/>
          <p:cNvSpPr>
            <a:spLocks noChangeArrowheads="1"/>
          </p:cNvSpPr>
          <p:nvPr/>
        </p:nvSpPr>
        <p:spPr bwMode="auto">
          <a:xfrm>
            <a:off x="58674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sp>
        <p:nvSpPr>
          <p:cNvPr id="121903" name="Rectangle 47"/>
          <p:cNvSpPr>
            <a:spLocks noChangeArrowheads="1"/>
          </p:cNvSpPr>
          <p:nvPr/>
        </p:nvSpPr>
        <p:spPr bwMode="auto">
          <a:xfrm>
            <a:off x="6400800" y="58674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641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003399"/>
                </a:solidFill>
                <a:latin typeface="Arial" charset="0"/>
              </a:rPr>
              <a:t>smallest</a:t>
            </a:r>
            <a:endParaRPr kumimoji="0" lang="en-US" sz="1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1012" name="AutoShape 4"/>
          <p:cNvSpPr>
            <a:spLocks noChangeArrowheads="1"/>
          </p:cNvSpPr>
          <p:nvPr/>
        </p:nvSpPr>
        <p:spPr bwMode="auto">
          <a:xfrm>
            <a:off x="1219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3581400" y="3505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rgbClr val="006600"/>
                </a:solidFill>
                <a:latin typeface="Arial" charset="0"/>
              </a:rPr>
              <a:t>smallest</a:t>
            </a:r>
            <a:endParaRPr kumimoji="0" lang="en-US" sz="1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1014" name="AutoShape 6"/>
          <p:cNvSpPr>
            <a:spLocks noChangeArrowheads="1"/>
          </p:cNvSpPr>
          <p:nvPr/>
        </p:nvSpPr>
        <p:spPr bwMode="auto">
          <a:xfrm>
            <a:off x="43434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15" name="Group 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1016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1017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1018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1020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171021" name="Group 13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1022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1023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1027" name="Rectangle 1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kumimoji="0" lang="en-US" b="1">
              <a:latin typeface="Courier New" pitchFamily="49" charset="0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1030" name="Rectangle 2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1032" name="Rectangle 2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1033" name="Rectangle 2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1035" name="Rectangle 2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1036" name="Rectangle 2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1037" name="Rectangle 29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965245" cy="1202485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7103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042595" y="957797"/>
            <a:ext cx="6196405" cy="3603812"/>
          </a:xfrm>
        </p:spPr>
        <p:txBody>
          <a:bodyPr/>
          <a:lstStyle/>
          <a:p>
            <a:pPr marL="0" indent="0"/>
            <a:r>
              <a:rPr lang="en-US" dirty="0"/>
              <a:t>Merge.</a:t>
            </a:r>
          </a:p>
          <a:p>
            <a:pPr marL="346075" lvl="1" indent="-231775"/>
            <a:r>
              <a:rPr lang="en-US" dirty="0"/>
              <a:t>Keep track of smallest element in each sorted half.</a:t>
            </a:r>
          </a:p>
          <a:p>
            <a:pPr marL="346075" lvl="1" indent="-231775"/>
            <a:r>
              <a:rPr lang="en-US" dirty="0"/>
              <a:t>Insert smallest of two elements into auxiliary array.</a:t>
            </a:r>
          </a:p>
          <a:p>
            <a:pPr marL="346075" lvl="1" indent="-231775"/>
            <a:r>
              <a:rPr lang="en-US" dirty="0"/>
              <a:t>Repeat until done.</a:t>
            </a:r>
          </a:p>
          <a:p>
            <a:pPr marL="346075" lvl="1" indent="-231775"/>
            <a:endParaRPr lang="en-US" dirty="0"/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297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2035" name="Group 3"/>
          <p:cNvGrpSpPr>
            <a:grpSpLocks/>
          </p:cNvGrpSpPr>
          <p:nvPr/>
        </p:nvGrpSpPr>
        <p:grpSpPr bwMode="auto">
          <a:xfrm>
            <a:off x="914400" y="3505200"/>
            <a:ext cx="1905000" cy="685800"/>
            <a:chOff x="288" y="2208"/>
            <a:chExt cx="1200" cy="432"/>
          </a:xfrm>
        </p:grpSpPr>
        <p:sp>
          <p:nvSpPr>
            <p:cNvPr id="172036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2037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38" name="Group 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2040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41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2042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2043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2044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2045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2046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172047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2048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2049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2051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2052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2059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2060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2061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2062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2063" name="Rectangle 31"/>
          <p:cNvSpPr>
            <a:spLocks noGrp="1" noChangeArrowheads="1"/>
          </p:cNvSpPr>
          <p:nvPr>
            <p:ph type="title"/>
          </p:nvPr>
        </p:nvSpPr>
        <p:spPr>
          <a:xfrm>
            <a:off x="1051277" y="228600"/>
            <a:ext cx="6965245" cy="1202485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72064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066800" y="1120588"/>
            <a:ext cx="6196405" cy="3603812"/>
          </a:xfrm>
        </p:spPr>
        <p:txBody>
          <a:bodyPr/>
          <a:lstStyle/>
          <a:p>
            <a:pPr marL="0" indent="0"/>
            <a:r>
              <a:rPr lang="en-US" dirty="0"/>
              <a:t>Merge.</a:t>
            </a:r>
          </a:p>
          <a:p>
            <a:pPr marL="346075" lvl="1" indent="-231775"/>
            <a:r>
              <a:rPr lang="en-US" dirty="0"/>
              <a:t>Keep track of smallest element in each sorted half.</a:t>
            </a:r>
          </a:p>
          <a:p>
            <a:pPr marL="346075" lvl="1" indent="-231775"/>
            <a:r>
              <a:rPr lang="en-US" dirty="0"/>
              <a:t>Insert smallest of two elements into auxiliary array.</a:t>
            </a:r>
          </a:p>
          <a:p>
            <a:pPr marL="346075" lvl="1" indent="-231775"/>
            <a:r>
              <a:rPr lang="en-US" dirty="0"/>
              <a:t>Repeat until done.</a:t>
            </a:r>
          </a:p>
          <a:p>
            <a:pPr marL="346075" lvl="1" indent="-231775"/>
            <a:endParaRPr lang="en-US" dirty="0"/>
          </a:p>
        </p:txBody>
      </p:sp>
      <p:sp>
        <p:nvSpPr>
          <p:cNvPr id="172065" name="Rectangle 33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2463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3059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3061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062" name="Group 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3064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065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173071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3081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3083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3084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3085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3086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3087" name="Rectangle 31"/>
          <p:cNvSpPr>
            <a:spLocks noGrp="1" noChangeArrowheads="1"/>
          </p:cNvSpPr>
          <p:nvPr>
            <p:ph type="title"/>
          </p:nvPr>
        </p:nvSpPr>
        <p:spPr>
          <a:xfrm>
            <a:off x="1111827" y="152400"/>
            <a:ext cx="6965245" cy="1202485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73088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245197" y="957797"/>
            <a:ext cx="6196405" cy="3603812"/>
          </a:xfrm>
        </p:spPr>
        <p:txBody>
          <a:bodyPr/>
          <a:lstStyle/>
          <a:p>
            <a:pPr marL="0" indent="0"/>
            <a:r>
              <a:rPr lang="en-US" dirty="0"/>
              <a:t>Merge.</a:t>
            </a:r>
          </a:p>
          <a:p>
            <a:pPr marL="346075" lvl="1" indent="-231775"/>
            <a:r>
              <a:rPr lang="en-US" dirty="0"/>
              <a:t>Keep track of smallest element in each sorted half.</a:t>
            </a:r>
          </a:p>
          <a:p>
            <a:pPr marL="346075" lvl="1" indent="-231775"/>
            <a:r>
              <a:rPr lang="en-US" dirty="0"/>
              <a:t>Insert smallest of two elements into auxiliary array.</a:t>
            </a:r>
          </a:p>
          <a:p>
            <a:pPr marL="346075" lvl="1" indent="-231775"/>
            <a:r>
              <a:rPr lang="en-US" dirty="0"/>
              <a:t>Repeat until done.</a:t>
            </a:r>
          </a:p>
          <a:p>
            <a:pPr marL="346075" lvl="1" indent="-231775"/>
            <a:endParaRPr lang="en-US" dirty="0"/>
          </a:p>
        </p:txBody>
      </p:sp>
      <p:sp>
        <p:nvSpPr>
          <p:cNvPr id="173089" name="Rectangle 3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pitchFamily="49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132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4083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74084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4085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086" name="Group 6"/>
          <p:cNvGrpSpPr>
            <a:grpSpLocks/>
          </p:cNvGrpSpPr>
          <p:nvPr/>
        </p:nvGrpSpPr>
        <p:grpSpPr bwMode="auto">
          <a:xfrm>
            <a:off x="4114800" y="3505200"/>
            <a:ext cx="1905000" cy="685800"/>
            <a:chOff x="2256" y="2208"/>
            <a:chExt cx="1200" cy="432"/>
          </a:xfrm>
        </p:grpSpPr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4088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089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4090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4091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4092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4093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4094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174095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4096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4097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4098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4099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4100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74103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4105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4107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4108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4110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4111" name="Rectangle 31"/>
          <p:cNvSpPr>
            <a:spLocks noGrp="1" noChangeArrowheads="1"/>
          </p:cNvSpPr>
          <p:nvPr>
            <p:ph type="title"/>
          </p:nvPr>
        </p:nvSpPr>
        <p:spPr>
          <a:xfrm>
            <a:off x="1013177" y="228600"/>
            <a:ext cx="6965245" cy="1202485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7411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073727" y="1120588"/>
            <a:ext cx="6196405" cy="3603812"/>
          </a:xfrm>
        </p:spPr>
        <p:txBody>
          <a:bodyPr/>
          <a:lstStyle/>
          <a:p>
            <a:pPr marL="0" indent="0"/>
            <a:r>
              <a:rPr lang="en-US" dirty="0"/>
              <a:t>Merge.</a:t>
            </a:r>
          </a:p>
          <a:p>
            <a:pPr marL="346075" lvl="1" indent="-231775"/>
            <a:r>
              <a:rPr lang="en-US" dirty="0"/>
              <a:t>Keep track of smallest element in each sorted half.</a:t>
            </a:r>
          </a:p>
          <a:p>
            <a:pPr marL="346075" lvl="1" indent="-231775"/>
            <a:r>
              <a:rPr lang="en-US" dirty="0"/>
              <a:t>Insert smallest of two elements into auxiliary array.</a:t>
            </a:r>
          </a:p>
          <a:p>
            <a:pPr marL="346075" lvl="1" indent="-231775"/>
            <a:r>
              <a:rPr lang="en-US" dirty="0"/>
              <a:t>Repeat until done.</a:t>
            </a:r>
          </a:p>
          <a:p>
            <a:pPr marL="346075" lvl="1" indent="-231775"/>
            <a:endParaRPr lang="en-US" dirty="0"/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2294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Today’s Agenda 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&amp; Conquer Strategy</a:t>
            </a:r>
          </a:p>
          <a:p>
            <a:r>
              <a:rPr lang="en-US" dirty="0" smtClean="0"/>
              <a:t>Merge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9006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5107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175108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5109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10" name="Group 6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5112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13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5115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5116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175119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5132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5133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5134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5135" name="Rectangle 31"/>
          <p:cNvSpPr>
            <a:spLocks noGrp="1" noChangeArrowheads="1"/>
          </p:cNvSpPr>
          <p:nvPr>
            <p:ph type="title"/>
          </p:nvPr>
        </p:nvSpPr>
        <p:spPr>
          <a:xfrm>
            <a:off x="1051277" y="152400"/>
            <a:ext cx="6965245" cy="1202485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7513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042595" y="930088"/>
            <a:ext cx="6196405" cy="3603812"/>
          </a:xfrm>
        </p:spPr>
        <p:txBody>
          <a:bodyPr/>
          <a:lstStyle/>
          <a:p>
            <a:pPr marL="0" indent="0"/>
            <a:r>
              <a:rPr lang="en-US" dirty="0"/>
              <a:t>Merge.</a:t>
            </a:r>
          </a:p>
          <a:p>
            <a:pPr marL="346075" lvl="1" indent="-231775"/>
            <a:r>
              <a:rPr lang="en-US" dirty="0"/>
              <a:t>Keep track of smallest element in each sorted half.</a:t>
            </a:r>
          </a:p>
          <a:p>
            <a:pPr marL="346075" lvl="1" indent="-231775"/>
            <a:r>
              <a:rPr lang="en-US" dirty="0"/>
              <a:t>Insert smallest of two elements into auxiliary array.</a:t>
            </a:r>
          </a:p>
          <a:p>
            <a:pPr marL="346075" lvl="1" indent="-231775"/>
            <a:r>
              <a:rPr lang="en-US" dirty="0"/>
              <a:t>Repeat until done.</a:t>
            </a:r>
          </a:p>
          <a:p>
            <a:pPr marL="346075" lvl="1" indent="-231775"/>
            <a:endParaRPr lang="en-US" dirty="0"/>
          </a:p>
        </p:txBody>
      </p:sp>
      <p:sp>
        <p:nvSpPr>
          <p:cNvPr id="175137" name="Rectangle 3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8316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6131" name="Group 3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176132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6133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134" name="Group 6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6136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137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6138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6139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6140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6141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6142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6144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6145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6146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6147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6148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6156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6157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6158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6159" name="Rectangle 31"/>
          <p:cNvSpPr>
            <a:spLocks noGrp="1" noChangeArrowheads="1"/>
          </p:cNvSpPr>
          <p:nvPr>
            <p:ph type="title"/>
          </p:nvPr>
        </p:nvSpPr>
        <p:spPr>
          <a:xfrm>
            <a:off x="1084118" y="228600"/>
            <a:ext cx="6965245" cy="1202485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76160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042595" y="930088"/>
            <a:ext cx="6196405" cy="3603812"/>
          </a:xfrm>
        </p:spPr>
        <p:txBody>
          <a:bodyPr/>
          <a:lstStyle/>
          <a:p>
            <a:pPr marL="0" indent="0"/>
            <a:r>
              <a:rPr lang="en-US" dirty="0"/>
              <a:t>Merge.</a:t>
            </a:r>
          </a:p>
          <a:p>
            <a:pPr marL="346075" lvl="1" indent="-231775"/>
            <a:r>
              <a:rPr lang="en-US" dirty="0"/>
              <a:t>Keep track of smallest element in each sorted half.</a:t>
            </a:r>
          </a:p>
          <a:p>
            <a:pPr marL="346075" lvl="1" indent="-231775"/>
            <a:r>
              <a:rPr lang="en-US" dirty="0"/>
              <a:t>Insert smallest of two elements into auxiliary array.</a:t>
            </a:r>
          </a:p>
          <a:p>
            <a:pPr marL="346075" lvl="1" indent="-231775"/>
            <a:r>
              <a:rPr lang="en-US" dirty="0"/>
              <a:t>Repeat until done.</a:t>
            </a:r>
          </a:p>
          <a:p>
            <a:pPr marL="346075" lvl="1" indent="-231775"/>
            <a:endParaRPr lang="en-US" dirty="0"/>
          </a:p>
        </p:txBody>
      </p:sp>
      <p:sp>
        <p:nvSpPr>
          <p:cNvPr id="176161" name="Rectangle 33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636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7155" name="Group 3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7157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158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177159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7160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161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7166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177167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7168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7169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7170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7172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77175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77176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77177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77178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77179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7180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7181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7182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7183" name="Rectangle 31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965245" cy="1202485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77184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021813" y="1092879"/>
            <a:ext cx="6196405" cy="3603812"/>
          </a:xfrm>
        </p:spPr>
        <p:txBody>
          <a:bodyPr/>
          <a:lstStyle/>
          <a:p>
            <a:pPr marL="0" indent="0"/>
            <a:r>
              <a:rPr lang="en-US" dirty="0"/>
              <a:t>Merge.</a:t>
            </a:r>
          </a:p>
          <a:p>
            <a:pPr marL="346075" lvl="1" indent="-231775"/>
            <a:r>
              <a:rPr lang="en-US" dirty="0"/>
              <a:t>Keep track of smallest element in each sorted half.</a:t>
            </a:r>
          </a:p>
          <a:p>
            <a:pPr marL="346075" lvl="1" indent="-231775"/>
            <a:r>
              <a:rPr lang="en-US" dirty="0"/>
              <a:t>Insert smallest of two elements into auxiliary array.</a:t>
            </a:r>
          </a:p>
          <a:p>
            <a:pPr marL="346075" lvl="1" indent="-231775"/>
            <a:r>
              <a:rPr lang="en-US" dirty="0"/>
              <a:t>Repeat until done.</a:t>
            </a:r>
          </a:p>
          <a:p>
            <a:pPr marL="346075" lvl="1" indent="-231775"/>
            <a:endParaRPr lang="en-US" dirty="0"/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364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grpSp>
        <p:nvGrpSpPr>
          <p:cNvPr id="178179" name="Group 3"/>
          <p:cNvGrpSpPr>
            <a:grpSpLocks/>
          </p:cNvGrpSpPr>
          <p:nvPr/>
        </p:nvGrpSpPr>
        <p:grpSpPr bwMode="auto">
          <a:xfrm>
            <a:off x="2514600" y="3505200"/>
            <a:ext cx="1905000" cy="685800"/>
            <a:chOff x="288" y="2208"/>
            <a:chExt cx="1200" cy="432"/>
          </a:xfrm>
        </p:grpSpPr>
        <p:sp>
          <p:nvSpPr>
            <p:cNvPr id="178180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3399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82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8184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8190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178191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819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819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819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78198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78199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78200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78202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78204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8205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8206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8207" name="Rectangle 31"/>
          <p:cNvSpPr>
            <a:spLocks noGrp="1" noChangeArrowheads="1"/>
          </p:cNvSpPr>
          <p:nvPr>
            <p:ph type="title"/>
          </p:nvPr>
        </p:nvSpPr>
        <p:spPr>
          <a:xfrm>
            <a:off x="1051277" y="152400"/>
            <a:ext cx="6965245" cy="1202485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78208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066800" y="1120588"/>
            <a:ext cx="6196405" cy="3603812"/>
          </a:xfrm>
        </p:spPr>
        <p:txBody>
          <a:bodyPr/>
          <a:lstStyle/>
          <a:p>
            <a:pPr marL="0" indent="0"/>
            <a:r>
              <a:rPr lang="en-US" dirty="0"/>
              <a:t>Merge.</a:t>
            </a:r>
          </a:p>
          <a:p>
            <a:pPr marL="346075" lvl="1" indent="-231775"/>
            <a:r>
              <a:rPr lang="en-US" dirty="0"/>
              <a:t>Keep track of smallest element in each sorted half.</a:t>
            </a:r>
          </a:p>
          <a:p>
            <a:pPr marL="346075" lvl="1" indent="-231775"/>
            <a:r>
              <a:rPr lang="en-US" dirty="0"/>
              <a:t>Insert smallest of two elements into auxiliary array.</a:t>
            </a:r>
          </a:p>
          <a:p>
            <a:pPr marL="346075" lvl="1" indent="-231775"/>
            <a:r>
              <a:rPr lang="en-US" dirty="0"/>
              <a:t>Repeat until done.</a:t>
            </a:r>
          </a:p>
          <a:p>
            <a:pPr marL="346075" lvl="1" indent="-231775"/>
            <a:endParaRPr lang="en-US" dirty="0"/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pitchFamily="49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825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chemeClr val="accent1"/>
                </a:solidFill>
                <a:latin typeface="Arial" charset="0"/>
              </a:rPr>
              <a:t>first half</a:t>
            </a:r>
            <a:br>
              <a:rPr kumimoji="0" lang="en-US" sz="1800" b="1">
                <a:solidFill>
                  <a:schemeClr val="accent1"/>
                </a:solidFill>
                <a:latin typeface="Arial" charset="0"/>
              </a:rPr>
            </a:br>
            <a:r>
              <a:rPr kumimoji="0" lang="en-US" sz="1800" b="1">
                <a:solidFill>
                  <a:schemeClr val="accent1"/>
                </a:solidFill>
                <a:latin typeface="Arial" charset="0"/>
              </a:rPr>
              <a:t>exhausted</a:t>
            </a:r>
            <a:endParaRPr kumimoji="0" lang="en-US" sz="18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79204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9205" name="Group 5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179206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9207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208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179214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79217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79218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79219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79224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79225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79226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79227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79228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9229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79230" name="Rectangle 30"/>
          <p:cNvSpPr>
            <a:spLocks noGrp="1" noChangeArrowheads="1"/>
          </p:cNvSpPr>
          <p:nvPr>
            <p:ph type="title"/>
          </p:nvPr>
        </p:nvSpPr>
        <p:spPr>
          <a:xfrm>
            <a:off x="1101436" y="152400"/>
            <a:ext cx="6965245" cy="1202485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79231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295400" y="957797"/>
            <a:ext cx="6196405" cy="3603812"/>
          </a:xfrm>
        </p:spPr>
        <p:txBody>
          <a:bodyPr/>
          <a:lstStyle/>
          <a:p>
            <a:pPr marL="0" indent="0"/>
            <a:r>
              <a:rPr lang="en-US" dirty="0"/>
              <a:t>Merge.</a:t>
            </a:r>
          </a:p>
          <a:p>
            <a:pPr marL="346075" lvl="1" indent="-231775"/>
            <a:r>
              <a:rPr lang="en-US" dirty="0"/>
              <a:t>Keep track of smallest element in each sorted half.</a:t>
            </a:r>
          </a:p>
          <a:p>
            <a:pPr marL="346075" lvl="1" indent="-231775"/>
            <a:r>
              <a:rPr lang="en-US" dirty="0"/>
              <a:t>Insert smallest of two elements into auxiliary array.</a:t>
            </a:r>
          </a:p>
          <a:p>
            <a:pPr marL="346075" lvl="1" indent="-231775"/>
            <a:r>
              <a:rPr lang="en-US" dirty="0"/>
              <a:t>Repeat until done.</a:t>
            </a:r>
          </a:p>
          <a:p>
            <a:pPr marL="346075" lvl="1" indent="-231775"/>
            <a:endParaRPr lang="en-US" dirty="0"/>
          </a:p>
        </p:txBody>
      </p:sp>
      <p:sp>
        <p:nvSpPr>
          <p:cNvPr id="179232" name="Rectangle 32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908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3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latin typeface="Arial" charset="0"/>
              </a:rPr>
              <a:t>auxiliary array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sz="1800" b="1">
                <a:solidFill>
                  <a:schemeClr val="accent1"/>
                </a:solidFill>
                <a:latin typeface="Arial" charset="0"/>
              </a:rPr>
              <a:t>first half</a:t>
            </a:r>
            <a:br>
              <a:rPr kumimoji="0" lang="en-US" sz="1800" b="1">
                <a:solidFill>
                  <a:schemeClr val="accent1"/>
                </a:solidFill>
                <a:latin typeface="Arial" charset="0"/>
              </a:rPr>
            </a:br>
            <a:r>
              <a:rPr kumimoji="0" lang="en-US" sz="1800" b="1">
                <a:solidFill>
                  <a:schemeClr val="accent1"/>
                </a:solidFill>
                <a:latin typeface="Arial" charset="0"/>
              </a:rPr>
              <a:t>exhausted</a:t>
            </a:r>
            <a:endParaRPr kumimoji="0" lang="en-US" sz="18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80228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0229" name="Group 5"/>
          <p:cNvGrpSpPr>
            <a:grpSpLocks/>
          </p:cNvGrpSpPr>
          <p:nvPr/>
        </p:nvGrpSpPr>
        <p:grpSpPr bwMode="auto">
          <a:xfrm>
            <a:off x="5715000" y="3505200"/>
            <a:ext cx="1905000" cy="685800"/>
            <a:chOff x="2256" y="2208"/>
            <a:chExt cx="1200" cy="432"/>
          </a:xfrm>
        </p:grpSpPr>
        <p:sp>
          <p:nvSpPr>
            <p:cNvPr id="180230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sz="1800" b="1">
                  <a:solidFill>
                    <a:srgbClr val="006600"/>
                  </a:solidFill>
                  <a:latin typeface="Arial" charset="0"/>
                </a:rPr>
                <a:t>smallest</a:t>
              </a:r>
              <a:endParaRPr kumimoji="0" lang="en-US" sz="18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80231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0232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180233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80234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180235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180236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180237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180238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180239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180240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80241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80242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80243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0" lang="en-US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A</a:t>
            </a: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G</a:t>
            </a: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H</a:t>
            </a: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I</a:t>
            </a:r>
          </a:p>
        </p:txBody>
      </p:sp>
      <p:sp>
        <p:nvSpPr>
          <p:cNvPr id="180248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L</a:t>
            </a:r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M</a:t>
            </a:r>
          </a:p>
        </p:txBody>
      </p:sp>
      <p:sp>
        <p:nvSpPr>
          <p:cNvPr id="180250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O</a:t>
            </a:r>
          </a:p>
        </p:txBody>
      </p:sp>
      <p:sp>
        <p:nvSpPr>
          <p:cNvPr id="180251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R</a:t>
            </a:r>
          </a:p>
        </p:txBody>
      </p:sp>
      <p:sp>
        <p:nvSpPr>
          <p:cNvPr id="180252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S</a:t>
            </a:r>
          </a:p>
        </p:txBody>
      </p:sp>
      <p:sp>
        <p:nvSpPr>
          <p:cNvPr id="180253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latin typeface="Courier New" pitchFamily="49" charset="0"/>
              </a:rPr>
              <a:t> </a:t>
            </a:r>
          </a:p>
        </p:txBody>
      </p:sp>
      <p:sp>
        <p:nvSpPr>
          <p:cNvPr id="180254" name="Rectangle 30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965245" cy="1202485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18025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333500" y="930088"/>
            <a:ext cx="6196405" cy="3603812"/>
          </a:xfrm>
        </p:spPr>
        <p:txBody>
          <a:bodyPr/>
          <a:lstStyle/>
          <a:p>
            <a:pPr marL="0" indent="0"/>
            <a:r>
              <a:rPr lang="en-US" dirty="0"/>
              <a:t>Merge.</a:t>
            </a:r>
          </a:p>
          <a:p>
            <a:pPr marL="346075" lvl="1" indent="-231775"/>
            <a:r>
              <a:rPr lang="en-US" dirty="0"/>
              <a:t>Keep track of smallest element in each sorted half.</a:t>
            </a:r>
          </a:p>
          <a:p>
            <a:pPr marL="346075" lvl="1" indent="-231775"/>
            <a:r>
              <a:rPr lang="en-US" dirty="0"/>
              <a:t>Insert smallest of two elements into auxiliary array.</a:t>
            </a:r>
          </a:p>
          <a:p>
            <a:pPr marL="346075" lvl="1" indent="-231775"/>
            <a:r>
              <a:rPr lang="en-US" dirty="0"/>
              <a:t>Repeat until done.</a:t>
            </a:r>
          </a:p>
          <a:p>
            <a:pPr marL="346075" lvl="1" indent="-231775"/>
            <a:endParaRPr lang="en-US" dirty="0"/>
          </a:p>
        </p:txBody>
      </p:sp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0" lang="en-US" b="1">
                <a:solidFill>
                  <a:schemeClr val="bg1"/>
                </a:solidFill>
                <a:latin typeface="Courier New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630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5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7721" y="634206"/>
            <a:ext cx="6535341" cy="5476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Seven Basic Function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15240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just" eaLnBrk="1" hangingPunct="1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Constant function	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800" i="1" dirty="0" smtClean="0">
                <a:latin typeface="Courier New" pitchFamily="49" charset="0"/>
                <a:cs typeface="Courier New" pitchFamily="49" charset="0"/>
              </a:rPr>
              <a:t>f(n</a:t>
            </a:r>
            <a:r>
              <a:rPr lang="en-US" altLang="en-US" sz="2800" i="1" dirty="0">
                <a:latin typeface="Courier New" pitchFamily="49" charset="0"/>
                <a:cs typeface="Courier New" pitchFamily="49" charset="0"/>
              </a:rPr>
              <a:t>) = c</a:t>
            </a:r>
          </a:p>
          <a:p>
            <a:pPr marL="609600" indent="-609600" algn="just" eaLnBrk="1" hangingPunct="1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Linear function 		</a:t>
            </a:r>
            <a:r>
              <a:rPr lang="en-US" altLang="en-US" sz="2800" i="1" dirty="0">
                <a:latin typeface="Courier New" pitchFamily="49" charset="0"/>
                <a:cs typeface="Courier New" pitchFamily="49" charset="0"/>
              </a:rPr>
              <a:t>f(n) = n</a:t>
            </a:r>
          </a:p>
          <a:p>
            <a:pPr marL="609600" indent="-609600" algn="just" eaLnBrk="1" hangingPunct="1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Quadratic function	</a:t>
            </a:r>
            <a:r>
              <a:rPr lang="en-US" altLang="en-US" sz="2800" i="1" dirty="0">
                <a:latin typeface="Courier New" pitchFamily="49" charset="0"/>
                <a:cs typeface="Courier New" pitchFamily="49" charset="0"/>
              </a:rPr>
              <a:t>f(n) = n</a:t>
            </a:r>
            <a:r>
              <a:rPr lang="en-US" altLang="en-US" sz="2800" i="1" baseline="300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609600" indent="-609600" algn="just" eaLnBrk="1" hangingPunct="1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Cubic function		</a:t>
            </a:r>
            <a:r>
              <a:rPr lang="en-US" altLang="en-US" sz="2800" i="1" dirty="0">
                <a:latin typeface="Courier New" pitchFamily="49" charset="0"/>
                <a:cs typeface="Courier New" pitchFamily="49" charset="0"/>
              </a:rPr>
              <a:t>f(n) = n</a:t>
            </a:r>
            <a:r>
              <a:rPr lang="en-US" altLang="en-US" sz="2800" i="1" baseline="300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609600" indent="-609600" algn="just" eaLnBrk="1" hangingPunct="1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Log function			</a:t>
            </a:r>
            <a:r>
              <a:rPr lang="en-US" altLang="en-US" sz="2800" i="1" dirty="0">
                <a:latin typeface="Courier New" pitchFamily="49" charset="0"/>
                <a:cs typeface="Courier New" pitchFamily="49" charset="0"/>
              </a:rPr>
              <a:t>f(n) = log n</a:t>
            </a:r>
          </a:p>
          <a:p>
            <a:pPr marL="609600" indent="-609600" algn="just" eaLnBrk="1" hangingPunct="1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Log linear function	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f(n) = n log n</a:t>
            </a:r>
          </a:p>
          <a:p>
            <a:pPr marL="609600" indent="-609600" algn="just" eaLnBrk="1" hangingPunct="1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Exponential function	</a:t>
            </a:r>
            <a:r>
              <a:rPr lang="en-US" altLang="en-US" sz="2800" i="1" dirty="0">
                <a:latin typeface="Courier New" pitchFamily="49" charset="0"/>
                <a:cs typeface="Courier New" pitchFamily="49" charset="0"/>
              </a:rPr>
              <a:t>f(n) = </a:t>
            </a:r>
            <a:r>
              <a:rPr lang="en-US" altLang="en-US" sz="2800" i="1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en-US" sz="2800" i="1" baseline="30000" dirty="0" err="1">
                <a:latin typeface="Courier New" pitchFamily="49" charset="0"/>
                <a:cs typeface="Courier New" pitchFamily="49" charset="0"/>
              </a:rPr>
              <a:t>n</a:t>
            </a:r>
            <a:endParaRPr lang="en-US" altLang="en-US" sz="2800" i="1" baseline="30000" dirty="0">
              <a:latin typeface="Courier New" pitchFamily="49" charset="0"/>
              <a:cs typeface="Courier New" pitchFamily="49" charset="0"/>
            </a:endParaRPr>
          </a:p>
          <a:p>
            <a:pPr marL="609600" indent="-609600" algn="just" eaLnBrk="1" hangingPunct="1">
              <a:spcBef>
                <a:spcPct val="20000"/>
              </a:spcBef>
              <a:buFont typeface="Calibri" pitchFamily="34" charset="0"/>
              <a:buAutoNum type="arabicPeriod"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 eaLnBrk="1" hangingPunct="1">
              <a:spcBef>
                <a:spcPct val="20000"/>
              </a:spcBef>
              <a:buFont typeface="Calibri" pitchFamily="34" charset="0"/>
              <a:buAutoNum type="arabicPeriod"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4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143751" y="0"/>
            <a:ext cx="71794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1637300-5A82-4031-8AC9-3F5029F9CA5A}" type="slidenum">
              <a:rPr lang="en-US" altLang="en-US" sz="1200">
                <a:solidFill>
                  <a:schemeClr val="bg1"/>
                </a:solidFill>
              </a:rPr>
              <a:pPr/>
              <a:t>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85801"/>
            <a:ext cx="6477000" cy="6858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Big-O: Functions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0" y="1905000"/>
            <a:ext cx="5086350" cy="4476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O(1)		</a:t>
            </a:r>
            <a:r>
              <a:rPr lang="en-US" altLang="en-US" dirty="0" smtClean="0"/>
              <a:t>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eaLnBrk="1" hangingPunct="1"/>
            <a:r>
              <a:rPr lang="en-US" altLang="en-US" dirty="0" smtClean="0"/>
              <a:t>O(log n)	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r>
              <a:rPr lang="en-US" altLang="en-US" dirty="0"/>
              <a:t>O(n log n)	</a:t>
            </a:r>
            <a:r>
              <a:rPr lang="en-US" altLang="en-US" dirty="0" smtClean="0"/>
              <a:t>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 smtClean="0"/>
              <a:t>O(n)		</a:t>
            </a:r>
            <a:r>
              <a:rPr lang="en-US" altLang="en-US" dirty="0" smtClean="0"/>
              <a:t>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eaLnBrk="1" hangingPunct="1"/>
            <a:r>
              <a:rPr lang="en-US" altLang="en-US" dirty="0" smtClean="0"/>
              <a:t>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	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quadratic time</a:t>
            </a:r>
          </a:p>
          <a:p>
            <a:pPr eaLnBrk="1" hangingPunct="1"/>
            <a:r>
              <a:rPr lang="en-US" altLang="en-US" dirty="0" smtClean="0"/>
              <a:t>O(n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	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cubic time</a:t>
            </a:r>
          </a:p>
          <a:p>
            <a:pPr eaLnBrk="1" hangingPunct="1"/>
            <a:r>
              <a:rPr lang="en-US" altLang="en-US" dirty="0" smtClean="0"/>
              <a:t>O(2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)	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exponential time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72804" y="1524000"/>
            <a:ext cx="165139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chemeClr val="accent1"/>
                </a:solidFill>
                <a:latin typeface="Times New Roman" pitchFamily="18" charset="0"/>
              </a:rPr>
              <a:t>BETTER</a:t>
            </a:r>
            <a:endParaRPr lang="en-US" altLang="en-US" dirty="0">
              <a:solidFill>
                <a:schemeClr val="accent1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</a:rPr>
              <a:t>WORSE</a:t>
            </a:r>
            <a:endParaRPr lang="en-US" altLang="en-US" sz="1800" dirty="0">
              <a:latin typeface="Times New Roman" pitchFamily="18" charset="0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286000" y="21336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6965245" cy="120248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Divide &amp; Conquer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 strategy to solve large number of problems. It has following stages: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b="1" dirty="0" smtClean="0"/>
              <a:t>Divide</a:t>
            </a:r>
            <a:r>
              <a:rPr lang="en-US" b="1" dirty="0" smtClean="0"/>
              <a:t>:</a:t>
            </a:r>
            <a:r>
              <a:rPr lang="en-US" dirty="0" smtClean="0"/>
              <a:t> divide the problem into small number of pieces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b="1" dirty="0" smtClean="0"/>
              <a:t>Conquer</a:t>
            </a:r>
            <a:r>
              <a:rPr lang="en-US" b="1" dirty="0" smtClean="0"/>
              <a:t>:</a:t>
            </a:r>
            <a:r>
              <a:rPr lang="en-US" dirty="0" smtClean="0"/>
              <a:t> Solve each piece by applying divide and conquer recursively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600" b="1" dirty="0" smtClean="0"/>
              <a:t>Combine</a:t>
            </a:r>
            <a:r>
              <a:rPr lang="en-US" b="1" dirty="0" smtClean="0"/>
              <a:t>:</a:t>
            </a:r>
            <a:r>
              <a:rPr lang="en-US" dirty="0" smtClean="0"/>
              <a:t> Rearrange the pieces</a:t>
            </a:r>
          </a:p>
        </p:txBody>
      </p:sp>
    </p:spTree>
    <p:extLst>
      <p:ext uri="{BB962C8B-B14F-4D97-AF65-F5344CB8AC3E}">
        <p14:creationId xmlns:p14="http://schemas.microsoft.com/office/powerpoint/2010/main" val="20763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Merge Sort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Divide</a:t>
            </a:r>
            <a:r>
              <a:rPr lang="en-US" sz="2800" dirty="0" smtClean="0"/>
              <a:t> split A down the middle into subsequences, each of size n/2</a:t>
            </a:r>
          </a:p>
          <a:p>
            <a:pPr eaLnBrk="1" hangingPunct="1"/>
            <a:r>
              <a:rPr lang="en-US" sz="2800" b="1" dirty="0" smtClean="0"/>
              <a:t>Conquer </a:t>
            </a:r>
            <a:r>
              <a:rPr lang="en-US" sz="2800" dirty="0" smtClean="0"/>
              <a:t>: sort each subsequence by calling merge sort recursively</a:t>
            </a:r>
          </a:p>
          <a:p>
            <a:pPr eaLnBrk="1" hangingPunct="1"/>
            <a:r>
              <a:rPr lang="en-US" sz="2800" b="1" dirty="0" smtClean="0"/>
              <a:t>Merge : </a:t>
            </a:r>
            <a:r>
              <a:rPr lang="en-US" sz="2800" dirty="0" smtClean="0"/>
              <a:t>the two sorted sequences into a single sorted list</a:t>
            </a:r>
          </a:p>
        </p:txBody>
      </p:sp>
    </p:spTree>
    <p:extLst>
      <p:ext uri="{BB962C8B-B14F-4D97-AF65-F5344CB8AC3E}">
        <p14:creationId xmlns:p14="http://schemas.microsoft.com/office/powerpoint/2010/main" val="4243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Merge Sort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dividing process ends when we have split the subsequences down to a single or atomic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subsequence of length one is trivially sorted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key process is to combine stage which merges together to </a:t>
            </a:r>
            <a:r>
              <a:rPr lang="en-US" sz="2800" b="1" dirty="0" smtClean="0"/>
              <a:t>sorted lists </a:t>
            </a:r>
            <a:r>
              <a:rPr lang="en-US" sz="2800" dirty="0" smtClean="0"/>
              <a:t>into a </a:t>
            </a:r>
            <a:r>
              <a:rPr lang="en-US" sz="2800" b="1" dirty="0" smtClean="0"/>
              <a:t>single sorted </a:t>
            </a:r>
            <a:r>
              <a:rPr lang="en-US" sz="2800" dirty="0" smtClean="0"/>
              <a:t>list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Fortunately combing process is easy to implement</a:t>
            </a:r>
          </a:p>
        </p:txBody>
      </p:sp>
    </p:spTree>
    <p:extLst>
      <p:ext uri="{BB962C8B-B14F-4D97-AF65-F5344CB8AC3E}">
        <p14:creationId xmlns:p14="http://schemas.microsoft.com/office/powerpoint/2010/main" val="41040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987081" y="994832"/>
            <a:ext cx="5526881" cy="5837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1" dirty="0" smtClean="0"/>
              <a:t>7      5      2      </a:t>
            </a:r>
            <a:r>
              <a:rPr lang="en-US" sz="2400" b="1" dirty="0"/>
              <a:t>4 </a:t>
            </a:r>
            <a:r>
              <a:rPr lang="en-US" sz="2400" b="1" dirty="0" smtClean="0"/>
              <a:t>   </a:t>
            </a:r>
            <a:r>
              <a:rPr lang="en-US" sz="2400" b="1" dirty="0"/>
              <a:t>1 </a:t>
            </a:r>
            <a:r>
              <a:rPr lang="en-US" sz="2400" b="1" dirty="0" smtClean="0"/>
              <a:t>   </a:t>
            </a:r>
            <a:r>
              <a:rPr lang="en-US" sz="2400" b="1" dirty="0"/>
              <a:t>8    </a:t>
            </a:r>
            <a:r>
              <a:rPr lang="en-US" sz="2400" b="1" dirty="0" smtClean="0"/>
              <a:t>3     </a:t>
            </a:r>
            <a:r>
              <a:rPr lang="en-US" sz="2400" b="1" dirty="0"/>
              <a:t>0</a:t>
            </a:r>
          </a:p>
        </p:txBody>
      </p:sp>
      <p:sp>
        <p:nvSpPr>
          <p:cNvPr id="15363" name="Line 6"/>
          <p:cNvSpPr>
            <a:spLocks noChangeShapeType="1"/>
          </p:cNvSpPr>
          <p:nvPr/>
        </p:nvSpPr>
        <p:spPr bwMode="auto">
          <a:xfrm flipH="1">
            <a:off x="3534608" y="1578562"/>
            <a:ext cx="994839" cy="843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4584715" y="1578562"/>
            <a:ext cx="1436989" cy="713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1876543" y="2421727"/>
            <a:ext cx="1823871" cy="5837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7  </a:t>
            </a:r>
            <a:r>
              <a:rPr lang="en-US" sz="2400" b="1" dirty="0" smtClean="0"/>
              <a:t>5   </a:t>
            </a:r>
            <a:r>
              <a:rPr lang="en-US" sz="2400" b="1" dirty="0"/>
              <a:t>2 </a:t>
            </a:r>
            <a:r>
              <a:rPr lang="en-US" sz="2400" b="1" dirty="0" smtClean="0"/>
              <a:t> </a:t>
            </a:r>
            <a:r>
              <a:rPr lang="en-US" sz="2400" b="1" dirty="0"/>
              <a:t>4</a:t>
            </a: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5413747" y="2356868"/>
            <a:ext cx="2100215" cy="5837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  </a:t>
            </a:r>
            <a:r>
              <a:rPr lang="en-US" sz="2400" b="1" dirty="0" smtClean="0"/>
              <a:t> 8   3   </a:t>
            </a:r>
            <a:r>
              <a:rPr lang="en-US" sz="2400" b="1" dirty="0"/>
              <a:t>0</a:t>
            </a:r>
          </a:p>
          <a:p>
            <a:pPr algn="ctr"/>
            <a:endParaRPr lang="en-US" sz="2400" dirty="0"/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1434393" y="3783763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7     5</a:t>
            </a: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3092457" y="3783763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/>
          </a:p>
          <a:p>
            <a:pPr algn="ctr"/>
            <a:r>
              <a:rPr lang="en-US" b="1"/>
              <a:t>2    4</a:t>
            </a:r>
          </a:p>
          <a:p>
            <a:pPr algn="ctr"/>
            <a:endParaRPr lang="en-US" b="1"/>
          </a:p>
          <a:p>
            <a:pPr algn="ctr"/>
            <a:endParaRPr lang="en-US"/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4916328" y="3718904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1    8</a:t>
            </a: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6684930" y="3718904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3       0</a:t>
            </a: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4529446" y="1578562"/>
            <a:ext cx="0" cy="4669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1434393" y="5210657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7</a:t>
            </a:r>
          </a:p>
        </p:txBody>
      </p:sp>
      <p:sp>
        <p:nvSpPr>
          <p:cNvPr id="15373" name="Rectangle 16"/>
          <p:cNvSpPr>
            <a:spLocks noChangeArrowheads="1"/>
          </p:cNvSpPr>
          <p:nvPr/>
        </p:nvSpPr>
        <p:spPr bwMode="auto">
          <a:xfrm>
            <a:off x="2097619" y="5210657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3037188" y="5210657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810952" y="5210657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4</a:t>
            </a:r>
          </a:p>
        </p:txBody>
      </p:sp>
      <p:sp>
        <p:nvSpPr>
          <p:cNvPr id="15376" name="Rectangle 19"/>
          <p:cNvSpPr>
            <a:spLocks noChangeArrowheads="1"/>
          </p:cNvSpPr>
          <p:nvPr/>
        </p:nvSpPr>
        <p:spPr bwMode="auto">
          <a:xfrm>
            <a:off x="4584715" y="5275516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15377" name="Rectangle 20"/>
          <p:cNvSpPr>
            <a:spLocks noChangeArrowheads="1"/>
          </p:cNvSpPr>
          <p:nvPr/>
        </p:nvSpPr>
        <p:spPr bwMode="auto">
          <a:xfrm>
            <a:off x="5469016" y="5275516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8</a:t>
            </a:r>
          </a:p>
        </p:txBody>
      </p:sp>
      <p:sp>
        <p:nvSpPr>
          <p:cNvPr id="15378" name="Rectangle 21"/>
          <p:cNvSpPr>
            <a:spLocks noChangeArrowheads="1"/>
          </p:cNvSpPr>
          <p:nvPr/>
        </p:nvSpPr>
        <p:spPr bwMode="auto">
          <a:xfrm>
            <a:off x="6519123" y="5275516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3</a:t>
            </a:r>
          </a:p>
        </p:txBody>
      </p:sp>
      <p:sp>
        <p:nvSpPr>
          <p:cNvPr id="15379" name="Rectangle 22"/>
          <p:cNvSpPr>
            <a:spLocks noChangeArrowheads="1"/>
          </p:cNvSpPr>
          <p:nvPr/>
        </p:nvSpPr>
        <p:spPr bwMode="auto">
          <a:xfrm>
            <a:off x="7458693" y="5275516"/>
            <a:ext cx="607957" cy="4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0</a:t>
            </a:r>
          </a:p>
        </p:txBody>
      </p:sp>
      <p:sp>
        <p:nvSpPr>
          <p:cNvPr id="15380" name="Line 23"/>
          <p:cNvSpPr>
            <a:spLocks noChangeShapeType="1"/>
          </p:cNvSpPr>
          <p:nvPr/>
        </p:nvSpPr>
        <p:spPr bwMode="auto">
          <a:xfrm flipH="1">
            <a:off x="1821275" y="3005456"/>
            <a:ext cx="552688" cy="77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>
            <a:off x="3037188" y="3005456"/>
            <a:ext cx="442150" cy="77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25"/>
          <p:cNvSpPr>
            <a:spLocks noChangeShapeType="1"/>
          </p:cNvSpPr>
          <p:nvPr/>
        </p:nvSpPr>
        <p:spPr bwMode="auto">
          <a:xfrm flipH="1">
            <a:off x="1600199" y="4302633"/>
            <a:ext cx="165806" cy="908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26"/>
          <p:cNvSpPr>
            <a:spLocks noChangeShapeType="1"/>
          </p:cNvSpPr>
          <p:nvPr/>
        </p:nvSpPr>
        <p:spPr bwMode="auto">
          <a:xfrm>
            <a:off x="1766006" y="4302633"/>
            <a:ext cx="552688" cy="908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27"/>
          <p:cNvSpPr>
            <a:spLocks noChangeShapeType="1"/>
          </p:cNvSpPr>
          <p:nvPr/>
        </p:nvSpPr>
        <p:spPr bwMode="auto">
          <a:xfrm flipH="1">
            <a:off x="3147726" y="4302633"/>
            <a:ext cx="165806" cy="908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>
            <a:off x="3368801" y="4302633"/>
            <a:ext cx="607957" cy="908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9"/>
          <p:cNvSpPr>
            <a:spLocks noChangeShapeType="1"/>
          </p:cNvSpPr>
          <p:nvPr/>
        </p:nvSpPr>
        <p:spPr bwMode="auto">
          <a:xfrm flipH="1">
            <a:off x="5413747" y="2940598"/>
            <a:ext cx="718495" cy="77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30"/>
          <p:cNvSpPr>
            <a:spLocks noChangeShapeType="1"/>
          </p:cNvSpPr>
          <p:nvPr/>
        </p:nvSpPr>
        <p:spPr bwMode="auto">
          <a:xfrm>
            <a:off x="6187511" y="2940598"/>
            <a:ext cx="884301" cy="77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31"/>
          <p:cNvSpPr>
            <a:spLocks noChangeShapeType="1"/>
          </p:cNvSpPr>
          <p:nvPr/>
        </p:nvSpPr>
        <p:spPr bwMode="auto">
          <a:xfrm flipH="1">
            <a:off x="4861059" y="4237775"/>
            <a:ext cx="386882" cy="1037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32"/>
          <p:cNvSpPr>
            <a:spLocks noChangeShapeType="1"/>
          </p:cNvSpPr>
          <p:nvPr/>
        </p:nvSpPr>
        <p:spPr bwMode="auto">
          <a:xfrm>
            <a:off x="5303210" y="4237775"/>
            <a:ext cx="497419" cy="1037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33"/>
          <p:cNvSpPr>
            <a:spLocks noChangeShapeType="1"/>
          </p:cNvSpPr>
          <p:nvPr/>
        </p:nvSpPr>
        <p:spPr bwMode="auto">
          <a:xfrm flipH="1">
            <a:off x="6684930" y="4237775"/>
            <a:ext cx="221075" cy="1037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4"/>
          <p:cNvSpPr>
            <a:spLocks noChangeShapeType="1"/>
          </p:cNvSpPr>
          <p:nvPr/>
        </p:nvSpPr>
        <p:spPr bwMode="auto">
          <a:xfrm>
            <a:off x="6906005" y="4237775"/>
            <a:ext cx="773763" cy="10377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Rectangle 35"/>
          <p:cNvSpPr>
            <a:spLocks noChangeArrowheads="1"/>
          </p:cNvSpPr>
          <p:nvPr/>
        </p:nvSpPr>
        <p:spPr bwMode="auto">
          <a:xfrm>
            <a:off x="1434393" y="3783763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7     5</a:t>
            </a:r>
          </a:p>
        </p:txBody>
      </p:sp>
      <p:sp>
        <p:nvSpPr>
          <p:cNvPr id="15393" name="Rectangle 36"/>
          <p:cNvSpPr>
            <a:spLocks noChangeArrowheads="1"/>
          </p:cNvSpPr>
          <p:nvPr/>
        </p:nvSpPr>
        <p:spPr bwMode="auto">
          <a:xfrm>
            <a:off x="3092457" y="3783763"/>
            <a:ext cx="1160645" cy="5188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/>
          </a:p>
          <a:p>
            <a:pPr algn="ctr"/>
            <a:endParaRPr lang="en-US" sz="2400" b="1"/>
          </a:p>
          <a:p>
            <a:pPr algn="ctr"/>
            <a:r>
              <a:rPr lang="en-US" sz="2400" b="1"/>
              <a:t>2    4</a:t>
            </a:r>
          </a:p>
          <a:p>
            <a:pPr algn="ctr"/>
            <a:endParaRPr lang="en-US" sz="2400" b="1"/>
          </a:p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640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  <p:bldP spid="15364" grpId="0" animBg="1"/>
      <p:bldP spid="15365" grpId="0" animBg="1"/>
      <p:bldP spid="15366" grpId="0" animBg="1"/>
      <p:bldP spid="15367" grpId="0" animBg="1"/>
      <p:bldP spid="15368" grpId="0" animBg="1"/>
      <p:bldP spid="15369" grpId="0" animBg="1"/>
      <p:bldP spid="15370" grpId="0" animBg="1"/>
      <p:bldP spid="15372" grpId="0" animBg="1"/>
      <p:bldP spid="15373" grpId="0" animBg="1"/>
      <p:bldP spid="15374" grpId="0" animBg="1"/>
      <p:bldP spid="15375" grpId="0" animBg="1"/>
      <p:bldP spid="15376" grpId="0" animBg="1"/>
      <p:bldP spid="15377" grpId="0" animBg="1"/>
      <p:bldP spid="15378" grpId="0" animBg="1"/>
      <p:bldP spid="15379" grpId="0" animBg="1"/>
      <p:bldP spid="15380" grpId="0" animBg="1"/>
      <p:bldP spid="15381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1647</Words>
  <Application>Microsoft Office PowerPoint</Application>
  <PresentationFormat>On-screen Show (4:3)</PresentationFormat>
  <Paragraphs>709</Paragraphs>
  <Slides>35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Pushpin</vt:lpstr>
      <vt:lpstr>Equation</vt:lpstr>
      <vt:lpstr>PowerPoint Presentation</vt:lpstr>
      <vt:lpstr>In the Last Lecture</vt:lpstr>
      <vt:lpstr>Today’s Agenda </vt:lpstr>
      <vt:lpstr>Seven Basic Function</vt:lpstr>
      <vt:lpstr>Big-O: Functions Ranking</vt:lpstr>
      <vt:lpstr>Divide &amp; Conquer</vt:lpstr>
      <vt:lpstr>Merge Sort</vt:lpstr>
      <vt:lpstr>Merge Sort</vt:lpstr>
      <vt:lpstr>PowerPoint Presentation</vt:lpstr>
      <vt:lpstr>PowerPoint Presentation</vt:lpstr>
      <vt:lpstr>Algorithm Merge-sort</vt:lpstr>
      <vt:lpstr>Merge Algorithm</vt:lpstr>
      <vt:lpstr>PowerPoint Presentation</vt:lpstr>
      <vt:lpstr>PowerPoint Presentation</vt:lpstr>
      <vt:lpstr>PowerPoint Presentation</vt:lpstr>
      <vt:lpstr>Merge Algorithm</vt:lpstr>
      <vt:lpstr>Analysis of Merge-sort</vt:lpstr>
      <vt:lpstr>Analysis of Merge-sort</vt:lpstr>
      <vt:lpstr>Analysis of Merge-sort</vt:lpstr>
      <vt:lpstr>Analysis of Merge-sort</vt:lpstr>
      <vt:lpstr>Recurrence Relation</vt:lpstr>
      <vt:lpstr>Algorithm Merge-sort</vt:lpstr>
      <vt:lpstr>Mergesort</vt:lpstr>
      <vt:lpstr>Mergesort</vt:lpstr>
      <vt:lpstr>Mergesort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Ahsan Humayun</cp:lastModifiedBy>
  <cp:revision>170</cp:revision>
  <cp:lastPrinted>1601-01-01T00:00:00Z</cp:lastPrinted>
  <dcterms:created xsi:type="dcterms:W3CDTF">2000-12-31T21:35:57Z</dcterms:created>
  <dcterms:modified xsi:type="dcterms:W3CDTF">2019-02-18T05:58:24Z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