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1" r:id="rId2"/>
    <p:sldId id="274" r:id="rId3"/>
    <p:sldId id="367" r:id="rId4"/>
    <p:sldId id="365" r:id="rId5"/>
    <p:sldId id="361" r:id="rId6"/>
    <p:sldId id="337" r:id="rId7"/>
    <p:sldId id="338" r:id="rId8"/>
    <p:sldId id="345" r:id="rId9"/>
    <p:sldId id="360" r:id="rId10"/>
    <p:sldId id="366" r:id="rId11"/>
    <p:sldId id="351" r:id="rId12"/>
    <p:sldId id="352" r:id="rId13"/>
    <p:sldId id="353" r:id="rId14"/>
    <p:sldId id="354" r:id="rId15"/>
    <p:sldId id="355" r:id="rId16"/>
    <p:sldId id="356" r:id="rId17"/>
    <p:sldId id="362" r:id="rId18"/>
    <p:sldId id="368" r:id="rId19"/>
    <p:sldId id="369" r:id="rId20"/>
    <p:sldId id="370" r:id="rId21"/>
    <p:sldId id="371" r:id="rId22"/>
    <p:sldId id="363" r:id="rId23"/>
    <p:sldId id="364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7259026-5063-49E6-BD51-AAACAEBED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4E7B-F781-49B9-890A-EC83B5B9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26E0-8D09-450F-9A0C-4EE87DF74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D9D232C-2CCC-43C1-ADCB-458DE01C0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3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CCB-1DE9-4D95-9196-6C2994CAA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E51D-110C-403C-AA7C-35AF6AFAB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309F-AF6C-4581-B1AB-5CADB70CB0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7E92-A344-4C3B-8290-02715CA1C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A2F-8476-412C-A4D4-6A3067AA5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34C8-F9DF-4863-B5FC-EC11C0A7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DD71412-6A79-48CB-9A26-1F7863879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6AD3013-B89E-4955-8FC3-9AF9DB411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1D8E6DD-D9D5-4486-9342-B054958FF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505200"/>
            <a:ext cx="5712179" cy="835378"/>
          </a:xfrm>
        </p:spPr>
        <p:txBody>
          <a:bodyPr>
            <a:normAutofit/>
          </a:bodyPr>
          <a:lstStyle/>
          <a:p>
            <a:pPr algn="l">
              <a:buFontTx/>
              <a:buNone/>
            </a:pPr>
            <a:r>
              <a:rPr lang="en-US" sz="2800" b="1" dirty="0" smtClean="0"/>
              <a:t>Lecture # 5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295400" y="1752600"/>
            <a:ext cx="66293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Design &amp; Analysis</a:t>
            </a:r>
          </a:p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of Algorithms</a:t>
            </a:r>
            <a:endParaRPr lang="en-US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6965245" cy="1202485"/>
          </a:xfrm>
        </p:spPr>
        <p:txBody>
          <a:bodyPr/>
          <a:lstStyle/>
          <a:p>
            <a:r>
              <a:rPr lang="en-US" dirty="0"/>
              <a:t>Logarithms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  <a:r>
              <a:rPr lang="en-US" dirty="0"/>
              <a:t>n = y                    n = b</a:t>
            </a:r>
            <a:r>
              <a:rPr lang="en-US" baseline="30000" dirty="0"/>
              <a:t>y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lg</a:t>
            </a:r>
            <a:r>
              <a:rPr lang="en-US" dirty="0"/>
              <a:t> n = log</a:t>
            </a:r>
            <a:r>
              <a:rPr lang="en-US" baseline="-25000" dirty="0"/>
              <a:t>2</a:t>
            </a:r>
            <a:r>
              <a:rPr lang="en-US" dirty="0"/>
              <a:t> n        (binary log)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ln</a:t>
            </a:r>
            <a:r>
              <a:rPr lang="en-US" dirty="0"/>
              <a:t> n = log</a:t>
            </a:r>
            <a:r>
              <a:rPr lang="en-US" baseline="-25000" dirty="0"/>
              <a:t>e </a:t>
            </a:r>
            <a:r>
              <a:rPr lang="en-US" dirty="0"/>
              <a:t>n         (natural log)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Properties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  <a:r>
              <a:rPr lang="en-US" dirty="0"/>
              <a:t>1 = 0 ,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  <a:r>
              <a:rPr lang="en-US" dirty="0"/>
              <a:t>b = 1</a:t>
            </a:r>
          </a:p>
          <a:p>
            <a:pPr>
              <a:lnSpc>
                <a:spcPct val="90000"/>
              </a:lnSpc>
            </a:pPr>
            <a:r>
              <a:rPr lang="en-US" dirty="0"/>
              <a:t>a = b</a:t>
            </a:r>
            <a:r>
              <a:rPr lang="en-US" baseline="30000" dirty="0"/>
              <a:t>log</a:t>
            </a:r>
            <a:r>
              <a:rPr lang="en-US" dirty="0"/>
              <a:t> </a:t>
            </a:r>
            <a:r>
              <a:rPr lang="en-US" baseline="30000" dirty="0"/>
              <a:t>a   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  <a:r>
              <a:rPr lang="en-US" dirty="0"/>
              <a:t>(ac)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  <a:r>
              <a:rPr lang="en-US" dirty="0"/>
              <a:t>a +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  <a:r>
              <a:rPr lang="en-US" dirty="0"/>
              <a:t>c,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  <a:r>
              <a:rPr lang="en-US" dirty="0"/>
              <a:t>a</a:t>
            </a:r>
            <a:r>
              <a:rPr lang="en-US" baseline="30000" dirty="0"/>
              <a:t>n </a:t>
            </a:r>
            <a:r>
              <a:rPr lang="en-US" dirty="0"/>
              <a:t> =  n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  <a:r>
              <a:rPr lang="en-US" dirty="0"/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289922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18259"/>
            <a:ext cx="8243887" cy="1314450"/>
          </a:xfrm>
        </p:spPr>
        <p:txBody>
          <a:bodyPr/>
          <a:lstStyle/>
          <a:p>
            <a:r>
              <a:rPr lang="en-US" dirty="0" smtClean="0"/>
              <a:t>Substitution Method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524000"/>
            <a:ext cx="5970588" cy="445611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T(1)=1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T(2) = T(1) + T(1) + 2 =1+1+2=4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T(3) = T(1) + T(2) + 3 =4+1+3=8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T(4) = T(2) + T(2) + 4 =4+4+4=12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T(5) = T(3) + T(2) + 5 =8+4+5=17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           ………………….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T(8) = T(4) + T(4) + 8 =12+12+8=32</a:t>
            </a:r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393950" y="1900238"/>
          <a:ext cx="5405438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3" imgW="1676160" imgH="457200" progId="Equation.3">
                  <p:embed/>
                </p:oleObj>
              </mc:Choice>
              <mc:Fallback>
                <p:oleObj name="Equation" r:id="rId3" imgW="1676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1900238"/>
                        <a:ext cx="5405438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38200" y="19050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          </a:t>
            </a:r>
            <a:r>
              <a:rPr lang="en-US" sz="2800">
                <a:latin typeface="Arial" charset="0"/>
              </a:rPr>
              <a:t>T(n)=</a:t>
            </a:r>
          </a:p>
        </p:txBody>
      </p:sp>
    </p:spTree>
    <p:extLst>
      <p:ext uri="{BB962C8B-B14F-4D97-AF65-F5344CB8AC3E}">
        <p14:creationId xmlns:p14="http://schemas.microsoft.com/office/powerpoint/2010/main" val="363292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Substitution Method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19256"/>
            <a:ext cx="7315200" cy="37481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To drive the closed form formula let’s consider the ratios T(n) / 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T(1)/1 = 1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T(2)/2 = 4/2 = 2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T(4)/4 = 12/4 = 3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T(8)/8 = 32/8 = 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We can observe from the above behavior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T (n) /n= </a:t>
            </a:r>
            <a:r>
              <a:rPr lang="en-US" sz="2800" dirty="0" err="1"/>
              <a:t>lg</a:t>
            </a:r>
            <a:r>
              <a:rPr lang="en-US" sz="2800" dirty="0"/>
              <a:t> n +1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T(n) = </a:t>
            </a:r>
            <a:r>
              <a:rPr lang="en-US" sz="2800" dirty="0" err="1"/>
              <a:t>nlg</a:t>
            </a:r>
            <a:r>
              <a:rPr lang="en-US" sz="2800" dirty="0"/>
              <a:t> n + n = </a:t>
            </a:r>
            <a:r>
              <a:rPr lang="en-US" sz="2800" dirty="0">
                <a:cs typeface="Times New Roman" pitchFamily="18" charset="0"/>
              </a:rPr>
              <a:t>Θ(n </a:t>
            </a:r>
            <a:r>
              <a:rPr lang="en-US" sz="2800" dirty="0" err="1">
                <a:cs typeface="Times New Roman" pitchFamily="18" charset="0"/>
              </a:rPr>
              <a:t>lg</a:t>
            </a:r>
            <a:r>
              <a:rPr lang="en-US" sz="2800" dirty="0">
                <a:cs typeface="Times New Roman" pitchFamily="18" charset="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359317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 Method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19257"/>
            <a:ext cx="7315200" cy="36038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Floor and ceiling are pain to deal with and do not have any effect on analysis so leave them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Now we have recurrence of the form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                 </a:t>
            </a:r>
            <a:r>
              <a:rPr lang="en-US" sz="2800" dirty="0" smtClean="0"/>
              <a:t>  </a:t>
            </a:r>
            <a:r>
              <a:rPr lang="en-US" sz="2800" dirty="0"/>
              <a:t>1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dirty="0" smtClean="0"/>
              <a:t>T(n</a:t>
            </a:r>
            <a:r>
              <a:rPr lang="en-US" sz="2800" dirty="0"/>
              <a:t>) </a:t>
            </a:r>
            <a:r>
              <a:rPr lang="en-US" sz="2800" dirty="0" smtClean="0"/>
              <a:t>=</a:t>
            </a:r>
            <a:endParaRPr lang="en-US" sz="4000" dirty="0" smtClean="0"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                       T(n/2)+T(n/2)+n =&gt; 2T(n/2)+n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     We </a:t>
            </a:r>
            <a:r>
              <a:rPr lang="en-US" sz="2800" dirty="0"/>
              <a:t>leave the ceiling and floor on the basis of assumption n = 2</a:t>
            </a:r>
            <a:r>
              <a:rPr lang="en-US" sz="2800" baseline="30000" dirty="0"/>
              <a:t>k</a:t>
            </a:r>
            <a:endParaRPr lang="en-US" sz="2800" dirty="0"/>
          </a:p>
        </p:txBody>
      </p:sp>
      <p:sp>
        <p:nvSpPr>
          <p:cNvPr id="2" name="Left Brace 1"/>
          <p:cNvSpPr/>
          <p:nvPr/>
        </p:nvSpPr>
        <p:spPr>
          <a:xfrm>
            <a:off x="2438400" y="3810000"/>
            <a:ext cx="609600" cy="9144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5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 Method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46094"/>
            <a:ext cx="6196405" cy="3603812"/>
          </a:xfrm>
        </p:spPr>
        <p:txBody>
          <a:bodyPr/>
          <a:lstStyle/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    T(n) = </a:t>
            </a:r>
            <a:r>
              <a:rPr lang="en-US" sz="11000" dirty="0"/>
              <a:t>{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429000" y="2209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 dirty="0">
                <a:latin typeface="Arial" charset="0"/>
              </a:rPr>
              <a:t>c                                           n=1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505200" y="32766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 dirty="0">
                <a:latin typeface="Arial" charset="0"/>
              </a:rPr>
              <a:t>2T(n/2) + </a:t>
            </a:r>
            <a:r>
              <a:rPr lang="en-US" sz="2400" b="1" dirty="0" err="1">
                <a:latin typeface="Arial" charset="0"/>
              </a:rPr>
              <a:t>cn</a:t>
            </a:r>
            <a:r>
              <a:rPr lang="en-US" sz="2400" b="1" dirty="0">
                <a:latin typeface="Arial" charset="0"/>
              </a:rPr>
              <a:t>                      if n&gt;1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524000" y="4648200"/>
            <a:ext cx="838200" cy="134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latin typeface="Arial" charset="0"/>
              </a:rPr>
              <a:t>T(n)</a:t>
            </a:r>
            <a:r>
              <a:rPr lang="en-US">
                <a:latin typeface="Arial" charset="0"/>
              </a:rPr>
              <a:t>     </a:t>
            </a:r>
          </a:p>
          <a:p>
            <a:pPr eaLnBrk="1" hangingPunct="1">
              <a:spcBef>
                <a:spcPct val="50000"/>
              </a:spcBef>
            </a:pPr>
            <a:endParaRPr lang="en-US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</a:rPr>
              <a:t>(a)</a:t>
            </a: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 flipH="1">
            <a:off x="4724400" y="4495800"/>
            <a:ext cx="685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5410200" y="4495800"/>
            <a:ext cx="838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4114800" y="57150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6096000" y="5562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Arial" charset="0"/>
              </a:rPr>
              <a:t>T(n/2)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4114800" y="57150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4191000" y="5715000"/>
            <a:ext cx="1447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Arial" charset="0"/>
              </a:rPr>
              <a:t>T(n/2)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latin typeface="Arial" charset="0"/>
            </a:endParaRP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4953000" y="4038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Arial" charset="0"/>
              </a:rPr>
              <a:t>   cn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5410200" y="60198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8240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/>
      <p:bldP spid="47111" grpId="0" animBg="1"/>
      <p:bldP spid="47112" grpId="0" animBg="1"/>
      <p:bldP spid="47113" grpId="0"/>
      <p:bldP spid="47114" grpId="0"/>
      <p:bldP spid="47115" grpId="0"/>
      <p:bldP spid="47117" grpId="0"/>
      <p:bldP spid="471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 Method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 flipH="1">
            <a:off x="3886200" y="2286000"/>
            <a:ext cx="685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4572000" y="2286000"/>
            <a:ext cx="838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276600" y="3505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276600" y="3505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3962400" y="1676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Arial" charset="0"/>
              </a:rPr>
              <a:t>    cn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352800" y="3505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Arial" charset="0"/>
              </a:rPr>
              <a:t>cn/2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5105400" y="3429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Arial" charset="0"/>
              </a:rPr>
              <a:t>cn/2</a:t>
            </a:r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flipH="1">
            <a:off x="2743200" y="38100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3657600" y="3810000"/>
            <a:ext cx="990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H="1">
            <a:off x="5257800" y="3810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5867400" y="38100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981200" y="49530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      </a:t>
            </a:r>
            <a:r>
              <a:rPr lang="en-US" sz="2000" b="1">
                <a:latin typeface="Arial" charset="0"/>
              </a:rPr>
              <a:t>T(n/4)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3657600" y="4953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T(n/4)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4953000" y="50292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T(n/4)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6781800" y="4724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T(n/4)</a:t>
            </a: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3352800" y="55626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          </a:t>
            </a:r>
            <a:r>
              <a:rPr lang="en-US" sz="2000" b="1">
                <a:latin typeface="Arial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1178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Line 4"/>
          <p:cNvSpPr>
            <a:spLocks noChangeShapeType="1"/>
          </p:cNvSpPr>
          <p:nvPr/>
        </p:nvSpPr>
        <p:spPr bwMode="auto">
          <a:xfrm flipH="1">
            <a:off x="2438400" y="990600"/>
            <a:ext cx="762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3200400" y="990600"/>
            <a:ext cx="762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 flipH="1">
            <a:off x="1752600" y="2362200"/>
            <a:ext cx="609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2362200" y="2362200"/>
            <a:ext cx="609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H="1">
            <a:off x="3657600" y="2514600"/>
            <a:ext cx="533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41910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H="1">
            <a:off x="1524000" y="41910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1752600" y="41910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H="1">
            <a:off x="2590800" y="41910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819400" y="41910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flipH="1">
            <a:off x="3657600" y="4114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3886200" y="4114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4800600" y="4114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5029200" y="4114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13716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18288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35052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28956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>
            <a:off x="24384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40386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>
            <a:off x="4648200" y="5486400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>
            <a:off x="51054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1219200" y="5943600"/>
            <a:ext cx="419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    c      c    c      c     c      c    c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1752600" y="19812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    </a:t>
            </a:r>
            <a:r>
              <a:rPr lang="en-US" sz="2000" b="1"/>
              <a:t>cn/2           cn/2</a:t>
            </a:r>
            <a:r>
              <a:rPr lang="en-US" sz="2000"/>
              <a:t>  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1219200" y="37338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/>
              <a:t>cn</a:t>
            </a:r>
            <a:r>
              <a:rPr lang="en-US" sz="2000" b="1" dirty="0"/>
              <a:t>/4      </a:t>
            </a:r>
            <a:r>
              <a:rPr lang="en-US" sz="2000" b="1" dirty="0" err="1"/>
              <a:t>cn</a:t>
            </a:r>
            <a:r>
              <a:rPr lang="en-US" sz="2000" b="1" dirty="0"/>
              <a:t>/4      </a:t>
            </a:r>
            <a:r>
              <a:rPr lang="en-US" sz="2000" b="1" dirty="0" err="1"/>
              <a:t>cn</a:t>
            </a:r>
            <a:r>
              <a:rPr lang="en-US" sz="2000" b="1" dirty="0"/>
              <a:t>/4    </a:t>
            </a:r>
            <a:r>
              <a:rPr lang="en-US" sz="2000" b="1" dirty="0" err="1"/>
              <a:t>cn</a:t>
            </a:r>
            <a:r>
              <a:rPr lang="en-US" sz="2000" b="1" dirty="0"/>
              <a:t>/4</a:t>
            </a: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2590800" y="457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   cn</a:t>
            </a:r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>
            <a:off x="1066800" y="38862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 flipV="1">
            <a:off x="990600" y="762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609600" y="3200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/>
              <a:t>lg n</a:t>
            </a:r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3810000" y="762000"/>
            <a:ext cx="3429000" cy="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>
            <a:off x="4724400" y="2209800"/>
            <a:ext cx="243840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>
            <a:off x="5638800" y="3962400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>
            <a:off x="5334000" y="6096000"/>
            <a:ext cx="198120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5" name="Text Box 39"/>
          <p:cNvSpPr txBox="1">
            <a:spLocks noChangeArrowheads="1"/>
          </p:cNvSpPr>
          <p:nvPr/>
        </p:nvSpPr>
        <p:spPr bwMode="auto">
          <a:xfrm>
            <a:off x="7391400" y="457200"/>
            <a:ext cx="685800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cn</a:t>
            </a:r>
          </a:p>
          <a:p>
            <a:pPr>
              <a:spcBef>
                <a:spcPct val="50000"/>
              </a:spcBef>
            </a:pPr>
            <a:endParaRPr lang="en-US" sz="2000" b="1"/>
          </a:p>
          <a:p>
            <a:pPr>
              <a:spcBef>
                <a:spcPct val="50000"/>
              </a:spcBef>
            </a:pPr>
            <a:endParaRPr lang="en-US" sz="2000" b="1"/>
          </a:p>
          <a:p>
            <a:pPr>
              <a:spcBef>
                <a:spcPct val="50000"/>
              </a:spcBef>
            </a:pPr>
            <a:r>
              <a:rPr lang="en-US" sz="2000" b="1"/>
              <a:t>cn</a:t>
            </a:r>
          </a:p>
          <a:p>
            <a:pPr>
              <a:spcBef>
                <a:spcPct val="50000"/>
              </a:spcBef>
            </a:pPr>
            <a:endParaRPr lang="en-US" sz="2000" b="1"/>
          </a:p>
          <a:p>
            <a:pPr>
              <a:spcBef>
                <a:spcPct val="50000"/>
              </a:spcBef>
            </a:pPr>
            <a:endParaRPr lang="en-US" sz="2000" b="1"/>
          </a:p>
          <a:p>
            <a:pPr>
              <a:spcBef>
                <a:spcPct val="50000"/>
              </a:spcBef>
            </a:pPr>
            <a:endParaRPr lang="en-US" sz="2000" b="1"/>
          </a:p>
          <a:p>
            <a:pPr>
              <a:spcBef>
                <a:spcPct val="50000"/>
              </a:spcBef>
            </a:pPr>
            <a:r>
              <a:rPr lang="en-US" sz="2000" b="1"/>
              <a:t>cn</a:t>
            </a:r>
          </a:p>
          <a:p>
            <a:pPr>
              <a:spcBef>
                <a:spcPct val="50000"/>
              </a:spcBef>
            </a:pPr>
            <a:endParaRPr lang="en-US" sz="2000" b="1"/>
          </a:p>
          <a:p>
            <a:pPr>
              <a:spcBef>
                <a:spcPct val="50000"/>
              </a:spcBef>
            </a:pPr>
            <a:endParaRPr lang="en-US" sz="2000" b="1"/>
          </a:p>
          <a:p>
            <a:pPr>
              <a:spcBef>
                <a:spcPct val="50000"/>
              </a:spcBef>
            </a:pPr>
            <a:endParaRPr lang="en-US" sz="2000" b="1"/>
          </a:p>
          <a:p>
            <a:pPr>
              <a:spcBef>
                <a:spcPct val="50000"/>
              </a:spcBef>
            </a:pPr>
            <a:endParaRPr lang="en-US" sz="2000" b="1"/>
          </a:p>
          <a:p>
            <a:pPr>
              <a:spcBef>
                <a:spcPct val="50000"/>
              </a:spcBef>
            </a:pPr>
            <a:r>
              <a:rPr lang="en-US" sz="2000" b="1"/>
              <a:t>cn</a:t>
            </a:r>
          </a:p>
        </p:txBody>
      </p:sp>
    </p:spTree>
    <p:extLst>
      <p:ext uri="{BB962C8B-B14F-4D97-AF65-F5344CB8AC3E}">
        <p14:creationId xmlns:p14="http://schemas.microsoft.com/office/powerpoint/2010/main" val="226063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Illustration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7162800" cy="3886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Recursion tree shows the each invocation of recurrence T(n)=2T(n/2) + </a:t>
            </a:r>
            <a:r>
              <a:rPr lang="en-US" sz="2800" dirty="0" err="1" smtClean="0"/>
              <a:t>cn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We presumed n=2</a:t>
            </a:r>
            <a:r>
              <a:rPr lang="en-US" sz="2800" baseline="30000" dirty="0" smtClean="0"/>
              <a:t>k</a:t>
            </a:r>
          </a:p>
          <a:p>
            <a:pPr eaLnBrk="1" hangingPunct="1"/>
            <a:r>
              <a:rPr lang="en-US" sz="2800" dirty="0" smtClean="0"/>
              <a:t>The height of tree is </a:t>
            </a:r>
            <a:r>
              <a:rPr lang="en-US" sz="2800" b="1" dirty="0" err="1" smtClean="0"/>
              <a:t>lg</a:t>
            </a:r>
            <a:r>
              <a:rPr lang="en-US" sz="2800" b="1" dirty="0" smtClean="0"/>
              <a:t> n</a:t>
            </a:r>
          </a:p>
          <a:p>
            <a:pPr eaLnBrk="1" hangingPunct="1"/>
            <a:r>
              <a:rPr lang="en-US" sz="2800" dirty="0" smtClean="0"/>
              <a:t>Total no of levels </a:t>
            </a:r>
            <a:r>
              <a:rPr lang="en-US" sz="2800" dirty="0" err="1" smtClean="0"/>
              <a:t>lg</a:t>
            </a:r>
            <a:r>
              <a:rPr lang="en-US" sz="2800" dirty="0" smtClean="0"/>
              <a:t> n + 1		</a:t>
            </a:r>
            <a:r>
              <a:rPr lang="en-US" sz="1700" b="1" dirty="0" smtClean="0"/>
              <a:t>Hint: </a:t>
            </a:r>
            <a:r>
              <a:rPr lang="en-US" sz="1700" dirty="0" smtClean="0"/>
              <a:t>Hieght+1</a:t>
            </a:r>
          </a:p>
          <a:p>
            <a:pPr eaLnBrk="1" hangingPunct="1"/>
            <a:r>
              <a:rPr lang="en-US" sz="2800" dirty="0" smtClean="0"/>
              <a:t>Each level contributes the cost </a:t>
            </a:r>
            <a:r>
              <a:rPr lang="en-US" sz="2800" b="1" dirty="0" err="1" smtClean="0"/>
              <a:t>cn</a:t>
            </a:r>
            <a:endParaRPr lang="en-US" sz="2800" b="1" dirty="0" smtClean="0"/>
          </a:p>
          <a:p>
            <a:pPr eaLnBrk="1" hangingPunct="1"/>
            <a:r>
              <a:rPr lang="en-US" sz="2800" dirty="0" smtClean="0"/>
              <a:t>So, total cost is </a:t>
            </a:r>
            <a:r>
              <a:rPr lang="en-US" sz="2800" dirty="0" err="1" smtClean="0"/>
              <a:t>cn</a:t>
            </a:r>
            <a:r>
              <a:rPr lang="en-US" sz="2800" dirty="0" smtClean="0"/>
              <a:t>(</a:t>
            </a:r>
            <a:r>
              <a:rPr lang="en-US" sz="2800" dirty="0" err="1" smtClean="0"/>
              <a:t>lg</a:t>
            </a:r>
            <a:r>
              <a:rPr lang="en-US" sz="2800" dirty="0" smtClean="0"/>
              <a:t> n + 1)</a:t>
            </a:r>
          </a:p>
          <a:p>
            <a:pPr eaLnBrk="1" hangingPunct="1"/>
            <a:r>
              <a:rPr lang="en-US" sz="2800" b="1" dirty="0" err="1" smtClean="0"/>
              <a:t>cn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lg</a:t>
            </a:r>
            <a:r>
              <a:rPr lang="en-US" sz="2800" b="1" dirty="0" smtClean="0"/>
              <a:t> n + </a:t>
            </a:r>
            <a:r>
              <a:rPr lang="en-US" sz="2800" b="1" dirty="0" err="1" smtClean="0"/>
              <a:t>cn</a:t>
            </a:r>
            <a:r>
              <a:rPr lang="en-US" sz="2800" b="1" dirty="0" smtClean="0"/>
              <a:t> = </a:t>
            </a:r>
            <a:r>
              <a:rPr lang="en-US" sz="2800" dirty="0" smtClean="0">
                <a:cs typeface="Times New Roman" pitchFamily="18" charset="0"/>
              </a:rPr>
              <a:t>Θ(n </a:t>
            </a:r>
            <a:r>
              <a:rPr lang="en-US" sz="2800" dirty="0" err="1" smtClean="0">
                <a:cs typeface="Times New Roman" pitchFamily="18" charset="0"/>
              </a:rPr>
              <a:t>lg</a:t>
            </a:r>
            <a:r>
              <a:rPr lang="en-US" sz="2800" dirty="0" smtClean="0">
                <a:cs typeface="Times New Roman" pitchFamily="18" charset="0"/>
              </a:rPr>
              <a:t> n)</a:t>
            </a:r>
          </a:p>
          <a:p>
            <a:pPr eaLnBrk="1" hangingPunct="1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6554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 of recursion tree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Consider the recurrence:</a:t>
            </a:r>
          </a:p>
          <a:p>
            <a:pPr eaLnBrk="1" hangingPunct="1"/>
            <a:r>
              <a:rPr lang="en-US" dirty="0" smtClean="0"/>
              <a:t>  T(n)=3T(n/4)+</a:t>
            </a:r>
            <a:r>
              <a:rPr lang="en-US" dirty="0" smtClean="0">
                <a:cs typeface="Times New Roman" pitchFamily="18" charset="0"/>
              </a:rPr>
              <a:t>Θ(n)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We omitted the floor and ceiling because they don’t have considerable effect on analysis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Again we assume n=4</a:t>
            </a:r>
            <a:r>
              <a:rPr lang="en-US" baseline="30000" dirty="0" smtClean="0">
                <a:cs typeface="Times New Roman" pitchFamily="18" charset="0"/>
              </a:rPr>
              <a:t>k</a:t>
            </a:r>
          </a:p>
          <a:p>
            <a:r>
              <a:rPr lang="en-US" dirty="0" smtClean="0">
                <a:cs typeface="Times New Roman" pitchFamily="18" charset="0"/>
              </a:rPr>
              <a:t>We can say log</a:t>
            </a:r>
            <a:r>
              <a:rPr lang="en-US" baseline="-25000" dirty="0" smtClean="0">
                <a:cs typeface="Times New Roman" pitchFamily="18" charset="0"/>
              </a:rPr>
              <a:t>4 </a:t>
            </a:r>
            <a:r>
              <a:rPr lang="en-US" dirty="0" smtClean="0">
                <a:cs typeface="Times New Roman" pitchFamily="18" charset="0"/>
              </a:rPr>
              <a:t>n = k         </a:t>
            </a:r>
          </a:p>
          <a:p>
            <a:pPr marL="1417320" lvl="4" indent="0"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	 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          </a:t>
            </a:r>
            <a:r>
              <a:rPr lang="en-US" b="1" dirty="0" smtClean="0">
                <a:cs typeface="Times New Roman" pitchFamily="18" charset="0"/>
              </a:rPr>
              <a:t>Hint: </a:t>
            </a:r>
            <a:r>
              <a:rPr lang="en-US" sz="2000" dirty="0" err="1" smtClean="0"/>
              <a:t>log</a:t>
            </a:r>
            <a:r>
              <a:rPr lang="en-US" sz="2000" baseline="-25000" dirty="0" err="1" smtClean="0"/>
              <a:t>b</a:t>
            </a:r>
            <a:r>
              <a:rPr lang="en-US" sz="2000" baseline="-25000" dirty="0" smtClean="0"/>
              <a:t> </a:t>
            </a:r>
            <a:r>
              <a:rPr lang="en-US" sz="2000" dirty="0"/>
              <a:t>n = y     </a:t>
            </a:r>
            <a:r>
              <a:rPr lang="en-US" sz="2000" dirty="0" smtClean="0"/>
              <a:t>n </a:t>
            </a:r>
            <a:r>
              <a:rPr lang="en-US" sz="2000" dirty="0"/>
              <a:t>= b</a:t>
            </a:r>
            <a:r>
              <a:rPr lang="en-US" sz="2000" baseline="30000" dirty="0"/>
              <a:t>y</a:t>
            </a: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961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685800" y="762000"/>
            <a:ext cx="152400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T(n)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b="1" dirty="0"/>
              <a:t>(a)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81200" y="533400"/>
            <a:ext cx="6553200" cy="2379663"/>
            <a:chOff x="1981200" y="533400"/>
            <a:chExt cx="6553200" cy="2379663"/>
          </a:xfrm>
        </p:grpSpPr>
        <p:sp>
          <p:nvSpPr>
            <p:cNvPr id="11271" name="Text Box 9"/>
            <p:cNvSpPr txBox="1">
              <a:spLocks noChangeArrowheads="1"/>
            </p:cNvSpPr>
            <p:nvPr/>
          </p:nvSpPr>
          <p:spPr bwMode="auto">
            <a:xfrm>
              <a:off x="1981200" y="1828800"/>
              <a:ext cx="6553200" cy="1084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dirty="0"/>
                <a:t>            </a:t>
              </a:r>
              <a:r>
                <a:rPr lang="en-US" sz="2000" b="1" dirty="0"/>
                <a:t>T(n/4)</a:t>
              </a:r>
              <a:r>
                <a:rPr lang="en-US" sz="2000" b="1" baseline="30000" dirty="0"/>
                <a:t>  </a:t>
              </a:r>
              <a:r>
                <a:rPr lang="en-US" sz="2000" b="1" dirty="0"/>
                <a:t>     T(n/4)        T(n/4)</a:t>
              </a:r>
              <a:endParaRPr lang="en-US" sz="2000" b="1" baseline="30000" dirty="0"/>
            </a:p>
            <a:p>
              <a:r>
                <a:rPr lang="en-US" dirty="0"/>
                <a:t>                                  </a:t>
              </a:r>
              <a:r>
                <a:rPr lang="en-US" b="1" dirty="0"/>
                <a:t>(b)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      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362200" y="533400"/>
              <a:ext cx="5410200" cy="1585913"/>
              <a:chOff x="2362200" y="304800"/>
              <a:chExt cx="5410200" cy="1814513"/>
            </a:xfrm>
          </p:grpSpPr>
          <p:sp>
            <p:nvSpPr>
              <p:cNvPr id="11267" name="Line 5"/>
              <p:cNvSpPr>
                <a:spLocks noChangeShapeType="1"/>
              </p:cNvSpPr>
              <p:nvPr/>
            </p:nvSpPr>
            <p:spPr bwMode="auto">
              <a:xfrm flipH="1">
                <a:off x="3581400" y="685800"/>
                <a:ext cx="144780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8" name="Line 6"/>
              <p:cNvSpPr>
                <a:spLocks noChangeShapeType="1"/>
              </p:cNvSpPr>
              <p:nvPr/>
            </p:nvSpPr>
            <p:spPr bwMode="auto">
              <a:xfrm>
                <a:off x="5029200" y="762000"/>
                <a:ext cx="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9" name="Line 7"/>
              <p:cNvSpPr>
                <a:spLocks noChangeShapeType="1"/>
              </p:cNvSpPr>
              <p:nvPr/>
            </p:nvSpPr>
            <p:spPr bwMode="auto">
              <a:xfrm>
                <a:off x="5029200" y="685800"/>
                <a:ext cx="16764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0" name="Text Box 8"/>
              <p:cNvSpPr txBox="1">
                <a:spLocks noChangeArrowheads="1"/>
              </p:cNvSpPr>
              <p:nvPr/>
            </p:nvSpPr>
            <p:spPr bwMode="auto">
              <a:xfrm>
                <a:off x="2362200" y="1752600"/>
                <a:ext cx="54102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11272" name="Text Box 10"/>
              <p:cNvSpPr txBox="1">
                <a:spLocks noChangeArrowheads="1"/>
              </p:cNvSpPr>
              <p:nvPr/>
            </p:nvSpPr>
            <p:spPr bwMode="auto">
              <a:xfrm>
                <a:off x="4648200" y="304800"/>
                <a:ext cx="838200" cy="528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 b="1" dirty="0"/>
                  <a:t> </a:t>
                </a:r>
                <a:r>
                  <a:rPr lang="en-US" sz="2400" b="1" dirty="0" err="1" smtClean="0"/>
                  <a:t>cn</a:t>
                </a:r>
                <a:endParaRPr lang="en-US" sz="2400" b="1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04800" y="2819400"/>
            <a:ext cx="8077200" cy="2667000"/>
            <a:chOff x="304800" y="2819400"/>
            <a:chExt cx="8077200" cy="2667000"/>
          </a:xfrm>
        </p:grpSpPr>
        <p:sp>
          <p:nvSpPr>
            <p:cNvPr id="11273" name="Line 11"/>
            <p:cNvSpPr>
              <a:spLocks noChangeShapeType="1"/>
            </p:cNvSpPr>
            <p:nvPr/>
          </p:nvSpPr>
          <p:spPr bwMode="auto">
            <a:xfrm flipH="1">
              <a:off x="1371600" y="3200400"/>
              <a:ext cx="2743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Line 12"/>
            <p:cNvSpPr>
              <a:spLocks noChangeShapeType="1"/>
            </p:cNvSpPr>
            <p:nvPr/>
          </p:nvSpPr>
          <p:spPr bwMode="auto">
            <a:xfrm>
              <a:off x="4114800" y="32766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Line 13"/>
            <p:cNvSpPr>
              <a:spLocks noChangeShapeType="1"/>
            </p:cNvSpPr>
            <p:nvPr/>
          </p:nvSpPr>
          <p:spPr bwMode="auto">
            <a:xfrm>
              <a:off x="4114800" y="3200400"/>
              <a:ext cx="35052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Text Box 14"/>
            <p:cNvSpPr txBox="1">
              <a:spLocks noChangeArrowheads="1"/>
            </p:cNvSpPr>
            <p:nvPr/>
          </p:nvSpPr>
          <p:spPr bwMode="auto">
            <a:xfrm>
              <a:off x="3733800" y="2819400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 dirty="0"/>
                <a:t> </a:t>
              </a:r>
              <a:r>
                <a:rPr lang="en-US" sz="2400" b="1" dirty="0" err="1" smtClean="0"/>
                <a:t>cn</a:t>
              </a:r>
              <a:endParaRPr lang="en-US" sz="2400" b="1" dirty="0"/>
            </a:p>
          </p:txBody>
        </p:sp>
        <p:sp>
          <p:nvSpPr>
            <p:cNvPr id="11277" name="Text Box 16"/>
            <p:cNvSpPr txBox="1">
              <a:spLocks noChangeArrowheads="1"/>
            </p:cNvSpPr>
            <p:nvPr/>
          </p:nvSpPr>
          <p:spPr bwMode="auto">
            <a:xfrm>
              <a:off x="304800" y="4191000"/>
              <a:ext cx="7772400" cy="779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b="1" dirty="0"/>
                <a:t>      </a:t>
              </a:r>
              <a:r>
                <a:rPr lang="en-US" b="1" dirty="0" smtClean="0"/>
                <a:t> c(n/4)                      </a:t>
              </a:r>
              <a:r>
                <a:rPr lang="en-US" b="1" dirty="0"/>
                <a:t>c (</a:t>
              </a:r>
              <a:r>
                <a:rPr lang="en-US" b="1" dirty="0" smtClean="0"/>
                <a:t>n/4)                             </a:t>
              </a:r>
              <a:r>
                <a:rPr lang="en-US" b="1" dirty="0"/>
                <a:t>c(n/4</a:t>
              </a:r>
              <a:r>
                <a:rPr lang="en-US" b="1" dirty="0" smtClean="0"/>
                <a:t>)</a:t>
              </a:r>
              <a:endParaRPr lang="en-US" b="1" dirty="0"/>
            </a:p>
            <a:p>
              <a:pPr>
                <a:spcBef>
                  <a:spcPct val="50000"/>
                </a:spcBef>
              </a:pPr>
              <a:endParaRPr lang="en-US" dirty="0"/>
            </a:p>
          </p:txBody>
        </p:sp>
        <p:sp>
          <p:nvSpPr>
            <p:cNvPr id="11278" name="Line 17"/>
            <p:cNvSpPr>
              <a:spLocks noChangeShapeType="1"/>
            </p:cNvSpPr>
            <p:nvPr/>
          </p:nvSpPr>
          <p:spPr bwMode="auto">
            <a:xfrm flipH="1">
              <a:off x="457200" y="4572000"/>
              <a:ext cx="762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18"/>
            <p:cNvSpPr>
              <a:spLocks noChangeShapeType="1"/>
            </p:cNvSpPr>
            <p:nvPr/>
          </p:nvSpPr>
          <p:spPr bwMode="auto">
            <a:xfrm>
              <a:off x="1219200" y="4572000"/>
              <a:ext cx="152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19"/>
            <p:cNvSpPr>
              <a:spLocks noChangeShapeType="1"/>
            </p:cNvSpPr>
            <p:nvPr/>
          </p:nvSpPr>
          <p:spPr bwMode="auto">
            <a:xfrm>
              <a:off x="1219200" y="4572000"/>
              <a:ext cx="1143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0"/>
            <p:cNvSpPr>
              <a:spLocks noChangeShapeType="1"/>
            </p:cNvSpPr>
            <p:nvPr/>
          </p:nvSpPr>
          <p:spPr bwMode="auto">
            <a:xfrm flipH="1">
              <a:off x="3429000" y="4572000"/>
              <a:ext cx="762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21"/>
            <p:cNvSpPr>
              <a:spLocks noChangeShapeType="1"/>
            </p:cNvSpPr>
            <p:nvPr/>
          </p:nvSpPr>
          <p:spPr bwMode="auto">
            <a:xfrm>
              <a:off x="4191000" y="4572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22"/>
            <p:cNvSpPr>
              <a:spLocks noChangeShapeType="1"/>
            </p:cNvSpPr>
            <p:nvPr/>
          </p:nvSpPr>
          <p:spPr bwMode="auto">
            <a:xfrm>
              <a:off x="4191000" y="4572000"/>
              <a:ext cx="838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26"/>
            <p:cNvSpPr>
              <a:spLocks noChangeShapeType="1"/>
            </p:cNvSpPr>
            <p:nvPr/>
          </p:nvSpPr>
          <p:spPr bwMode="auto">
            <a:xfrm flipH="1">
              <a:off x="6781800" y="4495800"/>
              <a:ext cx="762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27"/>
            <p:cNvSpPr>
              <a:spLocks noChangeShapeType="1"/>
            </p:cNvSpPr>
            <p:nvPr/>
          </p:nvSpPr>
          <p:spPr bwMode="auto">
            <a:xfrm>
              <a:off x="7543800" y="4495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28"/>
            <p:cNvSpPr>
              <a:spLocks noChangeShapeType="1"/>
            </p:cNvSpPr>
            <p:nvPr/>
          </p:nvSpPr>
          <p:spPr bwMode="auto">
            <a:xfrm>
              <a:off x="7543800" y="4495800"/>
              <a:ext cx="838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76200" y="5392737"/>
            <a:ext cx="9296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b="1" dirty="0"/>
              <a:t> </a:t>
            </a:r>
            <a:r>
              <a:rPr lang="en-US" sz="1200" b="1" dirty="0" smtClean="0"/>
              <a:t>c(n/8)    c(n/8)         c(n/8)         c(n/8)   c(n/8)      c(n/8)                     c(n/88)    c </a:t>
            </a:r>
            <a:r>
              <a:rPr lang="en-US" sz="1200" b="1" dirty="0"/>
              <a:t>(</a:t>
            </a:r>
            <a:r>
              <a:rPr lang="en-US" sz="1200" b="1" dirty="0" smtClean="0"/>
              <a:t>n/8)    c(n/8)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 the Last Lecture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0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4"/>
          <p:cNvSpPr>
            <a:spLocks noChangeShapeType="1"/>
          </p:cNvSpPr>
          <p:nvPr/>
        </p:nvSpPr>
        <p:spPr bwMode="auto">
          <a:xfrm flipH="1">
            <a:off x="2362200" y="9906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Line 5"/>
          <p:cNvSpPr>
            <a:spLocks noChangeShapeType="1"/>
          </p:cNvSpPr>
          <p:nvPr/>
        </p:nvSpPr>
        <p:spPr bwMode="auto">
          <a:xfrm>
            <a:off x="3886200" y="106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Line 6"/>
          <p:cNvSpPr>
            <a:spLocks noChangeShapeType="1"/>
          </p:cNvSpPr>
          <p:nvPr/>
        </p:nvSpPr>
        <p:spPr bwMode="auto">
          <a:xfrm>
            <a:off x="3886200" y="9906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3505200" y="609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dirty="0"/>
              <a:t> </a:t>
            </a:r>
            <a:r>
              <a:rPr lang="en-US" sz="2400" b="1" dirty="0" err="1" smtClean="0"/>
              <a:t>cn</a:t>
            </a:r>
            <a:endParaRPr lang="en-US" sz="2400" b="1" dirty="0"/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1219200" y="1905000"/>
            <a:ext cx="762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b="1" dirty="0"/>
              <a:t>    c(n/4</a:t>
            </a:r>
            <a:r>
              <a:rPr lang="en-US" b="1" dirty="0" smtClean="0"/>
              <a:t>) 	   c </a:t>
            </a:r>
            <a:r>
              <a:rPr lang="en-US" b="1" dirty="0"/>
              <a:t>(n/4</a:t>
            </a:r>
            <a:r>
              <a:rPr lang="en-US" b="1" dirty="0" smtClean="0"/>
              <a:t>) 	c </a:t>
            </a:r>
            <a:r>
              <a:rPr lang="en-US" b="1" dirty="0"/>
              <a:t>(n/4</a:t>
            </a:r>
            <a:r>
              <a:rPr lang="en-US" b="1" dirty="0" smtClean="0"/>
              <a:t>)</a:t>
            </a:r>
            <a:endParaRPr lang="en-US" b="1" baseline="30000" dirty="0"/>
          </a:p>
        </p:txBody>
      </p:sp>
      <p:sp>
        <p:nvSpPr>
          <p:cNvPr id="12295" name="Line 18"/>
          <p:cNvSpPr>
            <a:spLocks noChangeShapeType="1"/>
          </p:cNvSpPr>
          <p:nvPr/>
        </p:nvSpPr>
        <p:spPr bwMode="auto">
          <a:xfrm flipH="1">
            <a:off x="1066800" y="2362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19"/>
          <p:cNvSpPr>
            <a:spLocks noChangeShapeType="1"/>
          </p:cNvSpPr>
          <p:nvPr/>
        </p:nvSpPr>
        <p:spPr bwMode="auto">
          <a:xfrm>
            <a:off x="1828800" y="2362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20"/>
          <p:cNvSpPr>
            <a:spLocks noChangeShapeType="1"/>
          </p:cNvSpPr>
          <p:nvPr/>
        </p:nvSpPr>
        <p:spPr bwMode="auto">
          <a:xfrm>
            <a:off x="1828800" y="2362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22"/>
          <p:cNvSpPr>
            <a:spLocks noChangeShapeType="1"/>
          </p:cNvSpPr>
          <p:nvPr/>
        </p:nvSpPr>
        <p:spPr bwMode="auto">
          <a:xfrm flipH="1">
            <a:off x="2971800" y="2362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23"/>
          <p:cNvSpPr>
            <a:spLocks noChangeShapeType="1"/>
          </p:cNvSpPr>
          <p:nvPr/>
        </p:nvSpPr>
        <p:spPr bwMode="auto">
          <a:xfrm>
            <a:off x="3733800" y="2362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24"/>
          <p:cNvSpPr>
            <a:spLocks noChangeShapeType="1"/>
          </p:cNvSpPr>
          <p:nvPr/>
        </p:nvSpPr>
        <p:spPr bwMode="auto">
          <a:xfrm>
            <a:off x="3733800" y="2362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25"/>
          <p:cNvSpPr>
            <a:spLocks noChangeShapeType="1"/>
          </p:cNvSpPr>
          <p:nvPr/>
        </p:nvSpPr>
        <p:spPr bwMode="auto">
          <a:xfrm flipH="1">
            <a:off x="5181600" y="2362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26"/>
          <p:cNvSpPr>
            <a:spLocks noChangeShapeType="1"/>
          </p:cNvSpPr>
          <p:nvPr/>
        </p:nvSpPr>
        <p:spPr bwMode="auto">
          <a:xfrm>
            <a:off x="5943600" y="2362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27"/>
          <p:cNvSpPr>
            <a:spLocks noChangeShapeType="1"/>
          </p:cNvSpPr>
          <p:nvPr/>
        </p:nvSpPr>
        <p:spPr bwMode="auto">
          <a:xfrm>
            <a:off x="5943600" y="2362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Text Box 28"/>
          <p:cNvSpPr txBox="1">
            <a:spLocks noChangeArrowheads="1"/>
          </p:cNvSpPr>
          <p:nvPr/>
        </p:nvSpPr>
        <p:spPr bwMode="auto">
          <a:xfrm>
            <a:off x="762000" y="3124200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   cost at each invocation is </a:t>
            </a:r>
            <a:r>
              <a:rPr lang="en-US" b="1" dirty="0" err="1" smtClean="0"/>
              <a:t>cn</a:t>
            </a:r>
            <a:endParaRPr lang="en-US" b="1" dirty="0"/>
          </a:p>
        </p:txBody>
      </p:sp>
      <p:sp>
        <p:nvSpPr>
          <p:cNvPr id="12305" name="Line 30"/>
          <p:cNvSpPr>
            <a:spLocks noChangeShapeType="1"/>
          </p:cNvSpPr>
          <p:nvPr/>
        </p:nvSpPr>
        <p:spPr bwMode="auto">
          <a:xfrm flipH="1">
            <a:off x="609600" y="3429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31"/>
          <p:cNvSpPr>
            <a:spLocks noChangeShapeType="1"/>
          </p:cNvSpPr>
          <p:nvPr/>
        </p:nvSpPr>
        <p:spPr bwMode="auto">
          <a:xfrm>
            <a:off x="990600" y="3429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32"/>
          <p:cNvSpPr>
            <a:spLocks noChangeShapeType="1"/>
          </p:cNvSpPr>
          <p:nvPr/>
        </p:nvSpPr>
        <p:spPr bwMode="auto">
          <a:xfrm>
            <a:off x="990600" y="3429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33"/>
          <p:cNvSpPr>
            <a:spLocks noChangeShapeType="1"/>
          </p:cNvSpPr>
          <p:nvPr/>
        </p:nvSpPr>
        <p:spPr bwMode="auto">
          <a:xfrm flipH="1">
            <a:off x="1524000" y="3505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34"/>
          <p:cNvSpPr>
            <a:spLocks noChangeShapeType="1"/>
          </p:cNvSpPr>
          <p:nvPr/>
        </p:nvSpPr>
        <p:spPr bwMode="auto">
          <a:xfrm>
            <a:off x="1905000" y="3505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35"/>
          <p:cNvSpPr>
            <a:spLocks noChangeShapeType="1"/>
          </p:cNvSpPr>
          <p:nvPr/>
        </p:nvSpPr>
        <p:spPr bwMode="auto">
          <a:xfrm>
            <a:off x="1905000" y="3505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36"/>
          <p:cNvSpPr>
            <a:spLocks noChangeShapeType="1"/>
          </p:cNvSpPr>
          <p:nvPr/>
        </p:nvSpPr>
        <p:spPr bwMode="auto">
          <a:xfrm flipH="1">
            <a:off x="2590800" y="3429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Line 37"/>
          <p:cNvSpPr>
            <a:spLocks noChangeShapeType="1"/>
          </p:cNvSpPr>
          <p:nvPr/>
        </p:nvSpPr>
        <p:spPr bwMode="auto">
          <a:xfrm>
            <a:off x="2971800" y="3429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Line 38"/>
          <p:cNvSpPr>
            <a:spLocks noChangeShapeType="1"/>
          </p:cNvSpPr>
          <p:nvPr/>
        </p:nvSpPr>
        <p:spPr bwMode="auto">
          <a:xfrm>
            <a:off x="2971800" y="3429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Line 39"/>
          <p:cNvSpPr>
            <a:spLocks noChangeShapeType="1"/>
          </p:cNvSpPr>
          <p:nvPr/>
        </p:nvSpPr>
        <p:spPr bwMode="auto">
          <a:xfrm flipH="1">
            <a:off x="3429000" y="3505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Line 40"/>
          <p:cNvSpPr>
            <a:spLocks noChangeShapeType="1"/>
          </p:cNvSpPr>
          <p:nvPr/>
        </p:nvSpPr>
        <p:spPr bwMode="auto">
          <a:xfrm>
            <a:off x="3810000" y="3505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Line 41"/>
          <p:cNvSpPr>
            <a:spLocks noChangeShapeType="1"/>
          </p:cNvSpPr>
          <p:nvPr/>
        </p:nvSpPr>
        <p:spPr bwMode="auto">
          <a:xfrm>
            <a:off x="3810000" y="35052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Line 42"/>
          <p:cNvSpPr>
            <a:spLocks noChangeShapeType="1"/>
          </p:cNvSpPr>
          <p:nvPr/>
        </p:nvSpPr>
        <p:spPr bwMode="auto">
          <a:xfrm flipH="1">
            <a:off x="4343400" y="3505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Line 43"/>
          <p:cNvSpPr>
            <a:spLocks noChangeShapeType="1"/>
          </p:cNvSpPr>
          <p:nvPr/>
        </p:nvSpPr>
        <p:spPr bwMode="auto">
          <a:xfrm>
            <a:off x="4724400" y="3505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Line 44"/>
          <p:cNvSpPr>
            <a:spLocks noChangeShapeType="1"/>
          </p:cNvSpPr>
          <p:nvPr/>
        </p:nvSpPr>
        <p:spPr bwMode="auto">
          <a:xfrm>
            <a:off x="4724400" y="35052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Line 45"/>
          <p:cNvSpPr>
            <a:spLocks noChangeShapeType="1"/>
          </p:cNvSpPr>
          <p:nvPr/>
        </p:nvSpPr>
        <p:spPr bwMode="auto">
          <a:xfrm flipH="1">
            <a:off x="5105400" y="3429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Line 46"/>
          <p:cNvSpPr>
            <a:spLocks noChangeShapeType="1"/>
          </p:cNvSpPr>
          <p:nvPr/>
        </p:nvSpPr>
        <p:spPr bwMode="auto">
          <a:xfrm>
            <a:off x="5486400" y="3429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Line 47"/>
          <p:cNvSpPr>
            <a:spLocks noChangeShapeType="1"/>
          </p:cNvSpPr>
          <p:nvPr/>
        </p:nvSpPr>
        <p:spPr bwMode="auto">
          <a:xfrm>
            <a:off x="5486400" y="3429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3" name="Line 51"/>
          <p:cNvSpPr>
            <a:spLocks noChangeShapeType="1"/>
          </p:cNvSpPr>
          <p:nvPr/>
        </p:nvSpPr>
        <p:spPr bwMode="auto">
          <a:xfrm flipH="1">
            <a:off x="5867400" y="3429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4" name="Line 52"/>
          <p:cNvSpPr>
            <a:spLocks noChangeShapeType="1"/>
          </p:cNvSpPr>
          <p:nvPr/>
        </p:nvSpPr>
        <p:spPr bwMode="auto">
          <a:xfrm>
            <a:off x="6248400" y="3429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5" name="Line 53"/>
          <p:cNvSpPr>
            <a:spLocks noChangeShapeType="1"/>
          </p:cNvSpPr>
          <p:nvPr/>
        </p:nvSpPr>
        <p:spPr bwMode="auto">
          <a:xfrm>
            <a:off x="6248400" y="3429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6" name="Line 54"/>
          <p:cNvSpPr>
            <a:spLocks noChangeShapeType="1"/>
          </p:cNvSpPr>
          <p:nvPr/>
        </p:nvSpPr>
        <p:spPr bwMode="auto">
          <a:xfrm flipH="1">
            <a:off x="6629400" y="3429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7" name="Line 55"/>
          <p:cNvSpPr>
            <a:spLocks noChangeShapeType="1"/>
          </p:cNvSpPr>
          <p:nvPr/>
        </p:nvSpPr>
        <p:spPr bwMode="auto">
          <a:xfrm>
            <a:off x="7010400" y="3429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8" name="Line 56"/>
          <p:cNvSpPr>
            <a:spLocks noChangeShapeType="1"/>
          </p:cNvSpPr>
          <p:nvPr/>
        </p:nvSpPr>
        <p:spPr bwMode="auto">
          <a:xfrm>
            <a:off x="7010400" y="3429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9" name="Line 57"/>
          <p:cNvSpPr>
            <a:spLocks noChangeShapeType="1"/>
          </p:cNvSpPr>
          <p:nvPr/>
        </p:nvSpPr>
        <p:spPr bwMode="auto">
          <a:xfrm>
            <a:off x="609600" y="4419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0" name="Line 58"/>
          <p:cNvSpPr>
            <a:spLocks noChangeShapeType="1"/>
          </p:cNvSpPr>
          <p:nvPr/>
        </p:nvSpPr>
        <p:spPr bwMode="auto">
          <a:xfrm>
            <a:off x="35052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1" name="Line 59"/>
          <p:cNvSpPr>
            <a:spLocks noChangeShapeType="1"/>
          </p:cNvSpPr>
          <p:nvPr/>
        </p:nvSpPr>
        <p:spPr bwMode="auto">
          <a:xfrm>
            <a:off x="3962400" y="449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2" name="Line 60"/>
          <p:cNvSpPr>
            <a:spLocks noChangeShapeType="1"/>
          </p:cNvSpPr>
          <p:nvPr/>
        </p:nvSpPr>
        <p:spPr bwMode="auto">
          <a:xfrm>
            <a:off x="4572000" y="449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3" name="Line 61"/>
          <p:cNvSpPr>
            <a:spLocks noChangeShapeType="1"/>
          </p:cNvSpPr>
          <p:nvPr/>
        </p:nvSpPr>
        <p:spPr bwMode="auto">
          <a:xfrm>
            <a:off x="5486400" y="449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4" name="Line 62"/>
          <p:cNvSpPr>
            <a:spLocks noChangeShapeType="1"/>
          </p:cNvSpPr>
          <p:nvPr/>
        </p:nvSpPr>
        <p:spPr bwMode="auto">
          <a:xfrm>
            <a:off x="6172200" y="449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5" name="Line 63"/>
          <p:cNvSpPr>
            <a:spLocks noChangeShapeType="1"/>
          </p:cNvSpPr>
          <p:nvPr/>
        </p:nvSpPr>
        <p:spPr bwMode="auto">
          <a:xfrm>
            <a:off x="6705600" y="4419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6" name="Line 64"/>
          <p:cNvSpPr>
            <a:spLocks noChangeShapeType="1"/>
          </p:cNvSpPr>
          <p:nvPr/>
        </p:nvSpPr>
        <p:spPr bwMode="auto">
          <a:xfrm>
            <a:off x="7239000" y="4419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7" name="Line 65"/>
          <p:cNvSpPr>
            <a:spLocks noChangeShapeType="1"/>
          </p:cNvSpPr>
          <p:nvPr/>
        </p:nvSpPr>
        <p:spPr bwMode="auto">
          <a:xfrm>
            <a:off x="14478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8" name="Line 66"/>
          <p:cNvSpPr>
            <a:spLocks noChangeShapeType="1"/>
          </p:cNvSpPr>
          <p:nvPr/>
        </p:nvSpPr>
        <p:spPr bwMode="auto">
          <a:xfrm>
            <a:off x="2057400" y="4648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9" name="Line 67"/>
          <p:cNvSpPr>
            <a:spLocks noChangeShapeType="1"/>
          </p:cNvSpPr>
          <p:nvPr/>
        </p:nvSpPr>
        <p:spPr bwMode="auto">
          <a:xfrm>
            <a:off x="2514600" y="4648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0" name="Line 68"/>
          <p:cNvSpPr>
            <a:spLocks noChangeShapeType="1"/>
          </p:cNvSpPr>
          <p:nvPr/>
        </p:nvSpPr>
        <p:spPr bwMode="auto">
          <a:xfrm>
            <a:off x="3048000" y="4648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1" name="Line 69"/>
          <p:cNvSpPr>
            <a:spLocks noChangeShapeType="1"/>
          </p:cNvSpPr>
          <p:nvPr/>
        </p:nvSpPr>
        <p:spPr bwMode="auto">
          <a:xfrm>
            <a:off x="990600" y="449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2" name="Text Box 70"/>
          <p:cNvSpPr txBox="1">
            <a:spLocks noChangeArrowheads="1"/>
          </p:cNvSpPr>
          <p:nvPr/>
        </p:nvSpPr>
        <p:spPr bwMode="auto">
          <a:xfrm>
            <a:off x="457200" y="52578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T(1) T(1) T(1) T(1) T(1) T(1) T(1) T(1) T(1) T(1) T(1) T(1)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343" name="Line 71"/>
          <p:cNvSpPr>
            <a:spLocks noChangeShapeType="1"/>
          </p:cNvSpPr>
          <p:nvPr/>
        </p:nvSpPr>
        <p:spPr bwMode="auto">
          <a:xfrm>
            <a:off x="4343400" y="8382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4" name="Line 72"/>
          <p:cNvSpPr>
            <a:spLocks noChangeShapeType="1"/>
          </p:cNvSpPr>
          <p:nvPr/>
        </p:nvSpPr>
        <p:spPr bwMode="auto">
          <a:xfrm>
            <a:off x="5943600" y="2057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5" name="Line 73"/>
          <p:cNvSpPr>
            <a:spLocks noChangeShapeType="1"/>
          </p:cNvSpPr>
          <p:nvPr/>
        </p:nvSpPr>
        <p:spPr bwMode="auto">
          <a:xfrm>
            <a:off x="70866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7" name="Text Box 76"/>
          <p:cNvSpPr txBox="1">
            <a:spLocks noChangeArrowheads="1"/>
          </p:cNvSpPr>
          <p:nvPr/>
        </p:nvSpPr>
        <p:spPr bwMode="auto">
          <a:xfrm>
            <a:off x="7620000" y="685800"/>
            <a:ext cx="15240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err="1" smtClean="0"/>
              <a:t>cn</a:t>
            </a:r>
            <a:endParaRPr lang="en-US" b="1" baseline="30000" dirty="0"/>
          </a:p>
          <a:p>
            <a:pPr>
              <a:spcBef>
                <a:spcPct val="50000"/>
              </a:spcBef>
            </a:pPr>
            <a:endParaRPr lang="en-US" b="1" baseline="30000" dirty="0"/>
          </a:p>
          <a:p>
            <a:pPr>
              <a:spcBef>
                <a:spcPct val="50000"/>
              </a:spcBef>
            </a:pPr>
            <a:endParaRPr lang="en-US" b="1" baseline="30000" dirty="0"/>
          </a:p>
          <a:p>
            <a:pPr>
              <a:spcBef>
                <a:spcPct val="50000"/>
              </a:spcBef>
            </a:pPr>
            <a:r>
              <a:rPr lang="en-US" b="1" dirty="0" smtClean="0"/>
              <a:t>3/4cn</a:t>
            </a:r>
            <a:endParaRPr lang="en-US" b="1" dirty="0"/>
          </a:p>
        </p:txBody>
      </p:sp>
      <p:sp>
        <p:nvSpPr>
          <p:cNvPr id="12348" name="Text Box 77"/>
          <p:cNvSpPr txBox="1">
            <a:spLocks noChangeArrowheads="1"/>
          </p:cNvSpPr>
          <p:nvPr/>
        </p:nvSpPr>
        <p:spPr bwMode="auto">
          <a:xfrm>
            <a:off x="7239000" y="29718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/>
              <a:t>9c(n/16)</a:t>
            </a:r>
            <a:r>
              <a:rPr lang="en-US" b="1" baseline="30000" dirty="0" smtClean="0"/>
              <a:t> </a:t>
            </a:r>
            <a:r>
              <a:rPr lang="en-US" b="1" dirty="0" smtClean="0"/>
              <a:t>=(3/4)</a:t>
            </a:r>
            <a:r>
              <a:rPr lang="en-US" b="1" baseline="30000" dirty="0" smtClean="0"/>
              <a:t>2</a:t>
            </a:r>
            <a:r>
              <a:rPr lang="en-US" b="1" dirty="0" smtClean="0"/>
              <a:t> </a:t>
            </a:r>
            <a:r>
              <a:rPr lang="en-US" b="1" dirty="0" err="1" smtClean="0"/>
              <a:t>cn</a:t>
            </a:r>
            <a:endParaRPr lang="en-US" b="1" dirty="0"/>
          </a:p>
        </p:txBody>
      </p:sp>
      <p:sp>
        <p:nvSpPr>
          <p:cNvPr id="12350" name="Line 80"/>
          <p:cNvSpPr>
            <a:spLocks noChangeShapeType="1"/>
          </p:cNvSpPr>
          <p:nvPr/>
        </p:nvSpPr>
        <p:spPr bwMode="auto">
          <a:xfrm flipV="1">
            <a:off x="304800" y="3048000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1" name="Line 83"/>
          <p:cNvSpPr>
            <a:spLocks noChangeShapeType="1"/>
          </p:cNvSpPr>
          <p:nvPr/>
        </p:nvSpPr>
        <p:spPr bwMode="auto">
          <a:xfrm>
            <a:off x="304800" y="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2" name="Text Box 84"/>
          <p:cNvSpPr txBox="1">
            <a:spLocks noChangeArrowheads="1"/>
          </p:cNvSpPr>
          <p:nvPr/>
        </p:nvSpPr>
        <p:spPr bwMode="auto">
          <a:xfrm>
            <a:off x="-76200" y="2209800"/>
            <a:ext cx="1600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dirty="0"/>
              <a:t>log</a:t>
            </a:r>
            <a:r>
              <a:rPr lang="en-US" sz="2400" b="1" baseline="-25000" dirty="0"/>
              <a:t>4 </a:t>
            </a:r>
            <a:r>
              <a:rPr lang="en-US" sz="2400" b="1" dirty="0"/>
              <a:t>n</a:t>
            </a:r>
          </a:p>
        </p:txBody>
      </p:sp>
      <p:sp>
        <p:nvSpPr>
          <p:cNvPr id="12353" name="Line 85"/>
          <p:cNvSpPr>
            <a:spLocks noChangeShapeType="1"/>
          </p:cNvSpPr>
          <p:nvPr/>
        </p:nvSpPr>
        <p:spPr bwMode="auto">
          <a:xfrm>
            <a:off x="8001000" y="3657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8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Illustration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Height of the tree is log</a:t>
            </a:r>
            <a:r>
              <a:rPr lang="en-US" baseline="-25000" dirty="0" smtClean="0"/>
              <a:t>4 </a:t>
            </a:r>
            <a:r>
              <a:rPr lang="en-US" dirty="0" smtClean="0"/>
              <a:t>n</a:t>
            </a:r>
          </a:p>
          <a:p>
            <a:pPr eaLnBrk="1" hangingPunct="1"/>
            <a:r>
              <a:rPr lang="en-US" dirty="0" smtClean="0"/>
              <a:t>So, total no. of levels are log</a:t>
            </a:r>
            <a:r>
              <a:rPr lang="en-US" baseline="-25000" dirty="0" smtClean="0"/>
              <a:t>4 </a:t>
            </a:r>
            <a:r>
              <a:rPr lang="en-US" dirty="0" smtClean="0"/>
              <a:t>n+1</a:t>
            </a:r>
            <a:endParaRPr lang="en-US" baseline="-25000" dirty="0" smtClean="0"/>
          </a:p>
          <a:p>
            <a:pPr eaLnBrk="1" hangingPunct="1"/>
            <a:r>
              <a:rPr lang="en-US" dirty="0" smtClean="0"/>
              <a:t>Each level has three time more nodes than the level above</a:t>
            </a:r>
          </a:p>
          <a:p>
            <a:pPr eaLnBrk="1" hangingPunct="1"/>
            <a:r>
              <a:rPr lang="en-US" dirty="0" smtClean="0"/>
              <a:t>No of nodes at level k are 3</a:t>
            </a:r>
            <a:r>
              <a:rPr lang="en-US" baseline="30000" dirty="0" smtClean="0"/>
              <a:t>k</a:t>
            </a:r>
          </a:p>
          <a:p>
            <a:r>
              <a:rPr lang="en-US" dirty="0"/>
              <a:t>Each level contributes the cost </a:t>
            </a:r>
            <a:r>
              <a:rPr lang="en-US" b="1" dirty="0" err="1" smtClean="0"/>
              <a:t>cn</a:t>
            </a:r>
            <a:endParaRPr lang="en-US" b="1" dirty="0" smtClean="0"/>
          </a:p>
          <a:p>
            <a:r>
              <a:rPr lang="en-US" dirty="0"/>
              <a:t>So, total cost is </a:t>
            </a:r>
            <a:r>
              <a:rPr lang="en-US" dirty="0" err="1" smtClean="0"/>
              <a:t>cn</a:t>
            </a:r>
            <a:r>
              <a:rPr lang="en-US" dirty="0" smtClean="0"/>
              <a:t>(log</a:t>
            </a:r>
            <a:r>
              <a:rPr lang="en-US" baseline="-25000" dirty="0" smtClean="0"/>
              <a:t>4 </a:t>
            </a:r>
            <a:r>
              <a:rPr lang="en-US" dirty="0" smtClean="0"/>
              <a:t>n+1)</a:t>
            </a:r>
          </a:p>
          <a:p>
            <a:r>
              <a:rPr lang="en-US" b="1" dirty="0" err="1"/>
              <a:t>cn</a:t>
            </a:r>
            <a:r>
              <a:rPr lang="en-US" b="1" dirty="0"/>
              <a:t> log</a:t>
            </a:r>
            <a:r>
              <a:rPr lang="en-US" b="1" baseline="-25000" dirty="0"/>
              <a:t>4</a:t>
            </a:r>
            <a:r>
              <a:rPr lang="en-US" b="1" dirty="0" smtClean="0"/>
              <a:t> </a:t>
            </a:r>
            <a:r>
              <a:rPr lang="en-US" b="1" dirty="0"/>
              <a:t>n + </a:t>
            </a:r>
            <a:r>
              <a:rPr lang="en-US" b="1" dirty="0" err="1"/>
              <a:t>cn</a:t>
            </a:r>
            <a:r>
              <a:rPr lang="en-US" b="1" dirty="0"/>
              <a:t> = </a:t>
            </a:r>
            <a:r>
              <a:rPr lang="en-US" dirty="0">
                <a:cs typeface="Times New Roman" pitchFamily="18" charset="0"/>
              </a:rPr>
              <a:t>Θ(n </a:t>
            </a:r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n)</a:t>
            </a:r>
          </a:p>
          <a:p>
            <a:endParaRPr lang="en-US" baseline="30000" dirty="0" smtClean="0"/>
          </a:p>
          <a:p>
            <a:pPr eaLnBrk="1" hangingPunct="1"/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421747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Iteration Method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sz="2800" dirty="0" smtClean="0"/>
              <a:t>T (n)  =2T(n/2) + n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     =2(2T(n/4) + n/2) + n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     =4T(n/4) + n + n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     =4(2T(n/8) + n/4) +n + n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     =8T(n/8) +n + n + n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     =8(2T(n/16) + n/8) + n +n + n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     =16T(n/16) + n + n + n + n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T(n)   =2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T(n/2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)+(</a:t>
            </a:r>
            <a:r>
              <a:rPr lang="en-US" sz="2800" dirty="0" err="1" smtClean="0"/>
              <a:t>n+n+n</a:t>
            </a:r>
            <a:r>
              <a:rPr lang="en-US" sz="2800" dirty="0" smtClean="0"/>
              <a:t>+…….n) k times</a:t>
            </a:r>
          </a:p>
        </p:txBody>
      </p:sp>
    </p:spTree>
    <p:extLst>
      <p:ext uri="{BB962C8B-B14F-4D97-AF65-F5344CB8AC3E}">
        <p14:creationId xmlns:p14="http://schemas.microsoft.com/office/powerpoint/2010/main" val="30625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Iteration Method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We assumed n=2</a:t>
            </a:r>
            <a:r>
              <a:rPr lang="en-US" baseline="30000" dirty="0" smtClean="0"/>
              <a:t>k </a:t>
            </a:r>
            <a:r>
              <a:rPr lang="en-US" dirty="0" smtClean="0"/>
              <a:t>or </a:t>
            </a:r>
            <a:r>
              <a:rPr lang="en-US" dirty="0" err="1" smtClean="0"/>
              <a:t>lg</a:t>
            </a:r>
            <a:r>
              <a:rPr lang="en-US" dirty="0" smtClean="0"/>
              <a:t> n = 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T(n)   =2</a:t>
            </a:r>
            <a:r>
              <a:rPr lang="en-US" baseline="30000" dirty="0" smtClean="0"/>
              <a:t>k</a:t>
            </a:r>
            <a:r>
              <a:rPr lang="en-US" dirty="0" smtClean="0"/>
              <a:t>T(n/2</a:t>
            </a:r>
            <a:r>
              <a:rPr lang="en-US" baseline="30000" dirty="0" smtClean="0"/>
              <a:t>k</a:t>
            </a:r>
            <a:r>
              <a:rPr lang="en-US" dirty="0" smtClean="0"/>
              <a:t>)+ </a:t>
            </a:r>
            <a:r>
              <a:rPr lang="en-US" dirty="0" err="1" smtClean="0"/>
              <a:t>nk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    =2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lg</a:t>
            </a:r>
            <a:r>
              <a:rPr lang="en-US" dirty="0" smtClean="0"/>
              <a:t> </a:t>
            </a:r>
            <a:r>
              <a:rPr lang="en-US" baseline="30000" dirty="0" smtClean="0"/>
              <a:t>n)</a:t>
            </a:r>
            <a:r>
              <a:rPr lang="en-US" dirty="0" smtClean="0"/>
              <a:t>T(n/2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lg</a:t>
            </a:r>
            <a:r>
              <a:rPr lang="en-US" dirty="0" smtClean="0"/>
              <a:t> </a:t>
            </a:r>
            <a:r>
              <a:rPr lang="en-US" baseline="30000" dirty="0" smtClean="0"/>
              <a:t>n)</a:t>
            </a:r>
            <a:r>
              <a:rPr lang="en-US" dirty="0" smtClean="0"/>
              <a:t>) +n (</a:t>
            </a:r>
            <a:r>
              <a:rPr lang="en-US" dirty="0" err="1" smtClean="0"/>
              <a:t>lg</a:t>
            </a:r>
            <a:r>
              <a:rPr lang="en-US" dirty="0" smtClean="0"/>
              <a:t>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    =</a:t>
            </a:r>
            <a:r>
              <a:rPr lang="en-US" dirty="0" err="1" smtClean="0"/>
              <a:t>nT</a:t>
            </a:r>
            <a:r>
              <a:rPr lang="en-US" dirty="0" smtClean="0"/>
              <a:t>(n/n) + n </a:t>
            </a:r>
            <a:r>
              <a:rPr lang="en-US" dirty="0" err="1" smtClean="0"/>
              <a:t>lg</a:t>
            </a:r>
            <a:r>
              <a:rPr lang="en-US" dirty="0" smtClean="0"/>
              <a:t> n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    =</a:t>
            </a:r>
            <a:r>
              <a:rPr lang="en-US" dirty="0" err="1" smtClean="0"/>
              <a:t>nT</a:t>
            </a:r>
            <a:r>
              <a:rPr lang="en-US" dirty="0" smtClean="0"/>
              <a:t>(1) + n </a:t>
            </a:r>
            <a:r>
              <a:rPr lang="en-US" dirty="0" err="1" smtClean="0"/>
              <a:t>lg</a:t>
            </a:r>
            <a:r>
              <a:rPr lang="en-US" dirty="0" smtClean="0"/>
              <a:t>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    =</a:t>
            </a:r>
            <a:r>
              <a:rPr lang="en-US" dirty="0" err="1" smtClean="0"/>
              <a:t>n+nlgn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    =</a:t>
            </a:r>
            <a:r>
              <a:rPr lang="en-US" dirty="0" smtClean="0">
                <a:cs typeface="Times New Roman" pitchFamily="18" charset="0"/>
              </a:rPr>
              <a:t>Θ(n </a:t>
            </a:r>
            <a:r>
              <a:rPr lang="en-US" dirty="0" err="1" smtClean="0">
                <a:cs typeface="Times New Roman" pitchFamily="18" charset="0"/>
              </a:rPr>
              <a:t>lg</a:t>
            </a:r>
            <a:r>
              <a:rPr lang="en-US" dirty="0" smtClean="0">
                <a:cs typeface="Times New Roman" pitchFamily="18" charset="0"/>
              </a:rPr>
              <a:t>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194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4655" y="438150"/>
            <a:ext cx="6965245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Merge Sort – Example </a:t>
            </a:r>
          </a:p>
        </p:txBody>
      </p:sp>
      <p:sp>
        <p:nvSpPr>
          <p:cNvPr id="424995" name="Text Box 35"/>
          <p:cNvSpPr txBox="1">
            <a:spLocks noChangeArrowheads="1"/>
          </p:cNvSpPr>
          <p:nvPr/>
        </p:nvSpPr>
        <p:spPr bwMode="auto">
          <a:xfrm>
            <a:off x="711200" y="11239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424996" name="Text Box 36"/>
          <p:cNvSpPr txBox="1">
            <a:spLocks noChangeArrowheads="1"/>
          </p:cNvSpPr>
          <p:nvPr/>
        </p:nvSpPr>
        <p:spPr bwMode="auto">
          <a:xfrm>
            <a:off x="1194748" y="11239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4997" name="Text Box 37"/>
          <p:cNvSpPr txBox="1">
            <a:spLocks noChangeArrowheads="1"/>
          </p:cNvSpPr>
          <p:nvPr/>
        </p:nvSpPr>
        <p:spPr bwMode="auto">
          <a:xfrm>
            <a:off x="1721798" y="11239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424998" name="Text Box 38"/>
          <p:cNvSpPr txBox="1">
            <a:spLocks noChangeArrowheads="1"/>
          </p:cNvSpPr>
          <p:nvPr/>
        </p:nvSpPr>
        <p:spPr bwMode="auto">
          <a:xfrm>
            <a:off x="2235200" y="11239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4999" name="Text Box 39"/>
          <p:cNvSpPr txBox="1">
            <a:spLocks noChangeArrowheads="1"/>
          </p:cNvSpPr>
          <p:nvPr/>
        </p:nvSpPr>
        <p:spPr bwMode="auto">
          <a:xfrm>
            <a:off x="2698750" y="11239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00" name="Text Box 40"/>
          <p:cNvSpPr txBox="1">
            <a:spLocks noChangeArrowheads="1"/>
          </p:cNvSpPr>
          <p:nvPr/>
        </p:nvSpPr>
        <p:spPr bwMode="auto">
          <a:xfrm>
            <a:off x="3225800" y="11239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01" name="Text Box 41"/>
          <p:cNvSpPr txBox="1">
            <a:spLocks noChangeArrowheads="1"/>
          </p:cNvSpPr>
          <p:nvPr/>
        </p:nvSpPr>
        <p:spPr bwMode="auto">
          <a:xfrm>
            <a:off x="3683000" y="11239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 9 </a:t>
            </a:r>
          </a:p>
        </p:txBody>
      </p:sp>
      <p:sp>
        <p:nvSpPr>
          <p:cNvPr id="425002" name="Text Box 42"/>
          <p:cNvSpPr txBox="1">
            <a:spLocks noChangeArrowheads="1"/>
          </p:cNvSpPr>
          <p:nvPr/>
        </p:nvSpPr>
        <p:spPr bwMode="auto">
          <a:xfrm>
            <a:off x="4146550" y="11239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03" name="Text Box 43"/>
          <p:cNvSpPr txBox="1">
            <a:spLocks noChangeArrowheads="1"/>
          </p:cNvSpPr>
          <p:nvPr/>
        </p:nvSpPr>
        <p:spPr bwMode="auto">
          <a:xfrm>
            <a:off x="4673600" y="11239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04" name="Text Box 44"/>
          <p:cNvSpPr txBox="1">
            <a:spLocks noChangeArrowheads="1"/>
          </p:cNvSpPr>
          <p:nvPr/>
        </p:nvSpPr>
        <p:spPr bwMode="auto">
          <a:xfrm>
            <a:off x="5200650" y="11239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05" name="Text Box 45"/>
          <p:cNvSpPr txBox="1">
            <a:spLocks noChangeArrowheads="1"/>
          </p:cNvSpPr>
          <p:nvPr/>
        </p:nvSpPr>
        <p:spPr bwMode="auto">
          <a:xfrm>
            <a:off x="5638800" y="11239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06" name="Text Box 46"/>
          <p:cNvSpPr txBox="1">
            <a:spLocks noChangeArrowheads="1"/>
          </p:cNvSpPr>
          <p:nvPr/>
        </p:nvSpPr>
        <p:spPr bwMode="auto">
          <a:xfrm>
            <a:off x="6096000" y="11239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07" name="Text Box 47"/>
          <p:cNvSpPr txBox="1">
            <a:spLocks noChangeArrowheads="1"/>
          </p:cNvSpPr>
          <p:nvPr/>
        </p:nvSpPr>
        <p:spPr bwMode="auto">
          <a:xfrm>
            <a:off x="6623050" y="11239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08" name="Text Box 48"/>
          <p:cNvSpPr txBox="1">
            <a:spLocks noChangeArrowheads="1"/>
          </p:cNvSpPr>
          <p:nvPr/>
        </p:nvSpPr>
        <p:spPr bwMode="auto">
          <a:xfrm>
            <a:off x="7080250" y="11239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09" name="Text Box 49"/>
          <p:cNvSpPr txBox="1">
            <a:spLocks noChangeArrowheads="1"/>
          </p:cNvSpPr>
          <p:nvPr/>
        </p:nvSpPr>
        <p:spPr bwMode="auto">
          <a:xfrm>
            <a:off x="7607300" y="11239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10" name="Text Box 50"/>
          <p:cNvSpPr txBox="1">
            <a:spLocks noChangeArrowheads="1"/>
          </p:cNvSpPr>
          <p:nvPr/>
        </p:nvSpPr>
        <p:spPr bwMode="auto">
          <a:xfrm>
            <a:off x="8070850" y="11239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 2 </a:t>
            </a:r>
          </a:p>
        </p:txBody>
      </p:sp>
      <p:sp>
        <p:nvSpPr>
          <p:cNvPr id="142" name="Rectangle 3"/>
          <p:cNvSpPr txBox="1">
            <a:spLocks noChangeArrowheads="1"/>
          </p:cNvSpPr>
          <p:nvPr/>
        </p:nvSpPr>
        <p:spPr>
          <a:xfrm>
            <a:off x="1194749" y="1787857"/>
            <a:ext cx="7191220" cy="457200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</a:pPr>
            <a:r>
              <a:rPr lang="en-US" sz="2000" dirty="0" smtClean="0"/>
              <a:t>merge(array A, </a:t>
            </a:r>
            <a:r>
              <a:rPr lang="en-US" sz="2000" dirty="0" err="1" smtClean="0"/>
              <a:t>int</a:t>
            </a:r>
            <a:r>
              <a:rPr lang="en-US" sz="2000" dirty="0" smtClean="0"/>
              <a:t> p,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q,int</a:t>
            </a:r>
            <a:r>
              <a:rPr lang="en-US" sz="2000" dirty="0" smtClean="0"/>
              <a:t> r)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000" dirty="0" err="1" smtClean="0"/>
              <a:t>int</a:t>
            </a:r>
            <a:r>
              <a:rPr lang="en-US" sz="2000" dirty="0" smtClean="0"/>
              <a:t>  B[p…r];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000" dirty="0" err="1" smtClean="0"/>
              <a:t>int</a:t>
            </a:r>
            <a:r>
              <a:rPr lang="en-US" sz="2000" dirty="0" smtClean="0"/>
              <a:t> i =k =p;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000" dirty="0" err="1" smtClean="0"/>
              <a:t>int</a:t>
            </a:r>
            <a:r>
              <a:rPr lang="en-US" sz="2000" dirty="0" smtClean="0"/>
              <a:t> j =q+1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while(i&lt;=q) and (j&lt;=r)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      do if(A[i] &lt;= A[j])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           then  B[k++] =A[i++]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           else B[k++] =A[j++]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while(i&lt;=q)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do  B[k++] =A[i++]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while(j&lt;=r)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do   B[k++] = A[j++]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for i = p to r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do   A[i]=B[i]</a:t>
            </a:r>
          </a:p>
        </p:txBody>
      </p:sp>
    </p:spTree>
    <p:extLst>
      <p:ext uri="{BB962C8B-B14F-4D97-AF65-F5344CB8AC3E}">
        <p14:creationId xmlns:p14="http://schemas.microsoft.com/office/powerpoint/2010/main" val="2517989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Recurrence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6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Merge-sort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/>
              <a:t>Merge-sort (array A, int p, int r)</a:t>
            </a:r>
          </a:p>
          <a:p>
            <a:r>
              <a:rPr lang="en-US" sz="2800"/>
              <a:t>If (p&lt;r)</a:t>
            </a:r>
          </a:p>
          <a:p>
            <a:r>
              <a:rPr lang="en-US" sz="2800"/>
              <a:t>Then</a:t>
            </a:r>
          </a:p>
          <a:p>
            <a:r>
              <a:rPr lang="en-US" sz="2800"/>
              <a:t>  q ‹— (p+r)/2</a:t>
            </a:r>
          </a:p>
          <a:p>
            <a:r>
              <a:rPr lang="en-US" sz="2800"/>
              <a:t>    Merge-sort (A,p,q)      //sort A[p…q]</a:t>
            </a:r>
          </a:p>
          <a:p>
            <a:r>
              <a:rPr lang="en-US" sz="2800"/>
              <a:t>    Merge-sort(A,q+1,r)   //</a:t>
            </a:r>
            <a:r>
              <a:rPr lang="en-US" sz="2400" b="1"/>
              <a:t>sort A[q+1..r]</a:t>
            </a:r>
          </a:p>
          <a:p>
            <a:r>
              <a:rPr lang="en-US" sz="2800"/>
              <a:t>    </a:t>
            </a:r>
            <a:r>
              <a:rPr lang="en-US" sz="2800" b="1"/>
              <a:t>Merge(A,p,q,r)          // </a:t>
            </a:r>
            <a:r>
              <a:rPr lang="en-US" sz="2800">
                <a:cs typeface="Times New Roman" pitchFamily="18" charset="0"/>
              </a:rPr>
              <a:t>Θ(n)</a:t>
            </a:r>
            <a:endParaRPr lang="en-US" sz="2800" b="1"/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390588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Analysis of Merge-sort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Let </a:t>
            </a:r>
            <a:r>
              <a:rPr lang="en-US" b="1" dirty="0" smtClean="0"/>
              <a:t>T(n) </a:t>
            </a:r>
            <a:r>
              <a:rPr lang="en-US" dirty="0" smtClean="0"/>
              <a:t>worst case running time on the array of length </a:t>
            </a:r>
            <a:r>
              <a:rPr lang="en-US" b="1" dirty="0" smtClean="0"/>
              <a:t>n</a:t>
            </a:r>
          </a:p>
          <a:p>
            <a:pPr eaLnBrk="1" hangingPunct="1"/>
            <a:r>
              <a:rPr lang="en-US" dirty="0" smtClean="0"/>
              <a:t>If we call merge sort with an array contain a single item (n=1) than the running time is </a:t>
            </a:r>
            <a:r>
              <a:rPr lang="en-US" b="1" dirty="0" smtClean="0"/>
              <a:t>constant</a:t>
            </a:r>
          </a:p>
          <a:p>
            <a:pPr eaLnBrk="1" hangingPunct="1"/>
            <a:r>
              <a:rPr lang="en-US" dirty="0" smtClean="0"/>
              <a:t>We can just write </a:t>
            </a:r>
            <a:r>
              <a:rPr lang="en-US" b="1" dirty="0" smtClean="0"/>
              <a:t>T(n)=1 </a:t>
            </a:r>
            <a:r>
              <a:rPr lang="en-US" dirty="0" smtClean="0"/>
              <a:t>ignoring all constants</a:t>
            </a:r>
          </a:p>
        </p:txBody>
      </p:sp>
    </p:spTree>
    <p:extLst>
      <p:ext uri="{BB962C8B-B14F-4D97-AF65-F5344CB8AC3E}">
        <p14:creationId xmlns:p14="http://schemas.microsoft.com/office/powerpoint/2010/main" val="42125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Analysis of Merge-sort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For n&gt;1 merge sort splits into </a:t>
            </a:r>
            <a:r>
              <a:rPr lang="en-US" sz="2800" smtClean="0"/>
              <a:t>two halves, </a:t>
            </a:r>
            <a:r>
              <a:rPr lang="en-US" sz="2800" dirty="0" smtClean="0"/>
              <a:t>sorts the two and then merges them together</a:t>
            </a:r>
          </a:p>
          <a:p>
            <a:pPr eaLnBrk="1" hangingPunct="1"/>
            <a:r>
              <a:rPr lang="en-US" sz="2800" dirty="0" smtClean="0"/>
              <a:t>The left half is size ceiling[n/2] and right side is floor [n/2]</a:t>
            </a:r>
          </a:p>
          <a:p>
            <a:pPr eaLnBrk="1" hangingPunct="1"/>
            <a:r>
              <a:rPr lang="en-US" sz="2800" dirty="0" smtClean="0"/>
              <a:t>How long does it take to sort element in sub-array of size[n/2]</a:t>
            </a:r>
          </a:p>
          <a:p>
            <a:pPr eaLnBrk="1" hangingPunct="1"/>
            <a:r>
              <a:rPr lang="en-US" sz="2800" dirty="0" smtClean="0"/>
              <a:t>We do not know this but [n/2] &lt; n for all n&gt;1, we can express this as T([n/2])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68199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66713" y="685800"/>
            <a:ext cx="8243887" cy="1314450"/>
          </a:xfrm>
        </p:spPr>
        <p:txBody>
          <a:bodyPr/>
          <a:lstStyle/>
          <a:p>
            <a:r>
              <a:rPr lang="en-US" dirty="0"/>
              <a:t>Recurrence Relation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66800"/>
            <a:ext cx="4033838" cy="4456113"/>
          </a:xfrm>
        </p:spPr>
        <p:txBody>
          <a:bodyPr/>
          <a:lstStyle/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T(n)= </a:t>
            </a:r>
            <a:r>
              <a:rPr lang="en-US" sz="9600" dirty="0"/>
              <a:t>{</a:t>
            </a:r>
          </a:p>
        </p:txBody>
      </p:sp>
      <p:sp>
        <p:nvSpPr>
          <p:cNvPr id="11268" name="Text Box 1028"/>
          <p:cNvSpPr txBox="1">
            <a:spLocks noChangeArrowheads="1"/>
          </p:cNvSpPr>
          <p:nvPr/>
        </p:nvSpPr>
        <p:spPr bwMode="auto">
          <a:xfrm>
            <a:off x="2057400" y="2348707"/>
            <a:ext cx="62484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Arial" charset="0"/>
              </a:rPr>
              <a:t>1                                                    If n=1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Arial" charset="0"/>
            </a:endParaRPr>
          </a:p>
        </p:txBody>
      </p:sp>
      <p:graphicFrame>
        <p:nvGraphicFramePr>
          <p:cNvPr id="11270" name="Object 103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8918000"/>
              </p:ext>
            </p:extLst>
          </p:nvPr>
        </p:nvGraphicFramePr>
        <p:xfrm>
          <a:off x="2514600" y="3110707"/>
          <a:ext cx="4141788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3" imgW="1676160" imgH="457200" progId="Equation.3">
                  <p:embed/>
                </p:oleObj>
              </mc:Choice>
              <mc:Fallback>
                <p:oleObj name="Equation" r:id="rId3" imgW="1676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10707"/>
                        <a:ext cx="4141788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1032"/>
          <p:cNvSpPr txBox="1">
            <a:spLocks noChangeArrowheads="1"/>
          </p:cNvSpPr>
          <p:nvPr/>
        </p:nvSpPr>
        <p:spPr bwMode="auto">
          <a:xfrm>
            <a:off x="1295400" y="4101307"/>
            <a:ext cx="7162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latin typeface="Arial" charset="0"/>
              </a:rPr>
              <a:t>This kind of equation is called </a:t>
            </a:r>
            <a:r>
              <a:rPr lang="en-US" sz="2800" b="1">
                <a:latin typeface="Arial" charset="0"/>
              </a:rPr>
              <a:t>recurrence equation </a:t>
            </a:r>
            <a:r>
              <a:rPr lang="en-US" sz="2800">
                <a:latin typeface="Arial" charset="0"/>
              </a:rPr>
              <a:t>or</a:t>
            </a:r>
            <a:r>
              <a:rPr lang="en-US" sz="2800" b="1">
                <a:latin typeface="Arial" charset="0"/>
              </a:rPr>
              <a:t> recurrence</a:t>
            </a:r>
          </a:p>
        </p:txBody>
      </p:sp>
      <p:sp>
        <p:nvSpPr>
          <p:cNvPr id="11274" name="Text Box 1034"/>
          <p:cNvSpPr txBox="1">
            <a:spLocks noChangeArrowheads="1"/>
          </p:cNvSpPr>
          <p:nvPr/>
        </p:nvSpPr>
        <p:spPr bwMode="auto">
          <a:xfrm>
            <a:off x="6553200" y="3263107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  </a:t>
            </a:r>
            <a:r>
              <a:rPr lang="en-US" sz="2000" b="1">
                <a:latin typeface="Arial" charset="0"/>
              </a:rPr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144296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Methods of Solving Recurrence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Substitution Method</a:t>
            </a:r>
          </a:p>
          <a:p>
            <a:r>
              <a:rPr lang="en-US" sz="3200" dirty="0" smtClean="0"/>
              <a:t>Recursive Tree Method</a:t>
            </a:r>
          </a:p>
          <a:p>
            <a:r>
              <a:rPr lang="en-US" sz="3200" dirty="0" smtClean="0"/>
              <a:t>Iteration Method</a:t>
            </a:r>
          </a:p>
          <a:p>
            <a:r>
              <a:rPr lang="en-US" sz="3200" dirty="0" smtClean="0"/>
              <a:t>Master Theorem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6605</TotalTime>
  <Words>1033</Words>
  <Application>Microsoft Office PowerPoint</Application>
  <PresentationFormat>On-screen Show (4:3)</PresentationFormat>
  <Paragraphs>213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Pushpin</vt:lpstr>
      <vt:lpstr>Equation</vt:lpstr>
      <vt:lpstr>PowerPoint Presentation</vt:lpstr>
      <vt:lpstr>In the Last Lecture</vt:lpstr>
      <vt:lpstr>Merge Sort – Example </vt:lpstr>
      <vt:lpstr>Today’s Agenda</vt:lpstr>
      <vt:lpstr>Algorithm Merge-sort</vt:lpstr>
      <vt:lpstr>Analysis of Merge-sort</vt:lpstr>
      <vt:lpstr>Analysis of Merge-sort</vt:lpstr>
      <vt:lpstr>Recurrence Relation</vt:lpstr>
      <vt:lpstr>Methods of Solving Recurrence</vt:lpstr>
      <vt:lpstr>Logarithms</vt:lpstr>
      <vt:lpstr>Substitution Method</vt:lpstr>
      <vt:lpstr>Substitution Method</vt:lpstr>
      <vt:lpstr>Recursion Tree Method</vt:lpstr>
      <vt:lpstr>Recursion Tree Method</vt:lpstr>
      <vt:lpstr>Recursion Tree Method</vt:lpstr>
      <vt:lpstr>PowerPoint Presentation</vt:lpstr>
      <vt:lpstr>Illustration</vt:lpstr>
      <vt:lpstr>Example of recursion tree</vt:lpstr>
      <vt:lpstr>PowerPoint Presentation</vt:lpstr>
      <vt:lpstr>PowerPoint Presentation</vt:lpstr>
      <vt:lpstr>Illustration</vt:lpstr>
      <vt:lpstr>Iteration Method</vt:lpstr>
      <vt:lpstr>Iteration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waqar</dc:creator>
  <cp:lastModifiedBy>Ahsan Humayun</cp:lastModifiedBy>
  <cp:revision>210</cp:revision>
  <cp:lastPrinted>1601-01-01T00:00:00Z</cp:lastPrinted>
  <dcterms:created xsi:type="dcterms:W3CDTF">2000-12-31T21:35:57Z</dcterms:created>
  <dcterms:modified xsi:type="dcterms:W3CDTF">2019-02-19T18:23:33Z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