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1" r:id="rId2"/>
    <p:sldId id="274" r:id="rId3"/>
    <p:sldId id="299" r:id="rId4"/>
    <p:sldId id="291" r:id="rId5"/>
    <p:sldId id="292" r:id="rId6"/>
    <p:sldId id="300" r:id="rId7"/>
    <p:sldId id="301" r:id="rId8"/>
    <p:sldId id="302" r:id="rId9"/>
    <p:sldId id="282" r:id="rId10"/>
    <p:sldId id="283" r:id="rId11"/>
    <p:sldId id="290" r:id="rId12"/>
    <p:sldId id="293" r:id="rId13"/>
    <p:sldId id="285" r:id="rId14"/>
    <p:sldId id="286" r:id="rId15"/>
    <p:sldId id="28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4009" y="37338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 smtClean="0"/>
              <a:t>Lecture # 6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752600"/>
            <a:ext cx="6629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master method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Each sub problem is of size n/b</a:t>
            </a:r>
          </a:p>
          <a:p>
            <a:pPr eaLnBrk="1" hangingPunct="1"/>
            <a:r>
              <a:rPr lang="en-US" sz="2800" dirty="0" smtClean="0"/>
              <a:t>Each sub-problem is solved recursively in time T(n/b)</a:t>
            </a:r>
          </a:p>
          <a:p>
            <a:pPr eaLnBrk="1" hangingPunct="1"/>
            <a:r>
              <a:rPr lang="en-US" sz="2800" dirty="0" smtClean="0"/>
              <a:t>The cost of conquering the sub problem and combing them is described in function f(n)</a:t>
            </a:r>
          </a:p>
          <a:p>
            <a:pPr eaLnBrk="1" hangingPunct="1"/>
            <a:r>
              <a:rPr lang="en-US" sz="2800" dirty="0" smtClean="0"/>
              <a:t>In merge sort example a=2,b=2 and f(n)=n</a:t>
            </a:r>
          </a:p>
        </p:txBody>
      </p:sp>
    </p:spTree>
    <p:extLst>
      <p:ext uri="{BB962C8B-B14F-4D97-AF65-F5344CB8AC3E}">
        <p14:creationId xmlns:p14="http://schemas.microsoft.com/office/powerpoint/2010/main" val="373142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505200"/>
            <a:ext cx="685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/>
              <a:t>In merge sort example </a:t>
            </a:r>
            <a:r>
              <a:rPr lang="en-US" sz="2800" b="1" dirty="0"/>
              <a:t>a=2,b=2</a:t>
            </a:r>
            <a:r>
              <a:rPr lang="en-US" sz="2800" dirty="0"/>
              <a:t> and </a:t>
            </a:r>
            <a:r>
              <a:rPr lang="en-US" sz="2800" b="1" dirty="0"/>
              <a:t>f(n)=n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762000" y="-228600"/>
            <a:ext cx="403383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T(n)= </a:t>
            </a:r>
            <a:r>
              <a:rPr lang="en-US" sz="9600" smtClean="0"/>
              <a:t>{</a:t>
            </a:r>
            <a:endParaRPr lang="en-US" sz="9600" dirty="0"/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2362200" y="1143000"/>
            <a:ext cx="62484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6699"/>
                </a:solidFill>
                <a:latin typeface="Arial" charset="0"/>
              </a:rPr>
              <a:t>1                                                    If n=1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>
              <a:solidFill>
                <a:srgbClr val="006699"/>
              </a:solidFill>
              <a:latin typeface="Arial" charset="0"/>
            </a:endParaRPr>
          </a:p>
        </p:txBody>
      </p:sp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7954"/>
              </p:ext>
            </p:extLst>
          </p:nvPr>
        </p:nvGraphicFramePr>
        <p:xfrm>
          <a:off x="2819400" y="1839913"/>
          <a:ext cx="283210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3" imgW="863280" imgH="634680" progId="Equation.3">
                  <p:embed/>
                </p:oleObj>
              </mc:Choice>
              <mc:Fallback>
                <p:oleObj name="Equation" r:id="rId3" imgW="8632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39913"/>
                        <a:ext cx="2832100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34"/>
          <p:cNvSpPr txBox="1">
            <a:spLocks noChangeArrowheads="1"/>
          </p:cNvSpPr>
          <p:nvPr/>
        </p:nvSpPr>
        <p:spPr bwMode="auto">
          <a:xfrm>
            <a:off x="6858000" y="225425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mtClean="0">
                <a:solidFill>
                  <a:srgbClr val="006699"/>
                </a:solidFill>
                <a:latin typeface="Arial" charset="0"/>
              </a:rPr>
              <a:t>  </a:t>
            </a:r>
            <a:r>
              <a:rPr lang="en-US" sz="2000" b="1" smtClean="0">
                <a:solidFill>
                  <a:srgbClr val="006699"/>
                </a:solidFill>
                <a:latin typeface="Arial" charset="0"/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25528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6858000" cy="506571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In master method T(n) can be bounded asymptotically as follows: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       </a:t>
            </a:r>
            <a:r>
              <a:rPr lang="en-US" sz="2800" b="1" dirty="0" smtClean="0"/>
              <a:t>r=</a:t>
            </a:r>
            <a:r>
              <a:rPr lang="en-US" sz="2800" b="1" dirty="0" err="1" smtClean="0"/>
              <a:t>log</a:t>
            </a:r>
            <a:r>
              <a:rPr lang="en-US" sz="2800" b="1" baseline="-25000" dirty="0" err="1" smtClean="0"/>
              <a:t>b</a:t>
            </a:r>
            <a:r>
              <a:rPr lang="en-US" sz="2800" b="1" dirty="0" err="1" smtClean="0"/>
              <a:t>a</a:t>
            </a:r>
            <a:endParaRPr lang="en-US" sz="2800" b="1" dirty="0" smtClean="0"/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Case 1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800" dirty="0" smtClean="0"/>
              <a:t> If f(n)=</a:t>
            </a:r>
            <a:r>
              <a:rPr lang="en-US" dirty="0" smtClean="0">
                <a:cs typeface="Times New Roman" pitchFamily="18" charset="0"/>
              </a:rPr>
              <a:t>Ο</a:t>
            </a:r>
            <a:r>
              <a:rPr lang="en-US" sz="2800" dirty="0" smtClean="0"/>
              <a:t>(n</a:t>
            </a:r>
            <a:r>
              <a:rPr lang="en-US" sz="2800" baseline="30000" dirty="0" smtClean="0"/>
              <a:t>r-</a:t>
            </a:r>
            <a:r>
              <a:rPr lang="el-GR" sz="2800" baseline="30000" dirty="0" smtClean="0"/>
              <a:t>ε</a:t>
            </a:r>
            <a:r>
              <a:rPr lang="en-US" sz="2800" dirty="0" smtClean="0"/>
              <a:t>) for some constant </a:t>
            </a:r>
            <a:r>
              <a:rPr lang="el-GR" sz="2800" dirty="0" smtClean="0"/>
              <a:t>ε</a:t>
            </a:r>
            <a:r>
              <a:rPr lang="en-US" sz="2800" dirty="0" smtClean="0"/>
              <a:t>&gt;0   Then  </a:t>
            </a:r>
            <a:r>
              <a:rPr lang="en-US" sz="2800" b="1" dirty="0" smtClean="0">
                <a:solidFill>
                  <a:schemeClr val="accent4"/>
                </a:solidFill>
              </a:rPr>
              <a:t>T(n)=</a:t>
            </a:r>
            <a:r>
              <a:rPr lang="en-US" b="1" dirty="0" smtClean="0">
                <a:solidFill>
                  <a:schemeClr val="accent4"/>
                </a:solidFill>
                <a:cs typeface="Times New Roman" pitchFamily="18" charset="0"/>
              </a:rPr>
              <a:t>Θ</a:t>
            </a:r>
            <a:r>
              <a:rPr lang="en-US" sz="2800" b="1" dirty="0" smtClean="0">
                <a:solidFill>
                  <a:schemeClr val="accent4"/>
                </a:solidFill>
              </a:rPr>
              <a:t>(n</a:t>
            </a:r>
            <a:r>
              <a:rPr lang="en-US" sz="2800" b="1" baseline="30000" dirty="0" smtClean="0">
                <a:solidFill>
                  <a:schemeClr val="accent4"/>
                </a:solidFill>
              </a:rPr>
              <a:t>r</a:t>
            </a:r>
            <a:r>
              <a:rPr lang="en-US" sz="2800" b="1" dirty="0" smtClean="0">
                <a:solidFill>
                  <a:schemeClr val="accent4"/>
                </a:solidFill>
              </a:rPr>
              <a:t>)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Case 2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800" dirty="0" smtClean="0"/>
              <a:t> If f(n)=</a:t>
            </a:r>
            <a:r>
              <a:rPr lang="en-US" dirty="0" smtClean="0">
                <a:cs typeface="Times New Roman" pitchFamily="18" charset="0"/>
              </a:rPr>
              <a:t>Θ</a:t>
            </a:r>
            <a:r>
              <a:rPr lang="en-US" sz="2800" dirty="0" smtClean="0"/>
              <a:t>(n</a:t>
            </a:r>
            <a:r>
              <a:rPr lang="en-US" sz="2800" baseline="30000" dirty="0" smtClean="0"/>
              <a:t>r</a:t>
            </a:r>
            <a:r>
              <a:rPr lang="en-US" sz="2800" dirty="0" smtClean="0"/>
              <a:t>)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           Then </a:t>
            </a:r>
            <a:r>
              <a:rPr lang="en-US" sz="2800" b="1" dirty="0" smtClean="0">
                <a:solidFill>
                  <a:schemeClr val="accent4"/>
                </a:solidFill>
              </a:rPr>
              <a:t>T(n)=</a:t>
            </a:r>
            <a:r>
              <a:rPr lang="en-US" b="1" dirty="0" smtClean="0">
                <a:solidFill>
                  <a:schemeClr val="accent4"/>
                </a:solidFill>
                <a:cs typeface="Times New Roman" pitchFamily="18" charset="0"/>
              </a:rPr>
              <a:t>Θ</a:t>
            </a:r>
            <a:r>
              <a:rPr lang="en-US" sz="2800" b="1" dirty="0" smtClean="0">
                <a:solidFill>
                  <a:schemeClr val="accent4"/>
                </a:solidFill>
              </a:rPr>
              <a:t> (n</a:t>
            </a:r>
            <a:r>
              <a:rPr lang="en-US" sz="2800" b="1" baseline="30000" dirty="0" smtClean="0">
                <a:solidFill>
                  <a:schemeClr val="accent4"/>
                </a:solidFill>
              </a:rPr>
              <a:t>r </a:t>
            </a:r>
            <a:r>
              <a:rPr lang="en-US" sz="2800" b="1" dirty="0" err="1" smtClean="0">
                <a:solidFill>
                  <a:schemeClr val="accent4"/>
                </a:solidFill>
              </a:rPr>
              <a:t>lg</a:t>
            </a:r>
            <a:r>
              <a:rPr lang="en-US" sz="2800" b="1" baseline="-25000" dirty="0" smtClean="0">
                <a:solidFill>
                  <a:schemeClr val="accent4"/>
                </a:solidFill>
              </a:rPr>
              <a:t> </a:t>
            </a:r>
            <a:r>
              <a:rPr lang="en-US" sz="2800" b="1" dirty="0" smtClean="0">
                <a:solidFill>
                  <a:schemeClr val="accent4"/>
                </a:solidFill>
              </a:rPr>
              <a:t>n)</a:t>
            </a:r>
          </a:p>
          <a:p>
            <a:pPr eaLnBrk="1" hangingPunct="1">
              <a:buFontTx/>
              <a:buNone/>
            </a:pPr>
            <a:endParaRPr lang="el-GR" sz="2800" dirty="0" smtClean="0"/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Case 3: </a:t>
            </a:r>
            <a:r>
              <a:rPr lang="en-US" sz="2800" dirty="0" smtClean="0"/>
              <a:t>If f(n)=</a:t>
            </a:r>
            <a:r>
              <a:rPr lang="en-US" dirty="0" smtClean="0">
                <a:cs typeface="Times New Roman" pitchFamily="18" charset="0"/>
              </a:rPr>
              <a:t>Ω</a:t>
            </a:r>
            <a:r>
              <a:rPr lang="en-US" sz="2800" dirty="0" smtClean="0"/>
              <a:t>(n</a:t>
            </a:r>
            <a:r>
              <a:rPr lang="en-US" sz="2800" baseline="30000" dirty="0" smtClean="0"/>
              <a:t>r+</a:t>
            </a:r>
            <a:r>
              <a:rPr lang="el-GR" sz="2800" baseline="30000" dirty="0" smtClean="0"/>
              <a:t>ε</a:t>
            </a:r>
            <a:r>
              <a:rPr lang="en-US" sz="2800" dirty="0" smtClean="0"/>
              <a:t>) for some constant </a:t>
            </a:r>
            <a:r>
              <a:rPr lang="el-GR" sz="2800" dirty="0" smtClean="0"/>
              <a:t>ε</a:t>
            </a:r>
            <a:r>
              <a:rPr lang="en-US" sz="2800" dirty="0" smtClean="0"/>
              <a:t>&gt;0   Then  </a:t>
            </a:r>
            <a:r>
              <a:rPr lang="en-US" sz="2800" b="1" dirty="0" smtClean="0">
                <a:solidFill>
                  <a:schemeClr val="accent4"/>
                </a:solidFill>
              </a:rPr>
              <a:t>T(n)=</a:t>
            </a:r>
            <a:r>
              <a:rPr lang="en-US" b="1" dirty="0" smtClean="0">
                <a:solidFill>
                  <a:schemeClr val="accent4"/>
                </a:solidFill>
                <a:cs typeface="Times New Roman" pitchFamily="18" charset="0"/>
              </a:rPr>
              <a:t>Θ</a:t>
            </a:r>
            <a:r>
              <a:rPr lang="en-US" sz="2800" b="1" dirty="0" smtClean="0">
                <a:solidFill>
                  <a:schemeClr val="accent4"/>
                </a:solidFill>
              </a:rPr>
              <a:t>(f(n))</a:t>
            </a:r>
            <a:endParaRPr lang="el-GR" sz="2800" b="1" dirty="0" smtClean="0">
              <a:solidFill>
                <a:schemeClr val="accent4"/>
              </a:solidFill>
            </a:endParaRPr>
          </a:p>
          <a:p>
            <a:pPr eaLnBrk="1" hangingPunct="1">
              <a:buFontTx/>
              <a:buNone/>
            </a:pPr>
            <a:endParaRPr lang="el-GR" sz="2800" dirty="0" smtClean="0"/>
          </a:p>
        </p:txBody>
      </p:sp>
    </p:spTree>
    <p:extLst>
      <p:ext uri="{BB962C8B-B14F-4D97-AF65-F5344CB8AC3E}">
        <p14:creationId xmlns:p14="http://schemas.microsoft.com/office/powerpoint/2010/main" val="14102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Explanation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 each of three cases we are comparing the function f(n) with the function n</a:t>
            </a:r>
            <a:r>
              <a:rPr lang="en-US" baseline="30000" smtClean="0"/>
              <a:t>r </a:t>
            </a:r>
            <a:r>
              <a:rPr lang="en-US" smtClean="0"/>
              <a:t> where r=log</a:t>
            </a:r>
            <a:r>
              <a:rPr lang="en-US" baseline="-25000" smtClean="0"/>
              <a:t>b </a:t>
            </a:r>
            <a:r>
              <a:rPr lang="en-US" smtClean="0"/>
              <a:t>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n</a:t>
            </a:r>
            <a:r>
              <a:rPr lang="en-US" baseline="30000" smtClean="0"/>
              <a:t>r </a:t>
            </a:r>
            <a:r>
              <a:rPr lang="en-US" smtClean="0"/>
              <a:t>is greater we answer n</a:t>
            </a:r>
            <a:r>
              <a:rPr lang="en-US" baseline="30000" smtClean="0"/>
              <a:t>r </a:t>
            </a:r>
            <a:r>
              <a:rPr lang="en-US" smtClean="0"/>
              <a:t>as in case 1</a:t>
            </a:r>
            <a:endParaRPr lang="en-US" baseline="300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f(n) is greater we answer f(n) as in case 3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they are of same size we multiply            n</a:t>
            </a:r>
            <a:r>
              <a:rPr lang="en-US" baseline="30000" smtClean="0"/>
              <a:t>r </a:t>
            </a:r>
            <a:r>
              <a:rPr lang="en-US" smtClean="0"/>
              <a:t>with the lg</a:t>
            </a:r>
            <a:r>
              <a:rPr lang="en-US" baseline="-25000" smtClean="0"/>
              <a:t> </a:t>
            </a:r>
            <a:r>
              <a:rPr lang="en-US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201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no.1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the recurrence</a:t>
            </a:r>
          </a:p>
          <a:p>
            <a:pPr eaLnBrk="1" hangingPunct="1">
              <a:buFontTx/>
              <a:buNone/>
            </a:pPr>
            <a:r>
              <a:rPr lang="en-US" smtClean="0"/>
              <a:t>        T(n)=9T(n/3)+n</a:t>
            </a:r>
          </a:p>
          <a:p>
            <a:pPr eaLnBrk="1" hangingPunct="1">
              <a:buFontTx/>
              <a:buNone/>
            </a:pPr>
            <a:r>
              <a:rPr lang="en-US" smtClean="0"/>
              <a:t>Where  a=9, b=3 , f(n)=n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r=log</a:t>
            </a:r>
            <a:r>
              <a:rPr lang="en-US" baseline="-25000" smtClean="0"/>
              <a:t>3</a:t>
            </a:r>
            <a:r>
              <a:rPr lang="en-US" smtClean="0"/>
              <a:t>9=2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n</a:t>
            </a:r>
            <a:r>
              <a:rPr lang="en-US" baseline="30000" smtClean="0"/>
              <a:t>r</a:t>
            </a:r>
            <a:r>
              <a:rPr lang="en-US" smtClean="0"/>
              <a:t>=n</a:t>
            </a:r>
            <a:r>
              <a:rPr lang="en-US" baseline="30000" smtClean="0"/>
              <a:t>2</a:t>
            </a:r>
          </a:p>
          <a:p>
            <a:pPr eaLnBrk="1" hangingPunct="1">
              <a:buFontTx/>
              <a:buNone/>
            </a:pPr>
            <a:r>
              <a:rPr lang="en-US" smtClean="0"/>
              <a:t>we apply the first case so,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  T(n)= </a:t>
            </a:r>
            <a:r>
              <a:rPr lang="en-US" smtClean="0">
                <a:cs typeface="Times New Roman" pitchFamily="18" charset="0"/>
              </a:rPr>
              <a:t>Θ(n</a:t>
            </a:r>
            <a:r>
              <a:rPr lang="en-US" baseline="30000" smtClean="0">
                <a:cs typeface="Times New Roman" pitchFamily="18" charset="0"/>
              </a:rPr>
              <a:t>r</a:t>
            </a:r>
            <a:r>
              <a:rPr lang="en-US" smtClean="0">
                <a:cs typeface="Times New Roman" pitchFamily="18" charset="0"/>
              </a:rPr>
              <a:t>)</a:t>
            </a:r>
            <a:r>
              <a:rPr lang="en-US" smtClean="0"/>
              <a:t> =</a:t>
            </a:r>
            <a:r>
              <a:rPr lang="en-US" smtClean="0">
                <a:cs typeface="Times New Roman" pitchFamily="18" charset="0"/>
              </a:rPr>
              <a:t>Θ(n</a:t>
            </a:r>
            <a:r>
              <a:rPr lang="en-US" baseline="30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85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no.2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T(n)=T(2n/3)+1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In the above recurrence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a=1, b=3/2, f(n)=1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r = log</a:t>
            </a:r>
            <a:r>
              <a:rPr lang="en-US" baseline="-25000" smtClean="0"/>
              <a:t>b </a:t>
            </a:r>
            <a:r>
              <a:rPr lang="en-US" smtClean="0"/>
              <a:t>a = log</a:t>
            </a:r>
            <a:r>
              <a:rPr lang="en-US" baseline="-25000" smtClean="0"/>
              <a:t>3/2 </a:t>
            </a:r>
            <a:r>
              <a:rPr lang="en-US" smtClean="0"/>
              <a:t>1 =0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n</a:t>
            </a:r>
            <a:r>
              <a:rPr lang="en-US" baseline="30000" smtClean="0"/>
              <a:t>r</a:t>
            </a:r>
            <a:r>
              <a:rPr lang="en-US" smtClean="0"/>
              <a:t>=n</a:t>
            </a:r>
            <a:r>
              <a:rPr lang="en-US" baseline="30000" smtClean="0"/>
              <a:t>0</a:t>
            </a:r>
            <a:r>
              <a:rPr lang="en-US" smtClean="0"/>
              <a:t>=1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f(n)=n</a:t>
            </a:r>
            <a:r>
              <a:rPr lang="en-US" baseline="30000" smtClean="0"/>
              <a:t>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So, this is case 2 where T(n)=(n</a:t>
            </a:r>
            <a:r>
              <a:rPr lang="en-US" baseline="30000" smtClean="0"/>
              <a:t>r</a:t>
            </a:r>
            <a:r>
              <a:rPr lang="en-US" smtClean="0"/>
              <a:t>lg n)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that is T(n)=lg n</a:t>
            </a:r>
          </a:p>
        </p:txBody>
      </p:sp>
    </p:spTree>
    <p:extLst>
      <p:ext uri="{BB962C8B-B14F-4D97-AF65-F5344CB8AC3E}">
        <p14:creationId xmlns:p14="http://schemas.microsoft.com/office/powerpoint/2010/main" val="7600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the Last Lecture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 Method</a:t>
            </a:r>
          </a:p>
          <a:p>
            <a:r>
              <a:rPr lang="en-US" dirty="0" smtClean="0"/>
              <a:t>Recursive Tree Method</a:t>
            </a:r>
          </a:p>
        </p:txBody>
      </p:sp>
    </p:spTree>
    <p:extLst>
      <p:ext uri="{BB962C8B-B14F-4D97-AF65-F5344CB8AC3E}">
        <p14:creationId xmlns:p14="http://schemas.microsoft.com/office/powerpoint/2010/main" val="47740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Method</a:t>
            </a:r>
          </a:p>
          <a:p>
            <a:r>
              <a:rPr lang="en-US" dirty="0" smtClean="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25246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Iteration Method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T (n)  =2T(n/2)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=2(2T(n/4) + n/2)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=4T(n/4) + n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=4(2T(n/8) + n/4) +n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=8T(n/8) +n + n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=8(2T(n/16) + n/8) + n +n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     =16T(n/16) + n + n + n + n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T(n)   =2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T(n/2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)+(</a:t>
            </a:r>
            <a:r>
              <a:rPr lang="en-US" sz="2800" dirty="0" err="1" smtClean="0"/>
              <a:t>n+n+n</a:t>
            </a:r>
            <a:r>
              <a:rPr lang="en-US" sz="2800" dirty="0" smtClean="0"/>
              <a:t>+…….n) k times</a:t>
            </a:r>
          </a:p>
        </p:txBody>
      </p:sp>
    </p:spTree>
    <p:extLst>
      <p:ext uri="{BB962C8B-B14F-4D97-AF65-F5344CB8AC3E}">
        <p14:creationId xmlns:p14="http://schemas.microsoft.com/office/powerpoint/2010/main" val="8602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Iteration Method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We assumed n=2</a:t>
            </a:r>
            <a:r>
              <a:rPr lang="en-US" baseline="30000" dirty="0" smtClean="0"/>
              <a:t>k </a:t>
            </a:r>
            <a:r>
              <a:rPr lang="en-US" dirty="0" smtClean="0"/>
              <a:t>or </a:t>
            </a:r>
            <a:r>
              <a:rPr lang="en-US" dirty="0" err="1" smtClean="0"/>
              <a:t>lg</a:t>
            </a:r>
            <a:r>
              <a:rPr lang="en-US" dirty="0" smtClean="0"/>
              <a:t> n =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T(n)   =2</a:t>
            </a:r>
            <a:r>
              <a:rPr lang="en-US" baseline="30000" dirty="0" smtClean="0"/>
              <a:t>k</a:t>
            </a:r>
            <a:r>
              <a:rPr lang="en-US" dirty="0" smtClean="0"/>
              <a:t>T(n/2</a:t>
            </a:r>
            <a:r>
              <a:rPr lang="en-US" baseline="30000" dirty="0" smtClean="0"/>
              <a:t>k</a:t>
            </a:r>
            <a:r>
              <a:rPr lang="en-US" dirty="0" smtClean="0"/>
              <a:t>)+ </a:t>
            </a:r>
            <a:r>
              <a:rPr lang="en-US" dirty="0" err="1" smtClean="0"/>
              <a:t>nk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=2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lg</a:t>
            </a:r>
            <a:r>
              <a:rPr lang="en-US" dirty="0" smtClean="0"/>
              <a:t> </a:t>
            </a:r>
            <a:r>
              <a:rPr lang="en-US" baseline="30000" dirty="0" smtClean="0"/>
              <a:t>n)</a:t>
            </a:r>
            <a:r>
              <a:rPr lang="en-US" dirty="0" smtClean="0"/>
              <a:t>T(n/2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lg</a:t>
            </a:r>
            <a:r>
              <a:rPr lang="en-US" dirty="0" smtClean="0"/>
              <a:t> </a:t>
            </a:r>
            <a:r>
              <a:rPr lang="en-US" baseline="30000" dirty="0" smtClean="0"/>
              <a:t>n)</a:t>
            </a:r>
            <a:r>
              <a:rPr lang="en-US" dirty="0" smtClean="0"/>
              <a:t>) +n (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=</a:t>
            </a:r>
            <a:r>
              <a:rPr lang="en-US" dirty="0" err="1" smtClean="0"/>
              <a:t>nT</a:t>
            </a:r>
            <a:r>
              <a:rPr lang="en-US" dirty="0" smtClean="0"/>
              <a:t>(n/n) + n </a:t>
            </a:r>
            <a:r>
              <a:rPr lang="en-US" dirty="0" err="1" smtClean="0"/>
              <a:t>lg</a:t>
            </a:r>
            <a:r>
              <a:rPr lang="en-US" dirty="0" smtClean="0"/>
              <a:t> n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=</a:t>
            </a:r>
            <a:r>
              <a:rPr lang="en-US" dirty="0" err="1" smtClean="0"/>
              <a:t>nT</a:t>
            </a:r>
            <a:r>
              <a:rPr lang="en-US" dirty="0" smtClean="0"/>
              <a:t>(1) + n </a:t>
            </a:r>
            <a:r>
              <a:rPr lang="en-US" dirty="0" err="1" smtClean="0"/>
              <a:t>lg</a:t>
            </a:r>
            <a:r>
              <a:rPr lang="en-US" dirty="0" smtClean="0"/>
              <a:t>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=</a:t>
            </a:r>
            <a:r>
              <a:rPr lang="en-US" dirty="0" err="1" smtClean="0"/>
              <a:t>n+nlgn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=</a:t>
            </a:r>
            <a:r>
              <a:rPr lang="en-US" dirty="0" smtClean="0">
                <a:cs typeface="Times New Roman" pitchFamily="18" charset="0"/>
              </a:rPr>
              <a:t>Θ(n </a:t>
            </a:r>
            <a:r>
              <a:rPr lang="en-US" dirty="0" err="1" smtClean="0">
                <a:cs typeface="Times New Roman" pitchFamily="18" charset="0"/>
              </a:rPr>
              <a:t>lg</a:t>
            </a:r>
            <a:r>
              <a:rPr lang="en-US" dirty="0" smtClean="0">
                <a:cs typeface="Times New Roman" pitchFamily="18" charset="0"/>
              </a:rPr>
              <a:t>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98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461760" cy="4052943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2T </a:t>
            </a:r>
            <a:r>
              <a:rPr lang="en-US" b="1" dirty="0"/>
              <a:t>(n/4) + 1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8(2T </a:t>
            </a:r>
            <a:r>
              <a:rPr lang="en-US" dirty="0"/>
              <a:t>(</a:t>
            </a:r>
            <a:r>
              <a:rPr lang="en-US" dirty="0" smtClean="0"/>
              <a:t>n/16) </a:t>
            </a:r>
            <a:r>
              <a:rPr lang="en-US" dirty="0"/>
              <a:t>+ </a:t>
            </a:r>
            <a:r>
              <a:rPr lang="en-US" dirty="0" smtClean="0"/>
              <a:t>1/8) </a:t>
            </a:r>
            <a:r>
              <a:rPr lang="en-US" dirty="0"/>
              <a:t>+ 1</a:t>
            </a:r>
          </a:p>
          <a:p>
            <a:r>
              <a:rPr lang="en-US" dirty="0" smtClean="0"/>
              <a:t>16T </a:t>
            </a:r>
            <a:r>
              <a:rPr lang="en-US" dirty="0"/>
              <a:t>(</a:t>
            </a:r>
            <a:r>
              <a:rPr lang="en-US" dirty="0" smtClean="0"/>
              <a:t>n/16) </a:t>
            </a:r>
            <a:r>
              <a:rPr lang="en-US" dirty="0"/>
              <a:t>+1+1</a:t>
            </a:r>
          </a:p>
          <a:p>
            <a:r>
              <a:rPr lang="en-US" dirty="0" smtClean="0"/>
              <a:t>32(2T </a:t>
            </a:r>
            <a:r>
              <a:rPr lang="en-US" dirty="0"/>
              <a:t>(</a:t>
            </a:r>
            <a:r>
              <a:rPr lang="en-US" dirty="0" smtClean="0"/>
              <a:t>n/64) </a:t>
            </a:r>
            <a:r>
              <a:rPr lang="en-US" dirty="0"/>
              <a:t>+ </a:t>
            </a:r>
            <a:r>
              <a:rPr lang="en-US" dirty="0" smtClean="0"/>
              <a:t>1/32)  </a:t>
            </a:r>
            <a:r>
              <a:rPr lang="en-US" dirty="0"/>
              <a:t>+ 1 + 1</a:t>
            </a:r>
          </a:p>
          <a:p>
            <a:r>
              <a:rPr lang="en-US" dirty="0" smtClean="0"/>
              <a:t>64T </a:t>
            </a:r>
            <a:r>
              <a:rPr lang="en-US" dirty="0"/>
              <a:t>(</a:t>
            </a:r>
            <a:r>
              <a:rPr lang="en-US" dirty="0" smtClean="0"/>
              <a:t>n/64) +</a:t>
            </a:r>
            <a:r>
              <a:rPr lang="en-US" dirty="0"/>
              <a:t>1+1+1</a:t>
            </a:r>
          </a:p>
          <a:p>
            <a:r>
              <a:rPr lang="en-US" dirty="0" smtClean="0"/>
              <a:t>128 </a:t>
            </a:r>
            <a:r>
              <a:rPr lang="en-US" dirty="0"/>
              <a:t>(2T (</a:t>
            </a:r>
            <a:r>
              <a:rPr lang="en-US" dirty="0" smtClean="0"/>
              <a:t>n/256) </a:t>
            </a:r>
            <a:r>
              <a:rPr lang="en-US" dirty="0"/>
              <a:t>+ </a:t>
            </a:r>
            <a:r>
              <a:rPr lang="en-US" dirty="0" smtClean="0"/>
              <a:t>1/128) </a:t>
            </a:r>
            <a:r>
              <a:rPr lang="en-US" dirty="0"/>
              <a:t>+ 1 + </a:t>
            </a:r>
            <a:r>
              <a:rPr lang="en-US" dirty="0" smtClean="0"/>
              <a:t>1+1</a:t>
            </a:r>
          </a:p>
          <a:p>
            <a:r>
              <a:rPr lang="en-US" dirty="0" smtClean="0"/>
              <a:t>256T </a:t>
            </a:r>
            <a:r>
              <a:rPr lang="en-US" dirty="0"/>
              <a:t>(</a:t>
            </a:r>
            <a:r>
              <a:rPr lang="en-US" dirty="0" smtClean="0"/>
              <a:t>n/256) </a:t>
            </a:r>
            <a:r>
              <a:rPr lang="en-US" dirty="0"/>
              <a:t>+</a:t>
            </a:r>
            <a:r>
              <a:rPr lang="en-US" dirty="0" smtClean="0"/>
              <a:t>1+1+1+1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k </a:t>
            </a:r>
            <a:r>
              <a:rPr lang="en-US" dirty="0"/>
              <a:t>T( n/ </a:t>
            </a:r>
            <a:r>
              <a:rPr lang="en-US" dirty="0" smtClean="0"/>
              <a:t>4</a:t>
            </a:r>
            <a:r>
              <a:rPr lang="en-US" baseline="30000" dirty="0" smtClean="0"/>
              <a:t>k </a:t>
            </a:r>
            <a:r>
              <a:rPr lang="en-US" dirty="0"/>
              <a:t>) +1(k)</a:t>
            </a:r>
          </a:p>
          <a:p>
            <a:r>
              <a:rPr lang="en-US" dirty="0" smtClean="0"/>
              <a:t>N=4</a:t>
            </a:r>
            <a:r>
              <a:rPr lang="en-US" baseline="30000" dirty="0" smtClean="0"/>
              <a:t>k </a:t>
            </a:r>
            <a:r>
              <a:rPr lang="en-US" dirty="0"/>
              <a:t>	</a:t>
            </a:r>
            <a:r>
              <a:rPr lang="en-US" dirty="0" smtClean="0"/>
              <a:t>log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n = k</a:t>
            </a:r>
          </a:p>
          <a:p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n = k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/>
              <a:t>log4 n  </a:t>
            </a:r>
            <a:r>
              <a:rPr lang="en-US" dirty="0" smtClean="0"/>
              <a:t> T(n/4</a:t>
            </a:r>
            <a:r>
              <a:rPr lang="en-US" baseline="30000" dirty="0" smtClean="0"/>
              <a:t>og4 </a:t>
            </a:r>
            <a:r>
              <a:rPr lang="en-US" baseline="30000" dirty="0"/>
              <a:t>n 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en-US" dirty="0" smtClean="0"/>
              <a:t>1(</a:t>
            </a: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n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nT</a:t>
            </a:r>
            <a:r>
              <a:rPr lang="en-US" dirty="0"/>
              <a:t> + 1 log</a:t>
            </a:r>
            <a:r>
              <a:rPr lang="en-US" baseline="-25000" dirty="0"/>
              <a:t>4</a:t>
            </a:r>
            <a:r>
              <a:rPr lang="en-US" dirty="0"/>
              <a:t> n </a:t>
            </a:r>
            <a:endParaRPr lang="en-US" dirty="0" smtClean="0"/>
          </a:p>
          <a:p>
            <a:r>
              <a:rPr lang="en-US" dirty="0" smtClean="0"/>
              <a:t>n </a:t>
            </a:r>
            <a:r>
              <a:rPr lang="en-US" dirty="0"/>
              <a:t>+ log</a:t>
            </a:r>
            <a:r>
              <a:rPr lang="en-US" baseline="-25000" dirty="0"/>
              <a:t>4</a:t>
            </a:r>
            <a:r>
              <a:rPr lang="en-US" dirty="0"/>
              <a:t> n </a:t>
            </a:r>
            <a:endParaRPr lang="en-US" dirty="0" smtClean="0"/>
          </a:p>
          <a:p>
            <a:r>
              <a:rPr lang="en-US" dirty="0" smtClean="0"/>
              <a:t>Ɵ(n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3T </a:t>
            </a:r>
            <a:r>
              <a:rPr lang="en-US" b="1" dirty="0"/>
              <a:t>(</a:t>
            </a:r>
            <a:r>
              <a:rPr lang="en-US" b="1" dirty="0" smtClean="0"/>
              <a:t>n/6) </a:t>
            </a:r>
            <a:r>
              <a:rPr lang="en-US" b="1" dirty="0"/>
              <a:t>+ n</a:t>
            </a:r>
            <a:r>
              <a:rPr lang="en-US" b="1" baseline="30000" dirty="0"/>
              <a:t>2 </a:t>
            </a:r>
            <a:endParaRPr lang="en-US" b="1" baseline="30000" dirty="0" smtClean="0"/>
          </a:p>
          <a:p>
            <a:pPr marL="0" indent="0">
              <a:buNone/>
            </a:pPr>
            <a:r>
              <a:rPr lang="en-US" b="1" baseline="300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Master </a:t>
            </a:r>
            <a:r>
              <a:rPr lang="en-US" dirty="0"/>
              <a:t>M</a:t>
            </a:r>
            <a:r>
              <a:rPr lang="en-US" dirty="0" smtClean="0"/>
              <a:t>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master method is used to solve the recurrence of type: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      T(n)= </a:t>
            </a:r>
            <a:r>
              <a:rPr lang="en-US" dirty="0" err="1" smtClean="0"/>
              <a:t>aT</a:t>
            </a:r>
            <a:r>
              <a:rPr lang="en-US" dirty="0" smtClean="0"/>
              <a:t>(n/b) + f(n)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where a&gt;=1 and b&gt;1 are constants and f(n) is a asymptotically positive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kind of recurrence divide the problem of size </a:t>
            </a:r>
            <a:r>
              <a:rPr lang="en-US" b="1" dirty="0" smtClean="0"/>
              <a:t>n</a:t>
            </a:r>
            <a:r>
              <a:rPr lang="en-US" dirty="0" smtClean="0"/>
              <a:t> into </a:t>
            </a:r>
            <a:r>
              <a:rPr lang="en-US" b="1" dirty="0" smtClean="0"/>
              <a:t>a</a:t>
            </a:r>
            <a:r>
              <a:rPr lang="en-US" dirty="0" smtClean="0"/>
              <a:t> sub-problems</a:t>
            </a:r>
          </a:p>
        </p:txBody>
      </p:sp>
    </p:spTree>
    <p:extLst>
      <p:ext uri="{BB962C8B-B14F-4D97-AF65-F5344CB8AC3E}">
        <p14:creationId xmlns:p14="http://schemas.microsoft.com/office/powerpoint/2010/main" val="3462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8603</TotalTime>
  <Words>576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Pushpin</vt:lpstr>
      <vt:lpstr>Equation</vt:lpstr>
      <vt:lpstr>PowerPoint Presentation</vt:lpstr>
      <vt:lpstr>In the Last Lecture</vt:lpstr>
      <vt:lpstr>Today’s Agenda</vt:lpstr>
      <vt:lpstr>Iteration Method</vt:lpstr>
      <vt:lpstr>Iteration Method</vt:lpstr>
      <vt:lpstr>PowerPoint Presentation</vt:lpstr>
      <vt:lpstr>Iteration Method</vt:lpstr>
      <vt:lpstr>Iteration Method</vt:lpstr>
      <vt:lpstr>The Master Method</vt:lpstr>
      <vt:lpstr>The master method</vt:lpstr>
      <vt:lpstr>PowerPoint Presentation</vt:lpstr>
      <vt:lpstr>PowerPoint Presentation</vt:lpstr>
      <vt:lpstr>Explanation</vt:lpstr>
      <vt:lpstr>Example no.1</vt:lpstr>
      <vt:lpstr>Example no.2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Ahsan Humayun</cp:lastModifiedBy>
  <cp:revision>255</cp:revision>
  <cp:lastPrinted>1601-01-01T00:00:00Z</cp:lastPrinted>
  <dcterms:created xsi:type="dcterms:W3CDTF">2000-12-31T21:35:57Z</dcterms:created>
  <dcterms:modified xsi:type="dcterms:W3CDTF">2019-02-25T05:51:13Z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