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7"/>
  </p:notesMasterIdLst>
  <p:sldIdLst>
    <p:sldId id="271" r:id="rId2"/>
    <p:sldId id="360" r:id="rId3"/>
    <p:sldId id="381" r:id="rId4"/>
    <p:sldId id="382" r:id="rId5"/>
    <p:sldId id="383" r:id="rId6"/>
    <p:sldId id="384" r:id="rId7"/>
    <p:sldId id="402" r:id="rId8"/>
    <p:sldId id="403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8" r:id="rId22"/>
    <p:sldId id="399" r:id="rId23"/>
    <p:sldId id="400" r:id="rId24"/>
    <p:sldId id="401" r:id="rId25"/>
    <p:sldId id="397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7654-F577-4C55-B990-1752FC77F9D2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4F26B-8A20-49B3-B33D-D590D0D5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0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5AFB9-E66E-42AF-A23A-AC6F500AECCA}" type="slidenum">
              <a:rPr lang="en-US"/>
              <a:pPr/>
              <a:t>7</a:t>
            </a:fld>
            <a:endParaRPr lang="en-US"/>
          </a:p>
        </p:txBody>
      </p:sp>
      <p:sp>
        <p:nvSpPr>
          <p:cNvPr id="313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909C3-CAD6-4C8D-B880-D6DF22490B12}" type="slidenum">
              <a:rPr lang="en-US"/>
              <a:pPr/>
              <a:t>8</a:t>
            </a:fld>
            <a:endParaRPr lang="en-US"/>
          </a:p>
        </p:txBody>
      </p:sp>
      <p:sp>
        <p:nvSpPr>
          <p:cNvPr id="314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505200"/>
            <a:ext cx="5712179" cy="835378"/>
          </a:xfrm>
        </p:spPr>
        <p:txBody>
          <a:bodyPr>
            <a:normAutofit/>
          </a:bodyPr>
          <a:lstStyle/>
          <a:p>
            <a:pPr algn="l">
              <a:buFontTx/>
              <a:buNone/>
            </a:pPr>
            <a:r>
              <a:rPr lang="en-US" sz="2800" b="1" dirty="0" smtClean="0"/>
              <a:t>Lecture # </a:t>
            </a:r>
            <a:r>
              <a:rPr lang="en-US" sz="2800" b="1" dirty="0" smtClean="0"/>
              <a:t>7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295400" y="1752600"/>
            <a:ext cx="6629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&amp; Analysis</a:t>
            </a:r>
          </a:p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of Algorithms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7315"/>
            <a:ext cx="6965245" cy="1202485"/>
          </a:xfrm>
        </p:spPr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Fastest and best sorting algorithm</a:t>
            </a:r>
          </a:p>
          <a:p>
            <a:r>
              <a:rPr lang="en-US" dirty="0"/>
              <a:t>Choice of most sorting libraries</a:t>
            </a:r>
          </a:p>
          <a:p>
            <a:r>
              <a:rPr lang="en-US" dirty="0" err="1"/>
              <a:t>Quicksort</a:t>
            </a:r>
            <a:r>
              <a:rPr lang="en-US" dirty="0"/>
              <a:t> is </a:t>
            </a:r>
            <a:r>
              <a:rPr lang="en-US" b="1" dirty="0"/>
              <a:t>divide and conquer</a:t>
            </a:r>
            <a:r>
              <a:rPr lang="en-US" dirty="0"/>
              <a:t> strategy based algorithm</a:t>
            </a:r>
          </a:p>
          <a:p>
            <a:r>
              <a:rPr lang="en-US" dirty="0"/>
              <a:t>Its worst case running time is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</a:rPr>
              <a:t>Ο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(n</a:t>
            </a:r>
            <a:r>
              <a:rPr lang="en-US" b="1" baseline="30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en-US" dirty="0"/>
              <a:t> which happens very rarely</a:t>
            </a:r>
          </a:p>
          <a:p>
            <a:r>
              <a:rPr lang="en-US" dirty="0"/>
              <a:t>Its expected running time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Θ(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nlgn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 of sorting </a:t>
            </a:r>
            <a:r>
              <a:rPr lang="en-US" b="1" dirty="0"/>
              <a:t>in place</a:t>
            </a:r>
          </a:p>
          <a:p>
            <a:r>
              <a:rPr lang="en-US" dirty="0"/>
              <a:t>It is often efficient than the other Θ(</a:t>
            </a:r>
            <a:r>
              <a:rPr lang="en-US" dirty="0" err="1"/>
              <a:t>nlgn</a:t>
            </a:r>
            <a:r>
              <a:rPr lang="en-US" dirty="0"/>
              <a:t>) sorting techniques because the constant hidden factors in Θ(</a:t>
            </a:r>
            <a:r>
              <a:rPr lang="en-US" dirty="0" err="1"/>
              <a:t>nlgn</a:t>
            </a:r>
            <a:r>
              <a:rPr lang="en-US" dirty="0"/>
              <a:t>) are very small as far as Quicksort is concerned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7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QUICKSORT(</a:t>
            </a:r>
            <a:r>
              <a:rPr lang="en-US" dirty="0" err="1"/>
              <a:t>A,p,r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p&lt;r</a:t>
            </a:r>
          </a:p>
          <a:p>
            <a:r>
              <a:rPr lang="en-US" dirty="0"/>
              <a:t>     </a:t>
            </a:r>
            <a:r>
              <a:rPr lang="en-US" b="1" dirty="0"/>
              <a:t>then</a:t>
            </a:r>
            <a:r>
              <a:rPr lang="en-US" dirty="0"/>
              <a:t> q </a:t>
            </a:r>
            <a:r>
              <a:rPr lang="en-US" dirty="0">
                <a:sym typeface="Wingdings" pitchFamily="2" charset="2"/>
              </a:rPr>
              <a:t> PARTITION(</a:t>
            </a:r>
            <a:r>
              <a:rPr lang="en-US" dirty="0" err="1">
                <a:sym typeface="Wingdings" pitchFamily="2" charset="2"/>
              </a:rPr>
              <a:t>A,p,r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>
                <a:sym typeface="Wingdings" pitchFamily="2" charset="2"/>
              </a:rPr>
              <a:t>             </a:t>
            </a:r>
            <a:r>
              <a:rPr lang="en-US" dirty="0"/>
              <a:t>QUICKSORT(A,p,q-1)</a:t>
            </a:r>
          </a:p>
          <a:p>
            <a:r>
              <a:rPr lang="en-US" dirty="0"/>
              <a:t>             QUICKSORT(A,q+1,r)</a:t>
            </a:r>
          </a:p>
        </p:txBody>
      </p:sp>
    </p:spTree>
    <p:extLst>
      <p:ext uri="{BB962C8B-B14F-4D97-AF65-F5344CB8AC3E}">
        <p14:creationId xmlns:p14="http://schemas.microsoft.com/office/powerpoint/2010/main" val="248363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Partition algorithm partition array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A[p…r]</a:t>
            </a:r>
            <a:r>
              <a:rPr lang="en-US" dirty="0"/>
              <a:t> into three parts using the pivot element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A[p…q-1] </a:t>
            </a:r>
            <a:r>
              <a:rPr lang="en-US" dirty="0"/>
              <a:t>whose elements are less than or equal to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A[q]=x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A[q+1….r]</a:t>
            </a:r>
            <a:r>
              <a:rPr lang="en-US" dirty="0"/>
              <a:t> whose elements are greater than </a:t>
            </a:r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0358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09800" y="1219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7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819400" y="1219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429000" y="1219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038600" y="1219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867400" y="1219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77000" y="1219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4648200" y="1219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5257800" y="1219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86000" y="0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286000" y="838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553200" y="838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752600" y="1295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743200" y="2743200"/>
            <a:ext cx="4191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/>
              <a:t>PARTITION ALGORITHM</a:t>
            </a:r>
          </a:p>
          <a:p>
            <a:pPr algn="ctr"/>
            <a:r>
              <a:rPr lang="en-US" sz="2000" b="1"/>
              <a:t>(Set x=A[r])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4648200" y="1752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62200" y="4724400"/>
            <a:ext cx="60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2971800" y="4724400"/>
            <a:ext cx="60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581400" y="4724400"/>
            <a:ext cx="60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4191000" y="4724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019800" y="4724400"/>
            <a:ext cx="6096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6629400" y="4724400"/>
            <a:ext cx="6096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800600" y="4724400"/>
            <a:ext cx="6096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410200" y="4724400"/>
            <a:ext cx="6096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5638800" y="4343400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A[q+1…r]</a:t>
            </a:r>
            <a:endParaRPr lang="en-US" b="1" dirty="0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1905000" y="4800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4267200" y="4343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q</a:t>
            </a:r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2209800" y="43434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A[p…q-1]</a:t>
            </a:r>
          </a:p>
        </p:txBody>
      </p:sp>
      <p:sp>
        <p:nvSpPr>
          <p:cNvPr id="12331" name="Line 43"/>
          <p:cNvSpPr>
            <a:spLocks noChangeShapeType="1"/>
          </p:cNvSpPr>
          <p:nvPr/>
        </p:nvSpPr>
        <p:spPr bwMode="auto">
          <a:xfrm>
            <a:off x="47244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  <p:bldP spid="12302" grpId="0"/>
      <p:bldP spid="12303" grpId="0"/>
      <p:bldP spid="12304" grpId="0"/>
      <p:bldP spid="12306" grpId="0" animBg="1"/>
      <p:bldP spid="12307" grpId="0" animBg="1"/>
      <p:bldP spid="12308" grpId="0" animBg="1"/>
      <p:bldP spid="12309" grpId="0" animBg="1"/>
      <p:bldP spid="12310" grpId="0" animBg="1"/>
      <p:bldP spid="12311" grpId="0" animBg="1"/>
      <p:bldP spid="12312" grpId="0" animBg="1"/>
      <p:bldP spid="12313" grpId="0" animBg="1"/>
      <p:bldP spid="12314" grpId="0" animBg="1"/>
      <p:bldP spid="12315" grpId="0"/>
      <p:bldP spid="12317" grpId="0"/>
      <p:bldP spid="12329" grpId="0"/>
      <p:bldP spid="12330" grpId="0"/>
      <p:bldP spid="123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Pivot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 of pivot has a vital role in the analysis of </a:t>
            </a:r>
            <a:r>
              <a:rPr lang="en-US" dirty="0" err="1"/>
              <a:t>Quicksort</a:t>
            </a:r>
            <a:endParaRPr lang="en-US" dirty="0"/>
          </a:p>
          <a:p>
            <a:r>
              <a:rPr lang="en-US" dirty="0"/>
              <a:t>We can choose first element x=A[p]</a:t>
            </a:r>
          </a:p>
          <a:p>
            <a:r>
              <a:rPr lang="en-US" dirty="0"/>
              <a:t>We can choose the last element x=A[r]</a:t>
            </a:r>
          </a:p>
          <a:p>
            <a:r>
              <a:rPr lang="en-US" dirty="0"/>
              <a:t>We can choose the pivot randomly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1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PARTITION(</a:t>
            </a:r>
            <a:r>
              <a:rPr lang="en-US" sz="2800" dirty="0" err="1"/>
              <a:t>A,p,r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x </a:t>
            </a:r>
            <a:r>
              <a:rPr lang="en-US" sz="2800" dirty="0">
                <a:sym typeface="Wingdings" pitchFamily="2" charset="2"/>
              </a:rPr>
              <a:t> A[r]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   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   p-1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   for j  p to r-1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        do if A[j] &lt;= 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             then 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  i+1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        </a:t>
            </a:r>
            <a:r>
              <a:rPr lang="en-US" sz="2800" dirty="0" smtClean="0">
                <a:sym typeface="Wingdings" pitchFamily="2" charset="2"/>
              </a:rPr>
              <a:t>     exchange </a:t>
            </a:r>
            <a:r>
              <a:rPr lang="en-US" sz="2800" dirty="0">
                <a:sym typeface="Wingdings" pitchFamily="2" charset="2"/>
              </a:rPr>
              <a:t>A[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  A[j]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Wingdings" pitchFamily="2" charset="2"/>
              </a:rPr>
              <a:t>exchange </a:t>
            </a:r>
            <a:r>
              <a:rPr lang="en-US" sz="2800" dirty="0">
                <a:sym typeface="Wingdings" pitchFamily="2" charset="2"/>
              </a:rPr>
              <a:t>A[i+1]   A[r]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return i+1</a:t>
            </a:r>
          </a:p>
        </p:txBody>
      </p:sp>
    </p:spTree>
    <p:extLst>
      <p:ext uri="{BB962C8B-B14F-4D97-AF65-F5344CB8AC3E}">
        <p14:creationId xmlns:p14="http://schemas.microsoft.com/office/powerpoint/2010/main" val="80566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066800" y="10810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76400" y="10810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286000" y="10810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895600" y="10810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724400" y="10810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5334000" y="1081087"/>
            <a:ext cx="60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505200" y="10810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114800" y="10810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609600" y="1157287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381000" y="623887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 </a:t>
            </a:r>
            <a:r>
              <a:rPr lang="en-US" sz="2000" b="1" dirty="0"/>
              <a:t>p j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5410200" y="623887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r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066800" y="1614487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1066800" y="25288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1676400" y="25288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2286000" y="25288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895600" y="25288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4724400" y="25288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5334000" y="2528887"/>
            <a:ext cx="60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505200" y="25288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4114800" y="25288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609600" y="2605087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381000" y="2071687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       p i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5410200" y="2071687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r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1066800" y="3062287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1066800" y="39766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1676400" y="3976687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2286000" y="39766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2895600" y="39766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4724400" y="39766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5334000" y="3976687"/>
            <a:ext cx="60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3505200" y="39766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4114800" y="39766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609600" y="4052887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381000" y="3519487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       p i</a:t>
            </a: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5410200" y="3519487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r</a:t>
            </a: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1066800" y="4510087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>
            <a:off x="1066800" y="54244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1676400" y="5424487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2286000" y="5424487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2895600" y="54244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461" name="Rectangle 53"/>
          <p:cNvSpPr>
            <a:spLocks noChangeArrowheads="1"/>
          </p:cNvSpPr>
          <p:nvPr/>
        </p:nvSpPr>
        <p:spPr bwMode="auto">
          <a:xfrm>
            <a:off x="4724400" y="54244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5334000" y="5424487"/>
            <a:ext cx="60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505200" y="54244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4114800" y="5424487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609600" y="5500687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381000" y="4967287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       p i</a:t>
            </a: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5410200" y="4967287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r</a:t>
            </a: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1066800" y="5957887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1752600" y="2147887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j</a:t>
            </a:r>
          </a:p>
        </p:txBody>
      </p:sp>
      <p:sp>
        <p:nvSpPr>
          <p:cNvPr id="17471" name="Text Box 63"/>
          <p:cNvSpPr txBox="1">
            <a:spLocks noChangeArrowheads="1"/>
          </p:cNvSpPr>
          <p:nvPr/>
        </p:nvSpPr>
        <p:spPr bwMode="auto">
          <a:xfrm>
            <a:off x="2362200" y="3519487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j</a:t>
            </a:r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2971800" y="4967287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j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19800" y="2260988"/>
            <a:ext cx="3124200" cy="208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PARTITION(</a:t>
            </a:r>
            <a:r>
              <a:rPr lang="en-US" sz="1600" dirty="0" err="1" smtClean="0"/>
              <a:t>A,p,r</a:t>
            </a:r>
            <a:r>
              <a:rPr lang="en-US" sz="16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   x </a:t>
            </a:r>
            <a:r>
              <a:rPr lang="en-US" sz="1600" dirty="0" smtClean="0">
                <a:sym typeface="Wingdings" pitchFamily="2" charset="2"/>
              </a:rPr>
              <a:t> A[r]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ym typeface="Wingdings" pitchFamily="2" charset="2"/>
              </a:rPr>
              <a:t>   </a:t>
            </a:r>
            <a:r>
              <a:rPr lang="en-US" sz="1600" dirty="0" err="1" smtClean="0">
                <a:sym typeface="Wingdings" pitchFamily="2" charset="2"/>
              </a:rPr>
              <a:t>i</a:t>
            </a:r>
            <a:r>
              <a:rPr lang="en-US" sz="1600" dirty="0" smtClean="0">
                <a:sym typeface="Wingdings" pitchFamily="2" charset="2"/>
              </a:rPr>
              <a:t>   p-1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ym typeface="Wingdings" pitchFamily="2" charset="2"/>
              </a:rPr>
              <a:t>   for j  p to r-1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ym typeface="Wingdings" pitchFamily="2" charset="2"/>
              </a:rPr>
              <a:t>     do if A[j] &lt;= x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ym typeface="Wingdings" pitchFamily="2" charset="2"/>
              </a:rPr>
              <a:t>      then </a:t>
            </a:r>
            <a:r>
              <a:rPr lang="en-US" sz="1600" dirty="0" err="1" smtClean="0">
                <a:sym typeface="Wingdings" pitchFamily="2" charset="2"/>
              </a:rPr>
              <a:t>i</a:t>
            </a:r>
            <a:r>
              <a:rPr lang="en-US" sz="1600" dirty="0" smtClean="0">
                <a:sym typeface="Wingdings" pitchFamily="2" charset="2"/>
              </a:rPr>
              <a:t>  i+1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ym typeface="Wingdings" pitchFamily="2" charset="2"/>
              </a:rPr>
              <a:t>      exchange A[</a:t>
            </a:r>
            <a:r>
              <a:rPr lang="en-US" sz="1600" dirty="0" err="1" smtClean="0">
                <a:sym typeface="Wingdings" pitchFamily="2" charset="2"/>
              </a:rPr>
              <a:t>i</a:t>
            </a:r>
            <a:r>
              <a:rPr lang="en-US" sz="1600" dirty="0" smtClean="0">
                <a:sym typeface="Wingdings" pitchFamily="2" charset="2"/>
              </a:rPr>
              <a:t>]   A[j]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ym typeface="Wingdings" pitchFamily="2" charset="2"/>
              </a:rPr>
              <a:t>exchange A[i+1]   A[r]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return i+1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954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7415" grpId="0" animBg="1"/>
      <p:bldP spid="17416" grpId="0" animBg="1"/>
      <p:bldP spid="17417" grpId="0" animBg="1"/>
      <p:bldP spid="17418" grpId="0" animBg="1"/>
      <p:bldP spid="17419" grpId="0" animBg="1"/>
      <p:bldP spid="17420" grpId="0"/>
      <p:bldP spid="17430" grpId="0"/>
      <p:bldP spid="17431" grpId="0"/>
      <p:bldP spid="17432" grpId="0"/>
      <p:bldP spid="17433" grpId="0" animBg="1"/>
      <p:bldP spid="17434" grpId="0" animBg="1"/>
      <p:bldP spid="17435" grpId="0" animBg="1"/>
      <p:bldP spid="17436" grpId="0" animBg="1"/>
      <p:bldP spid="17437" grpId="0" animBg="1"/>
      <p:bldP spid="17438" grpId="0" animBg="1"/>
      <p:bldP spid="17439" grpId="0" animBg="1"/>
      <p:bldP spid="17440" grpId="0" animBg="1"/>
      <p:bldP spid="17441" grpId="0"/>
      <p:bldP spid="17442" grpId="0"/>
      <p:bldP spid="17443" grpId="0"/>
      <p:bldP spid="17444" grpId="0"/>
      <p:bldP spid="17445" grpId="0" animBg="1"/>
      <p:bldP spid="17446" grpId="0" animBg="1"/>
      <p:bldP spid="17447" grpId="0" animBg="1"/>
      <p:bldP spid="17448" grpId="0" animBg="1"/>
      <p:bldP spid="17449" grpId="0" animBg="1"/>
      <p:bldP spid="17450" grpId="0" animBg="1"/>
      <p:bldP spid="17451" grpId="0" animBg="1"/>
      <p:bldP spid="17452" grpId="0" animBg="1"/>
      <p:bldP spid="17453" grpId="0"/>
      <p:bldP spid="17454" grpId="0"/>
      <p:bldP spid="17455" grpId="0"/>
      <p:bldP spid="17456" grpId="0"/>
      <p:bldP spid="17457" grpId="0" animBg="1"/>
      <p:bldP spid="17458" grpId="0" animBg="1"/>
      <p:bldP spid="17459" grpId="0" animBg="1"/>
      <p:bldP spid="17460" grpId="0" animBg="1"/>
      <p:bldP spid="17461" grpId="0" animBg="1"/>
      <p:bldP spid="17462" grpId="0" animBg="1"/>
      <p:bldP spid="17463" grpId="0" animBg="1"/>
      <p:bldP spid="17464" grpId="0" animBg="1"/>
      <p:bldP spid="17465" grpId="0"/>
      <p:bldP spid="17466" grpId="0"/>
      <p:bldP spid="17467" grpId="0"/>
      <p:bldP spid="17468" grpId="0"/>
      <p:bldP spid="17469" grpId="0"/>
      <p:bldP spid="17471" grpId="0"/>
      <p:bldP spid="174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38200" y="381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447800" y="381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057400" y="3810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667000" y="3810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495800" y="381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105400" y="381000"/>
            <a:ext cx="60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276600" y="381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886200" y="381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81000" y="457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81000" y="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       p 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181600" y="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r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838200" y="9144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1524000" y="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i</a:t>
            </a:r>
          </a:p>
        </p:txBody>
      </p:sp>
      <p:sp>
        <p:nvSpPr>
          <p:cNvPr id="23595" name="Text Box 43"/>
          <p:cNvSpPr txBox="1">
            <a:spLocks noChangeArrowheads="1"/>
          </p:cNvSpPr>
          <p:nvPr/>
        </p:nvSpPr>
        <p:spPr bwMode="auto">
          <a:xfrm>
            <a:off x="3429000" y="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j</a:t>
            </a:r>
          </a:p>
        </p:txBody>
      </p:sp>
      <p:sp>
        <p:nvSpPr>
          <p:cNvPr id="23609" name="Rectangle 57"/>
          <p:cNvSpPr>
            <a:spLocks noChangeArrowheads="1"/>
          </p:cNvSpPr>
          <p:nvPr/>
        </p:nvSpPr>
        <p:spPr bwMode="auto">
          <a:xfrm>
            <a:off x="762000" y="1600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1371600" y="1600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3611" name="Rectangle 59"/>
          <p:cNvSpPr>
            <a:spLocks noChangeArrowheads="1"/>
          </p:cNvSpPr>
          <p:nvPr/>
        </p:nvSpPr>
        <p:spPr bwMode="auto">
          <a:xfrm>
            <a:off x="1981200" y="1600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2590800" y="16002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4419600" y="1600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3614" name="Rectangle 62"/>
          <p:cNvSpPr>
            <a:spLocks noChangeArrowheads="1"/>
          </p:cNvSpPr>
          <p:nvPr/>
        </p:nvSpPr>
        <p:spPr bwMode="auto">
          <a:xfrm>
            <a:off x="5029200" y="1600200"/>
            <a:ext cx="60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3200400" y="16002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3810000" y="16002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3617" name="Text Box 65"/>
          <p:cNvSpPr txBox="1">
            <a:spLocks noChangeArrowheads="1"/>
          </p:cNvSpPr>
          <p:nvPr/>
        </p:nvSpPr>
        <p:spPr bwMode="auto">
          <a:xfrm>
            <a:off x="304800" y="1676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23618" name="Text Box 66"/>
          <p:cNvSpPr txBox="1">
            <a:spLocks noChangeArrowheads="1"/>
          </p:cNvSpPr>
          <p:nvPr/>
        </p:nvSpPr>
        <p:spPr bwMode="auto">
          <a:xfrm>
            <a:off x="5105400" y="1143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r</a:t>
            </a:r>
          </a:p>
        </p:txBody>
      </p:sp>
      <p:sp>
        <p:nvSpPr>
          <p:cNvPr id="23619" name="Text Box 67"/>
          <p:cNvSpPr txBox="1">
            <a:spLocks noChangeArrowheads="1"/>
          </p:cNvSpPr>
          <p:nvPr/>
        </p:nvSpPr>
        <p:spPr bwMode="auto">
          <a:xfrm>
            <a:off x="762000" y="21336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3620" name="Text Box 68"/>
          <p:cNvSpPr txBox="1">
            <a:spLocks noChangeArrowheads="1"/>
          </p:cNvSpPr>
          <p:nvPr/>
        </p:nvSpPr>
        <p:spPr bwMode="auto">
          <a:xfrm>
            <a:off x="2057400" y="1219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i</a:t>
            </a:r>
          </a:p>
        </p:txBody>
      </p:sp>
      <p:sp>
        <p:nvSpPr>
          <p:cNvPr id="23621" name="Text Box 69"/>
          <p:cNvSpPr txBox="1">
            <a:spLocks noChangeArrowheads="1"/>
          </p:cNvSpPr>
          <p:nvPr/>
        </p:nvSpPr>
        <p:spPr bwMode="auto">
          <a:xfrm>
            <a:off x="3962400" y="1219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j</a:t>
            </a:r>
          </a:p>
        </p:txBody>
      </p:sp>
      <p:sp>
        <p:nvSpPr>
          <p:cNvPr id="23622" name="Text Box 70"/>
          <p:cNvSpPr txBox="1">
            <a:spLocks noChangeArrowheads="1"/>
          </p:cNvSpPr>
          <p:nvPr/>
        </p:nvSpPr>
        <p:spPr bwMode="auto">
          <a:xfrm>
            <a:off x="838200" y="1219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p</a:t>
            </a:r>
          </a:p>
        </p:txBody>
      </p:sp>
      <p:sp>
        <p:nvSpPr>
          <p:cNvPr id="23623" name="Rectangle 71"/>
          <p:cNvSpPr>
            <a:spLocks noChangeArrowheads="1"/>
          </p:cNvSpPr>
          <p:nvPr/>
        </p:nvSpPr>
        <p:spPr bwMode="auto">
          <a:xfrm>
            <a:off x="838200" y="2819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3624" name="Rectangle 72"/>
          <p:cNvSpPr>
            <a:spLocks noChangeArrowheads="1"/>
          </p:cNvSpPr>
          <p:nvPr/>
        </p:nvSpPr>
        <p:spPr bwMode="auto">
          <a:xfrm>
            <a:off x="1447800" y="2819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3625" name="Rectangle 73"/>
          <p:cNvSpPr>
            <a:spLocks noChangeArrowheads="1"/>
          </p:cNvSpPr>
          <p:nvPr/>
        </p:nvSpPr>
        <p:spPr bwMode="auto">
          <a:xfrm>
            <a:off x="2057400" y="2819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3626" name="Rectangle 74"/>
          <p:cNvSpPr>
            <a:spLocks noChangeArrowheads="1"/>
          </p:cNvSpPr>
          <p:nvPr/>
        </p:nvSpPr>
        <p:spPr bwMode="auto">
          <a:xfrm>
            <a:off x="2667000" y="28194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3627" name="Rectangle 75"/>
          <p:cNvSpPr>
            <a:spLocks noChangeArrowheads="1"/>
          </p:cNvSpPr>
          <p:nvPr/>
        </p:nvSpPr>
        <p:spPr bwMode="auto">
          <a:xfrm>
            <a:off x="4495800" y="28194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3628" name="Rectangle 76"/>
          <p:cNvSpPr>
            <a:spLocks noChangeArrowheads="1"/>
          </p:cNvSpPr>
          <p:nvPr/>
        </p:nvSpPr>
        <p:spPr bwMode="auto">
          <a:xfrm>
            <a:off x="5105400" y="2819400"/>
            <a:ext cx="60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3629" name="Rectangle 77"/>
          <p:cNvSpPr>
            <a:spLocks noChangeArrowheads="1"/>
          </p:cNvSpPr>
          <p:nvPr/>
        </p:nvSpPr>
        <p:spPr bwMode="auto">
          <a:xfrm>
            <a:off x="3276600" y="28194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630" name="Rectangle 78"/>
          <p:cNvSpPr>
            <a:spLocks noChangeArrowheads="1"/>
          </p:cNvSpPr>
          <p:nvPr/>
        </p:nvSpPr>
        <p:spPr bwMode="auto">
          <a:xfrm>
            <a:off x="3886200" y="28194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3631" name="Text Box 79"/>
          <p:cNvSpPr txBox="1">
            <a:spLocks noChangeArrowheads="1"/>
          </p:cNvSpPr>
          <p:nvPr/>
        </p:nvSpPr>
        <p:spPr bwMode="auto">
          <a:xfrm>
            <a:off x="381000" y="2895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23632" name="Text Box 80"/>
          <p:cNvSpPr txBox="1">
            <a:spLocks noChangeArrowheads="1"/>
          </p:cNvSpPr>
          <p:nvPr/>
        </p:nvSpPr>
        <p:spPr bwMode="auto">
          <a:xfrm>
            <a:off x="838200" y="33528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3633" name="Text Box 81"/>
          <p:cNvSpPr txBox="1">
            <a:spLocks noChangeArrowheads="1"/>
          </p:cNvSpPr>
          <p:nvPr/>
        </p:nvSpPr>
        <p:spPr bwMode="auto">
          <a:xfrm>
            <a:off x="21336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i</a:t>
            </a:r>
          </a:p>
        </p:txBody>
      </p:sp>
      <p:sp>
        <p:nvSpPr>
          <p:cNvPr id="23634" name="Text Box 82"/>
          <p:cNvSpPr txBox="1">
            <a:spLocks noChangeArrowheads="1"/>
          </p:cNvSpPr>
          <p:nvPr/>
        </p:nvSpPr>
        <p:spPr bwMode="auto">
          <a:xfrm>
            <a:off x="4572000" y="2362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j</a:t>
            </a:r>
          </a:p>
        </p:txBody>
      </p:sp>
      <p:sp>
        <p:nvSpPr>
          <p:cNvPr id="23635" name="Text Box 83"/>
          <p:cNvSpPr txBox="1">
            <a:spLocks noChangeArrowheads="1"/>
          </p:cNvSpPr>
          <p:nvPr/>
        </p:nvSpPr>
        <p:spPr bwMode="auto">
          <a:xfrm>
            <a:off x="9144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p</a:t>
            </a:r>
          </a:p>
        </p:txBody>
      </p:sp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838200" y="4114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3637" name="Rectangle 85"/>
          <p:cNvSpPr>
            <a:spLocks noChangeArrowheads="1"/>
          </p:cNvSpPr>
          <p:nvPr/>
        </p:nvSpPr>
        <p:spPr bwMode="auto">
          <a:xfrm>
            <a:off x="1447800" y="4114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3638" name="Rectangle 86"/>
          <p:cNvSpPr>
            <a:spLocks noChangeArrowheads="1"/>
          </p:cNvSpPr>
          <p:nvPr/>
        </p:nvSpPr>
        <p:spPr bwMode="auto">
          <a:xfrm>
            <a:off x="2057400" y="4114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3639" name="Rectangle 87"/>
          <p:cNvSpPr>
            <a:spLocks noChangeArrowheads="1"/>
          </p:cNvSpPr>
          <p:nvPr/>
        </p:nvSpPr>
        <p:spPr bwMode="auto">
          <a:xfrm>
            <a:off x="2667000" y="41148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3640" name="Rectangle 88"/>
          <p:cNvSpPr>
            <a:spLocks noChangeArrowheads="1"/>
          </p:cNvSpPr>
          <p:nvPr/>
        </p:nvSpPr>
        <p:spPr bwMode="auto">
          <a:xfrm>
            <a:off x="4495800" y="41148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3641" name="Rectangle 89"/>
          <p:cNvSpPr>
            <a:spLocks noChangeArrowheads="1"/>
          </p:cNvSpPr>
          <p:nvPr/>
        </p:nvSpPr>
        <p:spPr bwMode="auto">
          <a:xfrm>
            <a:off x="5105400" y="4114800"/>
            <a:ext cx="60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3642" name="Rectangle 90"/>
          <p:cNvSpPr>
            <a:spLocks noChangeArrowheads="1"/>
          </p:cNvSpPr>
          <p:nvPr/>
        </p:nvSpPr>
        <p:spPr bwMode="auto">
          <a:xfrm>
            <a:off x="3276600" y="41148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643" name="Rectangle 91"/>
          <p:cNvSpPr>
            <a:spLocks noChangeArrowheads="1"/>
          </p:cNvSpPr>
          <p:nvPr/>
        </p:nvSpPr>
        <p:spPr bwMode="auto">
          <a:xfrm>
            <a:off x="3886200" y="41148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3644" name="Text Box 92"/>
          <p:cNvSpPr txBox="1">
            <a:spLocks noChangeArrowheads="1"/>
          </p:cNvSpPr>
          <p:nvPr/>
        </p:nvSpPr>
        <p:spPr bwMode="auto">
          <a:xfrm>
            <a:off x="381000" y="4191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23645" name="Text Box 93"/>
          <p:cNvSpPr txBox="1">
            <a:spLocks noChangeArrowheads="1"/>
          </p:cNvSpPr>
          <p:nvPr/>
        </p:nvSpPr>
        <p:spPr bwMode="auto">
          <a:xfrm>
            <a:off x="838200" y="46482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3646" name="Text Box 94"/>
          <p:cNvSpPr txBox="1">
            <a:spLocks noChangeArrowheads="1"/>
          </p:cNvSpPr>
          <p:nvPr/>
        </p:nvSpPr>
        <p:spPr bwMode="auto">
          <a:xfrm>
            <a:off x="2133600" y="3733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i</a:t>
            </a:r>
          </a:p>
        </p:txBody>
      </p:sp>
      <p:sp>
        <p:nvSpPr>
          <p:cNvPr id="23648" name="Text Box 96"/>
          <p:cNvSpPr txBox="1">
            <a:spLocks noChangeArrowheads="1"/>
          </p:cNvSpPr>
          <p:nvPr/>
        </p:nvSpPr>
        <p:spPr bwMode="auto">
          <a:xfrm>
            <a:off x="914400" y="3733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p</a:t>
            </a:r>
          </a:p>
        </p:txBody>
      </p:sp>
      <p:sp>
        <p:nvSpPr>
          <p:cNvPr id="23649" name="Text Box 97"/>
          <p:cNvSpPr txBox="1">
            <a:spLocks noChangeArrowheads="1"/>
          </p:cNvSpPr>
          <p:nvPr/>
        </p:nvSpPr>
        <p:spPr bwMode="auto">
          <a:xfrm>
            <a:off x="51816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r</a:t>
            </a:r>
          </a:p>
        </p:txBody>
      </p:sp>
      <p:sp>
        <p:nvSpPr>
          <p:cNvPr id="23650" name="Text Box 98"/>
          <p:cNvSpPr txBox="1">
            <a:spLocks noChangeArrowheads="1"/>
          </p:cNvSpPr>
          <p:nvPr/>
        </p:nvSpPr>
        <p:spPr bwMode="auto">
          <a:xfrm>
            <a:off x="5257800" y="3657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r</a:t>
            </a:r>
          </a:p>
        </p:txBody>
      </p:sp>
      <p:sp>
        <p:nvSpPr>
          <p:cNvPr id="23651" name="Rectangle 99"/>
          <p:cNvSpPr>
            <a:spLocks noChangeArrowheads="1"/>
          </p:cNvSpPr>
          <p:nvPr/>
        </p:nvSpPr>
        <p:spPr bwMode="auto">
          <a:xfrm>
            <a:off x="990600" y="5562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2</a:t>
            </a:r>
          </a:p>
        </p:txBody>
      </p:sp>
      <p:sp>
        <p:nvSpPr>
          <p:cNvPr id="23652" name="Rectangle 100"/>
          <p:cNvSpPr>
            <a:spLocks noChangeArrowheads="1"/>
          </p:cNvSpPr>
          <p:nvPr/>
        </p:nvSpPr>
        <p:spPr bwMode="auto">
          <a:xfrm>
            <a:off x="1600200" y="5562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3653" name="Rectangle 101"/>
          <p:cNvSpPr>
            <a:spLocks noChangeArrowheads="1"/>
          </p:cNvSpPr>
          <p:nvPr/>
        </p:nvSpPr>
        <p:spPr bwMode="auto">
          <a:xfrm>
            <a:off x="2209800" y="5562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3654" name="Rectangle 102"/>
          <p:cNvSpPr>
            <a:spLocks noChangeArrowheads="1"/>
          </p:cNvSpPr>
          <p:nvPr/>
        </p:nvSpPr>
        <p:spPr bwMode="auto">
          <a:xfrm>
            <a:off x="2819400" y="5562600"/>
            <a:ext cx="609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3655" name="Rectangle 103"/>
          <p:cNvSpPr>
            <a:spLocks noChangeArrowheads="1"/>
          </p:cNvSpPr>
          <p:nvPr/>
        </p:nvSpPr>
        <p:spPr bwMode="auto">
          <a:xfrm>
            <a:off x="4648200" y="55626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3656" name="Rectangle 104"/>
          <p:cNvSpPr>
            <a:spLocks noChangeArrowheads="1"/>
          </p:cNvSpPr>
          <p:nvPr/>
        </p:nvSpPr>
        <p:spPr bwMode="auto">
          <a:xfrm>
            <a:off x="5257800" y="55626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3657" name="Rectangle 105"/>
          <p:cNvSpPr>
            <a:spLocks noChangeArrowheads="1"/>
          </p:cNvSpPr>
          <p:nvPr/>
        </p:nvSpPr>
        <p:spPr bwMode="auto">
          <a:xfrm>
            <a:off x="3429000" y="55626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3658" name="Rectangle 106"/>
          <p:cNvSpPr>
            <a:spLocks noChangeArrowheads="1"/>
          </p:cNvSpPr>
          <p:nvPr/>
        </p:nvSpPr>
        <p:spPr bwMode="auto">
          <a:xfrm>
            <a:off x="4038600" y="5562600"/>
            <a:ext cx="609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3659" name="Text Box 107"/>
          <p:cNvSpPr txBox="1">
            <a:spLocks noChangeArrowheads="1"/>
          </p:cNvSpPr>
          <p:nvPr/>
        </p:nvSpPr>
        <p:spPr bwMode="auto">
          <a:xfrm>
            <a:off x="533400" y="5638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</a:t>
            </a:r>
          </a:p>
        </p:txBody>
      </p:sp>
      <p:sp>
        <p:nvSpPr>
          <p:cNvPr id="23660" name="Text Box 108"/>
          <p:cNvSpPr txBox="1">
            <a:spLocks noChangeArrowheads="1"/>
          </p:cNvSpPr>
          <p:nvPr/>
        </p:nvSpPr>
        <p:spPr bwMode="auto">
          <a:xfrm>
            <a:off x="990600" y="6096000"/>
            <a:ext cx="487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1       2      3      4      5      6     7      8</a:t>
            </a:r>
          </a:p>
        </p:txBody>
      </p:sp>
      <p:sp>
        <p:nvSpPr>
          <p:cNvPr id="23661" name="Text Box 109"/>
          <p:cNvSpPr txBox="1">
            <a:spLocks noChangeArrowheads="1"/>
          </p:cNvSpPr>
          <p:nvPr/>
        </p:nvSpPr>
        <p:spPr bwMode="auto">
          <a:xfrm>
            <a:off x="2286000" y="5105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i</a:t>
            </a:r>
          </a:p>
        </p:txBody>
      </p:sp>
      <p:sp>
        <p:nvSpPr>
          <p:cNvPr id="23662" name="Text Box 110"/>
          <p:cNvSpPr txBox="1">
            <a:spLocks noChangeArrowheads="1"/>
          </p:cNvSpPr>
          <p:nvPr/>
        </p:nvSpPr>
        <p:spPr bwMode="auto">
          <a:xfrm>
            <a:off x="1066800" y="51816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p</a:t>
            </a:r>
          </a:p>
        </p:txBody>
      </p:sp>
      <p:sp>
        <p:nvSpPr>
          <p:cNvPr id="23663" name="Text Box 111"/>
          <p:cNvSpPr txBox="1">
            <a:spLocks noChangeArrowheads="1"/>
          </p:cNvSpPr>
          <p:nvPr/>
        </p:nvSpPr>
        <p:spPr bwMode="auto">
          <a:xfrm>
            <a:off x="5410200" y="5105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r</a:t>
            </a:r>
          </a:p>
        </p:txBody>
      </p:sp>
      <p:sp>
        <p:nvSpPr>
          <p:cNvPr id="23664" name="Text Box 112"/>
          <p:cNvSpPr txBox="1">
            <a:spLocks noChangeArrowheads="1"/>
          </p:cNvSpPr>
          <p:nvPr/>
        </p:nvSpPr>
        <p:spPr bwMode="auto">
          <a:xfrm>
            <a:off x="6019800" y="4343400"/>
            <a:ext cx="26670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In the end this algorithm return the index of pivot that is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i+1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91200" y="2634937"/>
            <a:ext cx="4572000" cy="1588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 for j  p to r-1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     do if A[j] &lt;= x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      then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 i+1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      exchange A[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]   A[j]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exchange A[i+1]   A[r]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return i+1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2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2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2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2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2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2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2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2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2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2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2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2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2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2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8" dur="500"/>
                                        <p:tgtEl>
                                          <p:spTgt spid="2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2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/>
      <p:bldP spid="23565" grpId="0"/>
      <p:bldP spid="23566" grpId="0"/>
      <p:bldP spid="23567" grpId="0"/>
      <p:bldP spid="23592" grpId="0"/>
      <p:bldP spid="23595" grpId="0"/>
      <p:bldP spid="23609" grpId="0" animBg="1"/>
      <p:bldP spid="23610" grpId="0" animBg="1"/>
      <p:bldP spid="23611" grpId="0" animBg="1"/>
      <p:bldP spid="23612" grpId="0" animBg="1"/>
      <p:bldP spid="23613" grpId="0" animBg="1"/>
      <p:bldP spid="23614" grpId="0" animBg="1"/>
      <p:bldP spid="23615" grpId="0" animBg="1"/>
      <p:bldP spid="23616" grpId="0" animBg="1"/>
      <p:bldP spid="23617" grpId="0"/>
      <p:bldP spid="23618" grpId="0"/>
      <p:bldP spid="23619" grpId="0"/>
      <p:bldP spid="23620" grpId="0"/>
      <p:bldP spid="23621" grpId="0"/>
      <p:bldP spid="23622" grpId="0"/>
      <p:bldP spid="23623" grpId="0" animBg="1"/>
      <p:bldP spid="23624" grpId="0" animBg="1"/>
      <p:bldP spid="23625" grpId="0" animBg="1"/>
      <p:bldP spid="23626" grpId="0" animBg="1"/>
      <p:bldP spid="23627" grpId="0" animBg="1"/>
      <p:bldP spid="23628" grpId="0" animBg="1"/>
      <p:bldP spid="23629" grpId="0" animBg="1"/>
      <p:bldP spid="23630" grpId="0" animBg="1"/>
      <p:bldP spid="23631" grpId="0"/>
      <p:bldP spid="23632" grpId="0"/>
      <p:bldP spid="23632" grpId="1"/>
      <p:bldP spid="23633" grpId="0"/>
      <p:bldP spid="23634" grpId="0"/>
      <p:bldP spid="23635" grpId="0"/>
      <p:bldP spid="23636" grpId="0" animBg="1"/>
      <p:bldP spid="23637" grpId="0" animBg="1"/>
      <p:bldP spid="23638" grpId="0" animBg="1"/>
      <p:bldP spid="23639" grpId="0" animBg="1"/>
      <p:bldP spid="23640" grpId="0" animBg="1"/>
      <p:bldP spid="23641" grpId="0" animBg="1"/>
      <p:bldP spid="23642" grpId="0" animBg="1"/>
      <p:bldP spid="23643" grpId="0" animBg="1"/>
      <p:bldP spid="23644" grpId="0"/>
      <p:bldP spid="23645" grpId="0"/>
      <p:bldP spid="23646" grpId="0"/>
      <p:bldP spid="23646" grpId="1"/>
      <p:bldP spid="23648" grpId="0"/>
      <p:bldP spid="23648" grpId="1"/>
      <p:bldP spid="23649" grpId="0"/>
      <p:bldP spid="23650" grpId="0"/>
      <p:bldP spid="23650" grpId="1"/>
      <p:bldP spid="23651" grpId="0" animBg="1"/>
      <p:bldP spid="23652" grpId="0" animBg="1"/>
      <p:bldP spid="23653" grpId="0" animBg="1"/>
      <p:bldP spid="23654" grpId="0" animBg="1"/>
      <p:bldP spid="23655" grpId="0" animBg="1"/>
      <p:bldP spid="23656" grpId="0" animBg="1"/>
      <p:bldP spid="23657" grpId="0" animBg="1"/>
      <p:bldP spid="23658" grpId="0" animBg="1"/>
      <p:bldP spid="23659" grpId="0"/>
      <p:bldP spid="23660" grpId="0"/>
      <p:bldP spid="23661" grpId="0"/>
      <p:bldP spid="23662" grpId="0"/>
      <p:bldP spid="23663" grpId="0"/>
      <p:bldP spid="236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Partition </a:t>
            </a:r>
            <a:r>
              <a:rPr lang="en-US" dirty="0"/>
              <a:t>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154378"/>
            <a:ext cx="6196405" cy="36038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PARTITION(</a:t>
            </a:r>
            <a:r>
              <a:rPr lang="en-US" sz="2800" dirty="0" err="1"/>
              <a:t>A,p,r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x </a:t>
            </a:r>
            <a:r>
              <a:rPr lang="en-US" sz="2800" dirty="0">
                <a:sym typeface="Wingdings" pitchFamily="2" charset="2"/>
              </a:rPr>
              <a:t> A[r]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   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   p-1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   for j  p to r-1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        do if A[j] &lt;= 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             then 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  i+1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Wingdings" pitchFamily="2" charset="2"/>
              </a:rPr>
              <a:t>        </a:t>
            </a:r>
            <a:r>
              <a:rPr lang="en-US" sz="2800" dirty="0" smtClean="0">
                <a:sym typeface="Wingdings" pitchFamily="2" charset="2"/>
              </a:rPr>
              <a:t>     exchange </a:t>
            </a:r>
            <a:r>
              <a:rPr lang="en-US" sz="2800" dirty="0">
                <a:sym typeface="Wingdings" pitchFamily="2" charset="2"/>
              </a:rPr>
              <a:t>A[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  A[j]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Wingdings" pitchFamily="2" charset="2"/>
              </a:rPr>
              <a:t>exchange </a:t>
            </a:r>
            <a:r>
              <a:rPr lang="en-US" sz="2800" dirty="0">
                <a:sym typeface="Wingdings" pitchFamily="2" charset="2"/>
              </a:rPr>
              <a:t>A[i+1]   A[r]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return i+1</a:t>
            </a:r>
          </a:p>
        </p:txBody>
      </p:sp>
      <p:sp>
        <p:nvSpPr>
          <p:cNvPr id="2" name="Rectangle 1"/>
          <p:cNvSpPr/>
          <p:nvPr/>
        </p:nvSpPr>
        <p:spPr>
          <a:xfrm>
            <a:off x="3187646" y="5496580"/>
            <a:ext cx="4222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T(n) = 4n+5 </a:t>
            </a:r>
            <a:r>
              <a:rPr lang="en-US" sz="2800" b="1" dirty="0" smtClean="0">
                <a:solidFill>
                  <a:schemeClr val="tx2"/>
                </a:solidFill>
              </a:rPr>
              <a:t>= </a:t>
            </a:r>
            <a:r>
              <a:rPr lang="en-US" sz="2800" b="1" dirty="0">
                <a:solidFill>
                  <a:schemeClr val="tx2"/>
                </a:solidFill>
              </a:rPr>
              <a:t>Θ(n)</a:t>
            </a:r>
          </a:p>
        </p:txBody>
      </p:sp>
    </p:spTree>
    <p:extLst>
      <p:ext uri="{BB962C8B-B14F-4D97-AF65-F5344CB8AC3E}">
        <p14:creationId xmlns:p14="http://schemas.microsoft.com/office/powerpoint/2010/main" val="300157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Last Lecture..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Substitution Method</a:t>
            </a:r>
          </a:p>
          <a:p>
            <a:r>
              <a:rPr lang="en-US" sz="3200" dirty="0" smtClean="0"/>
              <a:t>Recursive Tree Method</a:t>
            </a:r>
          </a:p>
          <a:p>
            <a:r>
              <a:rPr lang="en-US" sz="3200" dirty="0" smtClean="0"/>
              <a:t>Iteration Method</a:t>
            </a:r>
          </a:p>
          <a:p>
            <a:r>
              <a:rPr lang="en-US" sz="3200" dirty="0" smtClean="0"/>
              <a:t>Master </a:t>
            </a:r>
            <a:r>
              <a:rPr lang="en-US" sz="3200" dirty="0" smtClean="0"/>
              <a:t>Theorem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QUICKSORT(A,p,r)</a:t>
            </a:r>
          </a:p>
          <a:p>
            <a:r>
              <a:rPr lang="en-US"/>
              <a:t>  </a:t>
            </a:r>
            <a:r>
              <a:rPr lang="en-US" b="1"/>
              <a:t>if</a:t>
            </a:r>
            <a:r>
              <a:rPr lang="en-US"/>
              <a:t> p&lt;r</a:t>
            </a:r>
          </a:p>
          <a:p>
            <a:r>
              <a:rPr lang="en-US"/>
              <a:t>     </a:t>
            </a:r>
            <a:r>
              <a:rPr lang="en-US" b="1"/>
              <a:t>then</a:t>
            </a:r>
            <a:r>
              <a:rPr lang="en-US"/>
              <a:t> q </a:t>
            </a:r>
            <a:r>
              <a:rPr lang="en-US">
                <a:sym typeface="Wingdings" pitchFamily="2" charset="2"/>
              </a:rPr>
              <a:t> PARTITION(A,p,r)</a:t>
            </a:r>
          </a:p>
          <a:p>
            <a:r>
              <a:rPr lang="en-US">
                <a:sym typeface="Wingdings" pitchFamily="2" charset="2"/>
              </a:rPr>
              <a:t>             </a:t>
            </a:r>
            <a:r>
              <a:rPr lang="en-US"/>
              <a:t>QUICKSORT(A,p,q-1)</a:t>
            </a:r>
          </a:p>
          <a:p>
            <a:r>
              <a:rPr lang="en-US"/>
              <a:t>             QUICKSORT(A,q+1,r)</a:t>
            </a:r>
          </a:p>
        </p:txBody>
      </p:sp>
    </p:spTree>
    <p:extLst>
      <p:ext uri="{BB962C8B-B14F-4D97-AF65-F5344CB8AC3E}">
        <p14:creationId xmlns:p14="http://schemas.microsoft.com/office/powerpoint/2010/main" val="40964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43888" cy="1314450"/>
          </a:xfrm>
        </p:spPr>
        <p:txBody>
          <a:bodyPr/>
          <a:lstStyle/>
          <a:p>
            <a:r>
              <a:rPr lang="en-US" sz="3600" dirty="0"/>
              <a:t>Analysis of </a:t>
            </a:r>
            <a:r>
              <a:rPr lang="en-US" sz="3600" dirty="0" smtClean="0"/>
              <a:t>Quicksort</a:t>
            </a:r>
            <a:endParaRPr lang="en-US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705600" cy="44561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running time of quick sort depends on whether partitioning is balanced or unbalanced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Which in turns depends on the selection of pivot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partitioning is balanced it may run as fast as merge sort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partitioning is completely unbalanced it may run as </a:t>
            </a:r>
            <a:r>
              <a:rPr lang="en-US" sz="2800" dirty="0" smtClean="0"/>
              <a:t>slow as </a:t>
            </a:r>
            <a:r>
              <a:rPr lang="en-US" sz="2800" dirty="0"/>
              <a:t>bubble sort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04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43887" cy="1039812"/>
          </a:xfrm>
        </p:spPr>
        <p:txBody>
          <a:bodyPr/>
          <a:lstStyle/>
          <a:p>
            <a:r>
              <a:rPr lang="en-US" sz="3600" dirty="0"/>
              <a:t>Analysis of Quicksort (worst case)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6553200" cy="47609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Worst case occurs when partitioning routine produces one sub problem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n-1 size and other with 0 size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Let us assume this unbalance partition arises in each recursive call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partition cost is Θ(n)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recurrence for running time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T(n)=T(n-1)+T(0)+ Θ(n)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T(n)=T(n-1)+ Θ(n)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38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3" name="Text Box 47"/>
          <p:cNvSpPr txBox="1">
            <a:spLocks noChangeArrowheads="1"/>
          </p:cNvSpPr>
          <p:nvPr/>
        </p:nvSpPr>
        <p:spPr bwMode="auto">
          <a:xfrm>
            <a:off x="6414655" y="5073709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So, the total time is Θ(n</a:t>
            </a:r>
            <a:r>
              <a:rPr lang="en-US" sz="2000" b="1" baseline="30000" dirty="0"/>
              <a:t>2</a:t>
            </a:r>
            <a:r>
              <a:rPr lang="en-US" sz="2000" b="1" dirty="0"/>
              <a:t>)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819400" y="813811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276600" y="813811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733800" y="813811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191000" y="813811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819400" y="1418190"/>
            <a:ext cx="457200" cy="470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276600" y="1418190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733800" y="1418190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191000" y="1418190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2895600" y="2224029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3352800" y="2224029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3810000" y="2224029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4267200" y="2224029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2895600" y="2761255"/>
            <a:ext cx="457200" cy="470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3352800" y="2761255"/>
            <a:ext cx="457200" cy="470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3810000" y="2761255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4267200" y="2761255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2971800" y="3768554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3429000" y="3768554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3886200" y="3768554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4343400" y="3768554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2971800" y="4305780"/>
            <a:ext cx="457200" cy="470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3429000" y="4305780"/>
            <a:ext cx="457200" cy="470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3886200" y="4305780"/>
            <a:ext cx="457200" cy="470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4343400" y="4305780"/>
            <a:ext cx="457200" cy="4700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3048000" y="5514539"/>
            <a:ext cx="457200" cy="470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3505200" y="5514539"/>
            <a:ext cx="457200" cy="470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3962400" y="5514539"/>
            <a:ext cx="457200" cy="470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4419600" y="5514539"/>
            <a:ext cx="457200" cy="470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495" name="AutoShape 39"/>
          <p:cNvSpPr>
            <a:spLocks/>
          </p:cNvSpPr>
          <p:nvPr/>
        </p:nvSpPr>
        <p:spPr bwMode="auto">
          <a:xfrm>
            <a:off x="4724400" y="813811"/>
            <a:ext cx="609600" cy="1074452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AutoShape 40"/>
          <p:cNvSpPr>
            <a:spLocks/>
          </p:cNvSpPr>
          <p:nvPr/>
        </p:nvSpPr>
        <p:spPr bwMode="auto">
          <a:xfrm>
            <a:off x="4800600" y="2224029"/>
            <a:ext cx="609600" cy="1074452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AutoShape 41"/>
          <p:cNvSpPr>
            <a:spLocks/>
          </p:cNvSpPr>
          <p:nvPr/>
        </p:nvSpPr>
        <p:spPr bwMode="auto">
          <a:xfrm>
            <a:off x="4876800" y="3768554"/>
            <a:ext cx="609600" cy="1074452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AutoShape 42"/>
          <p:cNvSpPr>
            <a:spLocks/>
          </p:cNvSpPr>
          <p:nvPr/>
        </p:nvSpPr>
        <p:spPr bwMode="auto">
          <a:xfrm>
            <a:off x="4876800" y="5178772"/>
            <a:ext cx="609600" cy="1074452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5486400" y="1149577"/>
            <a:ext cx="914400" cy="95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Θ(n)</a:t>
            </a:r>
            <a:r>
              <a:rPr lang="en-US"/>
              <a:t> </a:t>
            </a:r>
          </a:p>
          <a:p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5486400" y="2559796"/>
            <a:ext cx="914400" cy="95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Θ(n)</a:t>
            </a:r>
            <a:r>
              <a:rPr lang="en-US"/>
              <a:t> </a:t>
            </a:r>
          </a:p>
          <a:p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5562600" y="4104320"/>
            <a:ext cx="914400" cy="95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Θ(n)</a:t>
            </a:r>
            <a:r>
              <a:rPr lang="en-US"/>
              <a:t> </a:t>
            </a:r>
          </a:p>
          <a:p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5638800" y="5514539"/>
            <a:ext cx="914400" cy="95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Θ(n)</a:t>
            </a:r>
            <a:r>
              <a:rPr lang="en-US"/>
              <a:t> </a:t>
            </a:r>
          </a:p>
          <a:p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838200" y="1030660"/>
            <a:ext cx="1828800" cy="34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 </a:t>
            </a:r>
            <a:r>
              <a:rPr lang="en-US" sz="2000" b="1"/>
              <a:t>n=4</a:t>
            </a:r>
          </a:p>
        </p:txBody>
      </p:sp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914400" y="2508031"/>
            <a:ext cx="1828800" cy="34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 </a:t>
            </a:r>
            <a:r>
              <a:rPr lang="en-US" sz="2000" b="1"/>
              <a:t>n=3</a:t>
            </a:r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990600" y="4119709"/>
            <a:ext cx="1828800" cy="34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   </a:t>
            </a:r>
            <a:r>
              <a:rPr lang="en-US" sz="2000" b="1" dirty="0"/>
              <a:t>n=2</a:t>
            </a:r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1066800" y="5529927"/>
            <a:ext cx="1828800" cy="34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 </a:t>
            </a:r>
            <a:r>
              <a:rPr lang="en-US" sz="2000" b="1"/>
              <a:t>n=1</a:t>
            </a:r>
          </a:p>
        </p:txBody>
      </p:sp>
    </p:spTree>
    <p:extLst>
      <p:ext uri="{BB962C8B-B14F-4D97-AF65-F5344CB8AC3E}">
        <p14:creationId xmlns:p14="http://schemas.microsoft.com/office/powerpoint/2010/main" val="15808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3087"/>
            <a:ext cx="8243887" cy="1039812"/>
          </a:xfrm>
        </p:spPr>
        <p:txBody>
          <a:bodyPr/>
          <a:lstStyle/>
          <a:p>
            <a:r>
              <a:rPr lang="en-US" sz="3600" dirty="0"/>
              <a:t>Analysis of Quicksort (Best case)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11287"/>
            <a:ext cx="6553200" cy="48371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 the best case partition produces two sub problems each of size no more than n/2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this case we got the recurrence of type:  T(n) </a:t>
            </a:r>
            <a:r>
              <a:rPr lang="en-US" sz="2800" b="1" dirty="0">
                <a:latin typeface="Tahoma" pitchFamily="34" charset="0"/>
                <a:sym typeface="Symbol" pitchFamily="18" charset="2"/>
              </a:rPr>
              <a:t></a:t>
            </a:r>
            <a:r>
              <a:rPr lang="en-US" sz="2800" dirty="0"/>
              <a:t> T(n/2)+T(n/2)+ Θ(n)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            </a:t>
            </a:r>
            <a:r>
              <a:rPr lang="en-US" sz="2800" b="1" dirty="0">
                <a:latin typeface="Tahoma" pitchFamily="34" charset="0"/>
                <a:sym typeface="Symbol" pitchFamily="18" charset="2"/>
              </a:rPr>
              <a:t></a:t>
            </a:r>
            <a:r>
              <a:rPr lang="en-US" sz="2800" dirty="0"/>
              <a:t> 2T(n/2)+ Θ(n)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Which by case 2 of master theorem  has a solution:        T(n)= </a:t>
            </a:r>
            <a:r>
              <a:rPr lang="en-US" sz="2800" dirty="0">
                <a:cs typeface="Times New Roman" pitchFamily="18" charset="0"/>
              </a:rPr>
              <a:t>Ο(n </a:t>
            </a:r>
            <a:r>
              <a:rPr lang="en-US" sz="2800" dirty="0" err="1">
                <a:cs typeface="Times New Roman" pitchFamily="18" charset="0"/>
              </a:rPr>
              <a:t>lgn</a:t>
            </a:r>
            <a:r>
              <a:rPr lang="en-US" sz="2800" dirty="0">
                <a:cs typeface="Times New Roman" pitchFamily="18" charset="0"/>
              </a:rPr>
              <a:t>)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7384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858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0668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5240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9812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3528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810000" y="3048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4384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28956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4343400" y="3048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48006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52578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6294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70866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57150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61722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7543800" y="304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8001000" y="304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6858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10668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15240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19812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33528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3810000" y="914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24384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28956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4343400" y="914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4800600" y="9144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52578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57150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70866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75438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61722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66294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8001000" y="914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1066800" y="1524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1524000" y="1524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1981200" y="1524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3352800" y="1524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3810000" y="15240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2438400" y="1524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2895600" y="1524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4343400" y="1524000"/>
            <a:ext cx="533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4800600" y="15240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5257800" y="1524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5715000" y="1524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7086600" y="1524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7543800" y="1524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6172200" y="1524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6629400" y="1524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8001000" y="15240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2588" name="Rectangle 60"/>
          <p:cNvSpPr>
            <a:spLocks noChangeArrowheads="1"/>
          </p:cNvSpPr>
          <p:nvPr/>
        </p:nvSpPr>
        <p:spPr bwMode="auto">
          <a:xfrm>
            <a:off x="685800" y="2057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2589" name="Rectangle 61"/>
          <p:cNvSpPr>
            <a:spLocks noChangeArrowheads="1"/>
          </p:cNvSpPr>
          <p:nvPr/>
        </p:nvSpPr>
        <p:spPr bwMode="auto">
          <a:xfrm>
            <a:off x="1066800" y="2057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590" name="Rectangle 62"/>
          <p:cNvSpPr>
            <a:spLocks noChangeArrowheads="1"/>
          </p:cNvSpPr>
          <p:nvPr/>
        </p:nvSpPr>
        <p:spPr bwMode="auto">
          <a:xfrm>
            <a:off x="1524000" y="2057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1981200" y="2057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592" name="Rectangle 64"/>
          <p:cNvSpPr>
            <a:spLocks noChangeArrowheads="1"/>
          </p:cNvSpPr>
          <p:nvPr/>
        </p:nvSpPr>
        <p:spPr bwMode="auto">
          <a:xfrm>
            <a:off x="3352800" y="2057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3810000" y="2057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594" name="Rectangle 66"/>
          <p:cNvSpPr>
            <a:spLocks noChangeArrowheads="1"/>
          </p:cNvSpPr>
          <p:nvPr/>
        </p:nvSpPr>
        <p:spPr bwMode="auto">
          <a:xfrm>
            <a:off x="2438400" y="20574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595" name="Rectangle 67"/>
          <p:cNvSpPr>
            <a:spLocks noChangeArrowheads="1"/>
          </p:cNvSpPr>
          <p:nvPr/>
        </p:nvSpPr>
        <p:spPr bwMode="auto">
          <a:xfrm>
            <a:off x="2895600" y="2057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4343400" y="2057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4800600" y="20574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598" name="Rectangle 70"/>
          <p:cNvSpPr>
            <a:spLocks noChangeArrowheads="1"/>
          </p:cNvSpPr>
          <p:nvPr/>
        </p:nvSpPr>
        <p:spPr bwMode="auto">
          <a:xfrm>
            <a:off x="5257800" y="2057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5715000" y="2057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2600" name="Rectangle 72"/>
          <p:cNvSpPr>
            <a:spLocks noChangeArrowheads="1"/>
          </p:cNvSpPr>
          <p:nvPr/>
        </p:nvSpPr>
        <p:spPr bwMode="auto">
          <a:xfrm>
            <a:off x="7086600" y="2057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7543800" y="2057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22602" name="Rectangle 74"/>
          <p:cNvSpPr>
            <a:spLocks noChangeArrowheads="1"/>
          </p:cNvSpPr>
          <p:nvPr/>
        </p:nvSpPr>
        <p:spPr bwMode="auto">
          <a:xfrm>
            <a:off x="6172200" y="20574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6629400" y="2057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2604" name="Rectangle 76"/>
          <p:cNvSpPr>
            <a:spLocks noChangeArrowheads="1"/>
          </p:cNvSpPr>
          <p:nvPr/>
        </p:nvSpPr>
        <p:spPr bwMode="auto">
          <a:xfrm>
            <a:off x="8001000" y="2057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685800" y="2743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2606" name="Rectangle 78"/>
          <p:cNvSpPr>
            <a:spLocks noChangeArrowheads="1"/>
          </p:cNvSpPr>
          <p:nvPr/>
        </p:nvSpPr>
        <p:spPr bwMode="auto">
          <a:xfrm>
            <a:off x="1066800" y="2743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524000" y="2743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2608" name="Rectangle 80"/>
          <p:cNvSpPr>
            <a:spLocks noChangeArrowheads="1"/>
          </p:cNvSpPr>
          <p:nvPr/>
        </p:nvSpPr>
        <p:spPr bwMode="auto">
          <a:xfrm>
            <a:off x="1981200" y="2743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609" name="Rectangle 81"/>
          <p:cNvSpPr>
            <a:spLocks noChangeArrowheads="1"/>
          </p:cNvSpPr>
          <p:nvPr/>
        </p:nvSpPr>
        <p:spPr bwMode="auto">
          <a:xfrm>
            <a:off x="3352800" y="2743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610" name="Rectangle 82"/>
          <p:cNvSpPr>
            <a:spLocks noChangeArrowheads="1"/>
          </p:cNvSpPr>
          <p:nvPr/>
        </p:nvSpPr>
        <p:spPr bwMode="auto">
          <a:xfrm>
            <a:off x="3810000" y="2743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611" name="Rectangle 83"/>
          <p:cNvSpPr>
            <a:spLocks noChangeArrowheads="1"/>
          </p:cNvSpPr>
          <p:nvPr/>
        </p:nvSpPr>
        <p:spPr bwMode="auto">
          <a:xfrm>
            <a:off x="2438400" y="2743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2895600" y="2743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2613" name="Rectangle 85"/>
          <p:cNvSpPr>
            <a:spLocks noChangeArrowheads="1"/>
          </p:cNvSpPr>
          <p:nvPr/>
        </p:nvSpPr>
        <p:spPr bwMode="auto">
          <a:xfrm>
            <a:off x="4343400" y="2743200"/>
            <a:ext cx="533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614" name="Rectangle 86"/>
          <p:cNvSpPr>
            <a:spLocks noChangeArrowheads="1"/>
          </p:cNvSpPr>
          <p:nvPr/>
        </p:nvSpPr>
        <p:spPr bwMode="auto">
          <a:xfrm>
            <a:off x="4800600" y="2743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615" name="Rectangle 87"/>
          <p:cNvSpPr>
            <a:spLocks noChangeArrowheads="1"/>
          </p:cNvSpPr>
          <p:nvPr/>
        </p:nvSpPr>
        <p:spPr bwMode="auto">
          <a:xfrm>
            <a:off x="5257800" y="2743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2616" name="Rectangle 88"/>
          <p:cNvSpPr>
            <a:spLocks noChangeArrowheads="1"/>
          </p:cNvSpPr>
          <p:nvPr/>
        </p:nvSpPr>
        <p:spPr bwMode="auto">
          <a:xfrm>
            <a:off x="5715000" y="2743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2617" name="Rectangle 89"/>
          <p:cNvSpPr>
            <a:spLocks noChangeArrowheads="1"/>
          </p:cNvSpPr>
          <p:nvPr/>
        </p:nvSpPr>
        <p:spPr bwMode="auto">
          <a:xfrm>
            <a:off x="7086600" y="2743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2618" name="Rectangle 90"/>
          <p:cNvSpPr>
            <a:spLocks noChangeArrowheads="1"/>
          </p:cNvSpPr>
          <p:nvPr/>
        </p:nvSpPr>
        <p:spPr bwMode="auto">
          <a:xfrm>
            <a:off x="7543800" y="2743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22619" name="Rectangle 91"/>
          <p:cNvSpPr>
            <a:spLocks noChangeArrowheads="1"/>
          </p:cNvSpPr>
          <p:nvPr/>
        </p:nvSpPr>
        <p:spPr bwMode="auto">
          <a:xfrm>
            <a:off x="6172200" y="2743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6629400" y="2743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2621" name="Rectangle 93"/>
          <p:cNvSpPr>
            <a:spLocks noChangeArrowheads="1"/>
          </p:cNvSpPr>
          <p:nvPr/>
        </p:nvSpPr>
        <p:spPr bwMode="auto">
          <a:xfrm>
            <a:off x="8001000" y="2743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2622" name="Rectangle 94"/>
          <p:cNvSpPr>
            <a:spLocks noChangeArrowheads="1"/>
          </p:cNvSpPr>
          <p:nvPr/>
        </p:nvSpPr>
        <p:spPr bwMode="auto">
          <a:xfrm>
            <a:off x="685800" y="3352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2623" name="Rectangle 95"/>
          <p:cNvSpPr>
            <a:spLocks noChangeArrowheads="1"/>
          </p:cNvSpPr>
          <p:nvPr/>
        </p:nvSpPr>
        <p:spPr bwMode="auto">
          <a:xfrm>
            <a:off x="1066800" y="3352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624" name="Rectangle 96"/>
          <p:cNvSpPr>
            <a:spLocks noChangeArrowheads="1"/>
          </p:cNvSpPr>
          <p:nvPr/>
        </p:nvSpPr>
        <p:spPr bwMode="auto">
          <a:xfrm>
            <a:off x="1524000" y="3352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625" name="Rectangle 97"/>
          <p:cNvSpPr>
            <a:spLocks noChangeArrowheads="1"/>
          </p:cNvSpPr>
          <p:nvPr/>
        </p:nvSpPr>
        <p:spPr bwMode="auto">
          <a:xfrm>
            <a:off x="1981200" y="3352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2626" name="Rectangle 98"/>
          <p:cNvSpPr>
            <a:spLocks noChangeArrowheads="1"/>
          </p:cNvSpPr>
          <p:nvPr/>
        </p:nvSpPr>
        <p:spPr bwMode="auto">
          <a:xfrm>
            <a:off x="3352800" y="3352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627" name="Rectangle 99"/>
          <p:cNvSpPr>
            <a:spLocks noChangeArrowheads="1"/>
          </p:cNvSpPr>
          <p:nvPr/>
        </p:nvSpPr>
        <p:spPr bwMode="auto">
          <a:xfrm>
            <a:off x="3810000" y="33528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628" name="Rectangle 100"/>
          <p:cNvSpPr>
            <a:spLocks noChangeArrowheads="1"/>
          </p:cNvSpPr>
          <p:nvPr/>
        </p:nvSpPr>
        <p:spPr bwMode="auto">
          <a:xfrm>
            <a:off x="2438400" y="3352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629" name="Rectangle 101"/>
          <p:cNvSpPr>
            <a:spLocks noChangeArrowheads="1"/>
          </p:cNvSpPr>
          <p:nvPr/>
        </p:nvSpPr>
        <p:spPr bwMode="auto">
          <a:xfrm>
            <a:off x="2895600" y="3352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2630" name="Rectangle 102"/>
          <p:cNvSpPr>
            <a:spLocks noChangeArrowheads="1"/>
          </p:cNvSpPr>
          <p:nvPr/>
        </p:nvSpPr>
        <p:spPr bwMode="auto">
          <a:xfrm>
            <a:off x="4343400" y="3352800"/>
            <a:ext cx="533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2631" name="Rectangle 103"/>
          <p:cNvSpPr>
            <a:spLocks noChangeArrowheads="1"/>
          </p:cNvSpPr>
          <p:nvPr/>
        </p:nvSpPr>
        <p:spPr bwMode="auto">
          <a:xfrm>
            <a:off x="4800600" y="3352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632" name="Rectangle 104"/>
          <p:cNvSpPr>
            <a:spLocks noChangeArrowheads="1"/>
          </p:cNvSpPr>
          <p:nvPr/>
        </p:nvSpPr>
        <p:spPr bwMode="auto">
          <a:xfrm>
            <a:off x="5257800" y="3352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2633" name="Rectangle 105"/>
          <p:cNvSpPr>
            <a:spLocks noChangeArrowheads="1"/>
          </p:cNvSpPr>
          <p:nvPr/>
        </p:nvSpPr>
        <p:spPr bwMode="auto">
          <a:xfrm>
            <a:off x="5715000" y="3352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2634" name="Rectangle 106"/>
          <p:cNvSpPr>
            <a:spLocks noChangeArrowheads="1"/>
          </p:cNvSpPr>
          <p:nvPr/>
        </p:nvSpPr>
        <p:spPr bwMode="auto">
          <a:xfrm>
            <a:off x="7086600" y="3352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2635" name="Rectangle 107"/>
          <p:cNvSpPr>
            <a:spLocks noChangeArrowheads="1"/>
          </p:cNvSpPr>
          <p:nvPr/>
        </p:nvSpPr>
        <p:spPr bwMode="auto">
          <a:xfrm>
            <a:off x="7543800" y="3352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2636" name="Rectangle 108"/>
          <p:cNvSpPr>
            <a:spLocks noChangeArrowheads="1"/>
          </p:cNvSpPr>
          <p:nvPr/>
        </p:nvSpPr>
        <p:spPr bwMode="auto">
          <a:xfrm>
            <a:off x="6172200" y="3352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2637" name="Rectangle 109"/>
          <p:cNvSpPr>
            <a:spLocks noChangeArrowheads="1"/>
          </p:cNvSpPr>
          <p:nvPr/>
        </p:nvSpPr>
        <p:spPr bwMode="auto">
          <a:xfrm>
            <a:off x="6629400" y="3352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2638" name="Rectangle 110"/>
          <p:cNvSpPr>
            <a:spLocks noChangeArrowheads="1"/>
          </p:cNvSpPr>
          <p:nvPr/>
        </p:nvSpPr>
        <p:spPr bwMode="auto">
          <a:xfrm>
            <a:off x="8001000" y="3352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22639" name="Rectangle 111"/>
          <p:cNvSpPr>
            <a:spLocks noChangeArrowheads="1"/>
          </p:cNvSpPr>
          <p:nvPr/>
        </p:nvSpPr>
        <p:spPr bwMode="auto">
          <a:xfrm>
            <a:off x="685800" y="4038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2640" name="Rectangle 112"/>
          <p:cNvSpPr>
            <a:spLocks noChangeArrowheads="1"/>
          </p:cNvSpPr>
          <p:nvPr/>
        </p:nvSpPr>
        <p:spPr bwMode="auto">
          <a:xfrm>
            <a:off x="1066800" y="40386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641" name="Rectangle 113"/>
          <p:cNvSpPr>
            <a:spLocks noChangeArrowheads="1"/>
          </p:cNvSpPr>
          <p:nvPr/>
        </p:nvSpPr>
        <p:spPr bwMode="auto">
          <a:xfrm>
            <a:off x="1524000" y="40386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642" name="Rectangle 114"/>
          <p:cNvSpPr>
            <a:spLocks noChangeArrowheads="1"/>
          </p:cNvSpPr>
          <p:nvPr/>
        </p:nvSpPr>
        <p:spPr bwMode="auto">
          <a:xfrm>
            <a:off x="1981200" y="40386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2643" name="Rectangle 115"/>
          <p:cNvSpPr>
            <a:spLocks noChangeArrowheads="1"/>
          </p:cNvSpPr>
          <p:nvPr/>
        </p:nvSpPr>
        <p:spPr bwMode="auto">
          <a:xfrm>
            <a:off x="3352800" y="4038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644" name="Rectangle 116"/>
          <p:cNvSpPr>
            <a:spLocks noChangeArrowheads="1"/>
          </p:cNvSpPr>
          <p:nvPr/>
        </p:nvSpPr>
        <p:spPr bwMode="auto">
          <a:xfrm>
            <a:off x="3810000" y="4038600"/>
            <a:ext cx="533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645" name="Rectangle 117"/>
          <p:cNvSpPr>
            <a:spLocks noChangeArrowheads="1"/>
          </p:cNvSpPr>
          <p:nvPr/>
        </p:nvSpPr>
        <p:spPr bwMode="auto">
          <a:xfrm>
            <a:off x="2438400" y="40386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646" name="Rectangle 118"/>
          <p:cNvSpPr>
            <a:spLocks noChangeArrowheads="1"/>
          </p:cNvSpPr>
          <p:nvPr/>
        </p:nvSpPr>
        <p:spPr bwMode="auto">
          <a:xfrm>
            <a:off x="2895600" y="4038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2647" name="Rectangle 119"/>
          <p:cNvSpPr>
            <a:spLocks noChangeArrowheads="1"/>
          </p:cNvSpPr>
          <p:nvPr/>
        </p:nvSpPr>
        <p:spPr bwMode="auto">
          <a:xfrm>
            <a:off x="4343400" y="4038600"/>
            <a:ext cx="533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2648" name="Rectangle 120"/>
          <p:cNvSpPr>
            <a:spLocks noChangeArrowheads="1"/>
          </p:cNvSpPr>
          <p:nvPr/>
        </p:nvSpPr>
        <p:spPr bwMode="auto">
          <a:xfrm>
            <a:off x="4800600" y="40386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649" name="Rectangle 121"/>
          <p:cNvSpPr>
            <a:spLocks noChangeArrowheads="1"/>
          </p:cNvSpPr>
          <p:nvPr/>
        </p:nvSpPr>
        <p:spPr bwMode="auto">
          <a:xfrm>
            <a:off x="5257800" y="40386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2650" name="Rectangle 122"/>
          <p:cNvSpPr>
            <a:spLocks noChangeArrowheads="1"/>
          </p:cNvSpPr>
          <p:nvPr/>
        </p:nvSpPr>
        <p:spPr bwMode="auto">
          <a:xfrm>
            <a:off x="5715000" y="40386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7086600" y="40386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2652" name="Rectangle 124"/>
          <p:cNvSpPr>
            <a:spLocks noChangeArrowheads="1"/>
          </p:cNvSpPr>
          <p:nvPr/>
        </p:nvSpPr>
        <p:spPr bwMode="auto">
          <a:xfrm>
            <a:off x="7543800" y="40386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2653" name="Rectangle 125"/>
          <p:cNvSpPr>
            <a:spLocks noChangeArrowheads="1"/>
          </p:cNvSpPr>
          <p:nvPr/>
        </p:nvSpPr>
        <p:spPr bwMode="auto">
          <a:xfrm>
            <a:off x="6172200" y="40386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6629400" y="4038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2655" name="Rectangle 127"/>
          <p:cNvSpPr>
            <a:spLocks noChangeArrowheads="1"/>
          </p:cNvSpPr>
          <p:nvPr/>
        </p:nvSpPr>
        <p:spPr bwMode="auto">
          <a:xfrm>
            <a:off x="8001000" y="40386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22656" name="Rectangle 128"/>
          <p:cNvSpPr>
            <a:spLocks noChangeArrowheads="1"/>
          </p:cNvSpPr>
          <p:nvPr/>
        </p:nvSpPr>
        <p:spPr bwMode="auto">
          <a:xfrm>
            <a:off x="685800" y="464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657" name="Rectangle 129"/>
          <p:cNvSpPr>
            <a:spLocks noChangeArrowheads="1"/>
          </p:cNvSpPr>
          <p:nvPr/>
        </p:nvSpPr>
        <p:spPr bwMode="auto">
          <a:xfrm>
            <a:off x="1066800" y="4648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658" name="Rectangle 130"/>
          <p:cNvSpPr>
            <a:spLocks noChangeArrowheads="1"/>
          </p:cNvSpPr>
          <p:nvPr/>
        </p:nvSpPr>
        <p:spPr bwMode="auto">
          <a:xfrm>
            <a:off x="1524000" y="4648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1981200" y="4648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2660" name="Rectangle 132"/>
          <p:cNvSpPr>
            <a:spLocks noChangeArrowheads="1"/>
          </p:cNvSpPr>
          <p:nvPr/>
        </p:nvSpPr>
        <p:spPr bwMode="auto">
          <a:xfrm>
            <a:off x="3352800" y="4648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661" name="Rectangle 133"/>
          <p:cNvSpPr>
            <a:spLocks noChangeArrowheads="1"/>
          </p:cNvSpPr>
          <p:nvPr/>
        </p:nvSpPr>
        <p:spPr bwMode="auto">
          <a:xfrm>
            <a:off x="3810000" y="4648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2662" name="Rectangle 134"/>
          <p:cNvSpPr>
            <a:spLocks noChangeArrowheads="1"/>
          </p:cNvSpPr>
          <p:nvPr/>
        </p:nvSpPr>
        <p:spPr bwMode="auto">
          <a:xfrm>
            <a:off x="2438400" y="4648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663" name="Rectangle 135"/>
          <p:cNvSpPr>
            <a:spLocks noChangeArrowheads="1"/>
          </p:cNvSpPr>
          <p:nvPr/>
        </p:nvSpPr>
        <p:spPr bwMode="auto">
          <a:xfrm>
            <a:off x="2895600" y="464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664" name="Rectangle 136"/>
          <p:cNvSpPr>
            <a:spLocks noChangeArrowheads="1"/>
          </p:cNvSpPr>
          <p:nvPr/>
        </p:nvSpPr>
        <p:spPr bwMode="auto">
          <a:xfrm>
            <a:off x="4343400" y="4648200"/>
            <a:ext cx="533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4800600" y="4648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666" name="Rectangle 138"/>
          <p:cNvSpPr>
            <a:spLocks noChangeArrowheads="1"/>
          </p:cNvSpPr>
          <p:nvPr/>
        </p:nvSpPr>
        <p:spPr bwMode="auto">
          <a:xfrm>
            <a:off x="5257800" y="4648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2667" name="Rectangle 139"/>
          <p:cNvSpPr>
            <a:spLocks noChangeArrowheads="1"/>
          </p:cNvSpPr>
          <p:nvPr/>
        </p:nvSpPr>
        <p:spPr bwMode="auto">
          <a:xfrm>
            <a:off x="5715000" y="4648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2668" name="Rectangle 140"/>
          <p:cNvSpPr>
            <a:spLocks noChangeArrowheads="1"/>
          </p:cNvSpPr>
          <p:nvPr/>
        </p:nvSpPr>
        <p:spPr bwMode="auto">
          <a:xfrm>
            <a:off x="7086600" y="4648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2669" name="Rectangle 141"/>
          <p:cNvSpPr>
            <a:spLocks noChangeArrowheads="1"/>
          </p:cNvSpPr>
          <p:nvPr/>
        </p:nvSpPr>
        <p:spPr bwMode="auto">
          <a:xfrm>
            <a:off x="7543800" y="4648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2670" name="Rectangle 142"/>
          <p:cNvSpPr>
            <a:spLocks noChangeArrowheads="1"/>
          </p:cNvSpPr>
          <p:nvPr/>
        </p:nvSpPr>
        <p:spPr bwMode="auto">
          <a:xfrm>
            <a:off x="6172200" y="4648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6629400" y="4648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2672" name="Rectangle 144"/>
          <p:cNvSpPr>
            <a:spLocks noChangeArrowheads="1"/>
          </p:cNvSpPr>
          <p:nvPr/>
        </p:nvSpPr>
        <p:spPr bwMode="auto">
          <a:xfrm>
            <a:off x="8001000" y="46482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22673" name="Rectangle 145"/>
          <p:cNvSpPr>
            <a:spLocks noChangeArrowheads="1"/>
          </p:cNvSpPr>
          <p:nvPr/>
        </p:nvSpPr>
        <p:spPr bwMode="auto">
          <a:xfrm>
            <a:off x="6858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674" name="Rectangle 146"/>
          <p:cNvSpPr>
            <a:spLocks noChangeArrowheads="1"/>
          </p:cNvSpPr>
          <p:nvPr/>
        </p:nvSpPr>
        <p:spPr bwMode="auto">
          <a:xfrm>
            <a:off x="10668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675" name="Rectangle 147"/>
          <p:cNvSpPr>
            <a:spLocks noChangeArrowheads="1"/>
          </p:cNvSpPr>
          <p:nvPr/>
        </p:nvSpPr>
        <p:spPr bwMode="auto">
          <a:xfrm>
            <a:off x="15240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676" name="Rectangle 148"/>
          <p:cNvSpPr>
            <a:spLocks noChangeArrowheads="1"/>
          </p:cNvSpPr>
          <p:nvPr/>
        </p:nvSpPr>
        <p:spPr bwMode="auto">
          <a:xfrm>
            <a:off x="19812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2677" name="Rectangle 149"/>
          <p:cNvSpPr>
            <a:spLocks noChangeArrowheads="1"/>
          </p:cNvSpPr>
          <p:nvPr/>
        </p:nvSpPr>
        <p:spPr bwMode="auto">
          <a:xfrm>
            <a:off x="33528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2678" name="Rectangle 150"/>
          <p:cNvSpPr>
            <a:spLocks noChangeArrowheads="1"/>
          </p:cNvSpPr>
          <p:nvPr/>
        </p:nvSpPr>
        <p:spPr bwMode="auto">
          <a:xfrm>
            <a:off x="3810000" y="5257800"/>
            <a:ext cx="533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22679" name="Rectangle 151"/>
          <p:cNvSpPr>
            <a:spLocks noChangeArrowheads="1"/>
          </p:cNvSpPr>
          <p:nvPr/>
        </p:nvSpPr>
        <p:spPr bwMode="auto">
          <a:xfrm>
            <a:off x="24384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680" name="Rectangle 152"/>
          <p:cNvSpPr>
            <a:spLocks noChangeArrowheads="1"/>
          </p:cNvSpPr>
          <p:nvPr/>
        </p:nvSpPr>
        <p:spPr bwMode="auto">
          <a:xfrm>
            <a:off x="28956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2681" name="Rectangle 153"/>
          <p:cNvSpPr>
            <a:spLocks noChangeArrowheads="1"/>
          </p:cNvSpPr>
          <p:nvPr/>
        </p:nvSpPr>
        <p:spPr bwMode="auto">
          <a:xfrm>
            <a:off x="4343400" y="5257800"/>
            <a:ext cx="533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682" name="Rectangle 154"/>
          <p:cNvSpPr>
            <a:spLocks noChangeArrowheads="1"/>
          </p:cNvSpPr>
          <p:nvPr/>
        </p:nvSpPr>
        <p:spPr bwMode="auto">
          <a:xfrm>
            <a:off x="48006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22683" name="Rectangle 155"/>
          <p:cNvSpPr>
            <a:spLocks noChangeArrowheads="1"/>
          </p:cNvSpPr>
          <p:nvPr/>
        </p:nvSpPr>
        <p:spPr bwMode="auto">
          <a:xfrm>
            <a:off x="52578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22684" name="Rectangle 156"/>
          <p:cNvSpPr>
            <a:spLocks noChangeArrowheads="1"/>
          </p:cNvSpPr>
          <p:nvPr/>
        </p:nvSpPr>
        <p:spPr bwMode="auto">
          <a:xfrm>
            <a:off x="57150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22685" name="Rectangle 157"/>
          <p:cNvSpPr>
            <a:spLocks noChangeArrowheads="1"/>
          </p:cNvSpPr>
          <p:nvPr/>
        </p:nvSpPr>
        <p:spPr bwMode="auto">
          <a:xfrm>
            <a:off x="70866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22686" name="Rectangle 158"/>
          <p:cNvSpPr>
            <a:spLocks noChangeArrowheads="1"/>
          </p:cNvSpPr>
          <p:nvPr/>
        </p:nvSpPr>
        <p:spPr bwMode="auto">
          <a:xfrm>
            <a:off x="75438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22687" name="Rectangle 159"/>
          <p:cNvSpPr>
            <a:spLocks noChangeArrowheads="1"/>
          </p:cNvSpPr>
          <p:nvPr/>
        </p:nvSpPr>
        <p:spPr bwMode="auto">
          <a:xfrm>
            <a:off x="61722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22688" name="Rectangle 160"/>
          <p:cNvSpPr>
            <a:spLocks noChangeArrowheads="1"/>
          </p:cNvSpPr>
          <p:nvPr/>
        </p:nvSpPr>
        <p:spPr bwMode="auto">
          <a:xfrm>
            <a:off x="66294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22689" name="Rectangle 161"/>
          <p:cNvSpPr>
            <a:spLocks noChangeArrowheads="1"/>
          </p:cNvSpPr>
          <p:nvPr/>
        </p:nvSpPr>
        <p:spPr bwMode="auto">
          <a:xfrm>
            <a:off x="8001000" y="5257800"/>
            <a:ext cx="457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115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8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8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1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4" dur="500"/>
                                        <p:tgtEl>
                                          <p:spTgt spid="2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7" dur="500"/>
                                        <p:tgtEl>
                                          <p:spTgt spid="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0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3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2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2" dur="500"/>
                                        <p:tgtEl>
                                          <p:spTgt spid="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5" dur="500"/>
                                        <p:tgtEl>
                                          <p:spTgt spid="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8" dur="500"/>
                                        <p:tgtEl>
                                          <p:spTgt spid="2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1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4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7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2" dur="500"/>
                                        <p:tgtEl>
                                          <p:spTgt spid="2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5" dur="500"/>
                                        <p:tgtEl>
                                          <p:spTgt spid="2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8" dur="500"/>
                                        <p:tgtEl>
                                          <p:spTgt spid="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1" dur="500"/>
                                        <p:tgtEl>
                                          <p:spTgt spid="2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4" dur="500"/>
                                        <p:tgtEl>
                                          <p:spTgt spid="2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7" dur="500"/>
                                        <p:tgtEl>
                                          <p:spTgt spid="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0" dur="500"/>
                                        <p:tgtEl>
                                          <p:spTgt spid="2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3" dur="500"/>
                                        <p:tgtEl>
                                          <p:spTgt spid="2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2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9" dur="500"/>
                                        <p:tgtEl>
                                          <p:spTgt spid="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2" dur="500"/>
                                        <p:tgtEl>
                                          <p:spTgt spid="2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5" dur="500"/>
                                        <p:tgtEl>
                                          <p:spTgt spid="2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8" dur="500"/>
                                        <p:tgtEl>
                                          <p:spTgt spid="2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1" dur="500"/>
                                        <p:tgtEl>
                                          <p:spTgt spid="2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4" dur="500"/>
                                        <p:tgtEl>
                                          <p:spTgt spid="2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7" dur="500"/>
                                        <p:tgtEl>
                                          <p:spTgt spid="2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0" dur="500"/>
                                        <p:tgtEl>
                                          <p:spTgt spid="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5" dur="500"/>
                                        <p:tgtEl>
                                          <p:spTgt spid="2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8" dur="500"/>
                                        <p:tgtEl>
                                          <p:spTgt spid="2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1" dur="500"/>
                                        <p:tgtEl>
                                          <p:spTgt spid="2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4" dur="500"/>
                                        <p:tgtEl>
                                          <p:spTgt spid="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7" dur="500"/>
                                        <p:tgtEl>
                                          <p:spTgt spid="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0" dur="500"/>
                                        <p:tgtEl>
                                          <p:spTgt spid="2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3" dur="500"/>
                                        <p:tgtEl>
                                          <p:spTgt spid="2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6" dur="500"/>
                                        <p:tgtEl>
                                          <p:spTgt spid="2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9" dur="500"/>
                                        <p:tgtEl>
                                          <p:spTgt spid="2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2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5" dur="500"/>
                                        <p:tgtEl>
                                          <p:spTgt spid="2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8" dur="500"/>
                                        <p:tgtEl>
                                          <p:spTgt spid="2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1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4" dur="500"/>
                                        <p:tgtEl>
                                          <p:spTgt spid="2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7" dur="500"/>
                                        <p:tgtEl>
                                          <p:spTgt spid="2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0" dur="500"/>
                                        <p:tgtEl>
                                          <p:spTgt spid="2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3" dur="500"/>
                                        <p:tgtEl>
                                          <p:spTgt spid="2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8" dur="500"/>
                                        <p:tgtEl>
                                          <p:spTgt spid="2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1" dur="500"/>
                                        <p:tgtEl>
                                          <p:spTgt spid="2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4" dur="500"/>
                                        <p:tgtEl>
                                          <p:spTgt spid="2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0" dur="500"/>
                                        <p:tgtEl>
                                          <p:spTgt spid="2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3" dur="500"/>
                                        <p:tgtEl>
                                          <p:spTgt spid="2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6" dur="500"/>
                                        <p:tgtEl>
                                          <p:spTgt spid="2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9" dur="500"/>
                                        <p:tgtEl>
                                          <p:spTgt spid="2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2" dur="5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5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8" dur="500"/>
                                        <p:tgtEl>
                                          <p:spTgt spid="2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1" dur="500"/>
                                        <p:tgtEl>
                                          <p:spTgt spid="2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4" dur="500"/>
                                        <p:tgtEl>
                                          <p:spTgt spid="2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7" dur="500"/>
                                        <p:tgtEl>
                                          <p:spTgt spid="2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0" dur="5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3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6" dur="500"/>
                                        <p:tgtEl>
                                          <p:spTgt spid="2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1" dur="500"/>
                                        <p:tgtEl>
                                          <p:spTgt spid="2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4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7" dur="500"/>
                                        <p:tgtEl>
                                          <p:spTgt spid="2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0" dur="500"/>
                                        <p:tgtEl>
                                          <p:spTgt spid="2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3" dur="500"/>
                                        <p:tgtEl>
                                          <p:spTgt spid="2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6" dur="500"/>
                                        <p:tgtEl>
                                          <p:spTgt spid="2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9" dur="500"/>
                                        <p:tgtEl>
                                          <p:spTgt spid="2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2" dur="500"/>
                                        <p:tgtEl>
                                          <p:spTgt spid="2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5" dur="500"/>
                                        <p:tgtEl>
                                          <p:spTgt spid="2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8" dur="500"/>
                                        <p:tgtEl>
                                          <p:spTgt spid="2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1" dur="500"/>
                                        <p:tgtEl>
                                          <p:spTgt spid="2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4" dur="500"/>
                                        <p:tgtEl>
                                          <p:spTgt spid="2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7" dur="500"/>
                                        <p:tgtEl>
                                          <p:spTgt spid="2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0" dur="500"/>
                                        <p:tgtEl>
                                          <p:spTgt spid="2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3" dur="500"/>
                                        <p:tgtEl>
                                          <p:spTgt spid="2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6" dur="500"/>
                                        <p:tgtEl>
                                          <p:spTgt spid="2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9" dur="500"/>
                                        <p:tgtEl>
                                          <p:spTgt spid="2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nimBg="1"/>
      <p:bldP spid="22535" grpId="0" animBg="1"/>
      <p:bldP spid="22536" grpId="0" animBg="1"/>
      <p:bldP spid="22537" grpId="0" animBg="1"/>
      <p:bldP spid="22538" grpId="0" animBg="1"/>
      <p:bldP spid="22539" grpId="0" animBg="1"/>
      <p:bldP spid="22543" grpId="0" animBg="1"/>
      <p:bldP spid="22544" grpId="0" animBg="1"/>
      <p:bldP spid="22545" grpId="0" animBg="1"/>
      <p:bldP spid="22547" grpId="0" animBg="1"/>
      <p:bldP spid="22548" grpId="0" animBg="1"/>
      <p:bldP spid="22549" grpId="0" animBg="1"/>
      <p:bldP spid="22550" grpId="0" animBg="1"/>
      <p:bldP spid="22551" grpId="0" animBg="1"/>
      <p:bldP spid="22552" grpId="0" animBg="1"/>
      <p:bldP spid="22553" grpId="0" animBg="1"/>
      <p:bldP spid="22554" grpId="0" animBg="1"/>
      <p:bldP spid="22555" grpId="0" animBg="1"/>
      <p:bldP spid="22556" grpId="0" animBg="1"/>
      <p:bldP spid="22557" grpId="0" animBg="1"/>
      <p:bldP spid="22558" grpId="0" animBg="1"/>
      <p:bldP spid="22559" grpId="0" animBg="1"/>
      <p:bldP spid="22560" grpId="0" animBg="1"/>
      <p:bldP spid="22561" grpId="0" animBg="1"/>
      <p:bldP spid="22562" grpId="0" animBg="1"/>
      <p:bldP spid="22563" grpId="0" animBg="1"/>
      <p:bldP spid="22564" grpId="0" animBg="1"/>
      <p:bldP spid="22565" grpId="0" animBg="1"/>
      <p:bldP spid="22566" grpId="0" animBg="1"/>
      <p:bldP spid="22567" grpId="0" animBg="1"/>
      <p:bldP spid="22568" grpId="0" animBg="1"/>
      <p:bldP spid="22569" grpId="0" animBg="1"/>
      <p:bldP spid="22571" grpId="0" animBg="1"/>
      <p:bldP spid="22572" grpId="0" animBg="1"/>
      <p:bldP spid="22573" grpId="0" animBg="1"/>
      <p:bldP spid="22574" grpId="0" animBg="1"/>
      <p:bldP spid="22575" grpId="0" animBg="1"/>
      <p:bldP spid="22576" grpId="0" animBg="1"/>
      <p:bldP spid="22577" grpId="0" animBg="1"/>
      <p:bldP spid="22578" grpId="0" animBg="1"/>
      <p:bldP spid="22579" grpId="0" animBg="1"/>
      <p:bldP spid="22580" grpId="0" animBg="1"/>
      <p:bldP spid="22581" grpId="0" animBg="1"/>
      <p:bldP spid="22582" grpId="0" animBg="1"/>
      <p:bldP spid="22583" grpId="0" animBg="1"/>
      <p:bldP spid="22584" grpId="0" animBg="1"/>
      <p:bldP spid="22585" grpId="0" animBg="1"/>
      <p:bldP spid="22586" grpId="0" animBg="1"/>
      <p:bldP spid="22587" grpId="0" animBg="1"/>
      <p:bldP spid="22588" grpId="0" animBg="1"/>
      <p:bldP spid="22589" grpId="0" animBg="1"/>
      <p:bldP spid="22590" grpId="0" animBg="1"/>
      <p:bldP spid="22591" grpId="0" animBg="1"/>
      <p:bldP spid="22592" grpId="0" animBg="1"/>
      <p:bldP spid="22593" grpId="0" animBg="1"/>
      <p:bldP spid="22594" grpId="0" animBg="1"/>
      <p:bldP spid="22595" grpId="0" animBg="1"/>
      <p:bldP spid="22596" grpId="0" animBg="1"/>
      <p:bldP spid="22597" grpId="0" animBg="1"/>
      <p:bldP spid="22598" grpId="0" animBg="1"/>
      <p:bldP spid="22599" grpId="0" animBg="1"/>
      <p:bldP spid="22600" grpId="0" animBg="1"/>
      <p:bldP spid="22601" grpId="0" animBg="1"/>
      <p:bldP spid="22602" grpId="0" animBg="1"/>
      <p:bldP spid="22603" grpId="0" animBg="1"/>
      <p:bldP spid="22604" grpId="0" animBg="1"/>
      <p:bldP spid="22605" grpId="0" animBg="1"/>
      <p:bldP spid="22606" grpId="0" animBg="1"/>
      <p:bldP spid="22607" grpId="0" animBg="1"/>
      <p:bldP spid="22608" grpId="0" animBg="1"/>
      <p:bldP spid="22609" grpId="0" animBg="1"/>
      <p:bldP spid="22610" grpId="0" animBg="1"/>
      <p:bldP spid="22611" grpId="0" animBg="1"/>
      <p:bldP spid="22612" grpId="0" animBg="1"/>
      <p:bldP spid="22613" grpId="0" animBg="1"/>
      <p:bldP spid="22614" grpId="0" animBg="1"/>
      <p:bldP spid="22615" grpId="0" animBg="1"/>
      <p:bldP spid="22616" grpId="0" animBg="1"/>
      <p:bldP spid="22617" grpId="0" animBg="1"/>
      <p:bldP spid="22618" grpId="0" animBg="1"/>
      <p:bldP spid="22619" grpId="0" animBg="1"/>
      <p:bldP spid="22620" grpId="0" animBg="1"/>
      <p:bldP spid="22621" grpId="0" animBg="1"/>
      <p:bldP spid="22622" grpId="0" animBg="1"/>
      <p:bldP spid="22623" grpId="0" animBg="1"/>
      <p:bldP spid="22624" grpId="0" animBg="1"/>
      <p:bldP spid="22625" grpId="0" animBg="1"/>
      <p:bldP spid="22626" grpId="0" animBg="1"/>
      <p:bldP spid="22627" grpId="0" animBg="1"/>
      <p:bldP spid="22628" grpId="0" animBg="1"/>
      <p:bldP spid="22629" grpId="0" animBg="1"/>
      <p:bldP spid="22630" grpId="0" animBg="1"/>
      <p:bldP spid="22631" grpId="0" animBg="1"/>
      <p:bldP spid="22632" grpId="0" animBg="1"/>
      <p:bldP spid="22633" grpId="0" animBg="1"/>
      <p:bldP spid="22634" grpId="0" animBg="1"/>
      <p:bldP spid="22635" grpId="0" animBg="1"/>
      <p:bldP spid="22636" grpId="0" animBg="1"/>
      <p:bldP spid="22637" grpId="0" animBg="1"/>
      <p:bldP spid="22638" grpId="0" animBg="1"/>
      <p:bldP spid="22639" grpId="0" animBg="1"/>
      <p:bldP spid="22640" grpId="0" animBg="1"/>
      <p:bldP spid="22641" grpId="0" animBg="1"/>
      <p:bldP spid="22642" grpId="0" animBg="1"/>
      <p:bldP spid="22643" grpId="0" animBg="1"/>
      <p:bldP spid="22644" grpId="0" animBg="1"/>
      <p:bldP spid="22645" grpId="0" animBg="1"/>
      <p:bldP spid="22646" grpId="0" animBg="1"/>
      <p:bldP spid="22647" grpId="0" animBg="1"/>
      <p:bldP spid="22648" grpId="0" animBg="1"/>
      <p:bldP spid="22649" grpId="0" animBg="1"/>
      <p:bldP spid="22650" grpId="0" animBg="1"/>
      <p:bldP spid="22651" grpId="0" animBg="1"/>
      <p:bldP spid="22652" grpId="0" animBg="1"/>
      <p:bldP spid="22653" grpId="0" animBg="1"/>
      <p:bldP spid="22654" grpId="0" animBg="1"/>
      <p:bldP spid="22655" grpId="0" animBg="1"/>
      <p:bldP spid="22656" grpId="0" animBg="1"/>
      <p:bldP spid="22657" grpId="0" animBg="1"/>
      <p:bldP spid="22658" grpId="0" animBg="1"/>
      <p:bldP spid="22659" grpId="0" animBg="1"/>
      <p:bldP spid="22660" grpId="0" animBg="1"/>
      <p:bldP spid="22661" grpId="0" animBg="1"/>
      <p:bldP spid="22662" grpId="0" animBg="1"/>
      <p:bldP spid="22663" grpId="0" animBg="1"/>
      <p:bldP spid="22664" grpId="0" animBg="1"/>
      <p:bldP spid="22665" grpId="0" animBg="1"/>
      <p:bldP spid="22666" grpId="0" animBg="1"/>
      <p:bldP spid="22667" grpId="0" animBg="1"/>
      <p:bldP spid="22668" grpId="0" animBg="1"/>
      <p:bldP spid="22669" grpId="0" animBg="1"/>
      <p:bldP spid="22670" grpId="0" animBg="1"/>
      <p:bldP spid="22671" grpId="0" animBg="1"/>
      <p:bldP spid="22672" grpId="0" animBg="1"/>
      <p:bldP spid="22673" grpId="0" animBg="1"/>
      <p:bldP spid="22674" grpId="0" animBg="1"/>
      <p:bldP spid="22675" grpId="0" animBg="1"/>
      <p:bldP spid="22676" grpId="0" animBg="1"/>
      <p:bldP spid="22677" grpId="0" animBg="1"/>
      <p:bldP spid="22678" grpId="0" animBg="1"/>
      <p:bldP spid="22679" grpId="0" animBg="1"/>
      <p:bldP spid="22680" grpId="0" animBg="1"/>
      <p:bldP spid="22681" grpId="0" animBg="1"/>
      <p:bldP spid="22682" grpId="0" animBg="1"/>
      <p:bldP spid="22683" grpId="0" animBg="1"/>
      <p:bldP spid="22684" grpId="0" animBg="1"/>
      <p:bldP spid="22685" grpId="0" animBg="1"/>
      <p:bldP spid="22686" grpId="0" animBg="1"/>
      <p:bldP spid="22687" grpId="0" animBg="1"/>
      <p:bldP spid="22688" grpId="0" animBg="1"/>
      <p:bldP spid="226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>
            <a:off x="1676400" y="3048000"/>
            <a:ext cx="5791200" cy="22098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4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Arial Black"/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4867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391400" cy="3603812"/>
          </a:xfrm>
        </p:spPr>
        <p:txBody>
          <a:bodyPr>
            <a:noAutofit/>
          </a:bodyPr>
          <a:lstStyle/>
          <a:p>
            <a:r>
              <a:rPr lang="en-US" sz="2800" dirty="0"/>
              <a:t>In sorting we are given an array A[1…n] or n numbers</a:t>
            </a:r>
          </a:p>
          <a:p>
            <a:r>
              <a:rPr lang="en-US" sz="2800" dirty="0"/>
              <a:t>We are to reorder it in a increasing and decreasing order</a:t>
            </a:r>
          </a:p>
          <a:p>
            <a:r>
              <a:rPr lang="en-US" sz="2800" dirty="0"/>
              <a:t>A is an array of objects and we sort them on the basis of key </a:t>
            </a:r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813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6965245" cy="1202485"/>
          </a:xfrm>
        </p:spPr>
        <p:txBody>
          <a:bodyPr/>
          <a:lstStyle/>
          <a:p>
            <a:r>
              <a:rPr lang="en-US" dirty="0"/>
              <a:t>Why Sorting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6614160" cy="3603812"/>
          </a:xfrm>
        </p:spPr>
        <p:txBody>
          <a:bodyPr>
            <a:noAutofit/>
          </a:bodyPr>
          <a:lstStyle/>
          <a:p>
            <a:r>
              <a:rPr lang="en-US" sz="2800" dirty="0"/>
              <a:t>Well studied problem</a:t>
            </a:r>
          </a:p>
          <a:p>
            <a:r>
              <a:rPr lang="en-US" sz="2800" dirty="0"/>
              <a:t>Sorting is one of few problems where provable lower bounds exist on how fast we can sort</a:t>
            </a:r>
          </a:p>
          <a:p>
            <a:r>
              <a:rPr lang="en-US" sz="2800" dirty="0"/>
              <a:t>Algorithm often use sorting as a key routine</a:t>
            </a:r>
          </a:p>
          <a:p>
            <a:r>
              <a:rPr lang="en-US" sz="2800" dirty="0"/>
              <a:t>Wide variety of sorting algorithms exist that use rich set of techniques. </a:t>
            </a:r>
          </a:p>
        </p:txBody>
      </p:sp>
    </p:spTree>
    <p:extLst>
      <p:ext uri="{BB962C8B-B14F-4D97-AF65-F5344CB8AC3E}">
        <p14:creationId xmlns:p14="http://schemas.microsoft.com/office/powerpoint/2010/main" val="300569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Elementary sorting techniques </a:t>
            </a:r>
            <a:r>
              <a:rPr lang="en-US" sz="3200" b="1" dirty="0">
                <a:solidFill>
                  <a:srgbClr val="FF0000"/>
                </a:solidFill>
                <a:cs typeface="Times New Roman" pitchFamily="18" charset="0"/>
              </a:rPr>
              <a:t>Θ(n</a:t>
            </a:r>
            <a:r>
              <a:rPr lang="en-US" sz="3200" b="1" baseline="300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60400" indent="-660400">
              <a:lnSpc>
                <a:spcPct val="90000"/>
              </a:lnSpc>
              <a:buFontTx/>
              <a:buAutoNum type="romanLcPeriod"/>
            </a:pPr>
            <a:r>
              <a:rPr lang="en-US" sz="2800" b="1" i="1" dirty="0"/>
              <a:t>Bubble Sort</a:t>
            </a:r>
            <a:r>
              <a:rPr lang="en-US" sz="2800" dirty="0"/>
              <a:t>: Compare the consecutive elements and swap if they are not in proper order and repeat this process</a:t>
            </a:r>
          </a:p>
          <a:p>
            <a:pPr marL="660400" indent="-660400">
              <a:lnSpc>
                <a:spcPct val="90000"/>
              </a:lnSpc>
              <a:buFontTx/>
              <a:buAutoNum type="romanLcPeriod"/>
            </a:pPr>
            <a:r>
              <a:rPr lang="en-US" sz="2800" b="1" i="1" dirty="0"/>
              <a:t>Insertion Sort</a:t>
            </a:r>
            <a:r>
              <a:rPr lang="en-US" sz="2800" dirty="0"/>
              <a:t>: Insert the element into its proper location</a:t>
            </a:r>
          </a:p>
          <a:p>
            <a:pPr marL="660400" indent="-660400">
              <a:lnSpc>
                <a:spcPct val="90000"/>
              </a:lnSpc>
              <a:buFontTx/>
              <a:buAutoNum type="romanLcPeriod"/>
            </a:pPr>
            <a:r>
              <a:rPr lang="en-US" sz="2800" b="1" i="1" dirty="0"/>
              <a:t>Selection Sort</a:t>
            </a:r>
            <a:r>
              <a:rPr lang="en-US" sz="2800" dirty="0"/>
              <a:t>: Find the smallest element and put it in the first location and repeat this process</a:t>
            </a:r>
          </a:p>
          <a:p>
            <a:pPr marL="660400" indent="-660400">
              <a:lnSpc>
                <a:spcPct val="90000"/>
              </a:lnSpc>
              <a:buFontTx/>
              <a:buNone/>
            </a:pPr>
            <a:r>
              <a:rPr lang="en-US" sz="2800" dirty="0"/>
              <a:t>Easy to implement, only suitable to the small input size</a:t>
            </a:r>
          </a:p>
        </p:txBody>
      </p:sp>
    </p:spTree>
    <p:extLst>
      <p:ext uri="{BB962C8B-B14F-4D97-AF65-F5344CB8AC3E}">
        <p14:creationId xmlns:p14="http://schemas.microsoft.com/office/powerpoint/2010/main" val="18603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565" y="609600"/>
            <a:ext cx="6965245" cy="554018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467600" cy="4876800"/>
          </a:xfrm>
        </p:spPr>
        <p:txBody>
          <a:bodyPr/>
          <a:lstStyle/>
          <a:p>
            <a:r>
              <a:rPr lang="en-US" sz="2400" dirty="0"/>
              <a:t>Insertion sort</a:t>
            </a:r>
          </a:p>
          <a:p>
            <a:pPr lvl="1"/>
            <a:r>
              <a:rPr lang="en-US" sz="2000" dirty="0"/>
              <a:t>Design approach:</a:t>
            </a:r>
          </a:p>
          <a:p>
            <a:pPr lvl="1"/>
            <a:r>
              <a:rPr lang="en-US" sz="2000" dirty="0"/>
              <a:t>Sorts in place:</a:t>
            </a:r>
          </a:p>
          <a:p>
            <a:pPr lvl="1"/>
            <a:r>
              <a:rPr lang="en-US" sz="2000" dirty="0"/>
              <a:t>Best case:</a:t>
            </a:r>
          </a:p>
          <a:p>
            <a:pPr lvl="1"/>
            <a:r>
              <a:rPr lang="en-US" sz="2000" dirty="0"/>
              <a:t>Worst case: </a:t>
            </a:r>
          </a:p>
          <a:p>
            <a:pPr marL="365760" lvl="1" indent="0">
              <a:buNone/>
            </a:pPr>
            <a:endParaRPr lang="en-US" sz="2000" dirty="0" smtClean="0"/>
          </a:p>
          <a:p>
            <a:pPr marL="365760" lvl="1" indent="0">
              <a:buNone/>
            </a:pPr>
            <a:endParaRPr lang="en-US" sz="2000" dirty="0"/>
          </a:p>
          <a:p>
            <a:r>
              <a:rPr lang="en-US" sz="2400" dirty="0"/>
              <a:t>Bubble Sort</a:t>
            </a:r>
          </a:p>
          <a:p>
            <a:pPr lvl="1"/>
            <a:r>
              <a:rPr lang="en-US" sz="2000" dirty="0"/>
              <a:t>Design approach:</a:t>
            </a:r>
          </a:p>
          <a:p>
            <a:pPr lvl="1"/>
            <a:r>
              <a:rPr lang="en-US" sz="2000" dirty="0"/>
              <a:t>Sorts in place:</a:t>
            </a:r>
          </a:p>
          <a:p>
            <a:pPr lvl="1"/>
            <a:r>
              <a:rPr lang="en-US" sz="2000" dirty="0"/>
              <a:t>Running time:</a:t>
            </a:r>
          </a:p>
          <a:p>
            <a:pPr lvl="1"/>
            <a:endParaRPr lang="en-US" dirty="0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656013" y="19177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Yes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3656013" y="2251075"/>
            <a:ext cx="693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>
                <a:latin typeface="Comic Sans MS" pitchFamily="66" charset="0"/>
              </a:rPr>
              <a:t>(n)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3656013" y="26511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>
                <a:latin typeface="Comic Sans MS" pitchFamily="66" charset="0"/>
              </a:rPr>
              <a:t>(n</a:t>
            </a:r>
            <a:r>
              <a:rPr lang="en-US" sz="2000" baseline="30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)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3656013" y="1555750"/>
            <a:ext cx="1497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incremental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3754438" y="462121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Yes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3754438" y="4954588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>
                <a:latin typeface="Comic Sans MS" pitchFamily="66" charset="0"/>
              </a:rPr>
              <a:t>(n</a:t>
            </a:r>
            <a:r>
              <a:rPr lang="en-US" sz="2000" baseline="30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)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3754438" y="4240213"/>
            <a:ext cx="1497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incremental</a:t>
            </a:r>
          </a:p>
        </p:txBody>
      </p:sp>
    </p:spTree>
    <p:extLst>
      <p:ext uri="{BB962C8B-B14F-4D97-AF65-F5344CB8AC3E}">
        <p14:creationId xmlns:p14="http://schemas.microsoft.com/office/powerpoint/2010/main" val="195716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/>
      <p:bldP spid="271366" grpId="0"/>
      <p:bldP spid="271367" grpId="0"/>
      <p:bldP spid="271368" grpId="0"/>
      <p:bldP spid="271369" grpId="0"/>
      <p:bldP spid="2713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5F554B-75F6-470A-B45A-FAED0F36BDC9}" type="slidenum">
              <a:rPr lang="en-US"/>
              <a:pPr/>
              <a:t>8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023" y="817583"/>
            <a:ext cx="6965245" cy="477818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467600" cy="4724400"/>
          </a:xfrm>
        </p:spPr>
        <p:txBody>
          <a:bodyPr/>
          <a:lstStyle/>
          <a:p>
            <a:r>
              <a:rPr lang="en-US" sz="2400" dirty="0"/>
              <a:t>Selection sort</a:t>
            </a:r>
          </a:p>
          <a:p>
            <a:pPr lvl="1"/>
            <a:r>
              <a:rPr lang="en-US" sz="2000" dirty="0"/>
              <a:t>Design approach:</a:t>
            </a:r>
          </a:p>
          <a:p>
            <a:pPr lvl="1"/>
            <a:r>
              <a:rPr lang="en-US" sz="2000" dirty="0"/>
              <a:t>Sorts in </a:t>
            </a:r>
            <a:r>
              <a:rPr lang="en-US" sz="2000" dirty="0" smtClean="0"/>
              <a:t>place:</a:t>
            </a:r>
            <a:endParaRPr lang="en-US" sz="2000" dirty="0"/>
          </a:p>
          <a:p>
            <a:pPr lvl="1"/>
            <a:r>
              <a:rPr lang="en-US" sz="2000" dirty="0"/>
              <a:t>Running time: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Merge Sort</a:t>
            </a:r>
          </a:p>
          <a:p>
            <a:pPr lvl="1"/>
            <a:r>
              <a:rPr lang="en-US" sz="2000" dirty="0"/>
              <a:t>Design approach:</a:t>
            </a:r>
          </a:p>
          <a:p>
            <a:pPr lvl="1"/>
            <a:r>
              <a:rPr lang="en-US" sz="2000" dirty="0"/>
              <a:t>Sorts in place:</a:t>
            </a:r>
          </a:p>
          <a:p>
            <a:pPr lvl="1"/>
            <a:r>
              <a:rPr lang="en-US" sz="2000" dirty="0"/>
              <a:t>Running time: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3656013" y="208915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Yes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3656013" y="24987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 dirty="0">
                <a:latin typeface="Comic Sans MS" pitchFamily="66" charset="0"/>
              </a:rPr>
              <a:t>(n</a:t>
            </a:r>
            <a:r>
              <a:rPr lang="en-US" sz="2000" baseline="30000" dirty="0">
                <a:latin typeface="Comic Sans MS" pitchFamily="66" charset="0"/>
              </a:rPr>
              <a:t>2</a:t>
            </a:r>
            <a:r>
              <a:rPr lang="en-US" sz="2000" dirty="0">
                <a:latin typeface="Comic Sans MS" pitchFamily="66" charset="0"/>
              </a:rPr>
              <a:t>)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3656013" y="1727200"/>
            <a:ext cx="1497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incremental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656013" y="4357628"/>
            <a:ext cx="509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No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3656013" y="3976628"/>
            <a:ext cx="233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divide and conquer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733800" y="4705290"/>
            <a:ext cx="10406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000" dirty="0" smtClean="0">
                <a:latin typeface="Comic Sans MS" pitchFamily="66" charset="0"/>
              </a:rPr>
              <a:t>(</a:t>
            </a:r>
            <a:r>
              <a:rPr lang="en-US" sz="2000" dirty="0" err="1" smtClean="0">
                <a:latin typeface="Comic Sans MS" pitchFamily="66" charset="0"/>
              </a:rPr>
              <a:t>nlgn</a:t>
            </a:r>
            <a:r>
              <a:rPr lang="en-US" sz="2000" dirty="0" smtClean="0">
                <a:latin typeface="Comic Sans MS" pitchFamily="66" charset="0"/>
              </a:rPr>
              <a:t>)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6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/>
      <p:bldP spid="272389" grpId="0"/>
      <p:bldP spid="272390" grpId="0"/>
      <p:bldP spid="272391" grpId="0"/>
      <p:bldP spid="27239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2"/>
                </a:solidFill>
                <a:cs typeface="Times New Roman" pitchFamily="18" charset="0"/>
              </a:rPr>
              <a:t>Ο </a:t>
            </a:r>
            <a:r>
              <a:rPr lang="en-US" b="1" dirty="0">
                <a:solidFill>
                  <a:schemeClr val="accent2"/>
                </a:solidFill>
              </a:rPr>
              <a:t>(n log n)</a:t>
            </a:r>
            <a:r>
              <a:rPr lang="en-US" dirty="0"/>
              <a:t>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Mergesort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Quicksort</a:t>
            </a:r>
          </a:p>
          <a:p>
            <a:endParaRPr lang="en-US" dirty="0"/>
          </a:p>
          <a:p>
            <a:r>
              <a:rPr lang="en-US" dirty="0" err="1"/>
              <a:t>Heapsort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Difficult </a:t>
            </a:r>
            <a:r>
              <a:rPr lang="en-US" dirty="0"/>
              <a:t>to implement but works well on large input size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10636</TotalTime>
  <Words>1273</Words>
  <Application>Microsoft Office PowerPoint</Application>
  <PresentationFormat>On-screen Show (4:3)</PresentationFormat>
  <Paragraphs>493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Pushpin</vt:lpstr>
      <vt:lpstr>PowerPoint Presentation</vt:lpstr>
      <vt:lpstr>Last Lecture..</vt:lpstr>
      <vt:lpstr>PowerPoint Presentation</vt:lpstr>
      <vt:lpstr>Sorting</vt:lpstr>
      <vt:lpstr>Why Sorting</vt:lpstr>
      <vt:lpstr>Elementary sorting techniques Θ(n2)</vt:lpstr>
      <vt:lpstr>Sorting</vt:lpstr>
      <vt:lpstr>Sorting</vt:lpstr>
      <vt:lpstr>Ο (n log n) Algorithms</vt:lpstr>
      <vt:lpstr>Quicksort</vt:lpstr>
      <vt:lpstr>Quicksort</vt:lpstr>
      <vt:lpstr>Quicksort Algorithm</vt:lpstr>
      <vt:lpstr>Partition Algorithm</vt:lpstr>
      <vt:lpstr>PowerPoint Presentation</vt:lpstr>
      <vt:lpstr>Choosing the Pivot</vt:lpstr>
      <vt:lpstr>Partition Algorithm</vt:lpstr>
      <vt:lpstr>PowerPoint Presentation</vt:lpstr>
      <vt:lpstr>PowerPoint Presentation</vt:lpstr>
      <vt:lpstr>Analysis of Partition Algorithm</vt:lpstr>
      <vt:lpstr>Quicksort Algorithm</vt:lpstr>
      <vt:lpstr>Analysis of Quicksort</vt:lpstr>
      <vt:lpstr>Analysis of Quicksort (worst case)</vt:lpstr>
      <vt:lpstr>PowerPoint Presentation</vt:lpstr>
      <vt:lpstr>Analysis of Quicksort (Best case)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waqar</dc:creator>
  <cp:lastModifiedBy>AHSAN HUMAYUN</cp:lastModifiedBy>
  <cp:revision>220</cp:revision>
  <cp:lastPrinted>1601-01-01T00:00:00Z</cp:lastPrinted>
  <dcterms:created xsi:type="dcterms:W3CDTF">2000-12-31T21:35:57Z</dcterms:created>
  <dcterms:modified xsi:type="dcterms:W3CDTF">2018-09-26T06:10:38Z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