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360" r:id="rId3"/>
    <p:sldId id="381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0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8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Heapsort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 smtClean="0"/>
              <a:t>HEAPSORT(array A,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   </a:t>
            </a:r>
            <a:r>
              <a:rPr lang="en-US" dirty="0" err="1" smtClean="0"/>
              <a:t>Build_heap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   </a:t>
            </a:r>
            <a:r>
              <a:rPr lang="en-US" dirty="0" err="1" smtClean="0"/>
              <a:t>m</a:t>
            </a:r>
            <a:r>
              <a:rPr lang="en-US" dirty="0" err="1" smtClean="0">
                <a:sym typeface="Wingdings" pitchFamily="2" charset="2"/>
              </a:rPr>
              <a:t>n</a:t>
            </a:r>
            <a:endParaRPr lang="en-US" dirty="0" smtClean="0">
              <a:sym typeface="Wingdings" pitchFamily="2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ym typeface="Wingdings" pitchFamily="2" charset="2"/>
              </a:rPr>
              <a:t>   while(m&gt;=2)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ym typeface="Wingdings" pitchFamily="2" charset="2"/>
              </a:rPr>
              <a:t>   do     swap(A[1],A[m])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ym typeface="Wingdings" pitchFamily="2" charset="2"/>
              </a:rPr>
              <a:t>            mm-1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ym typeface="Wingdings" pitchFamily="2" charset="2"/>
              </a:rPr>
              <a:t>            </a:t>
            </a:r>
            <a:r>
              <a:rPr lang="en-US" dirty="0" err="1" smtClean="0">
                <a:sym typeface="Wingdings" pitchFamily="2" charset="2"/>
              </a:rPr>
              <a:t>Heapify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A,m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2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066800" y="838200"/>
            <a:ext cx="4191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57   87    44    12    15    19     23</a:t>
            </a:r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2971800" y="19812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87</a:t>
            </a:r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1066800" y="41910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4114800" y="28194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1752600" y="2895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</a:t>
            </a:r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2286000" y="41910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4584" name="Oval 10"/>
          <p:cNvSpPr>
            <a:spLocks noChangeArrowheads="1"/>
          </p:cNvSpPr>
          <p:nvPr/>
        </p:nvSpPr>
        <p:spPr bwMode="auto">
          <a:xfrm>
            <a:off x="3657600" y="41910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4953000" y="41148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4586" name="Line 12"/>
          <p:cNvSpPr>
            <a:spLocks noChangeShapeType="1"/>
          </p:cNvSpPr>
          <p:nvPr/>
        </p:nvSpPr>
        <p:spPr bwMode="auto">
          <a:xfrm flipH="1">
            <a:off x="24384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>
            <a:off x="3581400" y="2438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1524000" y="350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2286000" y="3505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 flipH="1">
            <a:off x="3962400" y="3429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>
            <a:off x="4724400" y="3429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>
            <a:off x="46482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>
            <a:off x="40386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>
            <a:off x="34290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27432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>
            <a:off x="22098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16002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1295400" y="5334000"/>
            <a:ext cx="4191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87   57    44    12    15    19     23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>
            <a:off x="4876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4267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>
            <a:off x="36576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>
            <a:off x="2971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24384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1828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Text Box 31"/>
          <p:cNvSpPr txBox="1">
            <a:spLocks noChangeArrowheads="1"/>
          </p:cNvSpPr>
          <p:nvPr/>
        </p:nvSpPr>
        <p:spPr bwMode="auto">
          <a:xfrm>
            <a:off x="5715000" y="6858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606" name="Text Box 32"/>
          <p:cNvSpPr txBox="1">
            <a:spLocks noChangeArrowheads="1"/>
          </p:cNvSpPr>
          <p:nvPr/>
        </p:nvSpPr>
        <p:spPr bwMode="auto">
          <a:xfrm>
            <a:off x="5181600" y="990600"/>
            <a:ext cx="3962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dirty="0"/>
              <a:t>HEAPSORT(A,7)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Build_heap</a:t>
            </a:r>
            <a:r>
              <a:rPr lang="en-US" sz="2400" b="1" dirty="0"/>
              <a:t> (</a:t>
            </a:r>
            <a:r>
              <a:rPr lang="en-US" sz="2400" b="1" dirty="0" err="1"/>
              <a:t>A,n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m</a:t>
            </a:r>
            <a:r>
              <a:rPr lang="en-US" sz="2400" b="1" dirty="0" err="1">
                <a:sym typeface="Wingdings" pitchFamily="2" charset="2"/>
              </a:rPr>
              <a:t>n</a:t>
            </a:r>
            <a:r>
              <a:rPr lang="en-US" sz="2400" b="1" dirty="0">
                <a:sym typeface="Wingdings" pitchFamily="2" charset="2"/>
              </a:rPr>
              <a:t>      // m=7</a:t>
            </a:r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34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  <p:bldP spid="246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Text Box 31"/>
          <p:cNvSpPr txBox="1">
            <a:spLocks noChangeArrowheads="1"/>
          </p:cNvSpPr>
          <p:nvPr/>
        </p:nvSpPr>
        <p:spPr bwMode="auto">
          <a:xfrm>
            <a:off x="4724400" y="533400"/>
            <a:ext cx="441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dirty="0">
                <a:sym typeface="Wingdings" pitchFamily="2" charset="2"/>
              </a:rPr>
              <a:t>while(m&gt;=2)  // m=7</a:t>
            </a:r>
          </a:p>
          <a:p>
            <a:r>
              <a:rPr lang="en-US" sz="2400" b="1" dirty="0">
                <a:sym typeface="Wingdings" pitchFamily="2" charset="2"/>
              </a:rPr>
              <a:t>   do     swap(A[1],A[m])</a:t>
            </a:r>
          </a:p>
          <a:p>
            <a:r>
              <a:rPr lang="en-US" sz="2400" b="1" dirty="0">
                <a:sym typeface="Wingdings" pitchFamily="2" charset="2"/>
              </a:rPr>
              <a:t>            </a:t>
            </a:r>
          </a:p>
          <a:p>
            <a:r>
              <a:rPr lang="en-US" sz="2400" b="1" dirty="0">
                <a:sym typeface="Wingdings" pitchFamily="2" charset="2"/>
              </a:rPr>
              <a:t>mm-1 // m=6</a:t>
            </a:r>
          </a:p>
          <a:p>
            <a:endParaRPr lang="en-US" sz="2400" b="1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Heapify</a:t>
            </a:r>
            <a:r>
              <a:rPr lang="en-US" sz="2400" b="1" dirty="0">
                <a:sym typeface="Wingdings" pitchFamily="2" charset="2"/>
              </a:rPr>
              <a:t>(A,6)</a:t>
            </a:r>
            <a:endParaRPr lang="en-US" sz="2400" b="1" dirty="0"/>
          </a:p>
          <a:p>
            <a:pPr>
              <a:spcBef>
                <a:spcPct val="50000"/>
              </a:spcBef>
            </a:pPr>
            <a:endParaRPr lang="en-US" sz="2400" b="1" dirty="0"/>
          </a:p>
        </p:txBody>
      </p:sp>
      <p:sp>
        <p:nvSpPr>
          <p:cNvPr id="25602" name="Oval 5"/>
          <p:cNvSpPr>
            <a:spLocks noChangeArrowheads="1"/>
          </p:cNvSpPr>
          <p:nvPr/>
        </p:nvSpPr>
        <p:spPr bwMode="auto">
          <a:xfrm>
            <a:off x="2691096" y="12954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5603" name="Oval 6"/>
          <p:cNvSpPr>
            <a:spLocks noChangeArrowheads="1"/>
          </p:cNvSpPr>
          <p:nvPr/>
        </p:nvSpPr>
        <p:spPr bwMode="auto">
          <a:xfrm>
            <a:off x="800101" y="35052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5604" name="Oval 7"/>
          <p:cNvSpPr>
            <a:spLocks noChangeArrowheads="1"/>
          </p:cNvSpPr>
          <p:nvPr/>
        </p:nvSpPr>
        <p:spPr bwMode="auto">
          <a:xfrm>
            <a:off x="3825693" y="21336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5605" name="Oval 8"/>
          <p:cNvSpPr>
            <a:spLocks noChangeArrowheads="1"/>
          </p:cNvSpPr>
          <p:nvPr/>
        </p:nvSpPr>
        <p:spPr bwMode="auto">
          <a:xfrm>
            <a:off x="1480859" y="22098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</a:t>
            </a:r>
          </a:p>
        </p:txBody>
      </p:sp>
      <p:sp>
        <p:nvSpPr>
          <p:cNvPr id="25606" name="Oval 9"/>
          <p:cNvSpPr>
            <a:spLocks noChangeArrowheads="1"/>
          </p:cNvSpPr>
          <p:nvPr/>
        </p:nvSpPr>
        <p:spPr bwMode="auto">
          <a:xfrm>
            <a:off x="2010338" y="35052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3371855" y="35052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5608" name="Oval 11"/>
          <p:cNvSpPr>
            <a:spLocks noChangeArrowheads="1"/>
          </p:cNvSpPr>
          <p:nvPr/>
        </p:nvSpPr>
        <p:spPr bwMode="auto">
          <a:xfrm>
            <a:off x="4657731" y="3429000"/>
            <a:ext cx="680758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87</a:t>
            </a:r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 flipH="1">
            <a:off x="2161618" y="1752600"/>
            <a:ext cx="529479" cy="6096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3296215" y="1752600"/>
            <a:ext cx="680758" cy="4572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 flipH="1">
            <a:off x="1253940" y="2819400"/>
            <a:ext cx="378199" cy="7620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2010338" y="2819400"/>
            <a:ext cx="302559" cy="6858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 flipH="1">
            <a:off x="3674414" y="2743200"/>
            <a:ext cx="378199" cy="7620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>
            <a:off x="4430812" y="2743200"/>
            <a:ext cx="529479" cy="6858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1859058" y="5257800"/>
            <a:ext cx="416019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23   57    44    12    15    19     87</a:t>
            </a:r>
          </a:p>
        </p:txBody>
      </p:sp>
      <p:sp>
        <p:nvSpPr>
          <p:cNvPr id="25616" name="Line 25"/>
          <p:cNvSpPr>
            <a:spLocks noChangeShapeType="1"/>
          </p:cNvSpPr>
          <p:nvPr/>
        </p:nvSpPr>
        <p:spPr bwMode="auto">
          <a:xfrm>
            <a:off x="5414130" y="4953000"/>
            <a:ext cx="0" cy="1143000"/>
          </a:xfrm>
          <a:prstGeom prst="line">
            <a:avLst/>
          </a:prstGeom>
          <a:solidFill>
            <a:schemeClr val="bg2"/>
          </a:solidFill>
          <a:ln w="38100">
            <a:solidFill>
              <a:schemeClr val="hlink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7" name="Line 26"/>
          <p:cNvSpPr>
            <a:spLocks noChangeShapeType="1"/>
          </p:cNvSpPr>
          <p:nvPr/>
        </p:nvSpPr>
        <p:spPr bwMode="auto">
          <a:xfrm>
            <a:off x="4809011" y="5257800"/>
            <a:ext cx="0" cy="5334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8" name="Line 27"/>
          <p:cNvSpPr>
            <a:spLocks noChangeShapeType="1"/>
          </p:cNvSpPr>
          <p:nvPr/>
        </p:nvSpPr>
        <p:spPr bwMode="auto">
          <a:xfrm>
            <a:off x="4203893" y="5257800"/>
            <a:ext cx="0" cy="5334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19" name="Line 28"/>
          <p:cNvSpPr>
            <a:spLocks noChangeShapeType="1"/>
          </p:cNvSpPr>
          <p:nvPr/>
        </p:nvSpPr>
        <p:spPr bwMode="auto">
          <a:xfrm>
            <a:off x="3523134" y="5257800"/>
            <a:ext cx="0" cy="5334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20" name="Line 29"/>
          <p:cNvSpPr>
            <a:spLocks noChangeShapeType="1"/>
          </p:cNvSpPr>
          <p:nvPr/>
        </p:nvSpPr>
        <p:spPr bwMode="auto">
          <a:xfrm>
            <a:off x="2993656" y="5257800"/>
            <a:ext cx="0" cy="5334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21" name="Line 30"/>
          <p:cNvSpPr>
            <a:spLocks noChangeShapeType="1"/>
          </p:cNvSpPr>
          <p:nvPr/>
        </p:nvSpPr>
        <p:spPr bwMode="auto">
          <a:xfrm>
            <a:off x="2388537" y="5257800"/>
            <a:ext cx="0" cy="533400"/>
          </a:xfrm>
          <a:prstGeom prst="lin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5623" name="Text Box 32"/>
          <p:cNvSpPr txBox="1">
            <a:spLocks noChangeArrowheads="1"/>
          </p:cNvSpPr>
          <p:nvPr/>
        </p:nvSpPr>
        <p:spPr bwMode="auto">
          <a:xfrm>
            <a:off x="1859058" y="4876800"/>
            <a:ext cx="4084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1      2      3     4      5      6     7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40491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/>
      <p:bldP spid="25602" grpId="0" animBg="1"/>
      <p:bldP spid="25603" grpId="0" animBg="1"/>
      <p:bldP spid="25604" grpId="0" animBg="1"/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4"/>
          <p:cNvSpPr>
            <a:spLocks noChangeArrowheads="1"/>
          </p:cNvSpPr>
          <p:nvPr/>
        </p:nvSpPr>
        <p:spPr bwMode="auto">
          <a:xfrm>
            <a:off x="3048000" y="8524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</a:t>
            </a:r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11430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4191000" y="1690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1828800" y="1766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23622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37338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 flipH="1">
            <a:off x="2514600" y="13096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>
            <a:off x="3657600" y="13096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 flipH="1">
            <a:off x="1600200" y="23764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2362200" y="2376487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 flipH="1">
            <a:off x="4038600" y="23002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1371600" y="42052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57   23    44    12    15    19     87</a:t>
            </a:r>
          </a:p>
        </p:txBody>
      </p:sp>
      <p:sp>
        <p:nvSpPr>
          <p:cNvPr id="26638" name="Line 18"/>
          <p:cNvSpPr>
            <a:spLocks noChangeShapeType="1"/>
          </p:cNvSpPr>
          <p:nvPr/>
        </p:nvSpPr>
        <p:spPr bwMode="auto">
          <a:xfrm>
            <a:off x="4953000" y="39004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9"/>
          <p:cNvSpPr>
            <a:spLocks noChangeShapeType="1"/>
          </p:cNvSpPr>
          <p:nvPr/>
        </p:nvSpPr>
        <p:spPr bwMode="auto">
          <a:xfrm>
            <a:off x="4343400" y="42052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0"/>
          <p:cNvSpPr>
            <a:spLocks noChangeShapeType="1"/>
          </p:cNvSpPr>
          <p:nvPr/>
        </p:nvSpPr>
        <p:spPr bwMode="auto">
          <a:xfrm>
            <a:off x="3733800" y="42052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21"/>
          <p:cNvSpPr>
            <a:spLocks noChangeShapeType="1"/>
          </p:cNvSpPr>
          <p:nvPr/>
        </p:nvSpPr>
        <p:spPr bwMode="auto">
          <a:xfrm>
            <a:off x="3048000" y="42052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2"/>
          <p:cNvSpPr>
            <a:spLocks noChangeShapeType="1"/>
          </p:cNvSpPr>
          <p:nvPr/>
        </p:nvSpPr>
        <p:spPr bwMode="auto">
          <a:xfrm>
            <a:off x="2514600" y="42052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>
            <a:off x="1905000" y="42052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4"/>
          <p:cNvSpPr txBox="1">
            <a:spLocks noChangeArrowheads="1"/>
          </p:cNvSpPr>
          <p:nvPr/>
        </p:nvSpPr>
        <p:spPr bwMode="auto">
          <a:xfrm>
            <a:off x="5105400" y="1371600"/>
            <a:ext cx="3124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800" b="1">
                <a:sym typeface="Wingdings" pitchFamily="2" charset="2"/>
              </a:rPr>
              <a:t>Heapify(A,6)</a:t>
            </a:r>
            <a:endParaRPr lang="en-US" sz="2800" b="1"/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6645" name="Text Box 25"/>
          <p:cNvSpPr txBox="1">
            <a:spLocks noChangeArrowheads="1"/>
          </p:cNvSpPr>
          <p:nvPr/>
        </p:nvSpPr>
        <p:spPr bwMode="auto">
          <a:xfrm>
            <a:off x="1371600" y="48148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14300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4"/>
          <p:cNvSpPr>
            <a:spLocks noChangeArrowheads="1"/>
          </p:cNvSpPr>
          <p:nvPr/>
        </p:nvSpPr>
        <p:spPr bwMode="auto">
          <a:xfrm>
            <a:off x="2895600" y="8524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7651" name="Oval 5"/>
          <p:cNvSpPr>
            <a:spLocks noChangeArrowheads="1"/>
          </p:cNvSpPr>
          <p:nvPr/>
        </p:nvSpPr>
        <p:spPr bwMode="auto">
          <a:xfrm>
            <a:off x="9906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7652" name="Oval 6"/>
          <p:cNvSpPr>
            <a:spLocks noChangeArrowheads="1"/>
          </p:cNvSpPr>
          <p:nvPr/>
        </p:nvSpPr>
        <p:spPr bwMode="auto">
          <a:xfrm>
            <a:off x="4038600" y="1690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7653" name="Oval 7"/>
          <p:cNvSpPr>
            <a:spLocks noChangeArrowheads="1"/>
          </p:cNvSpPr>
          <p:nvPr/>
        </p:nvSpPr>
        <p:spPr bwMode="auto">
          <a:xfrm>
            <a:off x="1676400" y="1766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22098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35814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57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2362200" y="13096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3505200" y="13096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 flipH="1">
            <a:off x="1447800" y="23764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2209800" y="2376487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 flipH="1">
            <a:off x="3886200" y="23002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914400" y="42814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19   23    44    12    15    57   87</a:t>
            </a:r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>
            <a:off x="3962400" y="39766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>
            <a:off x="45720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8"/>
          <p:cNvSpPr>
            <a:spLocks noChangeShapeType="1"/>
          </p:cNvSpPr>
          <p:nvPr/>
        </p:nvSpPr>
        <p:spPr bwMode="auto">
          <a:xfrm>
            <a:off x="32766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>
            <a:off x="25908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20574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21"/>
          <p:cNvSpPr>
            <a:spLocks noChangeShapeType="1"/>
          </p:cNvSpPr>
          <p:nvPr/>
        </p:nvSpPr>
        <p:spPr bwMode="auto">
          <a:xfrm>
            <a:off x="14478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4800600" y="685800"/>
            <a:ext cx="4343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 dirty="0">
                <a:sym typeface="Wingdings" pitchFamily="2" charset="2"/>
              </a:rPr>
              <a:t>while(m&gt;=2)  // m=6</a:t>
            </a:r>
          </a:p>
          <a:p>
            <a:r>
              <a:rPr lang="en-US" sz="2000" b="1" dirty="0">
                <a:sym typeface="Wingdings" pitchFamily="2" charset="2"/>
              </a:rPr>
              <a:t>   do     swap(A[1],A[m])</a:t>
            </a:r>
          </a:p>
          <a:p>
            <a:r>
              <a:rPr lang="en-US" sz="2000" b="1" dirty="0">
                <a:sym typeface="Wingdings" pitchFamily="2" charset="2"/>
              </a:rPr>
              <a:t>            </a:t>
            </a:r>
          </a:p>
          <a:p>
            <a:r>
              <a:rPr lang="en-US" sz="2000" b="1" dirty="0">
                <a:sym typeface="Wingdings" pitchFamily="2" charset="2"/>
              </a:rPr>
              <a:t>mm-1 // m=5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err="1">
                <a:sym typeface="Wingdings" pitchFamily="2" charset="2"/>
              </a:rPr>
              <a:t>Heapify</a:t>
            </a:r>
            <a:r>
              <a:rPr lang="en-US" sz="2000" b="1" dirty="0">
                <a:sym typeface="Wingdings" pitchFamily="2" charset="2"/>
              </a:rPr>
              <a:t>(A,5)</a:t>
            </a:r>
            <a:endParaRPr lang="en-US" sz="2000" b="1" dirty="0"/>
          </a:p>
          <a:p>
            <a:endParaRPr lang="en-US" sz="2000" b="1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990600" y="48148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7961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4"/>
          <p:cNvSpPr>
            <a:spLocks noChangeArrowheads="1"/>
          </p:cNvSpPr>
          <p:nvPr/>
        </p:nvSpPr>
        <p:spPr bwMode="auto">
          <a:xfrm>
            <a:off x="3276600" y="8524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8675" name="Oval 5"/>
          <p:cNvSpPr>
            <a:spLocks noChangeArrowheads="1"/>
          </p:cNvSpPr>
          <p:nvPr/>
        </p:nvSpPr>
        <p:spPr bwMode="auto">
          <a:xfrm>
            <a:off x="13716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4419600" y="1690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2057400" y="1766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8678" name="Oval 8"/>
          <p:cNvSpPr>
            <a:spLocks noChangeArrowheads="1"/>
          </p:cNvSpPr>
          <p:nvPr/>
        </p:nvSpPr>
        <p:spPr bwMode="auto">
          <a:xfrm>
            <a:off x="2590800" y="3062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 flipH="1">
            <a:off x="2743200" y="13096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3886200" y="13096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 flipH="1">
            <a:off x="1828800" y="23764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>
            <a:off x="2590800" y="2376487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1295400" y="42814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44    23   19   12    15    57   87</a:t>
            </a:r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4343400" y="39766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>
            <a:off x="49530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36576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>
            <a:off x="29718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>
            <a:off x="24384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1828800" y="42814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22"/>
          <p:cNvSpPr txBox="1">
            <a:spLocks noChangeArrowheads="1"/>
          </p:cNvSpPr>
          <p:nvPr/>
        </p:nvSpPr>
        <p:spPr bwMode="auto">
          <a:xfrm>
            <a:off x="5181600" y="838200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ym typeface="Wingdings" pitchFamily="2" charset="2"/>
              </a:rPr>
              <a:t>Heapify(A,5)</a:t>
            </a:r>
            <a:endParaRPr lang="en-US" sz="3200" b="1"/>
          </a:p>
          <a:p>
            <a:pPr>
              <a:spcBef>
                <a:spcPct val="50000"/>
              </a:spcBef>
            </a:pPr>
            <a:endParaRPr lang="en-US" sz="3200"/>
          </a:p>
        </p:txBody>
      </p:sp>
      <p:sp>
        <p:nvSpPr>
          <p:cNvPr id="28691" name="Text Box 23"/>
          <p:cNvSpPr txBox="1">
            <a:spLocks noChangeArrowheads="1"/>
          </p:cNvSpPr>
          <p:nvPr/>
        </p:nvSpPr>
        <p:spPr bwMode="auto">
          <a:xfrm>
            <a:off x="1371600" y="48910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28939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4"/>
          <p:cNvSpPr>
            <a:spLocks noChangeArrowheads="1"/>
          </p:cNvSpPr>
          <p:nvPr/>
        </p:nvSpPr>
        <p:spPr bwMode="auto">
          <a:xfrm>
            <a:off x="2819400" y="1004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29699" name="Oval 5"/>
          <p:cNvSpPr>
            <a:spLocks noChangeArrowheads="1"/>
          </p:cNvSpPr>
          <p:nvPr/>
        </p:nvSpPr>
        <p:spPr bwMode="auto">
          <a:xfrm>
            <a:off x="914400" y="3214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29700" name="Oval 6"/>
          <p:cNvSpPr>
            <a:spLocks noChangeArrowheads="1"/>
          </p:cNvSpPr>
          <p:nvPr/>
        </p:nvSpPr>
        <p:spPr bwMode="auto">
          <a:xfrm>
            <a:off x="3962400" y="18430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29701" name="Oval 7"/>
          <p:cNvSpPr>
            <a:spLocks noChangeArrowheads="1"/>
          </p:cNvSpPr>
          <p:nvPr/>
        </p:nvSpPr>
        <p:spPr bwMode="auto">
          <a:xfrm>
            <a:off x="1600200" y="19192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29702" name="Oval 8"/>
          <p:cNvSpPr>
            <a:spLocks noChangeArrowheads="1"/>
          </p:cNvSpPr>
          <p:nvPr/>
        </p:nvSpPr>
        <p:spPr bwMode="auto">
          <a:xfrm>
            <a:off x="2133600" y="3214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44</a:t>
            </a: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 flipH="1">
            <a:off x="2286000" y="14620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3429000" y="14620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1371600" y="25288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2133600" y="2528887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838200" y="44338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15   23   19   12    44    57   87</a:t>
            </a: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3276600" y="41290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4495800" y="44338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3810000" y="44338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2590800" y="44338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1981200" y="44338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1447800" y="44338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0"/>
          <p:cNvSpPr txBox="1">
            <a:spLocks noChangeArrowheads="1"/>
          </p:cNvSpPr>
          <p:nvPr/>
        </p:nvSpPr>
        <p:spPr bwMode="auto">
          <a:xfrm>
            <a:off x="4724400" y="609600"/>
            <a:ext cx="44196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ym typeface="Wingdings" pitchFamily="2" charset="2"/>
              </a:rPr>
              <a:t>while(m&gt;=2)  // m=5</a:t>
            </a:r>
          </a:p>
          <a:p>
            <a:r>
              <a:rPr lang="en-US" sz="2400" b="1">
                <a:sym typeface="Wingdings" pitchFamily="2" charset="2"/>
              </a:rPr>
              <a:t>   do     swap(A[1],A[m])</a:t>
            </a:r>
          </a:p>
          <a:p>
            <a:r>
              <a:rPr lang="en-US" sz="2400" b="1">
                <a:sym typeface="Wingdings" pitchFamily="2" charset="2"/>
              </a:rPr>
              <a:t>            </a:t>
            </a:r>
          </a:p>
          <a:p>
            <a:r>
              <a:rPr lang="en-US" sz="2400" b="1">
                <a:sym typeface="Wingdings" pitchFamily="2" charset="2"/>
              </a:rPr>
              <a:t>mm-1 // m=4</a:t>
            </a:r>
          </a:p>
          <a:p>
            <a:endParaRPr lang="en-US" sz="2400" b="1">
              <a:sym typeface="Wingdings" pitchFamily="2" charset="2"/>
            </a:endParaRPr>
          </a:p>
          <a:p>
            <a:r>
              <a:rPr lang="en-US" sz="2400" b="1">
                <a:sym typeface="Wingdings" pitchFamily="2" charset="2"/>
              </a:rPr>
              <a:t> Heapify(A,4)</a:t>
            </a:r>
            <a:endParaRPr lang="en-US" sz="2400" b="1"/>
          </a:p>
          <a:p>
            <a:endParaRPr lang="en-US" sz="2400" b="1"/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914400" y="50434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14840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0"/>
          <p:cNvSpPr>
            <a:spLocks noChangeArrowheads="1"/>
          </p:cNvSpPr>
          <p:nvPr/>
        </p:nvSpPr>
        <p:spPr bwMode="auto">
          <a:xfrm>
            <a:off x="3048000" y="928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30723" name="Oval 21"/>
          <p:cNvSpPr>
            <a:spLocks noChangeArrowheads="1"/>
          </p:cNvSpPr>
          <p:nvPr/>
        </p:nvSpPr>
        <p:spPr bwMode="auto">
          <a:xfrm>
            <a:off x="1143000" y="31384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30724" name="Oval 22"/>
          <p:cNvSpPr>
            <a:spLocks noChangeArrowheads="1"/>
          </p:cNvSpPr>
          <p:nvPr/>
        </p:nvSpPr>
        <p:spPr bwMode="auto">
          <a:xfrm>
            <a:off x="4191000" y="1766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30725" name="Oval 23"/>
          <p:cNvSpPr>
            <a:spLocks noChangeArrowheads="1"/>
          </p:cNvSpPr>
          <p:nvPr/>
        </p:nvSpPr>
        <p:spPr bwMode="auto">
          <a:xfrm>
            <a:off x="1828800" y="18430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30726" name="Line 25"/>
          <p:cNvSpPr>
            <a:spLocks noChangeShapeType="1"/>
          </p:cNvSpPr>
          <p:nvPr/>
        </p:nvSpPr>
        <p:spPr bwMode="auto">
          <a:xfrm flipH="1">
            <a:off x="2514600" y="13858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26"/>
          <p:cNvSpPr>
            <a:spLocks noChangeShapeType="1"/>
          </p:cNvSpPr>
          <p:nvPr/>
        </p:nvSpPr>
        <p:spPr bwMode="auto">
          <a:xfrm>
            <a:off x="3657600" y="13858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27"/>
          <p:cNvSpPr>
            <a:spLocks noChangeShapeType="1"/>
          </p:cNvSpPr>
          <p:nvPr/>
        </p:nvSpPr>
        <p:spPr bwMode="auto">
          <a:xfrm flipH="1">
            <a:off x="1600200" y="24526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Rectangle 29"/>
          <p:cNvSpPr>
            <a:spLocks noChangeArrowheads="1"/>
          </p:cNvSpPr>
          <p:nvPr/>
        </p:nvSpPr>
        <p:spPr bwMode="auto">
          <a:xfrm>
            <a:off x="1066800" y="43576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23    15   19   12    44    57   87</a:t>
            </a:r>
          </a:p>
        </p:txBody>
      </p:sp>
      <p:sp>
        <p:nvSpPr>
          <p:cNvPr id="30730" name="Line 30"/>
          <p:cNvSpPr>
            <a:spLocks noChangeShapeType="1"/>
          </p:cNvSpPr>
          <p:nvPr/>
        </p:nvSpPr>
        <p:spPr bwMode="auto">
          <a:xfrm>
            <a:off x="3505200" y="40528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31"/>
          <p:cNvSpPr>
            <a:spLocks noChangeShapeType="1"/>
          </p:cNvSpPr>
          <p:nvPr/>
        </p:nvSpPr>
        <p:spPr bwMode="auto">
          <a:xfrm>
            <a:off x="47244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32"/>
          <p:cNvSpPr>
            <a:spLocks noChangeShapeType="1"/>
          </p:cNvSpPr>
          <p:nvPr/>
        </p:nvSpPr>
        <p:spPr bwMode="auto">
          <a:xfrm>
            <a:off x="40386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33"/>
          <p:cNvSpPr>
            <a:spLocks noChangeShapeType="1"/>
          </p:cNvSpPr>
          <p:nvPr/>
        </p:nvSpPr>
        <p:spPr bwMode="auto">
          <a:xfrm>
            <a:off x="28194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4"/>
          <p:cNvSpPr>
            <a:spLocks noChangeShapeType="1"/>
          </p:cNvSpPr>
          <p:nvPr/>
        </p:nvSpPr>
        <p:spPr bwMode="auto">
          <a:xfrm>
            <a:off x="22098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5"/>
          <p:cNvSpPr>
            <a:spLocks noChangeShapeType="1"/>
          </p:cNvSpPr>
          <p:nvPr/>
        </p:nvSpPr>
        <p:spPr bwMode="auto">
          <a:xfrm>
            <a:off x="16764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Text Box 36"/>
          <p:cNvSpPr txBox="1">
            <a:spLocks noChangeArrowheads="1"/>
          </p:cNvSpPr>
          <p:nvPr/>
        </p:nvSpPr>
        <p:spPr bwMode="auto">
          <a:xfrm>
            <a:off x="5105400" y="838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ym typeface="Wingdings" pitchFamily="2" charset="2"/>
              </a:rPr>
              <a:t>Heapify(A,4)</a:t>
            </a:r>
          </a:p>
        </p:txBody>
      </p:sp>
      <p:sp>
        <p:nvSpPr>
          <p:cNvPr id="30737" name="Text Box 37"/>
          <p:cNvSpPr txBox="1">
            <a:spLocks noChangeArrowheads="1"/>
          </p:cNvSpPr>
          <p:nvPr/>
        </p:nvSpPr>
        <p:spPr bwMode="auto">
          <a:xfrm>
            <a:off x="1066800" y="49672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35902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/>
          <p:cNvSpPr>
            <a:spLocks noChangeArrowheads="1"/>
          </p:cNvSpPr>
          <p:nvPr/>
        </p:nvSpPr>
        <p:spPr bwMode="auto">
          <a:xfrm>
            <a:off x="2895600" y="9286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31747" name="Oval 5"/>
          <p:cNvSpPr>
            <a:spLocks noChangeArrowheads="1"/>
          </p:cNvSpPr>
          <p:nvPr/>
        </p:nvSpPr>
        <p:spPr bwMode="auto">
          <a:xfrm>
            <a:off x="990600" y="31384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23</a:t>
            </a:r>
          </a:p>
        </p:txBody>
      </p:sp>
      <p:sp>
        <p:nvSpPr>
          <p:cNvPr id="31748" name="Oval 6"/>
          <p:cNvSpPr>
            <a:spLocks noChangeArrowheads="1"/>
          </p:cNvSpPr>
          <p:nvPr/>
        </p:nvSpPr>
        <p:spPr bwMode="auto">
          <a:xfrm>
            <a:off x="4038600" y="17668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31749" name="Oval 7"/>
          <p:cNvSpPr>
            <a:spLocks noChangeArrowheads="1"/>
          </p:cNvSpPr>
          <p:nvPr/>
        </p:nvSpPr>
        <p:spPr bwMode="auto">
          <a:xfrm>
            <a:off x="1676400" y="1843087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2362200" y="1385887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3505200" y="138588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H="1">
            <a:off x="1447800" y="2452687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914400" y="4357687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12    15   19   23    44    57   87</a:t>
            </a:r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2743200" y="4052887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45720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8862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>
            <a:off x="32766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20574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1524000" y="4357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648200" y="685800"/>
            <a:ext cx="41910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ym typeface="Wingdings" pitchFamily="2" charset="2"/>
              </a:rPr>
              <a:t>while(m&gt;=2)  // m=4</a:t>
            </a:r>
          </a:p>
          <a:p>
            <a:r>
              <a:rPr lang="en-US" sz="2400" b="1">
                <a:sym typeface="Wingdings" pitchFamily="2" charset="2"/>
              </a:rPr>
              <a:t>   do     swap(A[1],A[m])</a:t>
            </a:r>
          </a:p>
          <a:p>
            <a:r>
              <a:rPr lang="en-US" sz="2400" b="1">
                <a:sym typeface="Wingdings" pitchFamily="2" charset="2"/>
              </a:rPr>
              <a:t>            </a:t>
            </a:r>
          </a:p>
          <a:p>
            <a:r>
              <a:rPr lang="en-US" sz="2400" b="1">
                <a:sym typeface="Wingdings" pitchFamily="2" charset="2"/>
              </a:rPr>
              <a:t>mm-1 // m=3</a:t>
            </a:r>
          </a:p>
          <a:p>
            <a:endParaRPr lang="en-US" sz="2400" b="1">
              <a:sym typeface="Wingdings" pitchFamily="2" charset="2"/>
            </a:endParaRPr>
          </a:p>
          <a:p>
            <a:r>
              <a:rPr lang="en-US" sz="2400" b="1">
                <a:sym typeface="Wingdings" pitchFamily="2" charset="2"/>
              </a:rPr>
              <a:t> Heapify(A,3)</a:t>
            </a:r>
            <a:endParaRPr lang="en-US" sz="2400" b="1"/>
          </a:p>
          <a:p>
            <a:endParaRPr lang="en-US" sz="2400" b="1"/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31761" name="Text Box 19"/>
          <p:cNvSpPr txBox="1">
            <a:spLocks noChangeArrowheads="1"/>
          </p:cNvSpPr>
          <p:nvPr/>
        </p:nvSpPr>
        <p:spPr bwMode="auto">
          <a:xfrm>
            <a:off x="914400" y="4967287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1511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4"/>
          <p:cNvSpPr>
            <a:spLocks noChangeArrowheads="1"/>
          </p:cNvSpPr>
          <p:nvPr/>
        </p:nvSpPr>
        <p:spPr bwMode="auto">
          <a:xfrm>
            <a:off x="3276600" y="762000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sp>
        <p:nvSpPr>
          <p:cNvPr id="32771" name="Oval 6"/>
          <p:cNvSpPr>
            <a:spLocks noChangeArrowheads="1"/>
          </p:cNvSpPr>
          <p:nvPr/>
        </p:nvSpPr>
        <p:spPr bwMode="auto">
          <a:xfrm>
            <a:off x="4419600" y="1600200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12</a:t>
            </a:r>
          </a:p>
        </p:txBody>
      </p:sp>
      <p:sp>
        <p:nvSpPr>
          <p:cNvPr id="32772" name="Oval 7"/>
          <p:cNvSpPr>
            <a:spLocks noChangeArrowheads="1"/>
          </p:cNvSpPr>
          <p:nvPr/>
        </p:nvSpPr>
        <p:spPr bwMode="auto">
          <a:xfrm>
            <a:off x="2057400" y="1676400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2743200" y="1219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3886200" y="1219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295400" y="4191000"/>
            <a:ext cx="4191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19   15   12   23    44    57   87</a:t>
            </a: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>
            <a:off x="3124200" y="38862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3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4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5"/>
          <p:cNvSpPr>
            <a:spLocks noChangeShapeType="1"/>
          </p:cNvSpPr>
          <p:nvPr/>
        </p:nvSpPr>
        <p:spPr bwMode="auto">
          <a:xfrm>
            <a:off x="3657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6"/>
          <p:cNvSpPr>
            <a:spLocks noChangeShapeType="1"/>
          </p:cNvSpPr>
          <p:nvPr/>
        </p:nvSpPr>
        <p:spPr bwMode="auto">
          <a:xfrm>
            <a:off x="24384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7"/>
          <p:cNvSpPr>
            <a:spLocks noChangeShapeType="1"/>
          </p:cNvSpPr>
          <p:nvPr/>
        </p:nvSpPr>
        <p:spPr bwMode="auto">
          <a:xfrm>
            <a:off x="1905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Text Box 18"/>
          <p:cNvSpPr txBox="1">
            <a:spLocks noChangeArrowheads="1"/>
          </p:cNvSpPr>
          <p:nvPr/>
        </p:nvSpPr>
        <p:spPr bwMode="auto">
          <a:xfrm>
            <a:off x="5029200" y="990600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ym typeface="Wingdings" pitchFamily="2" charset="2"/>
              </a:rPr>
              <a:t>Heapify(A,3)</a:t>
            </a:r>
            <a:endParaRPr lang="en-US" sz="3200" b="1"/>
          </a:p>
          <a:p>
            <a:pPr>
              <a:spcBef>
                <a:spcPct val="50000"/>
              </a:spcBef>
            </a:pPr>
            <a:endParaRPr lang="en-US" sz="3200"/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1371600" y="4800600"/>
            <a:ext cx="41910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1      2      3     4       5      6     7</a:t>
            </a:r>
          </a:p>
        </p:txBody>
      </p:sp>
    </p:spTree>
    <p:extLst>
      <p:ext uri="{BB962C8B-B14F-4D97-AF65-F5344CB8AC3E}">
        <p14:creationId xmlns:p14="http://schemas.microsoft.com/office/powerpoint/2010/main" val="5801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Last Lecture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Quick Sort &amp; its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4800600" y="457200"/>
            <a:ext cx="40386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sym typeface="Wingdings" pitchFamily="2" charset="2"/>
              </a:rPr>
              <a:t>while(m&gt;=2)  // m=3</a:t>
            </a:r>
          </a:p>
          <a:p>
            <a:r>
              <a:rPr lang="en-US" sz="2000" b="1">
                <a:sym typeface="Wingdings" pitchFamily="2" charset="2"/>
              </a:rPr>
              <a:t>   do     swap(A[1],A[m])</a:t>
            </a:r>
          </a:p>
          <a:p>
            <a:r>
              <a:rPr lang="en-US" sz="2000" b="1">
                <a:sym typeface="Wingdings" pitchFamily="2" charset="2"/>
              </a:rPr>
              <a:t>            </a:t>
            </a:r>
          </a:p>
          <a:p>
            <a:r>
              <a:rPr lang="en-US" sz="2000" b="1">
                <a:sym typeface="Wingdings" pitchFamily="2" charset="2"/>
              </a:rPr>
              <a:t>m  m-1 // m=2</a:t>
            </a:r>
          </a:p>
          <a:p>
            <a:endParaRPr lang="en-US" sz="2000" b="1">
              <a:sym typeface="Wingdings" pitchFamily="2" charset="2"/>
            </a:endParaRPr>
          </a:p>
          <a:p>
            <a:r>
              <a:rPr lang="en-US" sz="2000" b="1">
                <a:sym typeface="Wingdings" pitchFamily="2" charset="2"/>
              </a:rPr>
              <a:t> Heapify(A,2)</a:t>
            </a:r>
            <a:endParaRPr lang="en-US" sz="2000" b="1"/>
          </a:p>
          <a:p>
            <a:endParaRPr lang="en-US" sz="2000" b="1"/>
          </a:p>
          <a:p>
            <a:pPr>
              <a:spcBef>
                <a:spcPct val="50000"/>
              </a:spcBef>
            </a:pPr>
            <a:endParaRPr lang="en-US" sz="2000"/>
          </a:p>
        </p:txBody>
      </p:sp>
      <p:grpSp>
        <p:nvGrpSpPr>
          <p:cNvPr id="2" name="Group 1"/>
          <p:cNvGrpSpPr/>
          <p:nvPr/>
        </p:nvGrpSpPr>
        <p:grpSpPr>
          <a:xfrm>
            <a:off x="1066800" y="762000"/>
            <a:ext cx="4419600" cy="5319713"/>
            <a:chOff x="381000" y="381000"/>
            <a:chExt cx="4419600" cy="6157913"/>
          </a:xfrm>
        </p:grpSpPr>
        <p:sp>
          <p:nvSpPr>
            <p:cNvPr id="33794" name="Oval 4"/>
            <p:cNvSpPr>
              <a:spLocks noChangeArrowheads="1"/>
            </p:cNvSpPr>
            <p:nvPr/>
          </p:nvSpPr>
          <p:spPr bwMode="auto">
            <a:xfrm>
              <a:off x="2286000" y="381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</a:t>
              </a:r>
            </a:p>
          </p:txBody>
        </p:sp>
        <p:sp>
          <p:nvSpPr>
            <p:cNvPr id="33795" name="Oval 5"/>
            <p:cNvSpPr>
              <a:spLocks noChangeArrowheads="1"/>
            </p:cNvSpPr>
            <p:nvPr/>
          </p:nvSpPr>
          <p:spPr bwMode="auto">
            <a:xfrm>
              <a:off x="3429000" y="1219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19</a:t>
              </a:r>
            </a:p>
          </p:txBody>
        </p:sp>
        <p:sp>
          <p:nvSpPr>
            <p:cNvPr id="33796" name="Oval 6"/>
            <p:cNvSpPr>
              <a:spLocks noChangeArrowheads="1"/>
            </p:cNvSpPr>
            <p:nvPr/>
          </p:nvSpPr>
          <p:spPr bwMode="auto">
            <a:xfrm>
              <a:off x="1066800" y="129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15</a:t>
              </a:r>
            </a:p>
          </p:txBody>
        </p:sp>
        <p:sp>
          <p:nvSpPr>
            <p:cNvPr id="33797" name="Line 7"/>
            <p:cNvSpPr>
              <a:spLocks noChangeShapeType="1"/>
            </p:cNvSpPr>
            <p:nvPr/>
          </p:nvSpPr>
          <p:spPr bwMode="auto">
            <a:xfrm flipH="1">
              <a:off x="1752600" y="838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8"/>
            <p:cNvSpPr>
              <a:spLocks noChangeShapeType="1"/>
            </p:cNvSpPr>
            <p:nvPr/>
          </p:nvSpPr>
          <p:spPr bwMode="auto">
            <a:xfrm>
              <a:off x="2895600" y="8382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Rectangle 9"/>
            <p:cNvSpPr>
              <a:spLocks noChangeArrowheads="1"/>
            </p:cNvSpPr>
            <p:nvPr/>
          </p:nvSpPr>
          <p:spPr bwMode="auto">
            <a:xfrm>
              <a:off x="381000" y="2438400"/>
              <a:ext cx="4191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12   15   19   23    44    57   87</a:t>
              </a:r>
            </a:p>
          </p:txBody>
        </p:sp>
        <p:sp>
          <p:nvSpPr>
            <p:cNvPr id="33800" name="Line 10"/>
            <p:cNvSpPr>
              <a:spLocks noChangeShapeType="1"/>
            </p:cNvSpPr>
            <p:nvPr/>
          </p:nvSpPr>
          <p:spPr bwMode="auto">
            <a:xfrm>
              <a:off x="1600200" y="2057400"/>
              <a:ext cx="0" cy="1143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11"/>
            <p:cNvSpPr>
              <a:spLocks noChangeShapeType="1"/>
            </p:cNvSpPr>
            <p:nvPr/>
          </p:nvSpPr>
          <p:spPr bwMode="auto">
            <a:xfrm>
              <a:off x="40386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33528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3"/>
            <p:cNvSpPr>
              <a:spLocks noChangeShapeType="1"/>
            </p:cNvSpPr>
            <p:nvPr/>
          </p:nvSpPr>
          <p:spPr bwMode="auto">
            <a:xfrm>
              <a:off x="27432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4"/>
            <p:cNvSpPr>
              <a:spLocks noChangeShapeType="1"/>
            </p:cNvSpPr>
            <p:nvPr/>
          </p:nvSpPr>
          <p:spPr bwMode="auto">
            <a:xfrm>
              <a:off x="21336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15"/>
            <p:cNvSpPr>
              <a:spLocks noChangeShapeType="1"/>
            </p:cNvSpPr>
            <p:nvPr/>
          </p:nvSpPr>
          <p:spPr bwMode="auto">
            <a:xfrm>
              <a:off x="9906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Oval 17"/>
            <p:cNvSpPr>
              <a:spLocks noChangeArrowheads="1"/>
            </p:cNvSpPr>
            <p:nvPr/>
          </p:nvSpPr>
          <p:spPr bwMode="auto">
            <a:xfrm>
              <a:off x="1828800" y="3810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15</a:t>
              </a:r>
            </a:p>
          </p:txBody>
        </p:sp>
        <p:sp>
          <p:nvSpPr>
            <p:cNvPr id="33808" name="Oval 19"/>
            <p:cNvSpPr>
              <a:spLocks noChangeArrowheads="1"/>
            </p:cNvSpPr>
            <p:nvPr/>
          </p:nvSpPr>
          <p:spPr bwMode="auto">
            <a:xfrm>
              <a:off x="609600" y="4724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</a:t>
              </a:r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H="1">
              <a:off x="1295400" y="4267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Rectangle 22"/>
            <p:cNvSpPr>
              <a:spLocks noChangeArrowheads="1"/>
            </p:cNvSpPr>
            <p:nvPr/>
          </p:nvSpPr>
          <p:spPr bwMode="auto">
            <a:xfrm>
              <a:off x="609600" y="5638800"/>
              <a:ext cx="4191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15   12   19   23    44    57   87</a:t>
              </a:r>
            </a:p>
          </p:txBody>
        </p:sp>
        <p:sp>
          <p:nvSpPr>
            <p:cNvPr id="33811" name="Line 23"/>
            <p:cNvSpPr>
              <a:spLocks noChangeShapeType="1"/>
            </p:cNvSpPr>
            <p:nvPr/>
          </p:nvSpPr>
          <p:spPr bwMode="auto">
            <a:xfrm>
              <a:off x="1828800" y="5257800"/>
              <a:ext cx="0" cy="1143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4"/>
            <p:cNvSpPr>
              <a:spLocks noChangeShapeType="1"/>
            </p:cNvSpPr>
            <p:nvPr/>
          </p:nvSpPr>
          <p:spPr bwMode="auto">
            <a:xfrm>
              <a:off x="4267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25"/>
            <p:cNvSpPr>
              <a:spLocks noChangeShapeType="1"/>
            </p:cNvSpPr>
            <p:nvPr/>
          </p:nvSpPr>
          <p:spPr bwMode="auto">
            <a:xfrm>
              <a:off x="35814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6"/>
            <p:cNvSpPr>
              <a:spLocks noChangeShapeType="1"/>
            </p:cNvSpPr>
            <p:nvPr/>
          </p:nvSpPr>
          <p:spPr bwMode="auto">
            <a:xfrm>
              <a:off x="29718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7"/>
            <p:cNvSpPr>
              <a:spLocks noChangeShapeType="1"/>
            </p:cNvSpPr>
            <p:nvPr/>
          </p:nvSpPr>
          <p:spPr bwMode="auto">
            <a:xfrm>
              <a:off x="2362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8"/>
            <p:cNvSpPr>
              <a:spLocks noChangeShapeType="1"/>
            </p:cNvSpPr>
            <p:nvPr/>
          </p:nvSpPr>
          <p:spPr bwMode="auto">
            <a:xfrm>
              <a:off x="1219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Text Box 29"/>
            <p:cNvSpPr txBox="1">
              <a:spLocks noChangeArrowheads="1"/>
            </p:cNvSpPr>
            <p:nvPr/>
          </p:nvSpPr>
          <p:spPr bwMode="auto">
            <a:xfrm>
              <a:off x="381000" y="3048000"/>
              <a:ext cx="419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1      2      3     4       5      6     7</a:t>
              </a:r>
            </a:p>
          </p:txBody>
        </p:sp>
        <p:sp>
          <p:nvSpPr>
            <p:cNvPr id="33818" name="Text Box 30"/>
            <p:cNvSpPr txBox="1">
              <a:spLocks noChangeArrowheads="1"/>
            </p:cNvSpPr>
            <p:nvPr/>
          </p:nvSpPr>
          <p:spPr bwMode="auto">
            <a:xfrm>
              <a:off x="609600" y="6172200"/>
              <a:ext cx="419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1      2      3     4       5      6     7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3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4572000" y="669925"/>
            <a:ext cx="41148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 dirty="0">
                <a:sym typeface="Wingdings" pitchFamily="2" charset="2"/>
              </a:rPr>
              <a:t>while(m&gt;=2)  // m=2</a:t>
            </a:r>
          </a:p>
          <a:p>
            <a:r>
              <a:rPr lang="en-US" sz="2000" b="1" dirty="0">
                <a:sym typeface="Wingdings" pitchFamily="2" charset="2"/>
              </a:rPr>
              <a:t>   do     swap(A[1],A[m])</a:t>
            </a:r>
          </a:p>
          <a:p>
            <a:r>
              <a:rPr lang="en-US" sz="2000" b="1" dirty="0">
                <a:sym typeface="Wingdings" pitchFamily="2" charset="2"/>
              </a:rPr>
              <a:t>            </a:t>
            </a:r>
          </a:p>
          <a:p>
            <a:r>
              <a:rPr lang="en-US" sz="2000" b="1" dirty="0">
                <a:sym typeface="Wingdings" pitchFamily="2" charset="2"/>
              </a:rPr>
              <a:t>m  m-1 // m=1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err="1">
                <a:sym typeface="Wingdings" pitchFamily="2" charset="2"/>
              </a:rPr>
              <a:t>Heapify</a:t>
            </a:r>
            <a:r>
              <a:rPr lang="en-US" sz="2000" b="1" dirty="0">
                <a:sym typeface="Wingdings" pitchFamily="2" charset="2"/>
              </a:rPr>
              <a:t>(A,1)</a:t>
            </a:r>
            <a:endParaRPr lang="en-US" sz="2000" b="1" dirty="0"/>
          </a:p>
          <a:p>
            <a:endParaRPr lang="en-US" sz="2000" b="1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" y="876300"/>
            <a:ext cx="4343400" cy="4991100"/>
            <a:chOff x="381000" y="533400"/>
            <a:chExt cx="4343400" cy="5334000"/>
          </a:xfrm>
        </p:grpSpPr>
        <p:sp>
          <p:nvSpPr>
            <p:cNvPr id="34818" name="Oval 2"/>
            <p:cNvSpPr>
              <a:spLocks noChangeArrowheads="1"/>
            </p:cNvSpPr>
            <p:nvPr/>
          </p:nvSpPr>
          <p:spPr bwMode="auto">
            <a:xfrm>
              <a:off x="1981200" y="533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</a:t>
              </a:r>
            </a:p>
          </p:txBody>
        </p:sp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>
              <a:off x="762000" y="1447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15</a:t>
              </a:r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 flipH="1">
              <a:off x="1447800" y="9906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533400" y="5334000"/>
              <a:ext cx="4191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12   15   19   23    44    57   87</a:t>
              </a:r>
            </a:p>
          </p:txBody>
        </p:sp>
        <p:sp>
          <p:nvSpPr>
            <p:cNvPr id="34822" name="Line 7"/>
            <p:cNvSpPr>
              <a:spLocks noChangeShapeType="1"/>
            </p:cNvSpPr>
            <p:nvPr/>
          </p:nvSpPr>
          <p:spPr bwMode="auto">
            <a:xfrm>
              <a:off x="41910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Line 8"/>
            <p:cNvSpPr>
              <a:spLocks noChangeShapeType="1"/>
            </p:cNvSpPr>
            <p:nvPr/>
          </p:nvSpPr>
          <p:spPr bwMode="auto">
            <a:xfrm>
              <a:off x="35052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9"/>
            <p:cNvSpPr>
              <a:spLocks noChangeShapeType="1"/>
            </p:cNvSpPr>
            <p:nvPr/>
          </p:nvSpPr>
          <p:spPr bwMode="auto">
            <a:xfrm>
              <a:off x="28956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10"/>
            <p:cNvSpPr>
              <a:spLocks noChangeShapeType="1"/>
            </p:cNvSpPr>
            <p:nvPr/>
          </p:nvSpPr>
          <p:spPr bwMode="auto">
            <a:xfrm>
              <a:off x="22860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6764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Oval 16"/>
            <p:cNvSpPr>
              <a:spLocks noChangeArrowheads="1"/>
            </p:cNvSpPr>
            <p:nvPr/>
          </p:nvSpPr>
          <p:spPr bwMode="auto">
            <a:xfrm>
              <a:off x="1371600" y="4191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</a:t>
              </a:r>
            </a:p>
          </p:txBody>
        </p:sp>
        <p:sp>
          <p:nvSpPr>
            <p:cNvPr id="34829" name="Line 19"/>
            <p:cNvSpPr>
              <a:spLocks noChangeShapeType="1"/>
            </p:cNvSpPr>
            <p:nvPr/>
          </p:nvSpPr>
          <p:spPr bwMode="auto">
            <a:xfrm>
              <a:off x="11430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Rectangle 20"/>
            <p:cNvSpPr>
              <a:spLocks noChangeArrowheads="1"/>
            </p:cNvSpPr>
            <p:nvPr/>
          </p:nvSpPr>
          <p:spPr bwMode="auto">
            <a:xfrm>
              <a:off x="381000" y="2438400"/>
              <a:ext cx="4191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12   15   19   23    44    57   87</a:t>
              </a:r>
            </a:p>
          </p:txBody>
        </p:sp>
        <p:sp>
          <p:nvSpPr>
            <p:cNvPr id="34831" name="Line 21"/>
            <p:cNvSpPr>
              <a:spLocks noChangeShapeType="1"/>
            </p:cNvSpPr>
            <p:nvPr/>
          </p:nvSpPr>
          <p:spPr bwMode="auto">
            <a:xfrm>
              <a:off x="40386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22"/>
            <p:cNvSpPr>
              <a:spLocks noChangeShapeType="1"/>
            </p:cNvSpPr>
            <p:nvPr/>
          </p:nvSpPr>
          <p:spPr bwMode="auto">
            <a:xfrm>
              <a:off x="33528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23"/>
            <p:cNvSpPr>
              <a:spLocks noChangeShapeType="1"/>
            </p:cNvSpPr>
            <p:nvPr/>
          </p:nvSpPr>
          <p:spPr bwMode="auto">
            <a:xfrm>
              <a:off x="27432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24"/>
            <p:cNvSpPr>
              <a:spLocks noChangeShapeType="1"/>
            </p:cNvSpPr>
            <p:nvPr/>
          </p:nvSpPr>
          <p:spPr bwMode="auto">
            <a:xfrm>
              <a:off x="21336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25"/>
            <p:cNvSpPr>
              <a:spLocks noChangeShapeType="1"/>
            </p:cNvSpPr>
            <p:nvPr/>
          </p:nvSpPr>
          <p:spPr bwMode="auto">
            <a:xfrm>
              <a:off x="990600" y="2209800"/>
              <a:ext cx="0" cy="1143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381000" y="3048000"/>
              <a:ext cx="419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1      2      3     4       5      6     7</a:t>
              </a:r>
            </a:p>
          </p:txBody>
        </p:sp>
        <p:sp>
          <p:nvSpPr>
            <p:cNvPr id="34837" name="Line 27"/>
            <p:cNvSpPr>
              <a:spLocks noChangeShapeType="1"/>
            </p:cNvSpPr>
            <p:nvPr/>
          </p:nvSpPr>
          <p:spPr bwMode="auto">
            <a:xfrm>
              <a:off x="1600200" y="2438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9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Heapsort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HEAPSORT(array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Build_heap</a:t>
            </a:r>
            <a:r>
              <a:rPr lang="en-US" sz="2800" dirty="0" smtClean="0"/>
              <a:t>(</a:t>
            </a:r>
            <a:r>
              <a:rPr lang="en-US" sz="2800" dirty="0" err="1" smtClean="0"/>
              <a:t>A,n</a:t>
            </a:r>
            <a:r>
              <a:rPr lang="en-US" sz="2800" dirty="0" smtClean="0"/>
              <a:t>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dirty="0" err="1" smtClean="0">
                <a:sym typeface="Wingdings" pitchFamily="2" charset="2"/>
              </a:rPr>
              <a:t>n</a:t>
            </a:r>
            <a:endParaRPr lang="en-US" sz="2800" dirty="0" smtClean="0">
              <a:sym typeface="Wingdings" pitchFamily="2" charset="2"/>
            </a:endParaRP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while(m&gt;=2)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do     swap(A[1],A[m])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         mm-1</a:t>
            </a:r>
          </a:p>
          <a:p>
            <a:pPr eaLnBrk="1" hangingPunct="1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            </a:t>
            </a:r>
            <a:r>
              <a:rPr lang="en-US" sz="2800" dirty="0" err="1" smtClean="0">
                <a:sym typeface="Wingdings" pitchFamily="2" charset="2"/>
              </a:rPr>
              <a:t>Heapify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err="1" smtClean="0">
                <a:sym typeface="Wingdings" pitchFamily="2" charset="2"/>
              </a:rPr>
              <a:t>A,m</a:t>
            </a:r>
            <a:r>
              <a:rPr lang="en-US" sz="2800" dirty="0" smtClean="0">
                <a:sym typeface="Wingdings" pitchFamily="2" charset="2"/>
              </a:rPr>
              <a:t>)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34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Heapify(A,i)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6196405" cy="3970469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 dirty="0" err="1" smtClean="0"/>
              <a:t>Heapify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A,i</a:t>
            </a:r>
            <a:r>
              <a:rPr lang="en-US" sz="2400" b="1" dirty="0" smtClean="0"/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l </a:t>
            </a:r>
            <a:r>
              <a:rPr lang="en-US" sz="2400" dirty="0" smtClean="0">
                <a:sym typeface="Wingdings" pitchFamily="2" charset="2"/>
              </a:rPr>
              <a:t> Left(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ym typeface="Wingdings" pitchFamily="2" charset="2"/>
              </a:rPr>
              <a:t>r  Right(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l &lt;= heap-size[A] and A[l]&gt; A[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     then</a:t>
            </a:r>
            <a:r>
              <a:rPr lang="en-US" sz="2400" dirty="0" smtClean="0">
                <a:sym typeface="Wingdings" pitchFamily="2" charset="2"/>
              </a:rPr>
              <a:t> largest  l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     else</a:t>
            </a:r>
            <a:r>
              <a:rPr lang="en-US" sz="2400" dirty="0" smtClean="0">
                <a:sym typeface="Wingdings" pitchFamily="2" charset="2"/>
              </a:rPr>
              <a:t>  largest  </a:t>
            </a:r>
            <a:r>
              <a:rPr lang="en-US" sz="2400" dirty="0" err="1" smtClean="0">
                <a:sym typeface="Wingdings" pitchFamily="2" charset="2"/>
              </a:rPr>
              <a:t>i</a:t>
            </a:r>
            <a:endParaRPr lang="en-US" sz="24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 r&lt;= heap-size[A] and A[r] &gt; A[largest]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      then</a:t>
            </a:r>
            <a:r>
              <a:rPr lang="en-US" sz="2400" dirty="0" smtClean="0"/>
              <a:t> largest </a:t>
            </a:r>
            <a:r>
              <a:rPr lang="en-US" sz="2400" dirty="0" smtClean="0">
                <a:sym typeface="Wingdings" pitchFamily="2" charset="2"/>
              </a:rPr>
              <a:t> r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if</a:t>
            </a:r>
            <a:r>
              <a:rPr lang="en-US" sz="2400" dirty="0" smtClean="0"/>
              <a:t> largest !=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then</a:t>
            </a:r>
            <a:r>
              <a:rPr lang="en-US" sz="2400" dirty="0" smtClean="0"/>
              <a:t> exchange A[</a:t>
            </a:r>
            <a:r>
              <a:rPr lang="en-US" sz="2400" dirty="0" err="1" smtClean="0"/>
              <a:t>i</a:t>
            </a:r>
            <a:r>
              <a:rPr lang="en-US" sz="2400" dirty="0" smtClean="0"/>
              <a:t>] </a:t>
            </a:r>
            <a:r>
              <a:rPr lang="en-US" sz="2400" dirty="0" smtClean="0">
                <a:sym typeface="Wingdings" pitchFamily="2" charset="2"/>
              </a:rPr>
              <a:t> A[largest]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    </a:t>
            </a:r>
            <a:r>
              <a:rPr lang="en-US" sz="2400" dirty="0" err="1" smtClean="0"/>
              <a:t>Heapify</a:t>
            </a:r>
            <a:r>
              <a:rPr lang="en-US" sz="2400" dirty="0" smtClean="0"/>
              <a:t>(</a:t>
            </a:r>
            <a:r>
              <a:rPr lang="en-US" sz="2400" dirty="0" err="1" smtClean="0"/>
              <a:t>A,largest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2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1676400" y="3048000"/>
            <a:ext cx="5791200" cy="2209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28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/>
              </a:rPr>
              <a:t>Heap Sort</a:t>
            </a:r>
            <a:endParaRPr lang="en-US" sz="28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hlink"/>
              </a:solidFill>
              <a:latin typeface="Arial Black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Today’s 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7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algorithm which uses important data structure Heap</a:t>
            </a:r>
          </a:p>
          <a:p>
            <a:r>
              <a:rPr lang="en-US" dirty="0"/>
              <a:t>Running time of </a:t>
            </a:r>
            <a:r>
              <a:rPr lang="en-US" b="1" dirty="0" err="1"/>
              <a:t>heapsort</a:t>
            </a:r>
            <a:r>
              <a:rPr lang="en-US" dirty="0"/>
              <a:t> is </a:t>
            </a:r>
          </a:p>
          <a:p>
            <a:pPr>
              <a:buFontTx/>
              <a:buNone/>
            </a:pPr>
            <a:r>
              <a:rPr lang="en-US" sz="3600" dirty="0">
                <a:cs typeface="Times New Roman" pitchFamily="18" charset="0"/>
              </a:rPr>
              <a:t>     Ο </a:t>
            </a:r>
            <a:r>
              <a:rPr lang="en-US" dirty="0"/>
              <a:t>(n log n) </a:t>
            </a:r>
          </a:p>
          <a:p>
            <a:r>
              <a:rPr lang="en-US" dirty="0" smtClean="0"/>
              <a:t>A </a:t>
            </a:r>
            <a:r>
              <a:rPr lang="en-US" dirty="0"/>
              <a:t>design technique that uses a logical data </a:t>
            </a:r>
            <a:r>
              <a:rPr lang="en-US" dirty="0" smtClean="0"/>
              <a:t>structure(ADT)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heap is a </a:t>
            </a:r>
            <a:r>
              <a:rPr lang="en-US" sz="2800" dirty="0" smtClean="0"/>
              <a:t>almost </a:t>
            </a:r>
            <a:r>
              <a:rPr lang="en-US" sz="2800" dirty="0"/>
              <a:t>complete binary tree that conforms to the heap order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heap order property in a min-heap, for every node x, the key in the parent is smaller than or equal to the key in 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other words, the parent node has key smaller than or equal to both of its children nodes </a:t>
            </a:r>
          </a:p>
        </p:txBody>
      </p:sp>
    </p:spTree>
    <p:extLst>
      <p:ext uri="{BB962C8B-B14F-4D97-AF65-F5344CB8AC3E}">
        <p14:creationId xmlns:p14="http://schemas.microsoft.com/office/powerpoint/2010/main" val="10254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00" y="762000"/>
            <a:ext cx="6705600" cy="3581400"/>
            <a:chOff x="381000" y="381000"/>
            <a:chExt cx="7696200" cy="3962400"/>
          </a:xfrm>
          <a:solidFill>
            <a:schemeClr val="bg2">
              <a:lumMod val="75000"/>
            </a:schemeClr>
          </a:solidFill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4038600" y="3810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16</a:t>
              </a: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7239000" y="21336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3</a:t>
              </a: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743200" y="22860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914400" y="22860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8</a:t>
              </a: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6324600" y="10668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10</a:t>
              </a: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1828800" y="11430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14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5486400" y="21336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9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743200" y="36576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24000" y="36576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81000" y="3657600"/>
              <a:ext cx="838200" cy="685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2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2667000" y="762000"/>
              <a:ext cx="137160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876800" y="762000"/>
              <a:ext cx="15240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1447800" y="1676400"/>
              <a:ext cx="457200" cy="609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514600" y="1676400"/>
              <a:ext cx="457200" cy="685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6019800" y="1600200"/>
              <a:ext cx="45720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7010400" y="1676400"/>
              <a:ext cx="45720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H="1">
              <a:off x="762000" y="2895600"/>
              <a:ext cx="381000" cy="838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524000" y="2895600"/>
              <a:ext cx="304800" cy="76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>
              <a:off x="2971800" y="2971800"/>
              <a:ext cx="228600" cy="76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4648200"/>
            <a:ext cx="7391400" cy="1295400"/>
            <a:chOff x="838200" y="4648200"/>
            <a:chExt cx="7696200" cy="1295400"/>
          </a:xfrm>
        </p:grpSpPr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838200" y="5181600"/>
              <a:ext cx="7696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/>
                <a:t>16    14     10    8     7     9      3       2       4       1      </a:t>
              </a: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72390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64770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56388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49530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42672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37338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>
              <a:off x="30480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23622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1524000" y="5181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7696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  1        2       3      4       5     6      7       8         9         10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8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086600" cy="36038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root of the tree A[1], and given the index of a node the indices of the Parent(</a:t>
            </a:r>
            <a:r>
              <a:rPr lang="en-US" sz="2800" dirty="0" err="1"/>
              <a:t>i</a:t>
            </a:r>
            <a:r>
              <a:rPr lang="en-US" sz="2800" dirty="0"/>
              <a:t>), left child Left(</a:t>
            </a:r>
            <a:r>
              <a:rPr lang="en-US" sz="2800" dirty="0" err="1"/>
              <a:t>i</a:t>
            </a:r>
            <a:r>
              <a:rPr lang="en-US" sz="2800" dirty="0"/>
              <a:t>) and right child can be computed as: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Parent(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return [</a:t>
            </a:r>
            <a:r>
              <a:rPr lang="en-US" sz="2800" dirty="0" err="1"/>
              <a:t>i</a:t>
            </a:r>
            <a:r>
              <a:rPr lang="en-US" sz="2800" dirty="0"/>
              <a:t>/2]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Left(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return 2i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Right(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return 2i+1</a:t>
            </a:r>
          </a:p>
        </p:txBody>
      </p:sp>
    </p:spTree>
    <p:extLst>
      <p:ext uri="{BB962C8B-B14F-4D97-AF65-F5344CB8AC3E}">
        <p14:creationId xmlns:p14="http://schemas.microsoft.com/office/powerpoint/2010/main" val="33906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heaps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119256"/>
            <a:ext cx="6385560" cy="39005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Two types of heaps every heap should justify </a:t>
            </a:r>
            <a:r>
              <a:rPr lang="en-US" sz="2800" b="1" dirty="0"/>
              <a:t>heap property: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Max-heap</a:t>
            </a:r>
            <a:r>
              <a:rPr lang="en-US" sz="2800" b="1" dirty="0" smtClean="0"/>
              <a:t>: </a:t>
            </a:r>
            <a:r>
              <a:rPr lang="en-US" sz="2800" dirty="0" smtClean="0"/>
              <a:t>Maximum </a:t>
            </a:r>
            <a:r>
              <a:rPr lang="en-US" sz="2800" dirty="0"/>
              <a:t>element remain on the top of tree mostly used for sorting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Max-heap property:                             </a:t>
            </a:r>
            <a:r>
              <a:rPr lang="en-US" sz="2800" dirty="0"/>
              <a:t>A[Parent(</a:t>
            </a:r>
            <a:r>
              <a:rPr lang="en-US" sz="2800" dirty="0" err="1"/>
              <a:t>i</a:t>
            </a:r>
            <a:r>
              <a:rPr lang="en-US" sz="2800" dirty="0"/>
              <a:t>)]&gt;=A[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Min-heap</a:t>
            </a:r>
            <a:r>
              <a:rPr lang="en-US" sz="2800" b="1" dirty="0" smtClean="0"/>
              <a:t>: </a:t>
            </a:r>
            <a:r>
              <a:rPr lang="en-US" sz="2800" dirty="0" smtClean="0"/>
              <a:t>Minimum </a:t>
            </a:r>
            <a:r>
              <a:rPr lang="en-US" sz="2800" dirty="0"/>
              <a:t>element remain on the top of tree used in priority queue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Min-heap property:                             </a:t>
            </a:r>
            <a:r>
              <a:rPr lang="en-US" sz="2800" dirty="0"/>
              <a:t>A[Parent(</a:t>
            </a:r>
            <a:r>
              <a:rPr lang="en-US" sz="2800" dirty="0" err="1"/>
              <a:t>i</a:t>
            </a:r>
            <a:r>
              <a:rPr lang="en-US" sz="2800" dirty="0"/>
              <a:t>)]&lt;=A[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5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965245" cy="120248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Heapsort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001000" cy="3603812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We build a max-heap out of given array of numbers A[1…n]</a:t>
            </a:r>
          </a:p>
          <a:p>
            <a:pPr eaLnBrk="1" hangingPunct="1"/>
            <a:r>
              <a:rPr lang="en-US" dirty="0" smtClean="0"/>
              <a:t>We repeatedly extract the maximum item from the heap</a:t>
            </a:r>
          </a:p>
          <a:p>
            <a:pPr eaLnBrk="1" hangingPunct="1"/>
            <a:r>
              <a:rPr lang="en-US" dirty="0" smtClean="0"/>
              <a:t>Once the maximum item is removed we are left with a </a:t>
            </a:r>
            <a:r>
              <a:rPr lang="en-US" b="1" dirty="0" smtClean="0"/>
              <a:t>hole </a:t>
            </a:r>
            <a:r>
              <a:rPr lang="en-US" dirty="0" smtClean="0"/>
              <a:t>at top</a:t>
            </a:r>
          </a:p>
          <a:p>
            <a:pPr eaLnBrk="1" hangingPunct="1"/>
            <a:r>
              <a:rPr lang="en-US" dirty="0" smtClean="0"/>
              <a:t>To fix it, we will replace it with the last leaf in tree</a:t>
            </a:r>
          </a:p>
          <a:p>
            <a:r>
              <a:rPr lang="en-US" dirty="0"/>
              <a:t>But now heap order will very likely to be violated</a:t>
            </a:r>
          </a:p>
          <a:p>
            <a:r>
              <a:rPr lang="en-US" dirty="0"/>
              <a:t>We will apply a </a:t>
            </a:r>
            <a:r>
              <a:rPr lang="en-US" dirty="0" err="1"/>
              <a:t>heapify</a:t>
            </a:r>
            <a:r>
              <a:rPr lang="en-US" dirty="0"/>
              <a:t> procedure to the root to restore the heap property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10682</TotalTime>
  <Words>837</Words>
  <Application>Microsoft Office PowerPoint</Application>
  <PresentationFormat>On-screen Show (4:3)</PresentationFormat>
  <Paragraphs>200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PowerPoint Presentation</vt:lpstr>
      <vt:lpstr>Last Lecture</vt:lpstr>
      <vt:lpstr>PowerPoint Presentation</vt:lpstr>
      <vt:lpstr>Heapsort</vt:lpstr>
      <vt:lpstr>Heap</vt:lpstr>
      <vt:lpstr>PowerPoint Presentation</vt:lpstr>
      <vt:lpstr>Basic Functions</vt:lpstr>
      <vt:lpstr>Types of heaps</vt:lpstr>
      <vt:lpstr>Heapsort Algorithm</vt:lpstr>
      <vt:lpstr>Heapsort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Heapsort</vt:lpstr>
      <vt:lpstr>Analysis of Heapify(A,i)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226</cp:revision>
  <cp:lastPrinted>1601-01-01T00:00:00Z</cp:lastPrinted>
  <dcterms:created xsi:type="dcterms:W3CDTF">2000-12-31T21:35:57Z</dcterms:created>
  <dcterms:modified xsi:type="dcterms:W3CDTF">2019-03-11T05:25:05Z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