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1" r:id="rId2"/>
    <p:sldId id="360" r:id="rId3"/>
    <p:sldId id="381" r:id="rId4"/>
    <p:sldId id="404" r:id="rId5"/>
    <p:sldId id="405" r:id="rId6"/>
    <p:sldId id="408" r:id="rId7"/>
    <p:sldId id="409" r:id="rId8"/>
    <p:sldId id="410" r:id="rId9"/>
    <p:sldId id="418" r:id="rId10"/>
    <p:sldId id="419" r:id="rId11"/>
    <p:sldId id="411" r:id="rId12"/>
    <p:sldId id="412" r:id="rId13"/>
    <p:sldId id="413" r:id="rId14"/>
    <p:sldId id="414" r:id="rId15"/>
    <p:sldId id="415" r:id="rId16"/>
    <p:sldId id="416" r:id="rId17"/>
    <p:sldId id="41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0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5052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# 9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4"/>
          <p:cNvSpPr>
            <a:spLocks noChangeArrowheads="1"/>
          </p:cNvSpPr>
          <p:nvPr/>
        </p:nvSpPr>
        <p:spPr bwMode="auto">
          <a:xfrm>
            <a:off x="4191000" y="914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16</a:t>
            </a:r>
          </a:p>
        </p:txBody>
      </p:sp>
      <p:sp>
        <p:nvSpPr>
          <p:cNvPr id="38915" name="Oval 5"/>
          <p:cNvSpPr>
            <a:spLocks noChangeArrowheads="1"/>
          </p:cNvSpPr>
          <p:nvPr/>
        </p:nvSpPr>
        <p:spPr bwMode="auto">
          <a:xfrm>
            <a:off x="2286000" y="3124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8</a:t>
            </a:r>
          </a:p>
        </p:txBody>
      </p:sp>
      <p:sp>
        <p:nvSpPr>
          <p:cNvPr id="38916" name="Oval 6"/>
          <p:cNvSpPr>
            <a:spLocks noChangeArrowheads="1"/>
          </p:cNvSpPr>
          <p:nvPr/>
        </p:nvSpPr>
        <p:spPr bwMode="auto">
          <a:xfrm>
            <a:off x="4876800" y="1828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10</a:t>
            </a:r>
          </a:p>
        </p:txBody>
      </p:sp>
      <p:sp>
        <p:nvSpPr>
          <p:cNvPr id="38917" name="Oval 7"/>
          <p:cNvSpPr>
            <a:spLocks noChangeArrowheads="1"/>
          </p:cNvSpPr>
          <p:nvPr/>
        </p:nvSpPr>
        <p:spPr bwMode="auto">
          <a:xfrm>
            <a:off x="2971800" y="1828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38918" name="Oval 8"/>
          <p:cNvSpPr>
            <a:spLocks noChangeArrowheads="1"/>
          </p:cNvSpPr>
          <p:nvPr/>
        </p:nvSpPr>
        <p:spPr bwMode="auto">
          <a:xfrm>
            <a:off x="3505200" y="3124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38919" name="Oval 9"/>
          <p:cNvSpPr>
            <a:spLocks noChangeArrowheads="1"/>
          </p:cNvSpPr>
          <p:nvPr/>
        </p:nvSpPr>
        <p:spPr bwMode="auto">
          <a:xfrm>
            <a:off x="4419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38920" name="Oval 10"/>
          <p:cNvSpPr>
            <a:spLocks noChangeArrowheads="1"/>
          </p:cNvSpPr>
          <p:nvPr/>
        </p:nvSpPr>
        <p:spPr bwMode="auto">
          <a:xfrm>
            <a:off x="5715000" y="3124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H="1">
            <a:off x="3657600" y="1371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2"/>
          <p:cNvSpPr>
            <a:spLocks noChangeShapeType="1"/>
          </p:cNvSpPr>
          <p:nvPr/>
        </p:nvSpPr>
        <p:spPr bwMode="auto">
          <a:xfrm>
            <a:off x="4800600" y="1371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 flipH="1">
            <a:off x="2743200" y="243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35052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 flipH="1">
            <a:off x="4724400" y="243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>
            <a:off x="5486400" y="2438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Oval 17"/>
          <p:cNvSpPr>
            <a:spLocks noChangeArrowheads="1"/>
          </p:cNvSpPr>
          <p:nvPr/>
        </p:nvSpPr>
        <p:spPr bwMode="auto">
          <a:xfrm>
            <a:off x="19050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 flipH="1">
            <a:off x="2286000" y="3810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Oval 19"/>
          <p:cNvSpPr>
            <a:spLocks noChangeArrowheads="1"/>
          </p:cNvSpPr>
          <p:nvPr/>
        </p:nvSpPr>
        <p:spPr bwMode="auto">
          <a:xfrm>
            <a:off x="2743200" y="43434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>
            <a:off x="2743200" y="3810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Oval 21"/>
          <p:cNvSpPr>
            <a:spLocks noChangeArrowheads="1"/>
          </p:cNvSpPr>
          <p:nvPr/>
        </p:nvSpPr>
        <p:spPr bwMode="auto">
          <a:xfrm>
            <a:off x="3505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 flipH="1">
            <a:off x="37338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Text Box 23"/>
          <p:cNvSpPr txBox="1">
            <a:spLocks noChangeArrowheads="1"/>
          </p:cNvSpPr>
          <p:nvPr/>
        </p:nvSpPr>
        <p:spPr bwMode="auto">
          <a:xfrm>
            <a:off x="4343400" y="60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2971800" y="1447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5410200" y="1600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38936" name="Text Box 26"/>
          <p:cNvSpPr txBox="1">
            <a:spLocks noChangeArrowheads="1"/>
          </p:cNvSpPr>
          <p:nvPr/>
        </p:nvSpPr>
        <p:spPr bwMode="auto">
          <a:xfrm>
            <a:off x="2286000" y="2819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3886200" y="2743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38938" name="Text Box 28"/>
          <p:cNvSpPr txBox="1">
            <a:spLocks noChangeArrowheads="1"/>
          </p:cNvSpPr>
          <p:nvPr/>
        </p:nvSpPr>
        <p:spPr bwMode="auto">
          <a:xfrm>
            <a:off x="4953000" y="2971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6</a:t>
            </a:r>
          </a:p>
        </p:txBody>
      </p:sp>
      <p:sp>
        <p:nvSpPr>
          <p:cNvPr id="38939" name="Text Box 29"/>
          <p:cNvSpPr txBox="1">
            <a:spLocks noChangeArrowheads="1"/>
          </p:cNvSpPr>
          <p:nvPr/>
        </p:nvSpPr>
        <p:spPr bwMode="auto">
          <a:xfrm>
            <a:off x="1905000" y="3886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8</a:t>
            </a:r>
          </a:p>
        </p:txBody>
      </p:sp>
      <p:sp>
        <p:nvSpPr>
          <p:cNvPr id="38940" name="Text Box 30"/>
          <p:cNvSpPr txBox="1">
            <a:spLocks noChangeArrowheads="1"/>
          </p:cNvSpPr>
          <p:nvPr/>
        </p:nvSpPr>
        <p:spPr bwMode="auto">
          <a:xfrm>
            <a:off x="3048000" y="4038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9</a:t>
            </a:r>
          </a:p>
        </p:txBody>
      </p:sp>
      <p:sp>
        <p:nvSpPr>
          <p:cNvPr id="38941" name="Text Box 31"/>
          <p:cNvSpPr txBox="1">
            <a:spLocks noChangeArrowheads="1"/>
          </p:cNvSpPr>
          <p:nvPr/>
        </p:nvSpPr>
        <p:spPr bwMode="auto">
          <a:xfrm>
            <a:off x="3962400" y="4114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10</a:t>
            </a:r>
          </a:p>
        </p:txBody>
      </p:sp>
      <p:sp>
        <p:nvSpPr>
          <p:cNvPr id="38942" name="Text Box 33"/>
          <p:cNvSpPr txBox="1">
            <a:spLocks noChangeArrowheads="1"/>
          </p:cNvSpPr>
          <p:nvPr/>
        </p:nvSpPr>
        <p:spPr bwMode="auto">
          <a:xfrm>
            <a:off x="6324600" y="2895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7</a:t>
            </a:r>
          </a:p>
        </p:txBody>
      </p:sp>
      <p:sp>
        <p:nvSpPr>
          <p:cNvPr id="38943" name="Text Box 34"/>
          <p:cNvSpPr txBox="1">
            <a:spLocks noChangeArrowheads="1"/>
          </p:cNvSpPr>
          <p:nvPr/>
        </p:nvSpPr>
        <p:spPr bwMode="auto">
          <a:xfrm>
            <a:off x="2971800" y="4953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i</a:t>
            </a:r>
          </a:p>
        </p:txBody>
      </p:sp>
      <p:sp>
        <p:nvSpPr>
          <p:cNvPr id="38944" name="Text Box 35"/>
          <p:cNvSpPr txBox="1">
            <a:spLocks noChangeArrowheads="1"/>
          </p:cNvSpPr>
          <p:nvPr/>
        </p:nvSpPr>
        <p:spPr bwMode="auto">
          <a:xfrm>
            <a:off x="2819400" y="55626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/>
              <a:t>     ( c )</a:t>
            </a:r>
          </a:p>
        </p:txBody>
      </p:sp>
    </p:spTree>
    <p:extLst>
      <p:ext uri="{BB962C8B-B14F-4D97-AF65-F5344CB8AC3E}">
        <p14:creationId xmlns:p14="http://schemas.microsoft.com/office/powerpoint/2010/main" val="37025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1367291" y="1128916"/>
            <a:ext cx="419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4      1     3     2     16      9     10</a:t>
            </a: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49486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43390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37294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30436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25102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19006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5558291" y="1128916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14     8       7</a:t>
            </a:r>
          </a:p>
        </p:txBody>
      </p:sp>
      <p:sp>
        <p:nvSpPr>
          <p:cNvPr id="54320" name="Line 48"/>
          <p:cNvSpPr>
            <a:spLocks noChangeShapeType="1"/>
          </p:cNvSpPr>
          <p:nvPr/>
        </p:nvSpPr>
        <p:spPr bwMode="auto">
          <a:xfrm>
            <a:off x="67012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21" name="Line 49"/>
          <p:cNvSpPr>
            <a:spLocks noChangeShapeType="1"/>
          </p:cNvSpPr>
          <p:nvPr/>
        </p:nvSpPr>
        <p:spPr bwMode="auto">
          <a:xfrm>
            <a:off x="60154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1367291" y="824116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1       2     3     4       5     6      7    8      9     10</a:t>
            </a:r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1062491" y="1128916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9005" y="1696952"/>
            <a:ext cx="7346795" cy="4476127"/>
            <a:chOff x="0" y="1295400"/>
            <a:chExt cx="9372600" cy="4953000"/>
          </a:xfrm>
        </p:grpSpPr>
        <p:sp>
          <p:nvSpPr>
            <p:cNvPr id="54276" name="Oval 4"/>
            <p:cNvSpPr>
              <a:spLocks noChangeArrowheads="1"/>
            </p:cNvSpPr>
            <p:nvPr/>
          </p:nvSpPr>
          <p:spPr bwMode="auto">
            <a:xfrm>
              <a:off x="2286000" y="1600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381000" y="3810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2</a:t>
              </a:r>
            </a:p>
          </p:txBody>
        </p:sp>
        <p:sp>
          <p:nvSpPr>
            <p:cNvPr id="54278" name="Oval 6"/>
            <p:cNvSpPr>
              <a:spLocks noChangeArrowheads="1"/>
            </p:cNvSpPr>
            <p:nvPr/>
          </p:nvSpPr>
          <p:spPr bwMode="auto">
            <a:xfrm>
              <a:off x="2971800" y="25146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3</a:t>
              </a:r>
            </a:p>
          </p:txBody>
        </p:sp>
        <p:sp>
          <p:nvSpPr>
            <p:cNvPr id="54279" name="Oval 7"/>
            <p:cNvSpPr>
              <a:spLocks noChangeArrowheads="1"/>
            </p:cNvSpPr>
            <p:nvPr/>
          </p:nvSpPr>
          <p:spPr bwMode="auto">
            <a:xfrm>
              <a:off x="1066800" y="25146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1600200" y="3810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16</a:t>
              </a:r>
            </a:p>
          </p:txBody>
        </p:sp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2514600" y="3886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9</a:t>
              </a:r>
            </a:p>
          </p:txBody>
        </p:sp>
        <p:sp>
          <p:nvSpPr>
            <p:cNvPr id="54282" name="Oval 10"/>
            <p:cNvSpPr>
              <a:spLocks noChangeArrowheads="1"/>
            </p:cNvSpPr>
            <p:nvPr/>
          </p:nvSpPr>
          <p:spPr bwMode="auto">
            <a:xfrm>
              <a:off x="3810000" y="3810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10</a:t>
              </a:r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H="1">
              <a:off x="1752600" y="20574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2895600" y="20574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H="1">
              <a:off x="838200" y="31242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1600200" y="31242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 flipH="1">
              <a:off x="2819400" y="31242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>
              <a:off x="3581400" y="31242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Oval 17"/>
            <p:cNvSpPr>
              <a:spLocks noChangeArrowheads="1"/>
            </p:cNvSpPr>
            <p:nvPr/>
          </p:nvSpPr>
          <p:spPr bwMode="auto">
            <a:xfrm>
              <a:off x="0" y="5029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14</a:t>
              </a:r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 flipH="1">
              <a:off x="381000" y="4495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Oval 19"/>
            <p:cNvSpPr>
              <a:spLocks noChangeArrowheads="1"/>
            </p:cNvSpPr>
            <p:nvPr/>
          </p:nvSpPr>
          <p:spPr bwMode="auto">
            <a:xfrm>
              <a:off x="838200" y="5029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8</a:t>
              </a:r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>
              <a:off x="838200" y="44958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Oval 21"/>
            <p:cNvSpPr>
              <a:spLocks noChangeArrowheads="1"/>
            </p:cNvSpPr>
            <p:nvPr/>
          </p:nvSpPr>
          <p:spPr bwMode="auto">
            <a:xfrm>
              <a:off x="1600200" y="5029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 flipH="1">
              <a:off x="1828800" y="44958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Text Box 23"/>
            <p:cNvSpPr txBox="1">
              <a:spLocks noChangeArrowheads="1"/>
            </p:cNvSpPr>
            <p:nvPr/>
          </p:nvSpPr>
          <p:spPr bwMode="auto">
            <a:xfrm>
              <a:off x="2438400" y="129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1</a:t>
              </a:r>
            </a:p>
          </p:txBody>
        </p:sp>
        <p:sp>
          <p:nvSpPr>
            <p:cNvPr id="54296" name="Text Box 24"/>
            <p:cNvSpPr txBox="1">
              <a:spLocks noChangeArrowheads="1"/>
            </p:cNvSpPr>
            <p:nvPr/>
          </p:nvSpPr>
          <p:spPr bwMode="auto">
            <a:xfrm>
              <a:off x="1066800" y="2133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2</a:t>
              </a:r>
            </a:p>
          </p:txBody>
        </p:sp>
        <p:sp>
          <p:nvSpPr>
            <p:cNvPr id="54297" name="Text Box 25"/>
            <p:cNvSpPr txBox="1">
              <a:spLocks noChangeArrowheads="1"/>
            </p:cNvSpPr>
            <p:nvPr/>
          </p:nvSpPr>
          <p:spPr bwMode="auto">
            <a:xfrm>
              <a:off x="3505200" y="2286000"/>
              <a:ext cx="609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3</a:t>
              </a:r>
            </a:p>
          </p:txBody>
        </p:sp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81000" y="35052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4</a:t>
              </a: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1981200" y="3429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5</a:t>
              </a:r>
            </a:p>
          </p:txBody>
        </p:sp>
        <p:sp>
          <p:nvSpPr>
            <p:cNvPr id="54300" name="Text Box 28"/>
            <p:cNvSpPr txBox="1">
              <a:spLocks noChangeArrowheads="1"/>
            </p:cNvSpPr>
            <p:nvPr/>
          </p:nvSpPr>
          <p:spPr bwMode="auto">
            <a:xfrm>
              <a:off x="3048000" y="36576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6</a:t>
              </a:r>
            </a:p>
          </p:txBody>
        </p:sp>
        <p:sp>
          <p:nvSpPr>
            <p:cNvPr id="54301" name="Text Box 29"/>
            <p:cNvSpPr txBox="1">
              <a:spLocks noChangeArrowheads="1"/>
            </p:cNvSpPr>
            <p:nvPr/>
          </p:nvSpPr>
          <p:spPr bwMode="auto">
            <a:xfrm>
              <a:off x="4191000" y="35052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7</a:t>
              </a:r>
            </a:p>
          </p:txBody>
        </p:sp>
        <p:sp>
          <p:nvSpPr>
            <p:cNvPr id="54302" name="Text Box 30"/>
            <p:cNvSpPr txBox="1">
              <a:spLocks noChangeArrowheads="1"/>
            </p:cNvSpPr>
            <p:nvPr/>
          </p:nvSpPr>
          <p:spPr bwMode="auto">
            <a:xfrm>
              <a:off x="0" y="457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8</a:t>
              </a: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1143000" y="47244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9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2057400" y="4800600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10</a:t>
              </a:r>
            </a:p>
          </p:txBody>
        </p:sp>
        <p:sp>
          <p:nvSpPr>
            <p:cNvPr id="54325" name="Oval 53"/>
            <p:cNvSpPr>
              <a:spLocks noChangeArrowheads="1"/>
            </p:cNvSpPr>
            <p:nvPr/>
          </p:nvSpPr>
          <p:spPr bwMode="auto">
            <a:xfrm>
              <a:off x="7010400" y="21336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  <p:sp>
          <p:nvSpPr>
            <p:cNvPr id="54326" name="Oval 54"/>
            <p:cNvSpPr>
              <a:spLocks noChangeArrowheads="1"/>
            </p:cNvSpPr>
            <p:nvPr/>
          </p:nvSpPr>
          <p:spPr bwMode="auto">
            <a:xfrm>
              <a:off x="5105400" y="4343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2</a:t>
              </a:r>
            </a:p>
          </p:txBody>
        </p:sp>
        <p:sp>
          <p:nvSpPr>
            <p:cNvPr id="54327" name="Oval 55"/>
            <p:cNvSpPr>
              <a:spLocks noChangeArrowheads="1"/>
            </p:cNvSpPr>
            <p:nvPr/>
          </p:nvSpPr>
          <p:spPr bwMode="auto">
            <a:xfrm>
              <a:off x="7696200" y="3048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3</a:t>
              </a:r>
            </a:p>
          </p:txBody>
        </p:sp>
        <p:sp>
          <p:nvSpPr>
            <p:cNvPr id="54328" name="Oval 56"/>
            <p:cNvSpPr>
              <a:spLocks noChangeArrowheads="1"/>
            </p:cNvSpPr>
            <p:nvPr/>
          </p:nvSpPr>
          <p:spPr bwMode="auto">
            <a:xfrm>
              <a:off x="5791200" y="3048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54329" name="Oval 57"/>
            <p:cNvSpPr>
              <a:spLocks noChangeArrowheads="1"/>
            </p:cNvSpPr>
            <p:nvPr/>
          </p:nvSpPr>
          <p:spPr bwMode="auto">
            <a:xfrm>
              <a:off x="6324600" y="4343400"/>
              <a:ext cx="685800" cy="685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16</a:t>
              </a:r>
            </a:p>
          </p:txBody>
        </p:sp>
        <p:sp>
          <p:nvSpPr>
            <p:cNvPr id="54330" name="Oval 58"/>
            <p:cNvSpPr>
              <a:spLocks noChangeArrowheads="1"/>
            </p:cNvSpPr>
            <p:nvPr/>
          </p:nvSpPr>
          <p:spPr bwMode="auto">
            <a:xfrm>
              <a:off x="7239000" y="44196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9</a:t>
              </a:r>
            </a:p>
          </p:txBody>
        </p:sp>
        <p:sp>
          <p:nvSpPr>
            <p:cNvPr id="54331" name="Oval 59"/>
            <p:cNvSpPr>
              <a:spLocks noChangeArrowheads="1"/>
            </p:cNvSpPr>
            <p:nvPr/>
          </p:nvSpPr>
          <p:spPr bwMode="auto">
            <a:xfrm>
              <a:off x="8534400" y="4343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10</a:t>
              </a:r>
            </a:p>
          </p:txBody>
        </p:sp>
        <p:sp>
          <p:nvSpPr>
            <p:cNvPr id="54332" name="Line 60"/>
            <p:cNvSpPr>
              <a:spLocks noChangeShapeType="1"/>
            </p:cNvSpPr>
            <p:nvPr/>
          </p:nvSpPr>
          <p:spPr bwMode="auto">
            <a:xfrm flipH="1">
              <a:off x="6477000" y="25908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Line 61"/>
            <p:cNvSpPr>
              <a:spLocks noChangeShapeType="1"/>
            </p:cNvSpPr>
            <p:nvPr/>
          </p:nvSpPr>
          <p:spPr bwMode="auto">
            <a:xfrm>
              <a:off x="7620000" y="2590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Line 62"/>
            <p:cNvSpPr>
              <a:spLocks noChangeShapeType="1"/>
            </p:cNvSpPr>
            <p:nvPr/>
          </p:nvSpPr>
          <p:spPr bwMode="auto">
            <a:xfrm flipH="1">
              <a:off x="5562600" y="36576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Line 63"/>
            <p:cNvSpPr>
              <a:spLocks noChangeShapeType="1"/>
            </p:cNvSpPr>
            <p:nvPr/>
          </p:nvSpPr>
          <p:spPr bwMode="auto">
            <a:xfrm>
              <a:off x="6324600" y="36576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Line 64"/>
            <p:cNvSpPr>
              <a:spLocks noChangeShapeType="1"/>
            </p:cNvSpPr>
            <p:nvPr/>
          </p:nvSpPr>
          <p:spPr bwMode="auto">
            <a:xfrm flipH="1">
              <a:off x="7543800" y="36576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Line 65"/>
            <p:cNvSpPr>
              <a:spLocks noChangeShapeType="1"/>
            </p:cNvSpPr>
            <p:nvPr/>
          </p:nvSpPr>
          <p:spPr bwMode="auto">
            <a:xfrm>
              <a:off x="8305800" y="36576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Oval 66"/>
            <p:cNvSpPr>
              <a:spLocks noChangeArrowheads="1"/>
            </p:cNvSpPr>
            <p:nvPr/>
          </p:nvSpPr>
          <p:spPr bwMode="auto">
            <a:xfrm>
              <a:off x="4724400" y="55626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14</a:t>
              </a:r>
            </a:p>
          </p:txBody>
        </p:sp>
        <p:sp>
          <p:nvSpPr>
            <p:cNvPr id="54339" name="Line 67"/>
            <p:cNvSpPr>
              <a:spLocks noChangeShapeType="1"/>
            </p:cNvSpPr>
            <p:nvPr/>
          </p:nvSpPr>
          <p:spPr bwMode="auto">
            <a:xfrm flipH="1">
              <a:off x="5105400" y="50292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Oval 68"/>
            <p:cNvSpPr>
              <a:spLocks noChangeArrowheads="1"/>
            </p:cNvSpPr>
            <p:nvPr/>
          </p:nvSpPr>
          <p:spPr bwMode="auto">
            <a:xfrm>
              <a:off x="5562600" y="55626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8</a:t>
              </a:r>
            </a:p>
          </p:txBody>
        </p:sp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>
              <a:off x="5562600" y="50292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Oval 70"/>
            <p:cNvSpPr>
              <a:spLocks noChangeArrowheads="1"/>
            </p:cNvSpPr>
            <p:nvPr/>
          </p:nvSpPr>
          <p:spPr bwMode="auto">
            <a:xfrm>
              <a:off x="6324600" y="55626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54343" name="Line 71"/>
            <p:cNvSpPr>
              <a:spLocks noChangeShapeType="1"/>
            </p:cNvSpPr>
            <p:nvPr/>
          </p:nvSpPr>
          <p:spPr bwMode="auto">
            <a:xfrm flipH="1">
              <a:off x="6553200" y="50292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Text Box 72"/>
            <p:cNvSpPr txBox="1">
              <a:spLocks noChangeArrowheads="1"/>
            </p:cNvSpPr>
            <p:nvPr/>
          </p:nvSpPr>
          <p:spPr bwMode="auto">
            <a:xfrm>
              <a:off x="5791200" y="26670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2</a:t>
              </a:r>
            </a:p>
          </p:txBody>
        </p:sp>
        <p:sp>
          <p:nvSpPr>
            <p:cNvPr id="54345" name="Text Box 73"/>
            <p:cNvSpPr txBox="1">
              <a:spLocks noChangeArrowheads="1"/>
            </p:cNvSpPr>
            <p:nvPr/>
          </p:nvSpPr>
          <p:spPr bwMode="auto">
            <a:xfrm>
              <a:off x="8229600" y="2819400"/>
              <a:ext cx="609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3</a:t>
              </a:r>
            </a:p>
          </p:txBody>
        </p:sp>
        <p:sp>
          <p:nvSpPr>
            <p:cNvPr id="54346" name="Text Box 74"/>
            <p:cNvSpPr txBox="1">
              <a:spLocks noChangeArrowheads="1"/>
            </p:cNvSpPr>
            <p:nvPr/>
          </p:nvSpPr>
          <p:spPr bwMode="auto">
            <a:xfrm>
              <a:off x="5105400" y="4038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4</a:t>
              </a:r>
            </a:p>
          </p:txBody>
        </p:sp>
        <p:sp>
          <p:nvSpPr>
            <p:cNvPr id="54347" name="Text Box 75"/>
            <p:cNvSpPr txBox="1">
              <a:spLocks noChangeArrowheads="1"/>
            </p:cNvSpPr>
            <p:nvPr/>
          </p:nvSpPr>
          <p:spPr bwMode="auto">
            <a:xfrm>
              <a:off x="6705600" y="39624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5</a:t>
              </a:r>
            </a:p>
          </p:txBody>
        </p:sp>
        <p:sp>
          <p:nvSpPr>
            <p:cNvPr id="54348" name="Text Box 76"/>
            <p:cNvSpPr txBox="1">
              <a:spLocks noChangeArrowheads="1"/>
            </p:cNvSpPr>
            <p:nvPr/>
          </p:nvSpPr>
          <p:spPr bwMode="auto">
            <a:xfrm>
              <a:off x="7772400" y="4191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6</a:t>
              </a:r>
            </a:p>
          </p:txBody>
        </p:sp>
        <p:sp>
          <p:nvSpPr>
            <p:cNvPr id="54349" name="Text Box 77"/>
            <p:cNvSpPr txBox="1">
              <a:spLocks noChangeArrowheads="1"/>
            </p:cNvSpPr>
            <p:nvPr/>
          </p:nvSpPr>
          <p:spPr bwMode="auto">
            <a:xfrm>
              <a:off x="8915400" y="40386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7</a:t>
              </a:r>
            </a:p>
          </p:txBody>
        </p:sp>
        <p:sp>
          <p:nvSpPr>
            <p:cNvPr id="54350" name="Text Box 78"/>
            <p:cNvSpPr txBox="1">
              <a:spLocks noChangeArrowheads="1"/>
            </p:cNvSpPr>
            <p:nvPr/>
          </p:nvSpPr>
          <p:spPr bwMode="auto">
            <a:xfrm>
              <a:off x="4724400" y="5105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8</a:t>
              </a:r>
            </a:p>
          </p:txBody>
        </p:sp>
        <p:sp>
          <p:nvSpPr>
            <p:cNvPr id="54351" name="Text Box 79"/>
            <p:cNvSpPr txBox="1">
              <a:spLocks noChangeArrowheads="1"/>
            </p:cNvSpPr>
            <p:nvPr/>
          </p:nvSpPr>
          <p:spPr bwMode="auto">
            <a:xfrm>
              <a:off x="5867400" y="52578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9</a:t>
              </a:r>
            </a:p>
          </p:txBody>
        </p:sp>
        <p:sp>
          <p:nvSpPr>
            <p:cNvPr id="54352" name="Text Box 80"/>
            <p:cNvSpPr txBox="1">
              <a:spLocks noChangeArrowheads="1"/>
            </p:cNvSpPr>
            <p:nvPr/>
          </p:nvSpPr>
          <p:spPr bwMode="auto">
            <a:xfrm>
              <a:off x="6781800" y="5334000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10</a:t>
              </a:r>
            </a:p>
          </p:txBody>
        </p:sp>
        <p:sp>
          <p:nvSpPr>
            <p:cNvPr id="54353" name="Text Box 81"/>
            <p:cNvSpPr txBox="1">
              <a:spLocks noChangeArrowheads="1"/>
            </p:cNvSpPr>
            <p:nvPr/>
          </p:nvSpPr>
          <p:spPr bwMode="auto">
            <a:xfrm>
              <a:off x="7162800" y="1524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1</a:t>
              </a:r>
            </a:p>
          </p:txBody>
        </p:sp>
        <p:sp>
          <p:nvSpPr>
            <p:cNvPr id="54354" name="Text Box 82"/>
            <p:cNvSpPr txBox="1">
              <a:spLocks noChangeArrowheads="1"/>
            </p:cNvSpPr>
            <p:nvPr/>
          </p:nvSpPr>
          <p:spPr bwMode="auto">
            <a:xfrm>
              <a:off x="5943600" y="44196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/>
                <a:t>i</a:t>
              </a:r>
            </a:p>
          </p:txBody>
        </p:sp>
      </p:grp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4948691" y="11289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6" grpId="0" animBg="1"/>
      <p:bldP spid="54307" grpId="0" animBg="1"/>
      <p:bldP spid="54308" grpId="0" animBg="1"/>
      <p:bldP spid="54309" grpId="0" animBg="1"/>
      <p:bldP spid="54310" grpId="0" animBg="1"/>
      <p:bldP spid="54311" grpId="0" animBg="1"/>
      <p:bldP spid="54312" grpId="0" animBg="1"/>
      <p:bldP spid="54319" grpId="0" animBg="1"/>
      <p:bldP spid="54320" grpId="0" animBg="1"/>
      <p:bldP spid="54321" grpId="0" animBg="1"/>
      <p:bldP spid="54323" grpId="0"/>
      <p:bldP spid="54324" grpId="0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591265" y="88669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657690" y="1219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141448" y="3429000"/>
            <a:ext cx="545847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3203537" y="21336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1687295" y="21336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2111843" y="34290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16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839639" y="3505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3870684" y="34290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10</a:t>
            </a: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>
            <a:off x="2233142" y="1676400"/>
            <a:ext cx="42454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142888" y="1676400"/>
            <a:ext cx="30324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1505346" y="2743200"/>
            <a:ext cx="30324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2111843" y="2743200"/>
            <a:ext cx="242599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>
            <a:off x="3082238" y="2743200"/>
            <a:ext cx="30324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3688735" y="2743200"/>
            <a:ext cx="42454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838200" y="4648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1141448" y="4114800"/>
            <a:ext cx="121299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1505346" y="4648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8</a:t>
            </a: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1505346" y="4114800"/>
            <a:ext cx="181949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2111843" y="4648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2293792" y="4114800"/>
            <a:ext cx="121299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1687295" y="1752600"/>
            <a:ext cx="42454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628085" y="1905000"/>
            <a:ext cx="48519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1141448" y="3124200"/>
            <a:ext cx="42454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415091" y="30480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3264187" y="32766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6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173932" y="31242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7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838200" y="4191000"/>
            <a:ext cx="24259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8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747945" y="43434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9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2475741" y="4419600"/>
            <a:ext cx="60649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10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1808595" y="3505200"/>
            <a:ext cx="3032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i</a:t>
            </a:r>
          </a:p>
        </p:txBody>
      </p:sp>
      <p:sp>
        <p:nvSpPr>
          <p:cNvPr id="59426" name="Oval 34"/>
          <p:cNvSpPr>
            <a:spLocks noChangeArrowheads="1"/>
          </p:cNvSpPr>
          <p:nvPr/>
        </p:nvSpPr>
        <p:spPr bwMode="auto">
          <a:xfrm>
            <a:off x="5993422" y="1981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59427" name="Oval 35"/>
          <p:cNvSpPr>
            <a:spLocks noChangeArrowheads="1"/>
          </p:cNvSpPr>
          <p:nvPr/>
        </p:nvSpPr>
        <p:spPr bwMode="auto">
          <a:xfrm>
            <a:off x="4477180" y="41910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59428" name="Oval 36"/>
          <p:cNvSpPr>
            <a:spLocks noChangeArrowheads="1"/>
          </p:cNvSpPr>
          <p:nvPr/>
        </p:nvSpPr>
        <p:spPr bwMode="auto">
          <a:xfrm>
            <a:off x="6539269" y="2895600"/>
            <a:ext cx="545847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9429" name="Oval 37"/>
          <p:cNvSpPr>
            <a:spLocks noChangeArrowheads="1"/>
          </p:cNvSpPr>
          <p:nvPr/>
        </p:nvSpPr>
        <p:spPr bwMode="auto">
          <a:xfrm>
            <a:off x="5023027" y="28956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59430" name="Oval 38"/>
          <p:cNvSpPr>
            <a:spLocks noChangeArrowheads="1"/>
          </p:cNvSpPr>
          <p:nvPr/>
        </p:nvSpPr>
        <p:spPr bwMode="auto">
          <a:xfrm>
            <a:off x="5447575" y="41910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16</a:t>
            </a:r>
          </a:p>
        </p:txBody>
      </p:sp>
      <p:sp>
        <p:nvSpPr>
          <p:cNvPr id="59431" name="Oval 39"/>
          <p:cNvSpPr>
            <a:spLocks noChangeArrowheads="1"/>
          </p:cNvSpPr>
          <p:nvPr/>
        </p:nvSpPr>
        <p:spPr bwMode="auto">
          <a:xfrm>
            <a:off x="6175371" y="4267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59432" name="Oval 40"/>
          <p:cNvSpPr>
            <a:spLocks noChangeArrowheads="1"/>
          </p:cNvSpPr>
          <p:nvPr/>
        </p:nvSpPr>
        <p:spPr bwMode="auto">
          <a:xfrm>
            <a:off x="7206416" y="41910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10</a:t>
            </a: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 flipH="1">
            <a:off x="5568874" y="2438400"/>
            <a:ext cx="42454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>
            <a:off x="6478620" y="2438400"/>
            <a:ext cx="30324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 flipH="1">
            <a:off x="4841078" y="3505200"/>
            <a:ext cx="30324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5447575" y="3505200"/>
            <a:ext cx="242599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37" name="Line 45"/>
          <p:cNvSpPr>
            <a:spLocks noChangeShapeType="1"/>
          </p:cNvSpPr>
          <p:nvPr/>
        </p:nvSpPr>
        <p:spPr bwMode="auto">
          <a:xfrm flipH="1">
            <a:off x="6417970" y="3505200"/>
            <a:ext cx="30324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38" name="Line 46"/>
          <p:cNvSpPr>
            <a:spLocks noChangeShapeType="1"/>
          </p:cNvSpPr>
          <p:nvPr/>
        </p:nvSpPr>
        <p:spPr bwMode="auto">
          <a:xfrm>
            <a:off x="7024467" y="3505200"/>
            <a:ext cx="42454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39" name="Oval 47"/>
          <p:cNvSpPr>
            <a:spLocks noChangeArrowheads="1"/>
          </p:cNvSpPr>
          <p:nvPr/>
        </p:nvSpPr>
        <p:spPr bwMode="auto">
          <a:xfrm>
            <a:off x="4173932" y="5410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59440" name="Line 48"/>
          <p:cNvSpPr>
            <a:spLocks noChangeShapeType="1"/>
          </p:cNvSpPr>
          <p:nvPr/>
        </p:nvSpPr>
        <p:spPr bwMode="auto">
          <a:xfrm flipH="1">
            <a:off x="4477180" y="4876800"/>
            <a:ext cx="121299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41" name="Oval 49"/>
          <p:cNvSpPr>
            <a:spLocks noChangeArrowheads="1"/>
          </p:cNvSpPr>
          <p:nvPr/>
        </p:nvSpPr>
        <p:spPr bwMode="auto">
          <a:xfrm>
            <a:off x="4841078" y="5410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8</a:t>
            </a:r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>
            <a:off x="4841078" y="4876800"/>
            <a:ext cx="181949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43" name="Oval 51"/>
          <p:cNvSpPr>
            <a:spLocks noChangeArrowheads="1"/>
          </p:cNvSpPr>
          <p:nvPr/>
        </p:nvSpPr>
        <p:spPr bwMode="auto">
          <a:xfrm>
            <a:off x="5447575" y="5410200"/>
            <a:ext cx="545847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59444" name="Line 52"/>
          <p:cNvSpPr>
            <a:spLocks noChangeShapeType="1"/>
          </p:cNvSpPr>
          <p:nvPr/>
        </p:nvSpPr>
        <p:spPr bwMode="auto">
          <a:xfrm flipH="1">
            <a:off x="5629524" y="4876800"/>
            <a:ext cx="121299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45" name="Text Box 53"/>
          <p:cNvSpPr txBox="1">
            <a:spLocks noChangeArrowheads="1"/>
          </p:cNvSpPr>
          <p:nvPr/>
        </p:nvSpPr>
        <p:spPr bwMode="auto">
          <a:xfrm>
            <a:off x="5023027" y="2514600"/>
            <a:ext cx="42454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59446" name="Text Box 54"/>
          <p:cNvSpPr txBox="1">
            <a:spLocks noChangeArrowheads="1"/>
          </p:cNvSpPr>
          <p:nvPr/>
        </p:nvSpPr>
        <p:spPr bwMode="auto">
          <a:xfrm>
            <a:off x="6963817" y="2667000"/>
            <a:ext cx="48519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4477180" y="3886200"/>
            <a:ext cx="42454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59448" name="Text Box 56"/>
          <p:cNvSpPr txBox="1">
            <a:spLocks noChangeArrowheads="1"/>
          </p:cNvSpPr>
          <p:nvPr/>
        </p:nvSpPr>
        <p:spPr bwMode="auto">
          <a:xfrm>
            <a:off x="5750823" y="38100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59449" name="Text Box 57"/>
          <p:cNvSpPr txBox="1">
            <a:spLocks noChangeArrowheads="1"/>
          </p:cNvSpPr>
          <p:nvPr/>
        </p:nvSpPr>
        <p:spPr bwMode="auto">
          <a:xfrm>
            <a:off x="6599919" y="40386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6</a:t>
            </a:r>
          </a:p>
        </p:txBody>
      </p:sp>
      <p:sp>
        <p:nvSpPr>
          <p:cNvPr id="59450" name="Text Box 58"/>
          <p:cNvSpPr txBox="1">
            <a:spLocks noChangeArrowheads="1"/>
          </p:cNvSpPr>
          <p:nvPr/>
        </p:nvSpPr>
        <p:spPr bwMode="auto">
          <a:xfrm>
            <a:off x="7509664" y="38862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7</a:t>
            </a:r>
          </a:p>
        </p:txBody>
      </p:sp>
      <p:sp>
        <p:nvSpPr>
          <p:cNvPr id="59451" name="Text Box 59"/>
          <p:cNvSpPr txBox="1">
            <a:spLocks noChangeArrowheads="1"/>
          </p:cNvSpPr>
          <p:nvPr/>
        </p:nvSpPr>
        <p:spPr bwMode="auto">
          <a:xfrm>
            <a:off x="4173932" y="4953000"/>
            <a:ext cx="24259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8</a:t>
            </a:r>
          </a:p>
        </p:txBody>
      </p:sp>
      <p:sp>
        <p:nvSpPr>
          <p:cNvPr id="59452" name="Text Box 60"/>
          <p:cNvSpPr txBox="1">
            <a:spLocks noChangeArrowheads="1"/>
          </p:cNvSpPr>
          <p:nvPr/>
        </p:nvSpPr>
        <p:spPr bwMode="auto">
          <a:xfrm>
            <a:off x="5083677" y="51054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9</a:t>
            </a:r>
          </a:p>
        </p:txBody>
      </p:sp>
      <p:sp>
        <p:nvSpPr>
          <p:cNvPr id="59453" name="Text Box 61"/>
          <p:cNvSpPr txBox="1">
            <a:spLocks noChangeArrowheads="1"/>
          </p:cNvSpPr>
          <p:nvPr/>
        </p:nvSpPr>
        <p:spPr bwMode="auto">
          <a:xfrm>
            <a:off x="5811473" y="5181600"/>
            <a:ext cx="60649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10</a:t>
            </a:r>
          </a:p>
        </p:txBody>
      </p:sp>
      <p:sp>
        <p:nvSpPr>
          <p:cNvPr id="59454" name="Text Box 62"/>
          <p:cNvSpPr txBox="1">
            <a:spLocks noChangeArrowheads="1"/>
          </p:cNvSpPr>
          <p:nvPr/>
        </p:nvSpPr>
        <p:spPr bwMode="auto">
          <a:xfrm>
            <a:off x="6114722" y="1371600"/>
            <a:ext cx="36389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59455" name="Text Box 63"/>
          <p:cNvSpPr txBox="1">
            <a:spLocks noChangeArrowheads="1"/>
          </p:cNvSpPr>
          <p:nvPr/>
        </p:nvSpPr>
        <p:spPr bwMode="auto">
          <a:xfrm>
            <a:off x="5144327" y="4267200"/>
            <a:ext cx="3032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i</a:t>
            </a:r>
          </a:p>
        </p:txBody>
      </p:sp>
      <p:sp>
        <p:nvSpPr>
          <p:cNvPr id="59456" name="Text Box 64"/>
          <p:cNvSpPr txBox="1">
            <a:spLocks noChangeArrowheads="1"/>
          </p:cNvSpPr>
          <p:nvPr/>
        </p:nvSpPr>
        <p:spPr bwMode="auto">
          <a:xfrm>
            <a:off x="7267065" y="2971800"/>
            <a:ext cx="54584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529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4" grpId="0"/>
      <p:bldP spid="59396" grpId="0" animBg="1"/>
      <p:bldP spid="59397" grpId="0" animBg="1"/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9405" grpId="0" animBg="1"/>
      <p:bldP spid="59406" grpId="0" animBg="1"/>
      <p:bldP spid="59407" grpId="0" animBg="1"/>
      <p:bldP spid="59408" grpId="0" animBg="1"/>
      <p:bldP spid="59409" grpId="0" animBg="1"/>
      <p:bldP spid="59410" grpId="0" animBg="1"/>
      <p:bldP spid="59411" grpId="0" animBg="1"/>
      <p:bldP spid="59412" grpId="0" animBg="1"/>
      <p:bldP spid="59413" grpId="0" animBg="1"/>
      <p:bldP spid="59414" grpId="0" animBg="1"/>
      <p:bldP spid="59415" grpId="0"/>
      <p:bldP spid="59416" grpId="0"/>
      <p:bldP spid="59417" grpId="0"/>
      <p:bldP spid="59418" grpId="0"/>
      <p:bldP spid="59419" grpId="0"/>
      <p:bldP spid="59420" grpId="0"/>
      <p:bldP spid="59421" grpId="0"/>
      <p:bldP spid="59422" grpId="0"/>
      <p:bldP spid="59423" grpId="0"/>
      <p:bldP spid="59425" grpId="0"/>
      <p:bldP spid="59426" grpId="0" animBg="1"/>
      <p:bldP spid="59427" grpId="0" animBg="1"/>
      <p:bldP spid="59428" grpId="0" animBg="1"/>
      <p:bldP spid="59429" grpId="0" animBg="1"/>
      <p:bldP spid="59430" grpId="0" animBg="1"/>
      <p:bldP spid="59431" grpId="0" animBg="1"/>
      <p:bldP spid="59432" grpId="0" animBg="1"/>
      <p:bldP spid="59433" grpId="0" animBg="1"/>
      <p:bldP spid="59434" grpId="0" animBg="1"/>
      <p:bldP spid="59435" grpId="0" animBg="1"/>
      <p:bldP spid="59436" grpId="0" animBg="1"/>
      <p:bldP spid="59437" grpId="0" animBg="1"/>
      <p:bldP spid="59438" grpId="0" animBg="1"/>
      <p:bldP spid="59439" grpId="0" animBg="1"/>
      <p:bldP spid="59440" grpId="0" animBg="1"/>
      <p:bldP spid="59441" grpId="0" animBg="1"/>
      <p:bldP spid="59442" grpId="0" animBg="1"/>
      <p:bldP spid="59443" grpId="0" animBg="1"/>
      <p:bldP spid="59444" grpId="0" animBg="1"/>
      <p:bldP spid="59445" grpId="0"/>
      <p:bldP spid="59446" grpId="0"/>
      <p:bldP spid="59447" grpId="0"/>
      <p:bldP spid="59448" grpId="0"/>
      <p:bldP spid="59449" grpId="0"/>
      <p:bldP spid="59450" grpId="0"/>
      <p:bldP spid="59451" grpId="0"/>
      <p:bldP spid="59452" grpId="0"/>
      <p:bldP spid="59453" grpId="0"/>
      <p:bldP spid="59454" grpId="0"/>
      <p:bldP spid="59455" grpId="0"/>
      <p:bldP spid="594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869156"/>
            <a:ext cx="7503459" cy="4541044"/>
            <a:chOff x="0" y="609600"/>
            <a:chExt cx="9067800" cy="4800600"/>
          </a:xfrm>
        </p:grpSpPr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2286000" y="1219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  <p:sp>
          <p:nvSpPr>
            <p:cNvPr id="59397" name="Oval 5"/>
            <p:cNvSpPr>
              <a:spLocks noChangeArrowheads="1"/>
            </p:cNvSpPr>
            <p:nvPr/>
          </p:nvSpPr>
          <p:spPr bwMode="auto">
            <a:xfrm>
              <a:off x="381000" y="3429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14</a:t>
              </a:r>
              <a:endParaRPr lang="en-US" b="1" dirty="0"/>
            </a:p>
          </p:txBody>
        </p:sp>
        <p:sp>
          <p:nvSpPr>
            <p:cNvPr id="59398" name="Oval 6"/>
            <p:cNvSpPr>
              <a:spLocks noChangeArrowheads="1"/>
            </p:cNvSpPr>
            <p:nvPr/>
          </p:nvSpPr>
          <p:spPr bwMode="auto">
            <a:xfrm>
              <a:off x="2971800" y="21336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10</a:t>
              </a:r>
              <a:endParaRPr lang="en-US" b="1" dirty="0"/>
            </a:p>
          </p:txBody>
        </p:sp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1066800" y="2133600"/>
              <a:ext cx="685800" cy="685800"/>
            </a:xfrm>
            <a:prstGeom prst="ellipse">
              <a:avLst/>
            </a:prstGeom>
            <a:solidFill>
              <a:srgbClr val="E2A6D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1600200" y="3429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16</a:t>
              </a:r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2514600" y="3505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9</a:t>
              </a:r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 flipH="1">
              <a:off x="1752600" y="16764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2895600" y="16764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 flipH="1">
              <a:off x="838200" y="27432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1600200" y="27432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2819400" y="27432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3581400" y="27432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Oval 17"/>
            <p:cNvSpPr>
              <a:spLocks noChangeArrowheads="1"/>
            </p:cNvSpPr>
            <p:nvPr/>
          </p:nvSpPr>
          <p:spPr bwMode="auto">
            <a:xfrm>
              <a:off x="0" y="4648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 flipH="1">
              <a:off x="381000" y="4114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Oval 19"/>
            <p:cNvSpPr>
              <a:spLocks noChangeArrowheads="1"/>
            </p:cNvSpPr>
            <p:nvPr/>
          </p:nvSpPr>
          <p:spPr bwMode="auto">
            <a:xfrm>
              <a:off x="838200" y="4648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8</a:t>
              </a:r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838200" y="41148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Oval 21"/>
            <p:cNvSpPr>
              <a:spLocks noChangeArrowheads="1"/>
            </p:cNvSpPr>
            <p:nvPr/>
          </p:nvSpPr>
          <p:spPr bwMode="auto">
            <a:xfrm>
              <a:off x="1600200" y="4648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 flipH="1">
              <a:off x="1828800" y="41148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1066800" y="1752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2</a:t>
              </a: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3505200" y="1905000"/>
              <a:ext cx="609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3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381000" y="31242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4</a:t>
              </a:r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5</a:t>
              </a:r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3048000" y="32766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6</a:t>
              </a:r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4191000" y="31242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7</a:t>
              </a:r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0" y="4191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8</a:t>
              </a:r>
            </a:p>
          </p:txBody>
        </p:sp>
        <p:sp>
          <p:nvSpPr>
            <p:cNvPr id="59422" name="Text Box 30"/>
            <p:cNvSpPr txBox="1">
              <a:spLocks noChangeArrowheads="1"/>
            </p:cNvSpPr>
            <p:nvPr/>
          </p:nvSpPr>
          <p:spPr bwMode="auto">
            <a:xfrm>
              <a:off x="1143000" y="43434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9</a:t>
              </a:r>
            </a:p>
          </p:txBody>
        </p:sp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2057400" y="4419600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10</a:t>
              </a:r>
            </a:p>
          </p:txBody>
        </p:sp>
        <p:sp>
          <p:nvSpPr>
            <p:cNvPr id="59424" name="Text Box 32"/>
            <p:cNvSpPr txBox="1">
              <a:spLocks noChangeArrowheads="1"/>
            </p:cNvSpPr>
            <p:nvPr/>
          </p:nvSpPr>
          <p:spPr bwMode="auto">
            <a:xfrm>
              <a:off x="2438400" y="6096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1</a:t>
              </a:r>
            </a:p>
          </p:txBody>
        </p:sp>
        <p:sp>
          <p:nvSpPr>
            <p:cNvPr id="59425" name="Text Box 33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/>
                <a:t>i</a:t>
              </a:r>
            </a:p>
          </p:txBody>
        </p:sp>
        <p:sp>
          <p:nvSpPr>
            <p:cNvPr id="63" name="Oval 4"/>
            <p:cNvSpPr>
              <a:spLocks noChangeArrowheads="1"/>
            </p:cNvSpPr>
            <p:nvPr/>
          </p:nvSpPr>
          <p:spPr bwMode="auto">
            <a:xfrm>
              <a:off x="6705600" y="1295400"/>
              <a:ext cx="685800" cy="685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4800600" y="3505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14</a:t>
              </a:r>
              <a:endParaRPr lang="en-US" b="1" dirty="0"/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7391400" y="2209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10</a:t>
              </a:r>
              <a:endParaRPr lang="en-US" b="1" dirty="0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486400" y="2209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16</a:t>
              </a:r>
              <a:endParaRPr lang="en-US" b="1" dirty="0"/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6019800" y="3505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68" name="Oval 9"/>
            <p:cNvSpPr>
              <a:spLocks noChangeArrowheads="1"/>
            </p:cNvSpPr>
            <p:nvPr/>
          </p:nvSpPr>
          <p:spPr bwMode="auto">
            <a:xfrm>
              <a:off x="6934200" y="3581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9</a:t>
              </a: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8229600" y="3505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>
              <a:off x="6172200" y="17526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7315200" y="17526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>
              <a:off x="5257800" y="28194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>
              <a:off x="6019800" y="28194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5"/>
            <p:cNvSpPr>
              <a:spLocks noChangeShapeType="1"/>
            </p:cNvSpPr>
            <p:nvPr/>
          </p:nvSpPr>
          <p:spPr bwMode="auto">
            <a:xfrm flipH="1">
              <a:off x="7239000" y="28194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8001000" y="28194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4419600" y="4724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77" name="Line 18"/>
            <p:cNvSpPr>
              <a:spLocks noChangeShapeType="1"/>
            </p:cNvSpPr>
            <p:nvPr/>
          </p:nvSpPr>
          <p:spPr bwMode="auto">
            <a:xfrm flipH="1">
              <a:off x="4800600" y="41910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19"/>
            <p:cNvSpPr>
              <a:spLocks noChangeArrowheads="1"/>
            </p:cNvSpPr>
            <p:nvPr/>
          </p:nvSpPr>
          <p:spPr bwMode="auto">
            <a:xfrm>
              <a:off x="5257800" y="4724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8</a:t>
              </a:r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>
              <a:off x="5257800" y="41910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6019800" y="4724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 flipH="1">
              <a:off x="6248400" y="41910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5486400" y="1828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2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7924800" y="1981200"/>
              <a:ext cx="609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3</a:t>
              </a:r>
            </a:p>
          </p:txBody>
        </p: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4800600" y="3200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4</a:t>
              </a:r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6400800" y="31242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5</a:t>
              </a: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7467600" y="33528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6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8610600" y="32004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7</a:t>
              </a:r>
            </a:p>
          </p:txBody>
        </p:sp>
        <p:sp>
          <p:nvSpPr>
            <p:cNvPr id="88" name="Text Box 29"/>
            <p:cNvSpPr txBox="1">
              <a:spLocks noChangeArrowheads="1"/>
            </p:cNvSpPr>
            <p:nvPr/>
          </p:nvSpPr>
          <p:spPr bwMode="auto">
            <a:xfrm>
              <a:off x="4419600" y="4267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8</a:t>
              </a:r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5562600" y="44196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9</a:t>
              </a:r>
            </a:p>
          </p:txBody>
        </p:sp>
        <p:sp>
          <p:nvSpPr>
            <p:cNvPr id="90" name="Text Box 31"/>
            <p:cNvSpPr txBox="1">
              <a:spLocks noChangeArrowheads="1"/>
            </p:cNvSpPr>
            <p:nvPr/>
          </p:nvSpPr>
          <p:spPr bwMode="auto">
            <a:xfrm>
              <a:off x="6477000" y="4495800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10</a:t>
              </a: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6858000" y="6858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1</a:t>
              </a:r>
            </a:p>
          </p:txBody>
        </p:sp>
        <p:sp>
          <p:nvSpPr>
            <p:cNvPr id="92" name="Text Box 33"/>
            <p:cNvSpPr txBox="1">
              <a:spLocks noChangeArrowheads="1"/>
            </p:cNvSpPr>
            <p:nvPr/>
          </p:nvSpPr>
          <p:spPr bwMode="auto">
            <a:xfrm>
              <a:off x="5638800" y="35814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8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46482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743200" y="3505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53340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4290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962400" y="3505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76800" y="3581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172200" y="3505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4114800" y="1752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257800" y="175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200400" y="2819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962400" y="2819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5181600" y="2819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9436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2362200" y="4724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2743200" y="4191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3200400" y="4724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3200400" y="4191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962400" y="4724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191000" y="4191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429000" y="182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867400" y="1981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2743200" y="3200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43434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4102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6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6553200" y="320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7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3622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8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5052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9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19600" y="4495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10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800600" y="68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5814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564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782618"/>
          </a:xfrm>
        </p:spPr>
        <p:txBody>
          <a:bodyPr/>
          <a:lstStyle/>
          <a:p>
            <a:r>
              <a:rPr lang="en-US"/>
              <a:t>Analysis of Build heap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600200"/>
            <a:ext cx="3581400" cy="4456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Each </a:t>
            </a:r>
            <a:r>
              <a:rPr lang="en-US" dirty="0" err="1"/>
              <a:t>Heapify</a:t>
            </a:r>
            <a:r>
              <a:rPr lang="en-US" dirty="0"/>
              <a:t> call costs</a:t>
            </a:r>
            <a:r>
              <a:rPr lang="en-US" sz="2400" dirty="0"/>
              <a:t> </a:t>
            </a:r>
            <a:r>
              <a:rPr lang="en-US" dirty="0">
                <a:cs typeface="Times New Roman" pitchFamily="18" charset="0"/>
              </a:rPr>
              <a:t>Ο(</a:t>
            </a:r>
            <a:r>
              <a:rPr lang="en-US" dirty="0" err="1">
                <a:cs typeface="Times New Roman" pitchFamily="18" charset="0"/>
              </a:rPr>
              <a:t>lg</a:t>
            </a:r>
            <a:r>
              <a:rPr lang="en-US" dirty="0">
                <a:cs typeface="Times New Roman" pitchFamily="18" charset="0"/>
              </a:rPr>
              <a:t> n) cost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There can be Ο(n) such calls thus running time is Ο(n </a:t>
            </a:r>
            <a:r>
              <a:rPr lang="en-US" dirty="0" err="1">
                <a:cs typeface="Times New Roman" pitchFamily="18" charset="0"/>
              </a:rPr>
              <a:t>lg</a:t>
            </a:r>
            <a:r>
              <a:rPr lang="en-US" dirty="0">
                <a:cs typeface="Times New Roman" pitchFamily="18" charset="0"/>
              </a:rPr>
              <a:t> n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733800" cy="445611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b="1" dirty="0" err="1"/>
              <a:t>Build_heap</a:t>
            </a:r>
            <a:r>
              <a:rPr lang="en-US" b="1" dirty="0"/>
              <a:t>(</a:t>
            </a:r>
            <a:r>
              <a:rPr lang="en-US" b="1" dirty="0" err="1"/>
              <a:t>A,n</a:t>
            </a:r>
            <a:r>
              <a:rPr lang="en-US" b="1" dirty="0"/>
              <a:t>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b="1" dirty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/>
              <a:t>  </a:t>
            </a:r>
            <a:r>
              <a:rPr lang="en-US" dirty="0" err="1"/>
              <a:t>heapsize</a:t>
            </a:r>
            <a:r>
              <a:rPr lang="en-US" dirty="0"/>
              <a:t>[A] </a:t>
            </a:r>
            <a:r>
              <a:rPr lang="en-US" dirty="0">
                <a:sym typeface="Wingdings" pitchFamily="2" charset="2"/>
              </a:rPr>
              <a:t> n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for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i  [n/2] </a:t>
            </a:r>
            <a:r>
              <a:rPr lang="en-US" sz="2400" b="1" dirty="0" err="1">
                <a:sym typeface="Wingdings" pitchFamily="2" charset="2"/>
              </a:rPr>
              <a:t>downto</a:t>
            </a:r>
            <a:r>
              <a:rPr lang="en-US" sz="2400" dirty="0">
                <a:sym typeface="Wingdings" pitchFamily="2" charset="2"/>
              </a:rPr>
              <a:t> 1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sz="2400" dirty="0">
              <a:sym typeface="Wingdings" pitchFamily="2" charset="2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b="1" dirty="0" smtClean="0">
                <a:sym typeface="Wingdings" pitchFamily="2" charset="2"/>
              </a:rPr>
              <a:t>  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    </a:t>
            </a:r>
            <a:r>
              <a:rPr lang="en-US" dirty="0" err="1">
                <a:sym typeface="Wingdings" pitchFamily="2" charset="2"/>
              </a:rPr>
              <a:t>Heapify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A,i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Heapsort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HEAPSORT(array A,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FontTx/>
              <a:buAutoNum type="arabicPeriod"/>
            </a:pPr>
            <a:r>
              <a:rPr lang="en-US" dirty="0"/>
              <a:t>   </a:t>
            </a:r>
            <a:r>
              <a:rPr lang="en-US" dirty="0" err="1"/>
              <a:t>Build_heap</a:t>
            </a:r>
            <a:r>
              <a:rPr lang="en-US" dirty="0"/>
              <a:t>(</a:t>
            </a:r>
            <a:r>
              <a:rPr lang="en-US" dirty="0" err="1"/>
              <a:t>A,n</a:t>
            </a:r>
            <a:r>
              <a:rPr lang="en-US" dirty="0"/>
              <a:t>)</a:t>
            </a:r>
          </a:p>
          <a:p>
            <a:pPr>
              <a:buFontTx/>
              <a:buAutoNum type="arabicPeriod"/>
            </a:pPr>
            <a:r>
              <a:rPr lang="en-US" dirty="0"/>
              <a:t>   </a:t>
            </a:r>
            <a:r>
              <a:rPr lang="en-US" dirty="0" err="1"/>
              <a:t>m</a:t>
            </a:r>
            <a:r>
              <a:rPr lang="en-US" dirty="0" err="1">
                <a:sym typeface="Wingdings" pitchFamily="2" charset="2"/>
              </a:rPr>
              <a:t>n</a:t>
            </a:r>
            <a:endParaRPr lang="en-US" dirty="0">
              <a:sym typeface="Wingdings" pitchFamily="2" charset="2"/>
            </a:endParaRPr>
          </a:p>
          <a:p>
            <a:pPr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while(m&gt;=2)</a:t>
            </a:r>
          </a:p>
          <a:p>
            <a:pPr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do     swap(A[1],A[m])</a:t>
            </a:r>
          </a:p>
          <a:p>
            <a:pPr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         mm-1</a:t>
            </a:r>
          </a:p>
          <a:p>
            <a:pPr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         </a:t>
            </a:r>
            <a:r>
              <a:rPr lang="en-US" dirty="0" err="1">
                <a:sym typeface="Wingdings" pitchFamily="2" charset="2"/>
              </a:rPr>
              <a:t>Heapify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A,m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181600" y="25146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Θ(n)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486400" y="47244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Ο(</a:t>
            </a:r>
            <a:r>
              <a:rPr lang="en-US" sz="2400" b="1" dirty="0" err="1"/>
              <a:t>lg</a:t>
            </a:r>
            <a:r>
              <a:rPr lang="en-US" sz="2400" b="1" dirty="0"/>
              <a:t> n)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495800" y="3276600"/>
            <a:ext cx="3581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Ο(n) times at most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486400" y="3962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Θ(1)</a:t>
            </a:r>
          </a:p>
        </p:txBody>
      </p:sp>
    </p:spTree>
    <p:extLst>
      <p:ext uri="{BB962C8B-B14F-4D97-AF65-F5344CB8AC3E}">
        <p14:creationId xmlns:p14="http://schemas.microsoft.com/office/powerpoint/2010/main" val="9129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997" y="1828800"/>
            <a:ext cx="7213003" cy="4191000"/>
          </a:xfrm>
        </p:spPr>
        <p:txBody>
          <a:bodyPr/>
          <a:lstStyle/>
          <a:p>
            <a:r>
              <a:rPr lang="en-US" b="1" dirty="0" smtClean="0"/>
              <a:t>Sort the Given Array in Descending Order By Executing the </a:t>
            </a:r>
            <a:r>
              <a:rPr lang="en-US" b="1" dirty="0" err="1" smtClean="0"/>
              <a:t>Heapsort</a:t>
            </a:r>
            <a:r>
              <a:rPr lang="en-US" b="1" dirty="0" smtClean="0"/>
              <a:t> Algorithm.</a:t>
            </a:r>
          </a:p>
          <a:p>
            <a:r>
              <a:rPr lang="en-US" dirty="0"/>
              <a:t>HEAPSORT(array A,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FontTx/>
              <a:buAutoNum type="arabicPeriod"/>
            </a:pPr>
            <a:r>
              <a:rPr lang="en-US" dirty="0"/>
              <a:t>   </a:t>
            </a:r>
            <a:r>
              <a:rPr lang="en-US" dirty="0" err="1"/>
              <a:t>Build_heap</a:t>
            </a:r>
            <a:r>
              <a:rPr lang="en-US" dirty="0"/>
              <a:t>(</a:t>
            </a:r>
            <a:r>
              <a:rPr lang="en-US" dirty="0" err="1"/>
              <a:t>A,n</a:t>
            </a:r>
            <a:r>
              <a:rPr lang="en-US" dirty="0"/>
              <a:t>)</a:t>
            </a:r>
          </a:p>
          <a:p>
            <a:pPr>
              <a:buFontTx/>
              <a:buAutoNum type="arabicPeriod"/>
            </a:pPr>
            <a:r>
              <a:rPr lang="en-US" dirty="0"/>
              <a:t>   </a:t>
            </a:r>
            <a:r>
              <a:rPr lang="en-US" dirty="0" err="1"/>
              <a:t>m</a:t>
            </a:r>
            <a:r>
              <a:rPr lang="en-US" dirty="0" err="1">
                <a:sym typeface="Wingdings" pitchFamily="2" charset="2"/>
              </a:rPr>
              <a:t>n</a:t>
            </a:r>
            <a:endParaRPr lang="en-US" dirty="0">
              <a:sym typeface="Wingdings" pitchFamily="2" charset="2"/>
            </a:endParaRPr>
          </a:p>
          <a:p>
            <a:pPr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while(m&gt;=2)</a:t>
            </a:r>
          </a:p>
          <a:p>
            <a:pPr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do     swap(A[1],A[m])</a:t>
            </a:r>
          </a:p>
          <a:p>
            <a:pPr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         mm-1</a:t>
            </a:r>
          </a:p>
          <a:p>
            <a:pPr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         </a:t>
            </a:r>
            <a:r>
              <a:rPr lang="en-US" dirty="0" err="1">
                <a:sym typeface="Wingdings" pitchFamily="2" charset="2"/>
              </a:rPr>
              <a:t>Heapify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A,m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812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384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67200" y="838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956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28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800600" y="838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2578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7150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0866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5438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1722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629400" y="83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448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Last Lecture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Heap Sort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Today’s Agenda</a:t>
            </a:r>
            <a:endParaRPr lang="en-US" sz="36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Heap Sort Analysis</a:t>
            </a:r>
          </a:p>
          <a:p>
            <a:pPr marL="0" indent="0">
              <a:buFont typeface="Brush Script MT" pitchFamily="66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Analysis of Heapsort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HEAPSORT(array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n)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Build_heap</a:t>
            </a:r>
            <a:r>
              <a:rPr lang="en-US" sz="2800" dirty="0" smtClean="0"/>
              <a:t>(</a:t>
            </a:r>
            <a:r>
              <a:rPr lang="en-US" sz="2800" dirty="0" err="1" smtClean="0"/>
              <a:t>A,n</a:t>
            </a:r>
            <a:r>
              <a:rPr lang="en-US" sz="2800" dirty="0" smtClean="0"/>
              <a:t>)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dirty="0" err="1" smtClean="0">
                <a:sym typeface="Wingdings" pitchFamily="2" charset="2"/>
              </a:rPr>
              <a:t>n</a:t>
            </a:r>
            <a:endParaRPr lang="en-US" sz="2800" dirty="0" smtClean="0">
              <a:sym typeface="Wingdings" pitchFamily="2" charset="2"/>
            </a:endParaRPr>
          </a:p>
          <a:p>
            <a:pPr eaLnBrk="1" hangingPunct="1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   while(m&gt;=2)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   do     swap(A[1],A[m])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            mm-1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            </a:t>
            </a:r>
            <a:r>
              <a:rPr lang="en-US" sz="2800" dirty="0" err="1" smtClean="0">
                <a:sym typeface="Wingdings" pitchFamily="2" charset="2"/>
              </a:rPr>
              <a:t>Heapify</a:t>
            </a:r>
            <a:r>
              <a:rPr lang="en-US" sz="2800" dirty="0" smtClean="0">
                <a:sym typeface="Wingdings" pitchFamily="2" charset="2"/>
              </a:rPr>
              <a:t>(</a:t>
            </a:r>
            <a:r>
              <a:rPr lang="en-US" sz="2800" dirty="0" err="1" smtClean="0">
                <a:sym typeface="Wingdings" pitchFamily="2" charset="2"/>
              </a:rPr>
              <a:t>A,m</a:t>
            </a:r>
            <a:r>
              <a:rPr lang="en-US" sz="2800" dirty="0" smtClean="0">
                <a:sym typeface="Wingdings" pitchFamily="2" charset="2"/>
              </a:rPr>
              <a:t>)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934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Heapify(A,i)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5000"/>
            <a:ext cx="6196405" cy="3970469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b="1" dirty="0" err="1" smtClean="0"/>
              <a:t>Heapify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A,i</a:t>
            </a:r>
            <a:r>
              <a:rPr lang="en-US" sz="2400" b="1" dirty="0" smtClean="0"/>
              <a:t>)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l </a:t>
            </a:r>
            <a:r>
              <a:rPr lang="en-US" sz="2400" dirty="0" smtClean="0">
                <a:sym typeface="Wingdings" pitchFamily="2" charset="2"/>
              </a:rPr>
              <a:t> Left(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sym typeface="Wingdings" pitchFamily="2" charset="2"/>
              </a:rPr>
              <a:t>r  Right(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 l &lt;= heap-size[A] and A[l]&gt; A[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]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     then</a:t>
            </a:r>
            <a:r>
              <a:rPr lang="en-US" sz="2400" dirty="0" smtClean="0">
                <a:sym typeface="Wingdings" pitchFamily="2" charset="2"/>
              </a:rPr>
              <a:t> largest  l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     else</a:t>
            </a:r>
            <a:r>
              <a:rPr lang="en-US" sz="2400" dirty="0" smtClean="0">
                <a:sym typeface="Wingdings" pitchFamily="2" charset="2"/>
              </a:rPr>
              <a:t>  largest  </a:t>
            </a:r>
            <a:r>
              <a:rPr lang="en-US" sz="2400" dirty="0" err="1" smtClean="0">
                <a:sym typeface="Wingdings" pitchFamily="2" charset="2"/>
              </a:rPr>
              <a:t>i</a:t>
            </a:r>
            <a:endParaRPr lang="en-US" sz="2400" dirty="0" smtClean="0">
              <a:sym typeface="Wingdings" pitchFamily="2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 r&lt;= heap-size[A] and A[r] &gt; A[largest]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      then</a:t>
            </a:r>
            <a:r>
              <a:rPr lang="en-US" sz="2400" dirty="0" smtClean="0"/>
              <a:t> largest </a:t>
            </a:r>
            <a:r>
              <a:rPr lang="en-US" sz="2400" dirty="0" smtClean="0">
                <a:sym typeface="Wingdings" pitchFamily="2" charset="2"/>
              </a:rPr>
              <a:t> r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if</a:t>
            </a:r>
            <a:r>
              <a:rPr lang="en-US" sz="2400" dirty="0" smtClean="0"/>
              <a:t> largest !=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then</a:t>
            </a:r>
            <a:r>
              <a:rPr lang="en-US" sz="2400" dirty="0" smtClean="0"/>
              <a:t> exchange A[</a:t>
            </a:r>
            <a:r>
              <a:rPr lang="en-US" sz="2400" dirty="0" err="1" smtClean="0"/>
              <a:t>i</a:t>
            </a:r>
            <a:r>
              <a:rPr lang="en-US" sz="2400" dirty="0" smtClean="0"/>
              <a:t>] </a:t>
            </a:r>
            <a:r>
              <a:rPr lang="en-US" sz="2400" dirty="0" smtClean="0">
                <a:sym typeface="Wingdings" pitchFamily="2" charset="2"/>
              </a:rPr>
              <a:t> A[largest]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    </a:t>
            </a:r>
            <a:r>
              <a:rPr lang="en-US" sz="2400" dirty="0" err="1" smtClean="0"/>
              <a:t>Heapify</a:t>
            </a:r>
            <a:r>
              <a:rPr lang="en-US" sz="2400" dirty="0" smtClean="0"/>
              <a:t>(</a:t>
            </a:r>
            <a:r>
              <a:rPr lang="en-US" sz="2400" dirty="0" err="1" smtClean="0"/>
              <a:t>A,largest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2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Heapify(A,i)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 call </a:t>
            </a:r>
            <a:r>
              <a:rPr lang="en-US" sz="2800" dirty="0" err="1" smtClean="0"/>
              <a:t>heapify</a:t>
            </a:r>
            <a:r>
              <a:rPr lang="en-US" sz="2800" dirty="0" smtClean="0"/>
              <a:t> on the root of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maximum levels an element could move is </a:t>
            </a:r>
            <a:r>
              <a:rPr lang="en-US" sz="2800" b="1" dirty="0" err="1" smtClean="0"/>
              <a:t>lg</a:t>
            </a:r>
            <a:r>
              <a:rPr lang="en-US" sz="2800" b="1" dirty="0" smtClean="0"/>
              <a:t> n</a:t>
            </a:r>
            <a:r>
              <a:rPr lang="en-US" sz="2800" dirty="0" smtClean="0"/>
              <a:t>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At each level we do simple comparison which is </a:t>
            </a:r>
            <a:r>
              <a:rPr lang="en-US" dirty="0" smtClean="0">
                <a:cs typeface="Times New Roman" pitchFamily="18" charset="0"/>
              </a:rPr>
              <a:t>Θ(1)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The total time for </a:t>
            </a:r>
            <a:r>
              <a:rPr lang="en-US" dirty="0" err="1" smtClean="0">
                <a:cs typeface="Times New Roman" pitchFamily="18" charset="0"/>
              </a:rPr>
              <a:t>heapify</a:t>
            </a:r>
            <a:r>
              <a:rPr lang="en-US" dirty="0" smtClean="0">
                <a:cs typeface="Times New Roman" pitchFamily="18" charset="0"/>
              </a:rPr>
              <a:t> is thus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   Ο(</a:t>
            </a:r>
            <a:r>
              <a:rPr lang="en-US" dirty="0" err="1" smtClean="0">
                <a:cs typeface="Times New Roman" pitchFamily="18" charset="0"/>
              </a:rPr>
              <a:t>lg</a:t>
            </a:r>
            <a:r>
              <a:rPr lang="en-US" dirty="0" smtClean="0">
                <a:cs typeface="Times New Roman" pitchFamily="18" charset="0"/>
              </a:rPr>
              <a:t> n)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Notice that this is not Θ(</a:t>
            </a:r>
            <a:r>
              <a:rPr lang="en-US" dirty="0" err="1" smtClean="0">
                <a:cs typeface="Times New Roman" pitchFamily="18" charset="0"/>
              </a:rPr>
              <a:t>lg</a:t>
            </a:r>
            <a:r>
              <a:rPr lang="en-US" dirty="0" smtClean="0">
                <a:cs typeface="Times New Roman" pitchFamily="18" charset="0"/>
              </a:rPr>
              <a:t> n) if we call </a:t>
            </a:r>
            <a:r>
              <a:rPr lang="en-US" dirty="0" err="1" smtClean="0">
                <a:cs typeface="Times New Roman" pitchFamily="18" charset="0"/>
              </a:rPr>
              <a:t>heapify</a:t>
            </a:r>
            <a:r>
              <a:rPr lang="en-US" dirty="0" smtClean="0">
                <a:cs typeface="Times New Roman" pitchFamily="18" charset="0"/>
              </a:rPr>
              <a:t> on leaf it will take Θ(1)</a:t>
            </a:r>
          </a:p>
        </p:txBody>
      </p:sp>
    </p:spTree>
    <p:extLst>
      <p:ext uri="{BB962C8B-B14F-4D97-AF65-F5344CB8AC3E}">
        <p14:creationId xmlns:p14="http://schemas.microsoft.com/office/powerpoint/2010/main" val="22416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Analysis of </a:t>
            </a:r>
            <a:r>
              <a:rPr lang="en-US" dirty="0" err="1" smtClean="0"/>
              <a:t>Heapify</a:t>
            </a:r>
            <a:r>
              <a:rPr lang="en-US" dirty="0" smtClean="0"/>
              <a:t>(</a:t>
            </a:r>
            <a:r>
              <a:rPr lang="en-US" dirty="0" err="1" smtClean="0"/>
              <a:t>A,i</a:t>
            </a:r>
            <a:r>
              <a:rPr lang="en-US" dirty="0" smtClean="0"/>
              <a:t>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The running time of </a:t>
            </a:r>
            <a:r>
              <a:rPr lang="en-US" sz="2800" dirty="0" err="1" smtClean="0"/>
              <a:t>heapify</a:t>
            </a:r>
            <a:r>
              <a:rPr lang="en-US" sz="2800" dirty="0" smtClean="0"/>
              <a:t> on a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size n rooted at given node </a:t>
            </a:r>
            <a:r>
              <a:rPr lang="en-US" sz="2800" dirty="0" err="1" smtClean="0"/>
              <a:t>i</a:t>
            </a:r>
            <a:r>
              <a:rPr lang="en-US" sz="2800" dirty="0" smtClean="0"/>
              <a:t> is </a:t>
            </a:r>
            <a:r>
              <a:rPr lang="en-US" dirty="0" smtClean="0">
                <a:cs typeface="Times New Roman" pitchFamily="18" charset="0"/>
              </a:rPr>
              <a:t>Θ</a:t>
            </a:r>
            <a:r>
              <a:rPr lang="en-US" sz="2800" dirty="0" smtClean="0"/>
              <a:t>(1)</a:t>
            </a:r>
          </a:p>
          <a:p>
            <a:pPr eaLnBrk="1" hangingPunct="1"/>
            <a:r>
              <a:rPr lang="en-US" sz="2800" dirty="0" smtClean="0"/>
              <a:t>The children sub-tree each have size at most 2n/3</a:t>
            </a:r>
          </a:p>
          <a:p>
            <a:pPr eaLnBrk="1" hangingPunct="1"/>
            <a:r>
              <a:rPr lang="en-US" sz="2800" dirty="0" smtClean="0"/>
              <a:t>Worst case occurs when tree is half full</a:t>
            </a:r>
          </a:p>
          <a:p>
            <a:pPr eaLnBrk="1" hangingPunct="1"/>
            <a:r>
              <a:rPr lang="en-US" sz="2800" dirty="0" smtClean="0"/>
              <a:t>We have T(n) </a:t>
            </a:r>
            <a:r>
              <a:rPr lang="en-US" sz="2800" b="1" dirty="0" smtClean="0">
                <a:latin typeface="Tahoma" pitchFamily="34" charset="0"/>
                <a:sym typeface="Symbol" pitchFamily="18" charset="2"/>
              </a:rPr>
              <a:t></a:t>
            </a:r>
            <a:r>
              <a:rPr lang="en-US" sz="2800" b="1" dirty="0" smtClean="0"/>
              <a:t> </a:t>
            </a:r>
            <a:r>
              <a:rPr lang="en-US" sz="2800" dirty="0" smtClean="0"/>
              <a:t> T(2n/3) + </a:t>
            </a:r>
            <a:r>
              <a:rPr lang="en-US" dirty="0" smtClean="0">
                <a:cs typeface="Times New Roman" pitchFamily="18" charset="0"/>
              </a:rPr>
              <a:t>Θ(1)</a:t>
            </a:r>
          </a:p>
          <a:p>
            <a:pPr eaLnBrk="1" hangingPunct="1"/>
            <a:r>
              <a:rPr lang="en-US" sz="2800" dirty="0" smtClean="0"/>
              <a:t>The solution of this recurrence by case 2 of master theorem T(n)=</a:t>
            </a:r>
            <a:r>
              <a:rPr lang="en-US" dirty="0" smtClean="0">
                <a:cs typeface="Times New Roman" pitchFamily="18" charset="0"/>
              </a:rPr>
              <a:t>Ο(</a:t>
            </a:r>
            <a:r>
              <a:rPr lang="en-US" dirty="0" err="1" smtClean="0">
                <a:cs typeface="Times New Roman" pitchFamily="18" charset="0"/>
              </a:rPr>
              <a:t>lg</a:t>
            </a:r>
            <a:r>
              <a:rPr lang="en-US" dirty="0" smtClean="0">
                <a:cs typeface="Times New Roman" pitchFamily="18" charset="0"/>
              </a:rPr>
              <a:t> n)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0604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Build </a:t>
            </a:r>
            <a:r>
              <a:rPr lang="en-US" dirty="0"/>
              <a:t>heap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b="1" dirty="0" err="1"/>
              <a:t>Build_heap</a:t>
            </a:r>
            <a:r>
              <a:rPr lang="en-US" b="1" dirty="0"/>
              <a:t>(</a:t>
            </a:r>
            <a:r>
              <a:rPr lang="en-US" b="1" dirty="0" err="1"/>
              <a:t>A,n</a:t>
            </a:r>
            <a:r>
              <a:rPr lang="en-US" b="1" dirty="0"/>
              <a:t>)</a:t>
            </a:r>
          </a:p>
          <a:p>
            <a:pPr marL="609600" indent="-609600">
              <a:buFontTx/>
              <a:buNone/>
            </a:pPr>
            <a:endParaRPr lang="en-US" b="1" dirty="0"/>
          </a:p>
          <a:p>
            <a:pPr marL="609600" indent="-609600">
              <a:buFontTx/>
              <a:buAutoNum type="arabicPeriod"/>
            </a:pPr>
            <a:r>
              <a:rPr lang="en-US" dirty="0"/>
              <a:t>  </a:t>
            </a:r>
            <a:r>
              <a:rPr lang="en-US" dirty="0" err="1"/>
              <a:t>heapsize</a:t>
            </a:r>
            <a:r>
              <a:rPr lang="en-US" dirty="0"/>
              <a:t>[A] </a:t>
            </a:r>
            <a:r>
              <a:rPr lang="en-US" dirty="0">
                <a:sym typeface="Wingdings" pitchFamily="2" charset="2"/>
              </a:rPr>
              <a:t> n</a:t>
            </a: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AutoNum type="arabicPeriod"/>
            </a:pPr>
            <a:r>
              <a:rPr lang="en-US" b="1" dirty="0">
                <a:sym typeface="Wingdings" pitchFamily="2" charset="2"/>
              </a:rPr>
              <a:t>  for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 [n/2] </a:t>
            </a:r>
            <a:r>
              <a:rPr lang="en-US" b="1" dirty="0" err="1">
                <a:sym typeface="Wingdings" pitchFamily="2" charset="2"/>
              </a:rPr>
              <a:t>downto</a:t>
            </a:r>
            <a:r>
              <a:rPr lang="en-US" dirty="0">
                <a:sym typeface="Wingdings" pitchFamily="2" charset="2"/>
              </a:rPr>
              <a:t> 1</a:t>
            </a:r>
          </a:p>
          <a:p>
            <a:pPr marL="609600" indent="-609600">
              <a:buFontTx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AutoNum type="arabicPeriod"/>
            </a:pPr>
            <a:r>
              <a:rPr lang="en-US" b="1" dirty="0">
                <a:sym typeface="Wingdings" pitchFamily="2" charset="2"/>
              </a:rPr>
              <a:t>            do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Heapify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A,i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8" name="Text Box 50"/>
          <p:cNvSpPr txBox="1">
            <a:spLocks noChangeArrowheads="1"/>
          </p:cNvSpPr>
          <p:nvPr/>
        </p:nvSpPr>
        <p:spPr bwMode="auto">
          <a:xfrm>
            <a:off x="2801789" y="738904"/>
            <a:ext cx="429535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7890" name="Oval 5"/>
          <p:cNvSpPr>
            <a:spLocks noChangeArrowheads="1"/>
          </p:cNvSpPr>
          <p:nvPr/>
        </p:nvSpPr>
        <p:spPr bwMode="auto">
          <a:xfrm>
            <a:off x="2679065" y="1006380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16</a:t>
            </a:r>
          </a:p>
        </p:txBody>
      </p:sp>
      <p:sp>
        <p:nvSpPr>
          <p:cNvPr id="37891" name="Oval 6"/>
          <p:cNvSpPr>
            <a:spLocks noChangeArrowheads="1"/>
          </p:cNvSpPr>
          <p:nvPr/>
        </p:nvSpPr>
        <p:spPr bwMode="auto">
          <a:xfrm>
            <a:off x="1145011" y="2945579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37892" name="Oval 7"/>
          <p:cNvSpPr>
            <a:spLocks noChangeArrowheads="1"/>
          </p:cNvSpPr>
          <p:nvPr/>
        </p:nvSpPr>
        <p:spPr bwMode="auto">
          <a:xfrm>
            <a:off x="3231325" y="1808807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10</a:t>
            </a:r>
          </a:p>
        </p:txBody>
      </p:sp>
      <p:sp>
        <p:nvSpPr>
          <p:cNvPr id="37893" name="Oval 8"/>
          <p:cNvSpPr>
            <a:spLocks noChangeArrowheads="1"/>
          </p:cNvSpPr>
          <p:nvPr/>
        </p:nvSpPr>
        <p:spPr bwMode="auto">
          <a:xfrm>
            <a:off x="1697270" y="1808807"/>
            <a:ext cx="552260" cy="60182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7894" name="Oval 9"/>
          <p:cNvSpPr>
            <a:spLocks noChangeArrowheads="1"/>
          </p:cNvSpPr>
          <p:nvPr/>
        </p:nvSpPr>
        <p:spPr bwMode="auto">
          <a:xfrm>
            <a:off x="2126806" y="2945579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37895" name="Oval 10"/>
          <p:cNvSpPr>
            <a:spLocks noChangeArrowheads="1"/>
          </p:cNvSpPr>
          <p:nvPr/>
        </p:nvSpPr>
        <p:spPr bwMode="auto">
          <a:xfrm>
            <a:off x="2863152" y="3012447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37896" name="Oval 11"/>
          <p:cNvSpPr>
            <a:spLocks noChangeArrowheads="1"/>
          </p:cNvSpPr>
          <p:nvPr/>
        </p:nvSpPr>
        <p:spPr bwMode="auto">
          <a:xfrm>
            <a:off x="3906308" y="2945579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37897" name="Line 12"/>
          <p:cNvSpPr>
            <a:spLocks noChangeShapeType="1"/>
          </p:cNvSpPr>
          <p:nvPr/>
        </p:nvSpPr>
        <p:spPr bwMode="auto">
          <a:xfrm flipH="1">
            <a:off x="2249530" y="1407593"/>
            <a:ext cx="429535" cy="534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3"/>
          <p:cNvSpPr>
            <a:spLocks noChangeShapeType="1"/>
          </p:cNvSpPr>
          <p:nvPr/>
        </p:nvSpPr>
        <p:spPr bwMode="auto">
          <a:xfrm>
            <a:off x="3169962" y="1407593"/>
            <a:ext cx="306811" cy="40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4"/>
          <p:cNvSpPr>
            <a:spLocks noChangeShapeType="1"/>
          </p:cNvSpPr>
          <p:nvPr/>
        </p:nvSpPr>
        <p:spPr bwMode="auto">
          <a:xfrm flipH="1">
            <a:off x="1513184" y="2343758"/>
            <a:ext cx="306811" cy="6686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5"/>
          <p:cNvSpPr>
            <a:spLocks noChangeShapeType="1"/>
          </p:cNvSpPr>
          <p:nvPr/>
        </p:nvSpPr>
        <p:spPr bwMode="auto">
          <a:xfrm>
            <a:off x="2126805" y="2343758"/>
            <a:ext cx="245449" cy="601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6"/>
          <p:cNvSpPr>
            <a:spLocks noChangeShapeType="1"/>
          </p:cNvSpPr>
          <p:nvPr/>
        </p:nvSpPr>
        <p:spPr bwMode="auto">
          <a:xfrm flipH="1">
            <a:off x="3108600" y="2343758"/>
            <a:ext cx="306811" cy="6686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7"/>
          <p:cNvSpPr>
            <a:spLocks noChangeShapeType="1"/>
          </p:cNvSpPr>
          <p:nvPr/>
        </p:nvSpPr>
        <p:spPr bwMode="auto">
          <a:xfrm>
            <a:off x="3722222" y="2343758"/>
            <a:ext cx="429535" cy="601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Oval 24"/>
          <p:cNvSpPr>
            <a:spLocks noChangeArrowheads="1"/>
          </p:cNvSpPr>
          <p:nvPr/>
        </p:nvSpPr>
        <p:spPr bwMode="auto">
          <a:xfrm>
            <a:off x="838200" y="4015481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37904" name="Line 26"/>
          <p:cNvSpPr>
            <a:spLocks noChangeShapeType="1"/>
          </p:cNvSpPr>
          <p:nvPr/>
        </p:nvSpPr>
        <p:spPr bwMode="auto">
          <a:xfrm flipH="1">
            <a:off x="1145011" y="3547399"/>
            <a:ext cx="122724" cy="468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Oval 27"/>
          <p:cNvSpPr>
            <a:spLocks noChangeArrowheads="1"/>
          </p:cNvSpPr>
          <p:nvPr/>
        </p:nvSpPr>
        <p:spPr bwMode="auto">
          <a:xfrm>
            <a:off x="1513184" y="4015481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8</a:t>
            </a:r>
          </a:p>
        </p:txBody>
      </p:sp>
      <p:sp>
        <p:nvSpPr>
          <p:cNvPr id="37906" name="Line 28"/>
          <p:cNvSpPr>
            <a:spLocks noChangeShapeType="1"/>
          </p:cNvSpPr>
          <p:nvPr/>
        </p:nvSpPr>
        <p:spPr bwMode="auto">
          <a:xfrm>
            <a:off x="1513184" y="3547399"/>
            <a:ext cx="184087" cy="534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Oval 29"/>
          <p:cNvSpPr>
            <a:spLocks noChangeArrowheads="1"/>
          </p:cNvSpPr>
          <p:nvPr/>
        </p:nvSpPr>
        <p:spPr bwMode="auto">
          <a:xfrm>
            <a:off x="2126806" y="4015481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37908" name="Line 30"/>
          <p:cNvSpPr>
            <a:spLocks noChangeShapeType="1"/>
          </p:cNvSpPr>
          <p:nvPr/>
        </p:nvSpPr>
        <p:spPr bwMode="auto">
          <a:xfrm flipH="1">
            <a:off x="2310892" y="3547399"/>
            <a:ext cx="122724" cy="534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Oval 31"/>
          <p:cNvSpPr>
            <a:spLocks noChangeArrowheads="1"/>
          </p:cNvSpPr>
          <p:nvPr/>
        </p:nvSpPr>
        <p:spPr bwMode="auto">
          <a:xfrm>
            <a:off x="6422157" y="1340725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16</a:t>
            </a:r>
          </a:p>
        </p:txBody>
      </p:sp>
      <p:sp>
        <p:nvSpPr>
          <p:cNvPr id="37910" name="Oval 32"/>
          <p:cNvSpPr>
            <a:spLocks noChangeArrowheads="1"/>
          </p:cNvSpPr>
          <p:nvPr/>
        </p:nvSpPr>
        <p:spPr bwMode="auto">
          <a:xfrm>
            <a:off x="4888103" y="3279923"/>
            <a:ext cx="552260" cy="60182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7911" name="Oval 33"/>
          <p:cNvSpPr>
            <a:spLocks noChangeArrowheads="1"/>
          </p:cNvSpPr>
          <p:nvPr/>
        </p:nvSpPr>
        <p:spPr bwMode="auto">
          <a:xfrm>
            <a:off x="6974417" y="2143152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10</a:t>
            </a:r>
          </a:p>
        </p:txBody>
      </p:sp>
      <p:sp>
        <p:nvSpPr>
          <p:cNvPr id="37912" name="Oval 34"/>
          <p:cNvSpPr>
            <a:spLocks noChangeArrowheads="1"/>
          </p:cNvSpPr>
          <p:nvPr/>
        </p:nvSpPr>
        <p:spPr bwMode="auto">
          <a:xfrm>
            <a:off x="5440363" y="2143152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37913" name="Oval 35"/>
          <p:cNvSpPr>
            <a:spLocks noChangeArrowheads="1"/>
          </p:cNvSpPr>
          <p:nvPr/>
        </p:nvSpPr>
        <p:spPr bwMode="auto">
          <a:xfrm>
            <a:off x="5869898" y="3279923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37914" name="Oval 36"/>
          <p:cNvSpPr>
            <a:spLocks noChangeArrowheads="1"/>
          </p:cNvSpPr>
          <p:nvPr/>
        </p:nvSpPr>
        <p:spPr bwMode="auto">
          <a:xfrm>
            <a:off x="6606244" y="3346792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37915" name="Oval 37"/>
          <p:cNvSpPr>
            <a:spLocks noChangeArrowheads="1"/>
          </p:cNvSpPr>
          <p:nvPr/>
        </p:nvSpPr>
        <p:spPr bwMode="auto">
          <a:xfrm>
            <a:off x="7649401" y="3279923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37916" name="Line 38"/>
          <p:cNvSpPr>
            <a:spLocks noChangeShapeType="1"/>
          </p:cNvSpPr>
          <p:nvPr/>
        </p:nvSpPr>
        <p:spPr bwMode="auto">
          <a:xfrm flipH="1">
            <a:off x="5992622" y="1741938"/>
            <a:ext cx="429535" cy="534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39"/>
          <p:cNvSpPr>
            <a:spLocks noChangeShapeType="1"/>
          </p:cNvSpPr>
          <p:nvPr/>
        </p:nvSpPr>
        <p:spPr bwMode="auto">
          <a:xfrm>
            <a:off x="6913055" y="1741938"/>
            <a:ext cx="306811" cy="40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40"/>
          <p:cNvSpPr>
            <a:spLocks noChangeShapeType="1"/>
          </p:cNvSpPr>
          <p:nvPr/>
        </p:nvSpPr>
        <p:spPr bwMode="auto">
          <a:xfrm flipH="1">
            <a:off x="5256276" y="2678103"/>
            <a:ext cx="306811" cy="6686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41"/>
          <p:cNvSpPr>
            <a:spLocks noChangeShapeType="1"/>
          </p:cNvSpPr>
          <p:nvPr/>
        </p:nvSpPr>
        <p:spPr bwMode="auto">
          <a:xfrm>
            <a:off x="5869898" y="2678103"/>
            <a:ext cx="245449" cy="601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42"/>
          <p:cNvSpPr>
            <a:spLocks noChangeShapeType="1"/>
          </p:cNvSpPr>
          <p:nvPr/>
        </p:nvSpPr>
        <p:spPr bwMode="auto">
          <a:xfrm flipH="1">
            <a:off x="6851692" y="2678103"/>
            <a:ext cx="306811" cy="6686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43"/>
          <p:cNvSpPr>
            <a:spLocks noChangeShapeType="1"/>
          </p:cNvSpPr>
          <p:nvPr/>
        </p:nvSpPr>
        <p:spPr bwMode="auto">
          <a:xfrm>
            <a:off x="7465314" y="2678103"/>
            <a:ext cx="429535" cy="601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Oval 44"/>
          <p:cNvSpPr>
            <a:spLocks noChangeArrowheads="1"/>
          </p:cNvSpPr>
          <p:nvPr/>
        </p:nvSpPr>
        <p:spPr bwMode="auto">
          <a:xfrm>
            <a:off x="4581292" y="4349826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37923" name="Line 45"/>
          <p:cNvSpPr>
            <a:spLocks noChangeShapeType="1"/>
          </p:cNvSpPr>
          <p:nvPr/>
        </p:nvSpPr>
        <p:spPr bwMode="auto">
          <a:xfrm flipH="1">
            <a:off x="4888103" y="3881743"/>
            <a:ext cx="122724" cy="468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Oval 46"/>
          <p:cNvSpPr>
            <a:spLocks noChangeArrowheads="1"/>
          </p:cNvSpPr>
          <p:nvPr/>
        </p:nvSpPr>
        <p:spPr bwMode="auto">
          <a:xfrm>
            <a:off x="5256276" y="4349826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8</a:t>
            </a:r>
          </a:p>
        </p:txBody>
      </p:sp>
      <p:sp>
        <p:nvSpPr>
          <p:cNvPr id="37925" name="Line 47"/>
          <p:cNvSpPr>
            <a:spLocks noChangeShapeType="1"/>
          </p:cNvSpPr>
          <p:nvPr/>
        </p:nvSpPr>
        <p:spPr bwMode="auto">
          <a:xfrm>
            <a:off x="5256276" y="3881743"/>
            <a:ext cx="184087" cy="534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Oval 48"/>
          <p:cNvSpPr>
            <a:spLocks noChangeArrowheads="1"/>
          </p:cNvSpPr>
          <p:nvPr/>
        </p:nvSpPr>
        <p:spPr bwMode="auto">
          <a:xfrm>
            <a:off x="5869898" y="4349826"/>
            <a:ext cx="552260" cy="6018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37927" name="Line 49"/>
          <p:cNvSpPr>
            <a:spLocks noChangeShapeType="1"/>
          </p:cNvSpPr>
          <p:nvPr/>
        </p:nvSpPr>
        <p:spPr bwMode="auto">
          <a:xfrm flipH="1">
            <a:off x="6053984" y="3881743"/>
            <a:ext cx="122724" cy="534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Text Box 51"/>
          <p:cNvSpPr txBox="1">
            <a:spLocks noChangeArrowheads="1"/>
          </p:cNvSpPr>
          <p:nvPr/>
        </p:nvSpPr>
        <p:spPr bwMode="auto">
          <a:xfrm>
            <a:off x="1697270" y="1474462"/>
            <a:ext cx="429535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37930" name="Text Box 52"/>
          <p:cNvSpPr txBox="1">
            <a:spLocks noChangeArrowheads="1"/>
          </p:cNvSpPr>
          <p:nvPr/>
        </p:nvSpPr>
        <p:spPr bwMode="auto">
          <a:xfrm>
            <a:off x="3660860" y="1608200"/>
            <a:ext cx="490897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37931" name="Text Box 53"/>
          <p:cNvSpPr txBox="1">
            <a:spLocks noChangeArrowheads="1"/>
          </p:cNvSpPr>
          <p:nvPr/>
        </p:nvSpPr>
        <p:spPr bwMode="auto">
          <a:xfrm>
            <a:off x="1145011" y="2678103"/>
            <a:ext cx="429535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37932" name="Text Box 54"/>
          <p:cNvSpPr txBox="1">
            <a:spLocks noChangeArrowheads="1"/>
          </p:cNvSpPr>
          <p:nvPr/>
        </p:nvSpPr>
        <p:spPr bwMode="auto">
          <a:xfrm>
            <a:off x="2433616" y="2611234"/>
            <a:ext cx="368173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37933" name="Text Box 55"/>
          <p:cNvSpPr txBox="1">
            <a:spLocks noChangeArrowheads="1"/>
          </p:cNvSpPr>
          <p:nvPr/>
        </p:nvSpPr>
        <p:spPr bwMode="auto">
          <a:xfrm>
            <a:off x="3292687" y="2811841"/>
            <a:ext cx="368173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6</a:t>
            </a:r>
          </a:p>
        </p:txBody>
      </p:sp>
      <p:sp>
        <p:nvSpPr>
          <p:cNvPr id="37934" name="Text Box 56"/>
          <p:cNvSpPr txBox="1">
            <a:spLocks noChangeArrowheads="1"/>
          </p:cNvSpPr>
          <p:nvPr/>
        </p:nvSpPr>
        <p:spPr bwMode="auto">
          <a:xfrm>
            <a:off x="4213119" y="2678103"/>
            <a:ext cx="368173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7</a:t>
            </a:r>
          </a:p>
        </p:txBody>
      </p:sp>
      <p:sp>
        <p:nvSpPr>
          <p:cNvPr id="37935" name="Text Box 58"/>
          <p:cNvSpPr txBox="1">
            <a:spLocks noChangeArrowheads="1"/>
          </p:cNvSpPr>
          <p:nvPr/>
        </p:nvSpPr>
        <p:spPr bwMode="auto">
          <a:xfrm>
            <a:off x="838200" y="3614268"/>
            <a:ext cx="245449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8</a:t>
            </a:r>
          </a:p>
        </p:txBody>
      </p:sp>
      <p:sp>
        <p:nvSpPr>
          <p:cNvPr id="37936" name="Text Box 59"/>
          <p:cNvSpPr txBox="1">
            <a:spLocks noChangeArrowheads="1"/>
          </p:cNvSpPr>
          <p:nvPr/>
        </p:nvSpPr>
        <p:spPr bwMode="auto">
          <a:xfrm>
            <a:off x="1758633" y="3748006"/>
            <a:ext cx="368173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9</a:t>
            </a:r>
          </a:p>
        </p:txBody>
      </p:sp>
      <p:sp>
        <p:nvSpPr>
          <p:cNvPr id="37937" name="Text Box 60"/>
          <p:cNvSpPr txBox="1">
            <a:spLocks noChangeArrowheads="1"/>
          </p:cNvSpPr>
          <p:nvPr/>
        </p:nvSpPr>
        <p:spPr bwMode="auto">
          <a:xfrm>
            <a:off x="2494978" y="3814874"/>
            <a:ext cx="613622" cy="3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10</a:t>
            </a:r>
          </a:p>
        </p:txBody>
      </p:sp>
      <p:sp>
        <p:nvSpPr>
          <p:cNvPr id="37938" name="Text Box 61"/>
          <p:cNvSpPr txBox="1">
            <a:spLocks noChangeArrowheads="1"/>
          </p:cNvSpPr>
          <p:nvPr/>
        </p:nvSpPr>
        <p:spPr bwMode="auto">
          <a:xfrm>
            <a:off x="1294505" y="1641635"/>
            <a:ext cx="368173" cy="3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/>
              <a:t>  </a:t>
            </a:r>
            <a:r>
              <a:rPr lang="en-US" sz="2000" b="1" i="1" dirty="0" err="1"/>
              <a:t>i</a:t>
            </a:r>
            <a:endParaRPr lang="en-US" sz="2000" b="1" i="1" dirty="0"/>
          </a:p>
        </p:txBody>
      </p:sp>
      <p:sp>
        <p:nvSpPr>
          <p:cNvPr id="37939" name="Text Box 62"/>
          <p:cNvSpPr txBox="1">
            <a:spLocks noChangeArrowheads="1"/>
          </p:cNvSpPr>
          <p:nvPr/>
        </p:nvSpPr>
        <p:spPr bwMode="auto">
          <a:xfrm>
            <a:off x="4519930" y="3413661"/>
            <a:ext cx="306811" cy="3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/>
              <a:t>i</a:t>
            </a:r>
          </a:p>
        </p:txBody>
      </p:sp>
      <p:sp>
        <p:nvSpPr>
          <p:cNvPr id="37940" name="Text Box 63"/>
          <p:cNvSpPr txBox="1">
            <a:spLocks noChangeArrowheads="1"/>
          </p:cNvSpPr>
          <p:nvPr/>
        </p:nvSpPr>
        <p:spPr bwMode="auto">
          <a:xfrm>
            <a:off x="1451822" y="4884777"/>
            <a:ext cx="1656779" cy="40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        (a)</a:t>
            </a:r>
          </a:p>
        </p:txBody>
      </p:sp>
      <p:sp>
        <p:nvSpPr>
          <p:cNvPr id="37941" name="Text Box 64"/>
          <p:cNvSpPr txBox="1">
            <a:spLocks noChangeArrowheads="1"/>
          </p:cNvSpPr>
          <p:nvPr/>
        </p:nvSpPr>
        <p:spPr bwMode="auto">
          <a:xfrm>
            <a:off x="5133552" y="5152253"/>
            <a:ext cx="2024952" cy="88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           (b)</a:t>
            </a:r>
          </a:p>
          <a:p>
            <a:pPr>
              <a:spcBef>
                <a:spcPct val="50000"/>
              </a:spcBef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734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8" grpId="0"/>
      <p:bldP spid="37890" grpId="0" animBg="1"/>
      <p:bldP spid="37891" grpId="0" animBg="1"/>
      <p:bldP spid="37892" grpId="0" animBg="1"/>
      <p:bldP spid="37893" grpId="0" animBg="1"/>
      <p:bldP spid="37894" grpId="0" animBg="1"/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  <p:bldP spid="37901" grpId="0" animBg="1"/>
      <p:bldP spid="37902" grpId="0" animBg="1"/>
      <p:bldP spid="37903" grpId="0" animBg="1"/>
      <p:bldP spid="37904" grpId="0" animBg="1"/>
      <p:bldP spid="37905" grpId="0" animBg="1"/>
      <p:bldP spid="37906" grpId="0" animBg="1"/>
      <p:bldP spid="37907" grpId="0" animBg="1"/>
      <p:bldP spid="37908" grpId="0" animBg="1"/>
      <p:bldP spid="37909" grpId="0" animBg="1"/>
      <p:bldP spid="37910" grpId="0" animBg="1"/>
      <p:bldP spid="37911" grpId="0" animBg="1"/>
      <p:bldP spid="37912" grpId="0" animBg="1"/>
      <p:bldP spid="37913" grpId="0" animBg="1"/>
      <p:bldP spid="37914" grpId="0" animBg="1"/>
      <p:bldP spid="37915" grpId="0" animBg="1"/>
      <p:bldP spid="37916" grpId="0" animBg="1"/>
      <p:bldP spid="37917" grpId="0" animBg="1"/>
      <p:bldP spid="37918" grpId="0" animBg="1"/>
      <p:bldP spid="37919" grpId="0" animBg="1"/>
      <p:bldP spid="37920" grpId="0" animBg="1"/>
      <p:bldP spid="37921" grpId="0" animBg="1"/>
      <p:bldP spid="37922" grpId="0" animBg="1"/>
      <p:bldP spid="37923" grpId="0" animBg="1"/>
      <p:bldP spid="37924" grpId="0" animBg="1"/>
      <p:bldP spid="37925" grpId="0" animBg="1"/>
      <p:bldP spid="37926" grpId="0" animBg="1"/>
      <p:bldP spid="37927" grpId="0" animBg="1"/>
      <p:bldP spid="37929" grpId="0"/>
      <p:bldP spid="37930" grpId="0"/>
      <p:bldP spid="37931" grpId="0"/>
      <p:bldP spid="37932" grpId="0"/>
      <p:bldP spid="37933" grpId="0"/>
      <p:bldP spid="37934" grpId="0"/>
      <p:bldP spid="37935" grpId="0"/>
      <p:bldP spid="37936" grpId="0"/>
      <p:bldP spid="37937" grpId="0"/>
      <p:bldP spid="37938" grpId="0"/>
      <p:bldP spid="37939" grpId="0"/>
      <p:bldP spid="37940" grpId="0"/>
      <p:bldP spid="3794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10624</TotalTime>
  <Words>656</Words>
  <Application>Microsoft Office PowerPoint</Application>
  <PresentationFormat>On-screen Show (4:3)</PresentationFormat>
  <Paragraphs>300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Pushpin</vt:lpstr>
      <vt:lpstr>PowerPoint Presentation</vt:lpstr>
      <vt:lpstr>Last Lecture</vt:lpstr>
      <vt:lpstr>PowerPoint Presentation</vt:lpstr>
      <vt:lpstr>Analysis of Heapsort</vt:lpstr>
      <vt:lpstr>Analysis of Heapify(A,i)</vt:lpstr>
      <vt:lpstr>Analysis of Heapify(A,i)</vt:lpstr>
      <vt:lpstr>Analysis of Heapify(A,i)</vt:lpstr>
      <vt:lpstr>Analysis of Build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Build heap</vt:lpstr>
      <vt:lpstr>Analysis of Heapsort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228</cp:revision>
  <cp:lastPrinted>1601-01-01T00:00:00Z</cp:lastPrinted>
  <dcterms:created xsi:type="dcterms:W3CDTF">2000-12-31T21:35:57Z</dcterms:created>
  <dcterms:modified xsi:type="dcterms:W3CDTF">2019-03-11T05:31:11Z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