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6"/>
  </p:notesMasterIdLst>
  <p:sldIdLst>
    <p:sldId id="271" r:id="rId2"/>
    <p:sldId id="540" r:id="rId3"/>
    <p:sldId id="484" r:id="rId4"/>
    <p:sldId id="485" r:id="rId5"/>
    <p:sldId id="486" r:id="rId6"/>
    <p:sldId id="487" r:id="rId7"/>
    <p:sldId id="488" r:id="rId8"/>
    <p:sldId id="489" r:id="rId9"/>
    <p:sldId id="491" r:id="rId10"/>
    <p:sldId id="492" r:id="rId11"/>
    <p:sldId id="493" r:id="rId12"/>
    <p:sldId id="494" r:id="rId13"/>
    <p:sldId id="495" r:id="rId14"/>
    <p:sldId id="496" r:id="rId15"/>
    <p:sldId id="587" r:id="rId16"/>
    <p:sldId id="588" r:id="rId17"/>
    <p:sldId id="589" r:id="rId18"/>
    <p:sldId id="593" r:id="rId19"/>
    <p:sldId id="594" r:id="rId20"/>
    <p:sldId id="595" r:id="rId21"/>
    <p:sldId id="596" r:id="rId22"/>
    <p:sldId id="597" r:id="rId23"/>
    <p:sldId id="598" r:id="rId24"/>
    <p:sldId id="599" r:id="rId25"/>
    <p:sldId id="600" r:id="rId26"/>
    <p:sldId id="601" r:id="rId27"/>
    <p:sldId id="602" r:id="rId28"/>
    <p:sldId id="603" r:id="rId29"/>
    <p:sldId id="604" r:id="rId30"/>
    <p:sldId id="605" r:id="rId31"/>
    <p:sldId id="606" r:id="rId32"/>
    <p:sldId id="607" r:id="rId33"/>
    <p:sldId id="608" r:id="rId34"/>
    <p:sldId id="609" r:id="rId35"/>
    <p:sldId id="610" r:id="rId36"/>
    <p:sldId id="611" r:id="rId37"/>
    <p:sldId id="612" r:id="rId38"/>
    <p:sldId id="613" r:id="rId39"/>
    <p:sldId id="614" r:id="rId40"/>
    <p:sldId id="615" r:id="rId41"/>
    <p:sldId id="616" r:id="rId42"/>
    <p:sldId id="617" r:id="rId43"/>
    <p:sldId id="618" r:id="rId44"/>
    <p:sldId id="619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2E1-F7A9-44BA-841D-A62156BE3238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75055-A0C0-4DCF-8707-E70649306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16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An Introduction to Huffman Coding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March 21, 2000</a:t>
            </a: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Mike Scott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fld id="{DB5A5C64-CA75-490E-BDA0-6285C773083F}" type="slidenum">
              <a:rPr lang="en-US" sz="1200" b="0" smtClean="0">
                <a:latin typeface="Times New Roman" pitchFamily="18" charset="0"/>
              </a:rPr>
              <a:pPr/>
              <a:t>15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An Introduction to Huffman Coding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March 21, 2000</a:t>
            </a:r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Mike Scott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fld id="{833D4022-166F-41D1-8B3B-F73A5957A3ED}" type="slidenum">
              <a:rPr lang="en-US" sz="1200" b="0" smtClean="0">
                <a:latin typeface="Times New Roman" pitchFamily="18" charset="0"/>
              </a:rPr>
              <a:pPr/>
              <a:t>24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64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An Introduction to Huffman Coding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March 21, 2000</a:t>
            </a:r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Mike Scott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fld id="{1F5A7C38-1FCA-4C1B-96A7-2EA08EF44724}" type="slidenum">
              <a:rPr lang="en-US" sz="1200" b="0" smtClean="0">
                <a:latin typeface="Times New Roman" pitchFamily="18" charset="0"/>
              </a:rPr>
              <a:pPr/>
              <a:t>25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An Introduction to Huffman Coding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March 21, 2000</a:t>
            </a: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Mike Scott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fld id="{DC067855-4BFD-4C87-BDB9-B17B3F468127}" type="slidenum">
              <a:rPr lang="en-US" sz="1200" b="0" smtClean="0">
                <a:latin typeface="Times New Roman" pitchFamily="18" charset="0"/>
              </a:rPr>
              <a:pPr/>
              <a:t>26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An Introduction to Huffman Coding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March 21, 2000</a:t>
            </a: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Mike Scott</a:t>
            </a: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fld id="{BEEFFD9E-45F5-446E-93B8-74A5B711BF51}" type="slidenum">
              <a:rPr lang="en-US" sz="1200" b="0" smtClean="0">
                <a:latin typeface="Times New Roman" pitchFamily="18" charset="0"/>
              </a:rPr>
              <a:pPr/>
              <a:t>27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An Introduction to Huffman Coding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March 21, 2000</a:t>
            </a: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Mike Scott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fld id="{89F38126-E6E7-496F-AB62-F8A319ADC3E8}" type="slidenum">
              <a:rPr lang="en-US" sz="1200" b="0" smtClean="0">
                <a:latin typeface="Times New Roman" pitchFamily="18" charset="0"/>
              </a:rPr>
              <a:pPr/>
              <a:t>28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686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An Introduction to Huffman Coding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March 21, 2000</a:t>
            </a:r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Mike Scott</a:t>
            </a:r>
          </a:p>
        </p:txBody>
      </p:sp>
      <p:sp>
        <p:nvSpPr>
          <p:cNvPr id="69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fld id="{2F34DBAE-2152-4702-AF51-06FD2A379F28}" type="slidenum">
              <a:rPr lang="en-US" sz="1200" b="0" smtClean="0">
                <a:latin typeface="Times New Roman" pitchFamily="18" charset="0"/>
              </a:rPr>
              <a:pPr/>
              <a:t>29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69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An Introduction to Huffman Coding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March 21, 2000</a:t>
            </a:r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Mike Scott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fld id="{E553DFCF-F8C6-4B1B-B639-C8591DC21124}" type="slidenum">
              <a:rPr lang="en-US" sz="1200" b="0" smtClean="0">
                <a:latin typeface="Times New Roman" pitchFamily="18" charset="0"/>
              </a:rPr>
              <a:pPr/>
              <a:t>30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70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An Introduction to Huffman Coding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March 21, 2000</a:t>
            </a: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Mike Scott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fld id="{2139B918-67AC-4DE5-BBC8-E55A67871A16}" type="slidenum">
              <a:rPr lang="en-US" sz="1200" b="0" smtClean="0">
                <a:latin typeface="Times New Roman" pitchFamily="18" charset="0"/>
              </a:rPr>
              <a:pPr/>
              <a:t>31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An Introduction to Huffman Coding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March 21, 2000</a:t>
            </a:r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Mike Scott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fld id="{9BBDE80B-8D63-4A5A-BFCC-944E2C8DF4F8}" type="slidenum">
              <a:rPr lang="en-US" sz="1200" b="0" smtClean="0">
                <a:latin typeface="Times New Roman" pitchFamily="18" charset="0"/>
              </a:rPr>
              <a:pPr/>
              <a:t>32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72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An Introduction to Huffman Coding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March 21, 2000</a:t>
            </a:r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Mike Scott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fld id="{C0AB5C46-EDFD-48B6-9ACA-A49927B665DC}" type="slidenum">
              <a:rPr lang="en-US" sz="1200" b="0" smtClean="0">
                <a:latin typeface="Times New Roman" pitchFamily="18" charset="0"/>
              </a:rPr>
              <a:pPr/>
              <a:t>33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73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An Introduction to Huffman Coding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March 21, 2000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Mike Scott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fld id="{46BA6339-4D38-4726-997D-F3C6BBB5408B}" type="slidenum">
              <a:rPr lang="en-US" sz="1200" b="0" smtClean="0">
                <a:latin typeface="Times New Roman" pitchFamily="18" charset="0"/>
              </a:rPr>
              <a:pPr/>
              <a:t>16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An Introduction to Huffman Coding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March 21, 2000</a:t>
            </a: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Mike Scott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fld id="{E39642A2-0A0B-47CE-8747-39083AA6907B}" type="slidenum">
              <a:rPr lang="en-US" sz="1200" b="0" smtClean="0">
                <a:latin typeface="Times New Roman" pitchFamily="18" charset="0"/>
              </a:rPr>
              <a:pPr/>
              <a:t>34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An Introduction to Huffman Coding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March 21, 2000</a:t>
            </a: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Mike Scott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fld id="{24946629-DEFD-42FB-97A8-00C56E398B4D}" type="slidenum">
              <a:rPr lang="en-US" sz="1200" b="0" smtClean="0">
                <a:latin typeface="Times New Roman" pitchFamily="18" charset="0"/>
              </a:rPr>
              <a:pPr/>
              <a:t>35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An Introduction to Huffman Coding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March 21, 2000</a:t>
            </a: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Mike Scott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fld id="{271E8607-1202-47DB-9DDE-7E1CA0E8D052}" type="slidenum">
              <a:rPr lang="en-US" sz="1200" b="0" smtClean="0">
                <a:latin typeface="Times New Roman" pitchFamily="18" charset="0"/>
              </a:rPr>
              <a:pPr/>
              <a:t>36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An Introduction to Huffman Coding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March 21, 2000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Mike Scott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fld id="{DBED1CC4-804C-4217-856E-EDCE4C614B37}" type="slidenum">
              <a:rPr lang="en-US" sz="1200" b="0" smtClean="0">
                <a:latin typeface="Times New Roman" pitchFamily="18" charset="0"/>
              </a:rPr>
              <a:pPr/>
              <a:t>37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778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An Introduction to Huffman Coding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March 21, 2000</a:t>
            </a:r>
          </a:p>
        </p:txBody>
      </p:sp>
      <p:sp>
        <p:nvSpPr>
          <p:cNvPr id="78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Mike Scott</a:t>
            </a:r>
          </a:p>
        </p:txBody>
      </p:sp>
      <p:sp>
        <p:nvSpPr>
          <p:cNvPr id="78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fld id="{AD444CA2-84D4-4FF0-834A-2C31B5050839}" type="slidenum">
              <a:rPr lang="en-US" sz="1200" b="0" smtClean="0">
                <a:latin typeface="Times New Roman" pitchFamily="18" charset="0"/>
              </a:rPr>
              <a:pPr/>
              <a:t>38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78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An Introduction to Huffman Coding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March 21, 2000</a:t>
            </a: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Mike Scott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fld id="{E22DDBEA-7F73-418A-85B1-E39A09A9CB18}" type="slidenum">
              <a:rPr lang="en-US" sz="1200" b="0" smtClean="0">
                <a:latin typeface="Times New Roman" pitchFamily="18" charset="0"/>
              </a:rPr>
              <a:pPr/>
              <a:t>39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An Introduction to Huffman Coding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March 21, 2000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Mike Scott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fld id="{7FB57590-389B-460E-84A1-A5F2EF258BD5}" type="slidenum">
              <a:rPr lang="en-US" sz="1200" b="0" smtClean="0">
                <a:latin typeface="Times New Roman" pitchFamily="18" charset="0"/>
              </a:rPr>
              <a:pPr/>
              <a:t>40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An Introduction to Huffman Coding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March 21, 2000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Mike Scott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fld id="{9157B563-5AF4-42C6-A8CB-8FF9D2A30F0D}" type="slidenum">
              <a:rPr lang="en-US" sz="1200" b="0" smtClean="0">
                <a:latin typeface="Times New Roman" pitchFamily="18" charset="0"/>
              </a:rPr>
              <a:pPr/>
              <a:t>41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An Introduction to Huffman Coding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March 21, 2000</a:t>
            </a:r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Mike Scott</a:t>
            </a: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fld id="{3F0C5627-6527-4740-911F-08276E558E18}" type="slidenum">
              <a:rPr lang="en-US" sz="1200" b="0" smtClean="0">
                <a:latin typeface="Times New Roman" pitchFamily="18" charset="0"/>
              </a:rPr>
              <a:pPr/>
              <a:t>42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849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An Introduction to Huffman Coding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March 21, 2000</a:t>
            </a: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Mike Scott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fld id="{510C553B-12AD-44BC-8785-C7CD0090E7BF}" type="slidenum">
              <a:rPr lang="en-US" sz="1200" b="0" smtClean="0">
                <a:latin typeface="Times New Roman" pitchFamily="18" charset="0"/>
              </a:rPr>
              <a:pPr/>
              <a:t>43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An Introduction to Huffman Coding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March 21, 2000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Mike Scott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fld id="{598E476A-BD09-407E-849D-0350FE1736A8}" type="slidenum">
              <a:rPr lang="en-US" sz="1200" b="0" smtClean="0">
                <a:latin typeface="Times New Roman" pitchFamily="18" charset="0"/>
              </a:rPr>
              <a:pPr/>
              <a:t>17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An Introduction to Huffman Coding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March 21, 2000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Mike Scott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fld id="{D4051999-5F6F-4E06-B3C4-C03AB15313FC}" type="slidenum">
              <a:rPr lang="en-US" sz="1200" b="0" smtClean="0">
                <a:latin typeface="Times New Roman" pitchFamily="18" charset="0"/>
              </a:rPr>
              <a:pPr/>
              <a:t>18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An Introduction to Huffman Coding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March 21, 2000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Mike Scott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fld id="{2EC68816-4D7D-4DC5-85C6-5130FFB1C0B9}" type="slidenum">
              <a:rPr lang="en-US" sz="1200" b="0" smtClean="0">
                <a:latin typeface="Times New Roman" pitchFamily="18" charset="0"/>
              </a:rPr>
              <a:pPr/>
              <a:t>19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An Introduction to Huffman Coding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March 21, 2000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Mike Scott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fld id="{49593621-1A28-4AFE-BA6D-B8A123C4A54B}" type="slidenum">
              <a:rPr lang="en-US" sz="1200" b="0" smtClean="0">
                <a:latin typeface="Times New Roman" pitchFamily="18" charset="0"/>
              </a:rPr>
              <a:pPr/>
              <a:t>20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An Introduction to Huffman Coding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March 21, 2000</a:t>
            </a: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Mike Scott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fld id="{8672CDCA-74C9-4808-B0F6-39992BA21580}" type="slidenum">
              <a:rPr lang="en-US" sz="1200" b="0" smtClean="0">
                <a:latin typeface="Times New Roman" pitchFamily="18" charset="0"/>
              </a:rPr>
              <a:pPr/>
              <a:t>21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An Introduction to Huffman Coding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March 21, 2000</a:t>
            </a: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Mike Scott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fld id="{E6763769-3970-4809-A8EB-20910150A7B6}" type="slidenum">
              <a:rPr lang="en-US" sz="1200" b="0" smtClean="0">
                <a:latin typeface="Times New Roman" pitchFamily="18" charset="0"/>
              </a:rPr>
              <a:pPr/>
              <a:t>22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An Introduction to Huffman Coding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March 21, 2000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r>
              <a:rPr lang="en-US" sz="1200" b="0" smtClean="0">
                <a:latin typeface="Times New Roman" pitchFamily="18" charset="0"/>
              </a:rPr>
              <a:t>Mike Scott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fld id="{8660707B-3033-4379-B7BF-7EED80409967}" type="slidenum">
              <a:rPr lang="en-US" sz="1200" b="0" smtClean="0">
                <a:latin typeface="Times New Roman" pitchFamily="18" charset="0"/>
              </a:rPr>
              <a:pPr/>
              <a:t>23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7259026-5063-49E6-BD51-AAACAEBED3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4E7B-F781-49B9-890A-EC83B5B9F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26E0-8D09-450F-9A0C-4EE87DF74D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1524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4577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9A663-B894-4CA7-94D8-60A6D24F6864}" type="datetime1">
              <a:rPr lang="en-US" sz="1400" b="0" smtClean="0">
                <a:latin typeface="Times New Roman" pitchFamily="18" charset="0"/>
              </a:rPr>
              <a:t>4/17/2019</a:t>
            </a:fld>
            <a:endParaRPr lang="en-US" sz="1400" b="0">
              <a:latin typeface="Times New Roman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UCP Fsd Campus</a:t>
            </a:r>
            <a:endParaRPr lang="en-US" sz="14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93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FCCB-1DE9-4D95-9196-6C2994CAA5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E51D-110C-403C-AA7C-35AF6AFAB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309F-AF6C-4581-B1AB-5CADB70CB0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7E92-A344-4C3B-8290-02715CA1CD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DBA2F-8476-412C-A4D4-6A3067AA5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334C8-F9DF-4863-B5FC-EC11C0A7C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EDD71412-6A79-48CB-9A26-1F7863879E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6AD3013-B89E-4955-8FC3-9AF9DB4116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1D8E6DD-D9D5-4486-9342-B054958FF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1498" y="4495800"/>
            <a:ext cx="5712179" cy="835378"/>
          </a:xfrm>
        </p:spPr>
        <p:txBody>
          <a:bodyPr>
            <a:normAutofit/>
          </a:bodyPr>
          <a:lstStyle/>
          <a:p>
            <a:pPr algn="l">
              <a:buFontTx/>
              <a:buNone/>
            </a:pPr>
            <a:r>
              <a:rPr lang="en-US" sz="2800" b="1" dirty="0" smtClean="0"/>
              <a:t>Lecture </a:t>
            </a:r>
            <a:r>
              <a:rPr lang="en-US" sz="2800" b="1" smtClean="0"/>
              <a:t># </a:t>
            </a:r>
            <a:r>
              <a:rPr lang="en-US" sz="2800" b="1" smtClean="0"/>
              <a:t>15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963789" y="1196876"/>
            <a:ext cx="7239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Design &amp; Analysis</a:t>
            </a:r>
          </a:p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of Algorithms</a:t>
            </a:r>
            <a:endParaRPr lang="en-US" sz="4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81000"/>
            <a:ext cx="8229600" cy="6056313"/>
          </a:xfrm>
        </p:spPr>
        <p:txBody>
          <a:bodyPr/>
          <a:lstStyle/>
          <a:p>
            <a:pPr marL="609600" indent="-609600"/>
            <a:endParaRPr lang="en-US" sz="2800" dirty="0"/>
          </a:p>
          <a:p>
            <a:pPr marL="609600" indent="-609600"/>
            <a:r>
              <a:rPr lang="en-US" sz="2800" dirty="0"/>
              <a:t>HUFFMAN(C)</a:t>
            </a:r>
          </a:p>
          <a:p>
            <a:pPr marL="609600" indent="-609600">
              <a:buFontTx/>
              <a:buAutoNum type="arabicPeriod"/>
            </a:pPr>
            <a:r>
              <a:rPr lang="en-US" sz="2800" dirty="0"/>
              <a:t>n</a:t>
            </a:r>
            <a:r>
              <a:rPr lang="en-US" sz="2800" dirty="0">
                <a:sym typeface="Wingdings" pitchFamily="2" charset="2"/>
              </a:rPr>
              <a:t> |C|</a:t>
            </a:r>
          </a:p>
          <a:p>
            <a:pPr marL="609600" indent="-609600">
              <a:buFontTx/>
              <a:buAutoNum type="arabicPeriod"/>
            </a:pPr>
            <a:r>
              <a:rPr lang="en-US" sz="2800" dirty="0">
                <a:sym typeface="Wingdings" pitchFamily="2" charset="2"/>
              </a:rPr>
              <a:t>QC           // Q is a priority </a:t>
            </a:r>
            <a:r>
              <a:rPr lang="en-US" sz="2800" dirty="0" smtClean="0">
                <a:sym typeface="Wingdings" pitchFamily="2" charset="2"/>
              </a:rPr>
              <a:t>queue</a:t>
            </a:r>
            <a:endParaRPr lang="en-US" sz="2800" dirty="0">
              <a:sym typeface="Wingdings" pitchFamily="2" charset="2"/>
            </a:endParaRPr>
          </a:p>
          <a:p>
            <a:pPr marL="609600" indent="-609600">
              <a:buFontTx/>
              <a:buAutoNum type="arabicPeriod"/>
            </a:pPr>
            <a:r>
              <a:rPr lang="en-US" sz="2800" dirty="0">
                <a:sym typeface="Wingdings" pitchFamily="2" charset="2"/>
              </a:rPr>
              <a:t>for 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 1 to n-1</a:t>
            </a:r>
          </a:p>
          <a:p>
            <a:pPr marL="609600" indent="-609600">
              <a:buFontTx/>
              <a:buAutoNum type="arabicPeriod"/>
            </a:pPr>
            <a:r>
              <a:rPr lang="en-US" sz="2800" dirty="0">
                <a:sym typeface="Wingdings" pitchFamily="2" charset="2"/>
              </a:rPr>
              <a:t>   </a:t>
            </a:r>
            <a:r>
              <a:rPr lang="en-US" sz="2800" b="1" dirty="0">
                <a:sym typeface="Wingdings" pitchFamily="2" charset="2"/>
              </a:rPr>
              <a:t>do</a:t>
            </a:r>
            <a:r>
              <a:rPr lang="en-US" sz="2800" dirty="0">
                <a:sym typeface="Wingdings" pitchFamily="2" charset="2"/>
              </a:rPr>
              <a:t> allocate a new node </a:t>
            </a:r>
            <a:r>
              <a:rPr lang="en-US" sz="2800" i="1" dirty="0">
                <a:sym typeface="Wingdings" pitchFamily="2" charset="2"/>
              </a:rPr>
              <a:t>z</a:t>
            </a:r>
          </a:p>
          <a:p>
            <a:pPr marL="609600" indent="-609600">
              <a:buFontTx/>
              <a:buAutoNum type="arabicPeriod"/>
            </a:pPr>
            <a:r>
              <a:rPr lang="en-US" sz="2800" i="1" dirty="0">
                <a:sym typeface="Wingdings" pitchFamily="2" charset="2"/>
              </a:rPr>
              <a:t>   left[z]  </a:t>
            </a:r>
            <a:r>
              <a:rPr lang="en-US" sz="2800" dirty="0">
                <a:sym typeface="Wingdings" pitchFamily="2" charset="2"/>
              </a:rPr>
              <a:t>x  Extract-Min(Q)</a:t>
            </a:r>
          </a:p>
          <a:p>
            <a:pPr marL="609600" indent="-609600">
              <a:buFontTx/>
              <a:buAutoNum type="arabicPeriod"/>
            </a:pPr>
            <a:r>
              <a:rPr lang="en-US" sz="2800" dirty="0">
                <a:sym typeface="Wingdings" pitchFamily="2" charset="2"/>
              </a:rPr>
              <a:t>   </a:t>
            </a:r>
            <a:r>
              <a:rPr lang="en-US" sz="2800" i="1" dirty="0">
                <a:sym typeface="Wingdings" pitchFamily="2" charset="2"/>
              </a:rPr>
              <a:t>right[z]</a:t>
            </a:r>
            <a:r>
              <a:rPr lang="en-US" sz="2800" dirty="0">
                <a:sym typeface="Wingdings" pitchFamily="2" charset="2"/>
              </a:rPr>
              <a:t>y  Extract-Min(Q)</a:t>
            </a:r>
          </a:p>
          <a:p>
            <a:pPr marL="609600" indent="-609600">
              <a:buFontTx/>
              <a:buAutoNum type="arabicPeriod"/>
            </a:pPr>
            <a:r>
              <a:rPr lang="en-US" sz="2800" dirty="0">
                <a:sym typeface="Wingdings" pitchFamily="2" charset="2"/>
              </a:rPr>
              <a:t>   f[z]f[x]+f[y]</a:t>
            </a:r>
          </a:p>
          <a:p>
            <a:pPr marL="609600" indent="-609600">
              <a:buFontTx/>
              <a:buAutoNum type="arabicPeriod"/>
            </a:pPr>
            <a:r>
              <a:rPr lang="en-US" sz="2800" dirty="0">
                <a:sym typeface="Wingdings" pitchFamily="2" charset="2"/>
              </a:rPr>
              <a:t>   Insert(</a:t>
            </a:r>
            <a:r>
              <a:rPr lang="en-US" sz="2800" dirty="0" err="1">
                <a:sym typeface="Wingdings" pitchFamily="2" charset="2"/>
              </a:rPr>
              <a:t>Q,z</a:t>
            </a:r>
            <a:r>
              <a:rPr lang="en-US" sz="2800" dirty="0">
                <a:sym typeface="Wingdings" pitchFamily="2" charset="2"/>
              </a:rPr>
              <a:t>)</a:t>
            </a:r>
          </a:p>
          <a:p>
            <a:pPr marL="609600" indent="-609600">
              <a:buFontTx/>
              <a:buAutoNum type="arabicPeriod"/>
            </a:pPr>
            <a:r>
              <a:rPr lang="en-US" sz="2800" dirty="0">
                <a:sym typeface="Wingdings" pitchFamily="2" charset="2"/>
              </a:rPr>
              <a:t>Return Extract-Min(Q)  // return root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17128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257800" y="6858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b:13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4191000" y="6858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c:12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7391400" y="6858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a:45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6324600" y="6858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d:16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3048000" y="6858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e:9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1905000" y="6858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f:5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685800" y="8382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(a)</a:t>
            </a: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7467600" y="17526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a:45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6400800" y="17526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d:16</a:t>
            </a: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3124200" y="17526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b:13</a:t>
            </a: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1981200" y="17526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c:12</a:t>
            </a:r>
          </a:p>
        </p:txBody>
      </p:sp>
      <p:sp>
        <p:nvSpPr>
          <p:cNvPr id="17428" name="Oval 20"/>
          <p:cNvSpPr>
            <a:spLocks noChangeArrowheads="1"/>
          </p:cNvSpPr>
          <p:nvPr/>
        </p:nvSpPr>
        <p:spPr bwMode="auto">
          <a:xfrm>
            <a:off x="4724400" y="1752600"/>
            <a:ext cx="990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14</a:t>
            </a:r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 flipH="1">
            <a:off x="4419600" y="2362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54864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3886200" y="32766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f:5</a:t>
            </a:r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5867400" y="32766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e:9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4419600" y="2590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0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5867400" y="2590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1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685800" y="19050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(b)</a:t>
            </a:r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7162800" y="40386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a:45</a:t>
            </a:r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3886200" y="39624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d:16</a:t>
            </a:r>
          </a:p>
        </p:txBody>
      </p:sp>
      <p:sp>
        <p:nvSpPr>
          <p:cNvPr id="17440" name="Oval 32"/>
          <p:cNvSpPr>
            <a:spLocks noChangeArrowheads="1"/>
          </p:cNvSpPr>
          <p:nvPr/>
        </p:nvSpPr>
        <p:spPr bwMode="auto">
          <a:xfrm>
            <a:off x="2286000" y="3962400"/>
            <a:ext cx="990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14</a:t>
            </a:r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 flipH="1">
            <a:off x="1981200" y="45720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>
            <a:off x="3048000" y="45720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3" name="Rectangle 35"/>
          <p:cNvSpPr>
            <a:spLocks noChangeArrowheads="1"/>
          </p:cNvSpPr>
          <p:nvPr/>
        </p:nvSpPr>
        <p:spPr bwMode="auto">
          <a:xfrm>
            <a:off x="1447800" y="54864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f:5</a:t>
            </a:r>
          </a:p>
        </p:txBody>
      </p: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3429000" y="54864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e:9</a:t>
            </a:r>
          </a:p>
        </p:txBody>
      </p:sp>
      <p:sp>
        <p:nvSpPr>
          <p:cNvPr id="17445" name="Rectangle 37"/>
          <p:cNvSpPr>
            <a:spLocks noChangeArrowheads="1"/>
          </p:cNvSpPr>
          <p:nvPr/>
        </p:nvSpPr>
        <p:spPr bwMode="auto">
          <a:xfrm>
            <a:off x="1981200" y="480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0</a:t>
            </a:r>
          </a:p>
        </p:txBody>
      </p: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3429000" y="4800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1</a:t>
            </a:r>
          </a:p>
        </p:txBody>
      </p:sp>
      <p:sp>
        <p:nvSpPr>
          <p:cNvPr id="17447" name="Oval 39"/>
          <p:cNvSpPr>
            <a:spLocks noChangeArrowheads="1"/>
          </p:cNvSpPr>
          <p:nvPr/>
        </p:nvSpPr>
        <p:spPr bwMode="auto">
          <a:xfrm>
            <a:off x="5638800" y="4038600"/>
            <a:ext cx="990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25</a:t>
            </a:r>
          </a:p>
        </p:txBody>
      </p:sp>
      <p:sp>
        <p:nvSpPr>
          <p:cNvPr id="17448" name="Line 40"/>
          <p:cNvSpPr>
            <a:spLocks noChangeShapeType="1"/>
          </p:cNvSpPr>
          <p:nvPr/>
        </p:nvSpPr>
        <p:spPr bwMode="auto">
          <a:xfrm flipH="1">
            <a:off x="5334000" y="4648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9" name="Line 41"/>
          <p:cNvSpPr>
            <a:spLocks noChangeShapeType="1"/>
          </p:cNvSpPr>
          <p:nvPr/>
        </p:nvSpPr>
        <p:spPr bwMode="auto">
          <a:xfrm>
            <a:off x="6400800" y="4648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4800600" y="55626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c:12</a:t>
            </a:r>
          </a:p>
        </p:txBody>
      </p:sp>
      <p:sp>
        <p:nvSpPr>
          <p:cNvPr id="17451" name="Rectangle 43"/>
          <p:cNvSpPr>
            <a:spLocks noChangeArrowheads="1"/>
          </p:cNvSpPr>
          <p:nvPr/>
        </p:nvSpPr>
        <p:spPr bwMode="auto">
          <a:xfrm>
            <a:off x="6781800" y="55626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b:13</a:t>
            </a:r>
          </a:p>
        </p:txBody>
      </p:sp>
      <p:sp>
        <p:nvSpPr>
          <p:cNvPr id="17452" name="Rectangle 44"/>
          <p:cNvSpPr>
            <a:spLocks noChangeArrowheads="1"/>
          </p:cNvSpPr>
          <p:nvPr/>
        </p:nvSpPr>
        <p:spPr bwMode="auto">
          <a:xfrm>
            <a:off x="5334000" y="4876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0</a:t>
            </a:r>
          </a:p>
        </p:txBody>
      </p: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6781800" y="4876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1</a:t>
            </a:r>
          </a:p>
        </p:txBody>
      </p:sp>
      <p:sp>
        <p:nvSpPr>
          <p:cNvPr id="17454" name="Text Box 46"/>
          <p:cNvSpPr txBox="1">
            <a:spLocks noChangeArrowheads="1"/>
          </p:cNvSpPr>
          <p:nvPr/>
        </p:nvSpPr>
        <p:spPr bwMode="auto">
          <a:xfrm>
            <a:off x="838200" y="39624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3090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  <p:bldP spid="17416" grpId="0" animBg="1"/>
      <p:bldP spid="17417" grpId="0" animBg="1"/>
      <p:bldP spid="17418" grpId="0" animBg="1"/>
      <p:bldP spid="17419" grpId="0" animBg="1"/>
      <p:bldP spid="17420" grpId="0" animBg="1"/>
      <p:bldP spid="17421" grpId="0"/>
      <p:bldP spid="17424" grpId="0" animBg="1"/>
      <p:bldP spid="17425" grpId="0" animBg="1"/>
      <p:bldP spid="17426" grpId="0" animBg="1"/>
      <p:bldP spid="17427" grpId="0" animBg="1"/>
      <p:bldP spid="17428" grpId="0" animBg="1"/>
      <p:bldP spid="17429" grpId="0" animBg="1"/>
      <p:bldP spid="17430" grpId="0" animBg="1"/>
      <p:bldP spid="17431" grpId="0" animBg="1"/>
      <p:bldP spid="17432" grpId="0" animBg="1"/>
      <p:bldP spid="17433" grpId="0"/>
      <p:bldP spid="17434" grpId="0"/>
      <p:bldP spid="17435" grpId="0"/>
      <p:bldP spid="17436" grpId="0" animBg="1"/>
      <p:bldP spid="17437" grpId="0" animBg="1"/>
      <p:bldP spid="17440" grpId="0" animBg="1"/>
      <p:bldP spid="17441" grpId="0" animBg="1"/>
      <p:bldP spid="17442" grpId="0" animBg="1"/>
      <p:bldP spid="17443" grpId="0" animBg="1"/>
      <p:bldP spid="17444" grpId="0" animBg="1"/>
      <p:bldP spid="17445" grpId="0"/>
      <p:bldP spid="17446" grpId="0"/>
      <p:bldP spid="17447" grpId="0" animBg="1"/>
      <p:bldP spid="17448" grpId="0" animBg="1"/>
      <p:bldP spid="17449" grpId="0" animBg="1"/>
      <p:bldP spid="17450" grpId="0" animBg="1"/>
      <p:bldP spid="17451" grpId="0" animBg="1"/>
      <p:bldP spid="17452" grpId="0"/>
      <p:bldP spid="17453" grpId="0"/>
      <p:bldP spid="174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7467600" y="17526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a:45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791200" y="32004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d:16</a:t>
            </a:r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4267200" y="3200400"/>
            <a:ext cx="990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14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H="1">
            <a:off x="3962400" y="3784600"/>
            <a:ext cx="53340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5029200" y="3784600"/>
            <a:ext cx="68580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3429000" y="4732338"/>
            <a:ext cx="914400" cy="677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f:5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5410200" y="4732338"/>
            <a:ext cx="914400" cy="677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e:9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3962400" y="4081463"/>
            <a:ext cx="3810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0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5410200" y="4081463"/>
            <a:ext cx="3810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1</a:t>
            </a:r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1524000" y="1752600"/>
            <a:ext cx="990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25</a:t>
            </a:r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H="1">
            <a:off x="1219200" y="2362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22860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685800" y="32766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c:12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2667000" y="32766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b:13</a:t>
            </a: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1219200" y="2590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0</a:t>
            </a:r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2667000" y="2590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1</a:t>
            </a:r>
          </a:p>
        </p:txBody>
      </p:sp>
      <p:sp>
        <p:nvSpPr>
          <p:cNvPr id="16404" name="Oval 20"/>
          <p:cNvSpPr>
            <a:spLocks noChangeArrowheads="1"/>
          </p:cNvSpPr>
          <p:nvPr/>
        </p:nvSpPr>
        <p:spPr bwMode="auto">
          <a:xfrm>
            <a:off x="4876800" y="1752600"/>
            <a:ext cx="1295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30</a:t>
            </a:r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 flipH="1">
            <a:off x="4876800" y="22860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5943600" y="2286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4724400" y="2514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0</a:t>
            </a:r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6019800" y="2514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1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0" y="9906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222356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7620000" y="37338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d:16</a:t>
            </a: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6096000" y="3733800"/>
            <a:ext cx="990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14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5791200" y="4318000"/>
            <a:ext cx="53340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6858000" y="4318000"/>
            <a:ext cx="68580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5257800" y="5265738"/>
            <a:ext cx="914400" cy="677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f:5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7239000" y="5265738"/>
            <a:ext cx="914400" cy="677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e:9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5791200" y="4614863"/>
            <a:ext cx="3810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0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7239000" y="4614863"/>
            <a:ext cx="3810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1</a:t>
            </a:r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3352800" y="2286000"/>
            <a:ext cx="990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25</a:t>
            </a: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H="1">
            <a:off x="3048000" y="28956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4114800" y="28956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514600" y="38100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c:12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4495800" y="38100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b:13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3048000" y="3124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0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4495800" y="3124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1</a:t>
            </a:r>
          </a:p>
        </p:txBody>
      </p:sp>
      <p:sp>
        <p:nvSpPr>
          <p:cNvPr id="15379" name="Oval 19"/>
          <p:cNvSpPr>
            <a:spLocks noChangeArrowheads="1"/>
          </p:cNvSpPr>
          <p:nvPr/>
        </p:nvSpPr>
        <p:spPr bwMode="auto">
          <a:xfrm>
            <a:off x="6705600" y="2286000"/>
            <a:ext cx="1295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30</a:t>
            </a:r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H="1">
            <a:off x="6705600" y="28194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7772400" y="28194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6553200" y="3048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0</a:t>
            </a: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7848600" y="3048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1</a:t>
            </a:r>
          </a:p>
        </p:txBody>
      </p:sp>
      <p:sp>
        <p:nvSpPr>
          <p:cNvPr id="15384" name="Oval 24"/>
          <p:cNvSpPr>
            <a:spLocks noChangeArrowheads="1"/>
          </p:cNvSpPr>
          <p:nvPr/>
        </p:nvSpPr>
        <p:spPr bwMode="auto">
          <a:xfrm>
            <a:off x="4800600" y="1143000"/>
            <a:ext cx="1447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55</a:t>
            </a:r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 flipH="1">
            <a:off x="3962400" y="16002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>
            <a:off x="6248400" y="14478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4114800" y="1676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0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6705600" y="1600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1</a:t>
            </a: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3124200" y="11430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a:45</a:t>
            </a:r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1219200" y="12954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323900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52600" y="692888"/>
            <a:ext cx="5486400" cy="5174512"/>
            <a:chOff x="762000" y="762000"/>
            <a:chExt cx="6477000" cy="6096000"/>
          </a:xfrm>
        </p:grpSpPr>
        <p:sp>
          <p:nvSpPr>
            <p:cNvPr id="14340" name="Rectangle 4"/>
            <p:cNvSpPr>
              <a:spLocks noChangeArrowheads="1"/>
            </p:cNvSpPr>
            <p:nvPr/>
          </p:nvSpPr>
          <p:spPr bwMode="auto">
            <a:xfrm>
              <a:off x="6324600" y="4648200"/>
              <a:ext cx="914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d:16</a:t>
              </a:r>
            </a:p>
          </p:txBody>
        </p:sp>
        <p:sp>
          <p:nvSpPr>
            <p:cNvPr id="14341" name="Oval 5"/>
            <p:cNvSpPr>
              <a:spLocks noChangeArrowheads="1"/>
            </p:cNvSpPr>
            <p:nvPr/>
          </p:nvSpPr>
          <p:spPr bwMode="auto">
            <a:xfrm>
              <a:off x="4800600" y="4648200"/>
              <a:ext cx="990600" cy="762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14</a:t>
              </a:r>
            </a:p>
          </p:txBody>
        </p:sp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 flipH="1">
              <a:off x="4495800" y="5232400"/>
              <a:ext cx="533400" cy="101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5562600" y="5232400"/>
              <a:ext cx="685800" cy="101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962400" y="6180138"/>
              <a:ext cx="914400" cy="6778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f:5</a:t>
              </a: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5943600" y="6180138"/>
              <a:ext cx="914400" cy="6778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e:9</a:t>
              </a: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4495800" y="5529263"/>
              <a:ext cx="381000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0</a:t>
              </a: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5943600" y="5529263"/>
              <a:ext cx="381000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1</a:t>
              </a:r>
            </a:p>
          </p:txBody>
        </p:sp>
        <p:sp>
          <p:nvSpPr>
            <p:cNvPr id="14348" name="Oval 12"/>
            <p:cNvSpPr>
              <a:spLocks noChangeArrowheads="1"/>
            </p:cNvSpPr>
            <p:nvPr/>
          </p:nvSpPr>
          <p:spPr bwMode="auto">
            <a:xfrm>
              <a:off x="2057400" y="3200400"/>
              <a:ext cx="9906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25</a:t>
              </a:r>
            </a:p>
          </p:txBody>
        </p: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 flipH="1">
              <a:off x="1752600" y="3810000"/>
              <a:ext cx="533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>
              <a:off x="2819400" y="3810000"/>
              <a:ext cx="6858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1219200" y="4724400"/>
              <a:ext cx="914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c:12</a:t>
              </a:r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3200400" y="4724400"/>
              <a:ext cx="914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b:13</a:t>
              </a:r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1752600" y="4038600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0</a:t>
              </a:r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3200400" y="4038600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1</a:t>
              </a:r>
            </a:p>
          </p:txBody>
        </p:sp>
        <p:sp>
          <p:nvSpPr>
            <p:cNvPr id="14355" name="Oval 19"/>
            <p:cNvSpPr>
              <a:spLocks noChangeArrowheads="1"/>
            </p:cNvSpPr>
            <p:nvPr/>
          </p:nvSpPr>
          <p:spPr bwMode="auto">
            <a:xfrm>
              <a:off x="5410200" y="3200400"/>
              <a:ext cx="12954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30</a:t>
              </a:r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 flipH="1">
              <a:off x="5410200" y="3733800"/>
              <a:ext cx="3048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>
              <a:off x="6477000" y="3733800"/>
              <a:ext cx="2286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Rectangle 22"/>
            <p:cNvSpPr>
              <a:spLocks noChangeArrowheads="1"/>
            </p:cNvSpPr>
            <p:nvPr/>
          </p:nvSpPr>
          <p:spPr bwMode="auto">
            <a:xfrm>
              <a:off x="5257800" y="3962400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0</a:t>
              </a:r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6553200" y="3962400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1</a:t>
              </a:r>
            </a:p>
          </p:txBody>
        </p:sp>
        <p:sp>
          <p:nvSpPr>
            <p:cNvPr id="14360" name="Oval 24"/>
            <p:cNvSpPr>
              <a:spLocks noChangeArrowheads="1"/>
            </p:cNvSpPr>
            <p:nvPr/>
          </p:nvSpPr>
          <p:spPr bwMode="auto">
            <a:xfrm>
              <a:off x="3505200" y="2057400"/>
              <a:ext cx="14478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55</a:t>
              </a:r>
            </a:p>
          </p:txBody>
        </p:sp>
        <p:sp>
          <p:nvSpPr>
            <p:cNvPr id="14361" name="Line 25"/>
            <p:cNvSpPr>
              <a:spLocks noChangeShapeType="1"/>
            </p:cNvSpPr>
            <p:nvPr/>
          </p:nvSpPr>
          <p:spPr bwMode="auto">
            <a:xfrm flipH="1">
              <a:off x="2667000" y="2514600"/>
              <a:ext cx="914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26"/>
            <p:cNvSpPr>
              <a:spLocks noChangeShapeType="1"/>
            </p:cNvSpPr>
            <p:nvPr/>
          </p:nvSpPr>
          <p:spPr bwMode="auto">
            <a:xfrm>
              <a:off x="4953000" y="2362200"/>
              <a:ext cx="1066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Rectangle 27"/>
            <p:cNvSpPr>
              <a:spLocks noChangeArrowheads="1"/>
            </p:cNvSpPr>
            <p:nvPr/>
          </p:nvSpPr>
          <p:spPr bwMode="auto">
            <a:xfrm>
              <a:off x="2819400" y="2590800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0</a:t>
              </a:r>
            </a:p>
          </p:txBody>
        </p:sp>
        <p:sp>
          <p:nvSpPr>
            <p:cNvPr id="14364" name="Rectangle 28"/>
            <p:cNvSpPr>
              <a:spLocks noChangeArrowheads="1"/>
            </p:cNvSpPr>
            <p:nvPr/>
          </p:nvSpPr>
          <p:spPr bwMode="auto">
            <a:xfrm>
              <a:off x="5410200" y="2514600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1</a:t>
              </a:r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1828800" y="2057400"/>
              <a:ext cx="914400" cy="609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a:45</a:t>
              </a:r>
            </a:p>
          </p:txBody>
        </p:sp>
        <p:sp>
          <p:nvSpPr>
            <p:cNvPr id="14366" name="Oval 30"/>
            <p:cNvSpPr>
              <a:spLocks noChangeArrowheads="1"/>
            </p:cNvSpPr>
            <p:nvPr/>
          </p:nvSpPr>
          <p:spPr bwMode="auto">
            <a:xfrm>
              <a:off x="2590800" y="762000"/>
              <a:ext cx="11430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b="1"/>
                <a:t>100</a:t>
              </a:r>
            </a:p>
          </p:txBody>
        </p:sp>
        <p:sp>
          <p:nvSpPr>
            <p:cNvPr id="14367" name="Line 31"/>
            <p:cNvSpPr>
              <a:spLocks noChangeShapeType="1"/>
            </p:cNvSpPr>
            <p:nvPr/>
          </p:nvSpPr>
          <p:spPr bwMode="auto">
            <a:xfrm flipH="1">
              <a:off x="2362200" y="1295400"/>
              <a:ext cx="3810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Line 32"/>
            <p:cNvSpPr>
              <a:spLocks noChangeShapeType="1"/>
            </p:cNvSpPr>
            <p:nvPr/>
          </p:nvSpPr>
          <p:spPr bwMode="auto">
            <a:xfrm>
              <a:off x="3657600" y="1143000"/>
              <a:ext cx="3810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Rectangle 33"/>
            <p:cNvSpPr>
              <a:spLocks noChangeArrowheads="1"/>
            </p:cNvSpPr>
            <p:nvPr/>
          </p:nvSpPr>
          <p:spPr bwMode="auto">
            <a:xfrm>
              <a:off x="2209800" y="1524000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0</a:t>
              </a:r>
            </a:p>
          </p:txBody>
        </p:sp>
        <p:sp>
          <p:nvSpPr>
            <p:cNvPr id="14370" name="Rectangle 34"/>
            <p:cNvSpPr>
              <a:spLocks noChangeArrowheads="1"/>
            </p:cNvSpPr>
            <p:nvPr/>
          </p:nvSpPr>
          <p:spPr bwMode="auto">
            <a:xfrm>
              <a:off x="3886200" y="1524000"/>
              <a:ext cx="381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b="1"/>
                <a:t>1</a:t>
              </a:r>
            </a:p>
          </p:txBody>
        </p:sp>
        <p:sp>
          <p:nvSpPr>
            <p:cNvPr id="14371" name="Text Box 35"/>
            <p:cNvSpPr txBox="1">
              <a:spLocks noChangeArrowheads="1"/>
            </p:cNvSpPr>
            <p:nvPr/>
          </p:nvSpPr>
          <p:spPr bwMode="auto">
            <a:xfrm>
              <a:off x="762000" y="895394"/>
              <a:ext cx="9144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/>
                <a:t>(f)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2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Building a Tree</a:t>
            </a:r>
            <a:br>
              <a:rPr lang="en-US" smtClean="0"/>
            </a:br>
            <a:r>
              <a:rPr lang="en-US" sz="3200" smtClean="0"/>
              <a:t>Scan the original text</a:t>
            </a:r>
            <a:endParaRPr lang="en-US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8801100" cy="4114800"/>
          </a:xfrm>
        </p:spPr>
        <p:txBody>
          <a:bodyPr/>
          <a:lstStyle/>
          <a:p>
            <a:r>
              <a:rPr lang="en-US" dirty="0" smtClean="0"/>
              <a:t>Consider the following short text:</a:t>
            </a:r>
          </a:p>
          <a:p>
            <a:pPr>
              <a:buFont typeface="Symbol" pitchFamily="18" charset="2"/>
              <a:buChar char=" "/>
            </a:pPr>
            <a:endParaRPr lang="en-US" dirty="0" smtClean="0"/>
          </a:p>
          <a:p>
            <a:pPr>
              <a:buFont typeface="Symbol" pitchFamily="18" charset="2"/>
              <a:buChar char=" "/>
            </a:pPr>
            <a:r>
              <a:rPr lang="en-US" b="1" i="1" dirty="0" smtClean="0"/>
              <a:t>Eerie eyes seen near lake.</a:t>
            </a:r>
          </a:p>
          <a:p>
            <a:pPr>
              <a:buFont typeface="Symbol" pitchFamily="18" charset="2"/>
              <a:buChar char=" "/>
            </a:pPr>
            <a:endParaRPr lang="en-US" i="1" dirty="0" smtClean="0"/>
          </a:p>
          <a:p>
            <a:r>
              <a:rPr lang="en-US" dirty="0" smtClean="0"/>
              <a:t>Count up the occurrences of all characters in the text</a:t>
            </a:r>
          </a:p>
        </p:txBody>
      </p:sp>
    </p:spTree>
    <p:extLst>
      <p:ext uri="{BB962C8B-B14F-4D97-AF65-F5344CB8AC3E}">
        <p14:creationId xmlns:p14="http://schemas.microsoft.com/office/powerpoint/2010/main" val="382084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Building a Tree</a:t>
            </a:r>
            <a:br>
              <a:rPr lang="en-US" smtClean="0"/>
            </a:br>
            <a:r>
              <a:rPr lang="en-US" sz="3200" smtClean="0"/>
              <a:t>Scan the original text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86000"/>
            <a:ext cx="9163050" cy="819150"/>
          </a:xfrm>
        </p:spPr>
        <p:txBody>
          <a:bodyPr>
            <a:normAutofit fontScale="62500" lnSpcReduction="20000"/>
          </a:bodyPr>
          <a:lstStyle/>
          <a:p>
            <a:pPr>
              <a:buFont typeface="Symbol" pitchFamily="18" charset="2"/>
              <a:buNone/>
            </a:pPr>
            <a:r>
              <a:rPr lang="en-US" dirty="0" smtClean="0"/>
              <a:t>	</a:t>
            </a:r>
            <a:r>
              <a:rPr lang="en-US" sz="4000" b="1" i="1" dirty="0" smtClean="0"/>
              <a:t>Eerie eyes seen near lake.</a:t>
            </a:r>
          </a:p>
          <a:p>
            <a:r>
              <a:rPr lang="en-US" sz="4000" dirty="0" smtClean="0"/>
              <a:t>What characters are present?</a:t>
            </a:r>
            <a:endParaRPr lang="en-US" dirty="0" smtClean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847850" y="3824288"/>
            <a:ext cx="5670550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buFontTx/>
              <a:buNone/>
            </a:pPr>
            <a:r>
              <a:rPr lang="en-US" sz="4000">
                <a:solidFill>
                  <a:srgbClr val="0000FF"/>
                </a:solidFill>
              </a:rPr>
              <a:t>E  e  r  i space  </a:t>
            </a:r>
          </a:p>
          <a:p>
            <a:pPr>
              <a:buFontTx/>
              <a:buNone/>
            </a:pPr>
            <a:r>
              <a:rPr lang="en-US" sz="4000">
                <a:solidFill>
                  <a:srgbClr val="0000FF"/>
                </a:solidFill>
              </a:rPr>
              <a:t>y s n a r l k .</a:t>
            </a:r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159375" y="3884613"/>
            <a:ext cx="1793875" cy="519112"/>
          </a:xfrm>
          <a:prstGeom prst="rect">
            <a:avLst/>
          </a:prstGeom>
          <a:noFill/>
          <a:ln w="9525" cap="rnd">
            <a:solidFill>
              <a:srgbClr val="FF66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2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  <p:bldP spid="16388" grpId="0" autoUpdateAnimBg="0"/>
      <p:bldP spid="1638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Building a Tree</a:t>
            </a:r>
            <a:br>
              <a:rPr lang="en-US" smtClean="0"/>
            </a:br>
            <a:r>
              <a:rPr lang="en-US" sz="3200" smtClean="0"/>
              <a:t>Scan the original text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2286000"/>
            <a:ext cx="8401050" cy="685800"/>
          </a:xfrm>
        </p:spPr>
        <p:txBody>
          <a:bodyPr>
            <a:normAutofit fontScale="62500" lnSpcReduction="20000"/>
          </a:bodyPr>
          <a:lstStyle/>
          <a:p>
            <a:pPr>
              <a:buFont typeface="Symbol" pitchFamily="18" charset="2"/>
              <a:buNone/>
            </a:pPr>
            <a:r>
              <a:rPr lang="en-US" sz="4000" dirty="0" smtClean="0"/>
              <a:t>Eerie eyes seen near lake.</a:t>
            </a:r>
            <a:endParaRPr lang="en-US" dirty="0" smtClean="0"/>
          </a:p>
          <a:p>
            <a:r>
              <a:rPr lang="en-US" dirty="0" smtClean="0"/>
              <a:t>What is the frequency of each character in the text?</a:t>
            </a:r>
            <a:endParaRPr lang="en-US" sz="4000" dirty="0" smtClean="0"/>
          </a:p>
        </p:txBody>
      </p:sp>
      <p:grpSp>
        <p:nvGrpSpPr>
          <p:cNvPr id="17420" name="Group 12"/>
          <p:cNvGrpSpPr>
            <a:grpSpLocks/>
          </p:cNvGrpSpPr>
          <p:nvPr/>
        </p:nvGrpSpPr>
        <p:grpSpPr bwMode="auto">
          <a:xfrm>
            <a:off x="609600" y="3810000"/>
            <a:ext cx="8339798" cy="1843090"/>
            <a:chOff x="168" y="2212"/>
            <a:chExt cx="5557" cy="1349"/>
          </a:xfrm>
        </p:grpSpPr>
        <p:sp>
          <p:nvSpPr>
            <p:cNvPr id="12294" name="Text Box 4"/>
            <p:cNvSpPr txBox="1">
              <a:spLocks noChangeArrowheads="1"/>
            </p:cNvSpPr>
            <p:nvPr/>
          </p:nvSpPr>
          <p:spPr bwMode="auto">
            <a:xfrm>
              <a:off x="168" y="2212"/>
              <a:ext cx="5557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lnSpc>
                  <a:spcPct val="70000"/>
                </a:lnSpc>
                <a:buFontTx/>
                <a:buNone/>
              </a:pPr>
              <a:r>
                <a:rPr lang="en-US" sz="3200" dirty="0">
                  <a:solidFill>
                    <a:srgbClr val="0000FF"/>
                  </a:solidFill>
                </a:rPr>
                <a:t>Char Freq.  Char </a:t>
              </a:r>
              <a:r>
                <a:rPr lang="en-US" sz="3200" dirty="0" smtClean="0">
                  <a:solidFill>
                    <a:srgbClr val="0000FF"/>
                  </a:solidFill>
                </a:rPr>
                <a:t>Freq. </a:t>
              </a:r>
              <a:r>
                <a:rPr lang="en-US" sz="3200" dirty="0" err="1" smtClean="0">
                  <a:solidFill>
                    <a:srgbClr val="0000FF"/>
                  </a:solidFill>
                </a:rPr>
                <a:t>CharFreq</a:t>
              </a:r>
              <a:r>
                <a:rPr lang="en-US" sz="3200" dirty="0">
                  <a:solidFill>
                    <a:srgbClr val="0000FF"/>
                  </a:solidFill>
                </a:rPr>
                <a:t>.</a:t>
              </a:r>
              <a:endParaRPr lang="en-US" sz="4000" dirty="0">
                <a:solidFill>
                  <a:srgbClr val="0000FF"/>
                </a:solidFill>
              </a:endParaRPr>
            </a:p>
            <a:p>
              <a:pPr>
                <a:lnSpc>
                  <a:spcPct val="50000"/>
                </a:lnSpc>
                <a:buFontTx/>
                <a:buNone/>
              </a:pPr>
              <a:r>
                <a:rPr lang="en-US" sz="3200" dirty="0">
                  <a:solidFill>
                    <a:srgbClr val="0000FF"/>
                  </a:solidFill>
                </a:rPr>
                <a:t> E 		1	  y		1	  </a:t>
              </a:r>
              <a:r>
                <a:rPr lang="en-US" sz="3200" dirty="0" smtClean="0">
                  <a:solidFill>
                    <a:srgbClr val="0000FF"/>
                  </a:solidFill>
                </a:rPr>
                <a:t> k</a:t>
              </a:r>
              <a:r>
                <a:rPr lang="en-US" sz="3200" dirty="0">
                  <a:solidFill>
                    <a:srgbClr val="0000FF"/>
                  </a:solidFill>
                </a:rPr>
                <a:t>	1</a:t>
              </a:r>
            </a:p>
            <a:p>
              <a:pPr>
                <a:lnSpc>
                  <a:spcPct val="50000"/>
                </a:lnSpc>
                <a:buFontTx/>
                <a:buNone/>
              </a:pPr>
              <a:r>
                <a:rPr lang="en-US" sz="3200" dirty="0">
                  <a:solidFill>
                    <a:srgbClr val="0000FF"/>
                  </a:solidFill>
                </a:rPr>
                <a:t> e 		8	  s 	2	   .	1</a:t>
              </a:r>
            </a:p>
            <a:p>
              <a:pPr>
                <a:lnSpc>
                  <a:spcPct val="50000"/>
                </a:lnSpc>
                <a:buFontTx/>
                <a:buNone/>
              </a:pPr>
              <a:r>
                <a:rPr lang="en-US" sz="3200" dirty="0">
                  <a:solidFill>
                    <a:srgbClr val="0000FF"/>
                  </a:solidFill>
                </a:rPr>
                <a:t> r 		2	  n 	2	   </a:t>
              </a:r>
            </a:p>
            <a:p>
              <a:pPr>
                <a:lnSpc>
                  <a:spcPct val="50000"/>
                </a:lnSpc>
                <a:buFontTx/>
                <a:buNone/>
              </a:pPr>
              <a:r>
                <a:rPr lang="en-US" sz="3200" dirty="0">
                  <a:solidFill>
                    <a:srgbClr val="0000FF"/>
                  </a:solidFill>
                </a:rPr>
                <a:t> </a:t>
              </a:r>
              <a:r>
                <a:rPr lang="en-US" sz="3200" dirty="0" err="1">
                  <a:solidFill>
                    <a:srgbClr val="0000FF"/>
                  </a:solidFill>
                </a:rPr>
                <a:t>i</a:t>
              </a:r>
              <a:r>
                <a:rPr lang="en-US" sz="3200" dirty="0">
                  <a:solidFill>
                    <a:srgbClr val="0000FF"/>
                  </a:solidFill>
                </a:rPr>
                <a:t> 		1	  a		2</a:t>
              </a:r>
            </a:p>
            <a:p>
              <a:pPr>
                <a:lnSpc>
                  <a:spcPct val="50000"/>
                </a:lnSpc>
                <a:buFontTx/>
                <a:buNone/>
              </a:pPr>
              <a:r>
                <a:rPr lang="en-US" sz="3200" dirty="0">
                  <a:solidFill>
                    <a:srgbClr val="0000FF"/>
                  </a:solidFill>
                </a:rPr>
                <a:t> space 	4	  l		1</a:t>
              </a:r>
            </a:p>
          </p:txBody>
        </p:sp>
        <p:sp>
          <p:nvSpPr>
            <p:cNvPr id="12295" name="Line 5"/>
            <p:cNvSpPr>
              <a:spLocks noChangeShapeType="1"/>
            </p:cNvSpPr>
            <p:nvPr/>
          </p:nvSpPr>
          <p:spPr bwMode="auto">
            <a:xfrm>
              <a:off x="215" y="2444"/>
              <a:ext cx="523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215" y="3317"/>
              <a:ext cx="1106" cy="243"/>
            </a:xfrm>
            <a:prstGeom prst="rect">
              <a:avLst/>
            </a:prstGeom>
            <a:noFill/>
            <a:ln w="9525" cap="rnd">
              <a:solidFill>
                <a:srgbClr val="FF66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Line 8"/>
            <p:cNvSpPr>
              <a:spLocks noChangeShapeType="1"/>
            </p:cNvSpPr>
            <p:nvPr/>
          </p:nvSpPr>
          <p:spPr bwMode="auto">
            <a:xfrm>
              <a:off x="1847" y="2444"/>
              <a:ext cx="0" cy="11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Line 9"/>
            <p:cNvSpPr>
              <a:spLocks noChangeShapeType="1"/>
            </p:cNvSpPr>
            <p:nvPr/>
          </p:nvSpPr>
          <p:spPr bwMode="auto">
            <a:xfrm>
              <a:off x="3692" y="2444"/>
              <a:ext cx="0" cy="11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534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 Tree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209550" y="1809750"/>
            <a:ext cx="8896350" cy="1951038"/>
            <a:chOff x="96" y="1524"/>
            <a:chExt cx="5604" cy="1229"/>
          </a:xfrm>
        </p:grpSpPr>
        <p:grpSp>
          <p:nvGrpSpPr>
            <p:cNvPr id="16389" name="Group 5"/>
            <p:cNvGrpSpPr>
              <a:grpSpLocks/>
            </p:cNvGrpSpPr>
            <p:nvPr/>
          </p:nvGrpSpPr>
          <p:grpSpPr bwMode="auto">
            <a:xfrm>
              <a:off x="96" y="1524"/>
              <a:ext cx="5604" cy="276"/>
              <a:chOff x="96" y="1956"/>
              <a:chExt cx="5604" cy="408"/>
            </a:xfrm>
          </p:grpSpPr>
          <p:sp>
            <p:nvSpPr>
              <p:cNvPr id="16414" name="Rectangle 6"/>
              <p:cNvSpPr>
                <a:spLocks noChangeArrowheads="1"/>
              </p:cNvSpPr>
              <p:nvPr/>
            </p:nvSpPr>
            <p:spPr bwMode="auto">
              <a:xfrm>
                <a:off x="96" y="1956"/>
                <a:ext cx="5604" cy="4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5" name="Line 7"/>
              <p:cNvSpPr>
                <a:spLocks noChangeShapeType="1"/>
              </p:cNvSpPr>
              <p:nvPr/>
            </p:nvSpPr>
            <p:spPr bwMode="auto">
              <a:xfrm>
                <a:off x="55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6" name="Line 8"/>
              <p:cNvSpPr>
                <a:spLocks noChangeShapeType="1"/>
              </p:cNvSpPr>
              <p:nvPr/>
            </p:nvSpPr>
            <p:spPr bwMode="auto">
              <a:xfrm>
                <a:off x="1017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7" name="Line 9"/>
              <p:cNvSpPr>
                <a:spLocks noChangeShapeType="1"/>
              </p:cNvSpPr>
              <p:nvPr/>
            </p:nvSpPr>
            <p:spPr bwMode="auto">
              <a:xfrm>
                <a:off x="1483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8" name="Line 10"/>
              <p:cNvSpPr>
                <a:spLocks noChangeShapeType="1"/>
              </p:cNvSpPr>
              <p:nvPr/>
            </p:nvSpPr>
            <p:spPr bwMode="auto">
              <a:xfrm>
                <a:off x="194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9" name="Line 11"/>
              <p:cNvSpPr>
                <a:spLocks noChangeShapeType="1"/>
              </p:cNvSpPr>
              <p:nvPr/>
            </p:nvSpPr>
            <p:spPr bwMode="auto">
              <a:xfrm>
                <a:off x="2414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0" name="Line 12"/>
              <p:cNvSpPr>
                <a:spLocks noChangeShapeType="1"/>
              </p:cNvSpPr>
              <p:nvPr/>
            </p:nvSpPr>
            <p:spPr bwMode="auto">
              <a:xfrm>
                <a:off x="2880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1" name="Line 13"/>
              <p:cNvSpPr>
                <a:spLocks noChangeShapeType="1"/>
              </p:cNvSpPr>
              <p:nvPr/>
            </p:nvSpPr>
            <p:spPr bwMode="auto">
              <a:xfrm>
                <a:off x="3345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2" name="Line 14"/>
              <p:cNvSpPr>
                <a:spLocks noChangeShapeType="1"/>
              </p:cNvSpPr>
              <p:nvPr/>
            </p:nvSpPr>
            <p:spPr bwMode="auto">
              <a:xfrm>
                <a:off x="3811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3" name="Line 15"/>
              <p:cNvSpPr>
                <a:spLocks noChangeShapeType="1"/>
              </p:cNvSpPr>
              <p:nvPr/>
            </p:nvSpPr>
            <p:spPr bwMode="auto">
              <a:xfrm>
                <a:off x="4276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4" name="Line 16"/>
              <p:cNvSpPr>
                <a:spLocks noChangeShapeType="1"/>
              </p:cNvSpPr>
              <p:nvPr/>
            </p:nvSpPr>
            <p:spPr bwMode="auto">
              <a:xfrm>
                <a:off x="4742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5" name="Line 17"/>
              <p:cNvSpPr>
                <a:spLocks noChangeShapeType="1"/>
              </p:cNvSpPr>
              <p:nvPr/>
            </p:nvSpPr>
            <p:spPr bwMode="auto">
              <a:xfrm>
                <a:off x="5208" y="1956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390" name="Line 18"/>
            <p:cNvSpPr>
              <a:spLocks noChangeShapeType="1"/>
            </p:cNvSpPr>
            <p:nvPr/>
          </p:nvSpPr>
          <p:spPr bwMode="auto">
            <a:xfrm>
              <a:off x="28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1" name="Line 19"/>
            <p:cNvSpPr>
              <a:spLocks noChangeShapeType="1"/>
            </p:cNvSpPr>
            <p:nvPr/>
          </p:nvSpPr>
          <p:spPr bwMode="auto">
            <a:xfrm>
              <a:off x="75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Line 20"/>
            <p:cNvSpPr>
              <a:spLocks noChangeShapeType="1"/>
            </p:cNvSpPr>
            <p:nvPr/>
          </p:nvSpPr>
          <p:spPr bwMode="auto">
            <a:xfrm>
              <a:off x="122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Line 21"/>
            <p:cNvSpPr>
              <a:spLocks noChangeShapeType="1"/>
            </p:cNvSpPr>
            <p:nvPr/>
          </p:nvSpPr>
          <p:spPr bwMode="auto">
            <a:xfrm>
              <a:off x="216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Line 22"/>
            <p:cNvSpPr>
              <a:spLocks noChangeShapeType="1"/>
            </p:cNvSpPr>
            <p:nvPr/>
          </p:nvSpPr>
          <p:spPr bwMode="auto">
            <a:xfrm>
              <a:off x="2638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Line 23"/>
            <p:cNvSpPr>
              <a:spLocks noChangeShapeType="1"/>
            </p:cNvSpPr>
            <p:nvPr/>
          </p:nvSpPr>
          <p:spPr bwMode="auto">
            <a:xfrm>
              <a:off x="310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6" name="Line 24"/>
            <p:cNvSpPr>
              <a:spLocks noChangeShapeType="1"/>
            </p:cNvSpPr>
            <p:nvPr/>
          </p:nvSpPr>
          <p:spPr bwMode="auto">
            <a:xfrm>
              <a:off x="357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Line 25"/>
            <p:cNvSpPr>
              <a:spLocks noChangeShapeType="1"/>
            </p:cNvSpPr>
            <p:nvPr/>
          </p:nvSpPr>
          <p:spPr bwMode="auto">
            <a:xfrm>
              <a:off x="404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Line 26"/>
            <p:cNvSpPr>
              <a:spLocks noChangeShapeType="1"/>
            </p:cNvSpPr>
            <p:nvPr/>
          </p:nvSpPr>
          <p:spPr bwMode="auto">
            <a:xfrm>
              <a:off x="451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Line 27"/>
            <p:cNvSpPr>
              <a:spLocks noChangeShapeType="1"/>
            </p:cNvSpPr>
            <p:nvPr/>
          </p:nvSpPr>
          <p:spPr bwMode="auto">
            <a:xfrm>
              <a:off x="4989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Line 28"/>
            <p:cNvSpPr>
              <a:spLocks noChangeShapeType="1"/>
            </p:cNvSpPr>
            <p:nvPr/>
          </p:nvSpPr>
          <p:spPr bwMode="auto">
            <a:xfrm>
              <a:off x="5460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Line 29"/>
            <p:cNvSpPr>
              <a:spLocks noChangeShapeType="1"/>
            </p:cNvSpPr>
            <p:nvPr/>
          </p:nvSpPr>
          <p:spPr bwMode="auto">
            <a:xfrm>
              <a:off x="1684" y="1674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Text Box 30"/>
            <p:cNvSpPr txBox="1">
              <a:spLocks noChangeArrowheads="1"/>
            </p:cNvSpPr>
            <p:nvPr/>
          </p:nvSpPr>
          <p:spPr bwMode="auto">
            <a:xfrm>
              <a:off x="15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16403" name="Text Box 31"/>
            <p:cNvSpPr txBox="1">
              <a:spLocks noChangeArrowheads="1"/>
            </p:cNvSpPr>
            <p:nvPr/>
          </p:nvSpPr>
          <p:spPr bwMode="auto">
            <a:xfrm>
              <a:off x="62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i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16404" name="Text Box 32"/>
            <p:cNvSpPr txBox="1">
              <a:spLocks noChangeArrowheads="1"/>
            </p:cNvSpPr>
            <p:nvPr/>
          </p:nvSpPr>
          <p:spPr bwMode="auto">
            <a:xfrm>
              <a:off x="1098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y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16405" name="Text Box 33"/>
            <p:cNvSpPr txBox="1">
              <a:spLocks noChangeArrowheads="1"/>
            </p:cNvSpPr>
            <p:nvPr/>
          </p:nvSpPr>
          <p:spPr bwMode="auto">
            <a:xfrm>
              <a:off x="1569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l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16406" name="Text Box 34"/>
            <p:cNvSpPr txBox="1">
              <a:spLocks noChangeArrowheads="1"/>
            </p:cNvSpPr>
            <p:nvPr/>
          </p:nvSpPr>
          <p:spPr bwMode="auto">
            <a:xfrm>
              <a:off x="2041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k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16407" name="Text Box 35"/>
            <p:cNvSpPr txBox="1">
              <a:spLocks noChangeArrowheads="1"/>
            </p:cNvSpPr>
            <p:nvPr/>
          </p:nvSpPr>
          <p:spPr bwMode="auto">
            <a:xfrm>
              <a:off x="2512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.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1</a:t>
              </a:r>
            </a:p>
          </p:txBody>
        </p:sp>
        <p:sp>
          <p:nvSpPr>
            <p:cNvPr id="16408" name="Text Box 36"/>
            <p:cNvSpPr txBox="1">
              <a:spLocks noChangeArrowheads="1"/>
            </p:cNvSpPr>
            <p:nvPr/>
          </p:nvSpPr>
          <p:spPr bwMode="auto">
            <a:xfrm>
              <a:off x="2983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r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16409" name="Text Box 37"/>
            <p:cNvSpPr txBox="1">
              <a:spLocks noChangeArrowheads="1"/>
            </p:cNvSpPr>
            <p:nvPr/>
          </p:nvSpPr>
          <p:spPr bwMode="auto">
            <a:xfrm>
              <a:off x="3454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s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16410" name="Text Box 38"/>
            <p:cNvSpPr txBox="1">
              <a:spLocks noChangeArrowheads="1"/>
            </p:cNvSpPr>
            <p:nvPr/>
          </p:nvSpPr>
          <p:spPr bwMode="auto">
            <a:xfrm>
              <a:off x="3926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n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16411" name="Text Box 39"/>
            <p:cNvSpPr txBox="1">
              <a:spLocks noChangeArrowheads="1"/>
            </p:cNvSpPr>
            <p:nvPr/>
          </p:nvSpPr>
          <p:spPr bwMode="auto">
            <a:xfrm>
              <a:off x="4397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a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2</a:t>
              </a:r>
            </a:p>
          </p:txBody>
        </p:sp>
        <p:sp>
          <p:nvSpPr>
            <p:cNvPr id="16412" name="Text Box 40"/>
            <p:cNvSpPr txBox="1">
              <a:spLocks noChangeArrowheads="1"/>
            </p:cNvSpPr>
            <p:nvPr/>
          </p:nvSpPr>
          <p:spPr bwMode="auto">
            <a:xfrm>
              <a:off x="4784" y="2016"/>
              <a:ext cx="408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sp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4</a:t>
              </a:r>
            </a:p>
          </p:txBody>
        </p:sp>
        <p:sp>
          <p:nvSpPr>
            <p:cNvPr id="16413" name="Text Box 41"/>
            <p:cNvSpPr txBox="1">
              <a:spLocks noChangeArrowheads="1"/>
            </p:cNvSpPr>
            <p:nvPr/>
          </p:nvSpPr>
          <p:spPr bwMode="auto">
            <a:xfrm>
              <a:off x="5340" y="2016"/>
              <a:ext cx="252" cy="7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e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037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 Tree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247650" y="1790700"/>
            <a:ext cx="7372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7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8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9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10"/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11"/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12"/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Line 13"/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4"/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5"/>
          <p:cNvSpPr>
            <a:spLocks noChangeShapeType="1"/>
          </p:cNvSpPr>
          <p:nvPr/>
        </p:nvSpPr>
        <p:spPr bwMode="auto">
          <a:xfrm>
            <a:off x="67881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20"/>
          <p:cNvSpPr>
            <a:spLocks noChangeShapeType="1"/>
          </p:cNvSpPr>
          <p:nvPr/>
        </p:nvSpPr>
        <p:spPr bwMode="auto">
          <a:xfrm>
            <a:off x="5873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21"/>
          <p:cNvSpPr>
            <a:spLocks noChangeShapeType="1"/>
          </p:cNvSpPr>
          <p:nvPr/>
        </p:nvSpPr>
        <p:spPr bwMode="auto">
          <a:xfrm>
            <a:off x="207962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Line 22"/>
          <p:cNvSpPr>
            <a:spLocks noChangeShapeType="1"/>
          </p:cNvSpPr>
          <p:nvPr/>
        </p:nvSpPr>
        <p:spPr bwMode="auto">
          <a:xfrm>
            <a:off x="2825750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23"/>
          <p:cNvSpPr>
            <a:spLocks noChangeShapeType="1"/>
          </p:cNvSpPr>
          <p:nvPr/>
        </p:nvSpPr>
        <p:spPr bwMode="auto">
          <a:xfrm>
            <a:off x="35734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24"/>
          <p:cNvSpPr>
            <a:spLocks noChangeShapeType="1"/>
          </p:cNvSpPr>
          <p:nvPr/>
        </p:nvSpPr>
        <p:spPr bwMode="auto">
          <a:xfrm>
            <a:off x="431958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25"/>
          <p:cNvSpPr>
            <a:spLocks noChangeShapeType="1"/>
          </p:cNvSpPr>
          <p:nvPr/>
        </p:nvSpPr>
        <p:spPr bwMode="auto">
          <a:xfrm>
            <a:off x="506571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Line 26"/>
          <p:cNvSpPr>
            <a:spLocks noChangeShapeType="1"/>
          </p:cNvSpPr>
          <p:nvPr/>
        </p:nvSpPr>
        <p:spPr bwMode="auto">
          <a:xfrm>
            <a:off x="581183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27"/>
          <p:cNvSpPr>
            <a:spLocks noChangeShapeType="1"/>
          </p:cNvSpPr>
          <p:nvPr/>
        </p:nvSpPr>
        <p:spPr bwMode="auto">
          <a:xfrm>
            <a:off x="65579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28"/>
          <p:cNvSpPr>
            <a:spLocks noChangeShapeType="1"/>
          </p:cNvSpPr>
          <p:nvPr/>
        </p:nvSpPr>
        <p:spPr bwMode="auto">
          <a:xfrm>
            <a:off x="73056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29"/>
          <p:cNvSpPr>
            <a:spLocks noChangeShapeType="1"/>
          </p:cNvSpPr>
          <p:nvPr/>
        </p:nvSpPr>
        <p:spPr bwMode="auto">
          <a:xfrm>
            <a:off x="13112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Line 18"/>
          <p:cNvSpPr>
            <a:spLocks noChangeShapeType="1"/>
          </p:cNvSpPr>
          <p:nvPr/>
        </p:nvSpPr>
        <p:spPr bwMode="auto">
          <a:xfrm rot="2537517" flipH="1">
            <a:off x="4327525" y="4808538"/>
            <a:ext cx="55563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Text Box 30"/>
          <p:cNvSpPr txBox="1">
            <a:spLocks noChangeArrowheads="1"/>
          </p:cNvSpPr>
          <p:nvPr/>
        </p:nvSpPr>
        <p:spPr bwMode="auto">
          <a:xfrm>
            <a:off x="3943350" y="52197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17434" name="Text Box 31"/>
          <p:cNvSpPr txBox="1">
            <a:spLocks noChangeArrowheads="1"/>
          </p:cNvSpPr>
          <p:nvPr/>
        </p:nvSpPr>
        <p:spPr bwMode="auto">
          <a:xfrm>
            <a:off x="4900613" y="5200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17435" name="Text Box 32"/>
          <p:cNvSpPr txBox="1">
            <a:spLocks noChangeArrowheads="1"/>
          </p:cNvSpPr>
          <p:nvPr/>
        </p:nvSpPr>
        <p:spPr bwMode="auto">
          <a:xfrm>
            <a:off x="38100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  <a:endParaRPr lang="en-US"/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17436" name="Text Box 33"/>
          <p:cNvSpPr txBox="1">
            <a:spLocks noChangeArrowheads="1"/>
          </p:cNvSpPr>
          <p:nvPr/>
        </p:nvSpPr>
        <p:spPr bwMode="auto">
          <a:xfrm>
            <a:off x="11287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  <a:endParaRPr lang="en-US"/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17437" name="Text Box 34"/>
          <p:cNvSpPr txBox="1">
            <a:spLocks noChangeArrowheads="1"/>
          </p:cNvSpPr>
          <p:nvPr/>
        </p:nvSpPr>
        <p:spPr bwMode="auto">
          <a:xfrm>
            <a:off x="18780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17438" name="Text Box 35"/>
          <p:cNvSpPr txBox="1">
            <a:spLocks noChangeArrowheads="1"/>
          </p:cNvSpPr>
          <p:nvPr/>
        </p:nvSpPr>
        <p:spPr bwMode="auto">
          <a:xfrm>
            <a:off x="262572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17439" name="Text Box 36"/>
          <p:cNvSpPr txBox="1">
            <a:spLocks noChangeArrowheads="1"/>
          </p:cNvSpPr>
          <p:nvPr/>
        </p:nvSpPr>
        <p:spPr bwMode="auto">
          <a:xfrm>
            <a:off x="3373438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17440" name="Text Box 37"/>
          <p:cNvSpPr txBox="1">
            <a:spLocks noChangeArrowheads="1"/>
          </p:cNvSpPr>
          <p:nvPr/>
        </p:nvSpPr>
        <p:spPr bwMode="auto">
          <a:xfrm>
            <a:off x="41211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17441" name="Text Box 38"/>
          <p:cNvSpPr txBox="1">
            <a:spLocks noChangeArrowheads="1"/>
          </p:cNvSpPr>
          <p:nvPr/>
        </p:nvSpPr>
        <p:spPr bwMode="auto">
          <a:xfrm>
            <a:off x="48704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17442" name="Text Box 39"/>
          <p:cNvSpPr txBox="1">
            <a:spLocks noChangeArrowheads="1"/>
          </p:cNvSpPr>
          <p:nvPr/>
        </p:nvSpPr>
        <p:spPr bwMode="auto">
          <a:xfrm>
            <a:off x="561816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17443" name="Text Box 40"/>
          <p:cNvSpPr txBox="1">
            <a:spLocks noChangeArrowheads="1"/>
          </p:cNvSpPr>
          <p:nvPr/>
        </p:nvSpPr>
        <p:spPr bwMode="auto">
          <a:xfrm>
            <a:off x="6289675" y="25717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17444" name="Text Box 41"/>
          <p:cNvSpPr txBox="1">
            <a:spLocks noChangeArrowheads="1"/>
          </p:cNvSpPr>
          <p:nvPr/>
        </p:nvSpPr>
        <p:spPr bwMode="auto">
          <a:xfrm>
            <a:off x="711517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17445" name="Line 43"/>
          <p:cNvSpPr>
            <a:spLocks noChangeShapeType="1"/>
          </p:cNvSpPr>
          <p:nvPr/>
        </p:nvSpPr>
        <p:spPr bwMode="auto">
          <a:xfrm rot="-2537517">
            <a:off x="4973638" y="4800600"/>
            <a:ext cx="55562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6" name="Text Box 45"/>
          <p:cNvSpPr txBox="1">
            <a:spLocks noChangeArrowheads="1"/>
          </p:cNvSpPr>
          <p:nvPr/>
        </p:nvSpPr>
        <p:spPr bwMode="auto">
          <a:xfrm>
            <a:off x="4476750" y="41148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sz="1800"/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919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2209800"/>
            <a:ext cx="6629399" cy="1938992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Greedy Algorithms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879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 Tree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52400" y="1790700"/>
            <a:ext cx="80010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67881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75279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16"/>
          <p:cNvSpPr>
            <a:spLocks noChangeShapeType="1"/>
          </p:cNvSpPr>
          <p:nvPr/>
        </p:nvSpPr>
        <p:spPr bwMode="auto">
          <a:xfrm>
            <a:off x="5873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17"/>
          <p:cNvSpPr>
            <a:spLocks noChangeShapeType="1"/>
          </p:cNvSpPr>
          <p:nvPr/>
        </p:nvSpPr>
        <p:spPr bwMode="auto">
          <a:xfrm>
            <a:off x="207962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Line 18"/>
          <p:cNvSpPr>
            <a:spLocks noChangeShapeType="1"/>
          </p:cNvSpPr>
          <p:nvPr/>
        </p:nvSpPr>
        <p:spPr bwMode="auto">
          <a:xfrm>
            <a:off x="2825750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19"/>
          <p:cNvSpPr>
            <a:spLocks noChangeShapeType="1"/>
          </p:cNvSpPr>
          <p:nvPr/>
        </p:nvSpPr>
        <p:spPr bwMode="auto">
          <a:xfrm>
            <a:off x="35734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Line 20"/>
          <p:cNvSpPr>
            <a:spLocks noChangeShapeType="1"/>
          </p:cNvSpPr>
          <p:nvPr/>
        </p:nvSpPr>
        <p:spPr bwMode="auto">
          <a:xfrm>
            <a:off x="431958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21"/>
          <p:cNvSpPr>
            <a:spLocks noChangeShapeType="1"/>
          </p:cNvSpPr>
          <p:nvPr/>
        </p:nvSpPr>
        <p:spPr bwMode="auto">
          <a:xfrm>
            <a:off x="506571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22"/>
          <p:cNvSpPr>
            <a:spLocks noChangeShapeType="1"/>
          </p:cNvSpPr>
          <p:nvPr/>
        </p:nvSpPr>
        <p:spPr bwMode="auto">
          <a:xfrm>
            <a:off x="5811838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23"/>
          <p:cNvSpPr>
            <a:spLocks noChangeShapeType="1"/>
          </p:cNvSpPr>
          <p:nvPr/>
        </p:nvSpPr>
        <p:spPr bwMode="auto">
          <a:xfrm>
            <a:off x="71294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Line 24"/>
          <p:cNvSpPr>
            <a:spLocks noChangeShapeType="1"/>
          </p:cNvSpPr>
          <p:nvPr/>
        </p:nvSpPr>
        <p:spPr bwMode="auto">
          <a:xfrm>
            <a:off x="785812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5"/>
          <p:cNvSpPr>
            <a:spLocks noChangeShapeType="1"/>
          </p:cNvSpPr>
          <p:nvPr/>
        </p:nvSpPr>
        <p:spPr bwMode="auto">
          <a:xfrm>
            <a:off x="1311275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6"/>
          <p:cNvSpPr>
            <a:spLocks noChangeShapeType="1"/>
          </p:cNvSpPr>
          <p:nvPr/>
        </p:nvSpPr>
        <p:spPr bwMode="auto">
          <a:xfrm rot="2537517">
            <a:off x="6151563" y="3079750"/>
            <a:ext cx="11112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Text Box 27"/>
          <p:cNvSpPr txBox="1">
            <a:spLocks noChangeArrowheads="1"/>
          </p:cNvSpPr>
          <p:nvPr/>
        </p:nvSpPr>
        <p:spPr bwMode="auto">
          <a:xfrm>
            <a:off x="5924550" y="34305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18459" name="Text Box 28"/>
          <p:cNvSpPr txBox="1">
            <a:spLocks noChangeArrowheads="1"/>
          </p:cNvSpPr>
          <p:nvPr/>
        </p:nvSpPr>
        <p:spPr bwMode="auto">
          <a:xfrm>
            <a:off x="6443663" y="34305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18460" name="Text Box 29"/>
          <p:cNvSpPr txBox="1">
            <a:spLocks noChangeArrowheads="1"/>
          </p:cNvSpPr>
          <p:nvPr/>
        </p:nvSpPr>
        <p:spPr bwMode="auto">
          <a:xfrm>
            <a:off x="38100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  <a:endParaRPr lang="en-US"/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18461" name="Text Box 30"/>
          <p:cNvSpPr txBox="1">
            <a:spLocks noChangeArrowheads="1"/>
          </p:cNvSpPr>
          <p:nvPr/>
        </p:nvSpPr>
        <p:spPr bwMode="auto">
          <a:xfrm>
            <a:off x="11287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  <a:endParaRPr lang="en-US"/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18462" name="Text Box 31"/>
          <p:cNvSpPr txBox="1">
            <a:spLocks noChangeArrowheads="1"/>
          </p:cNvSpPr>
          <p:nvPr/>
        </p:nvSpPr>
        <p:spPr bwMode="auto">
          <a:xfrm>
            <a:off x="187801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18463" name="Text Box 32"/>
          <p:cNvSpPr txBox="1">
            <a:spLocks noChangeArrowheads="1"/>
          </p:cNvSpPr>
          <p:nvPr/>
        </p:nvSpPr>
        <p:spPr bwMode="auto">
          <a:xfrm>
            <a:off x="262572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18464" name="Text Box 33"/>
          <p:cNvSpPr txBox="1">
            <a:spLocks noChangeArrowheads="1"/>
          </p:cNvSpPr>
          <p:nvPr/>
        </p:nvSpPr>
        <p:spPr bwMode="auto">
          <a:xfrm>
            <a:off x="3373438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18465" name="Text Box 34"/>
          <p:cNvSpPr txBox="1">
            <a:spLocks noChangeArrowheads="1"/>
          </p:cNvSpPr>
          <p:nvPr/>
        </p:nvSpPr>
        <p:spPr bwMode="auto">
          <a:xfrm>
            <a:off x="41211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18466" name="Text Box 35"/>
          <p:cNvSpPr txBox="1">
            <a:spLocks noChangeArrowheads="1"/>
          </p:cNvSpPr>
          <p:nvPr/>
        </p:nvSpPr>
        <p:spPr bwMode="auto">
          <a:xfrm>
            <a:off x="4870450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18467" name="Text Box 36"/>
          <p:cNvSpPr txBox="1">
            <a:spLocks noChangeArrowheads="1"/>
          </p:cNvSpPr>
          <p:nvPr/>
        </p:nvSpPr>
        <p:spPr bwMode="auto">
          <a:xfrm>
            <a:off x="5618163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18468" name="Text Box 37"/>
          <p:cNvSpPr txBox="1">
            <a:spLocks noChangeArrowheads="1"/>
          </p:cNvSpPr>
          <p:nvPr/>
        </p:nvSpPr>
        <p:spPr bwMode="auto">
          <a:xfrm>
            <a:off x="6861175" y="25717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18469" name="Text Box 38"/>
          <p:cNvSpPr txBox="1">
            <a:spLocks noChangeArrowheads="1"/>
          </p:cNvSpPr>
          <p:nvPr/>
        </p:nvSpPr>
        <p:spPr bwMode="auto">
          <a:xfrm>
            <a:off x="7667625" y="25717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18470" name="Line 39"/>
          <p:cNvSpPr>
            <a:spLocks noChangeShapeType="1"/>
          </p:cNvSpPr>
          <p:nvPr/>
        </p:nvSpPr>
        <p:spPr bwMode="auto">
          <a:xfrm rot="19062483" flipH="1">
            <a:off x="6572250" y="3082925"/>
            <a:ext cx="13335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Text Box 40"/>
          <p:cNvSpPr txBox="1">
            <a:spLocks noChangeArrowheads="1"/>
          </p:cNvSpPr>
          <p:nvPr/>
        </p:nvSpPr>
        <p:spPr bwMode="auto">
          <a:xfrm>
            <a:off x="6229350" y="25638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sz="1800"/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18472" name="Line 41"/>
          <p:cNvSpPr>
            <a:spLocks noChangeShapeType="1"/>
          </p:cNvSpPr>
          <p:nvPr/>
        </p:nvSpPr>
        <p:spPr bwMode="auto">
          <a:xfrm>
            <a:off x="64436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5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 Tree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52400" y="1790700"/>
            <a:ext cx="67246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7"/>
          <p:cNvSpPr>
            <a:spLocks noChangeShapeType="1"/>
          </p:cNvSpPr>
          <p:nvPr/>
        </p:nvSpPr>
        <p:spPr bwMode="auto">
          <a:xfrm>
            <a:off x="5746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8"/>
          <p:cNvSpPr>
            <a:spLocks noChangeShapeType="1"/>
          </p:cNvSpPr>
          <p:nvPr/>
        </p:nvSpPr>
        <p:spPr bwMode="auto">
          <a:xfrm>
            <a:off x="1320800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19"/>
          <p:cNvSpPr>
            <a:spLocks noChangeShapeType="1"/>
          </p:cNvSpPr>
          <p:nvPr/>
        </p:nvSpPr>
        <p:spPr bwMode="auto">
          <a:xfrm>
            <a:off x="206851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20"/>
          <p:cNvSpPr>
            <a:spLocks noChangeShapeType="1"/>
          </p:cNvSpPr>
          <p:nvPr/>
        </p:nvSpPr>
        <p:spPr bwMode="auto">
          <a:xfrm>
            <a:off x="281463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21"/>
          <p:cNvSpPr>
            <a:spLocks noChangeShapeType="1"/>
          </p:cNvSpPr>
          <p:nvPr/>
        </p:nvSpPr>
        <p:spPr bwMode="auto">
          <a:xfrm>
            <a:off x="35607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Line 22"/>
          <p:cNvSpPr>
            <a:spLocks noChangeShapeType="1"/>
          </p:cNvSpPr>
          <p:nvPr/>
        </p:nvSpPr>
        <p:spPr bwMode="auto">
          <a:xfrm>
            <a:off x="430688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23"/>
          <p:cNvSpPr>
            <a:spLocks noChangeShapeType="1"/>
          </p:cNvSpPr>
          <p:nvPr/>
        </p:nvSpPr>
        <p:spPr bwMode="auto">
          <a:xfrm>
            <a:off x="562451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24"/>
          <p:cNvSpPr>
            <a:spLocks noChangeShapeType="1"/>
          </p:cNvSpPr>
          <p:nvPr/>
        </p:nvSpPr>
        <p:spPr bwMode="auto">
          <a:xfrm>
            <a:off x="63531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Line 26"/>
          <p:cNvSpPr>
            <a:spLocks noChangeShapeType="1"/>
          </p:cNvSpPr>
          <p:nvPr/>
        </p:nvSpPr>
        <p:spPr bwMode="auto">
          <a:xfrm rot="2537517">
            <a:off x="4684713" y="3079750"/>
            <a:ext cx="11112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Text Box 27"/>
          <p:cNvSpPr txBox="1">
            <a:spLocks noChangeArrowheads="1"/>
          </p:cNvSpPr>
          <p:nvPr/>
        </p:nvSpPr>
        <p:spPr bwMode="auto">
          <a:xfrm>
            <a:off x="4419600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19479" name="Text Box 28"/>
          <p:cNvSpPr txBox="1">
            <a:spLocks noChangeArrowheads="1"/>
          </p:cNvSpPr>
          <p:nvPr/>
        </p:nvSpPr>
        <p:spPr bwMode="auto">
          <a:xfrm>
            <a:off x="4957763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19480" name="Text Box 31"/>
          <p:cNvSpPr txBox="1">
            <a:spLocks noChangeArrowheads="1"/>
          </p:cNvSpPr>
          <p:nvPr/>
        </p:nvSpPr>
        <p:spPr bwMode="auto">
          <a:xfrm>
            <a:off x="37306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19481" name="Text Box 32"/>
          <p:cNvSpPr txBox="1">
            <a:spLocks noChangeArrowheads="1"/>
          </p:cNvSpPr>
          <p:nvPr/>
        </p:nvSpPr>
        <p:spPr bwMode="auto">
          <a:xfrm>
            <a:off x="11207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19482" name="Text Box 33"/>
          <p:cNvSpPr txBox="1">
            <a:spLocks noChangeArrowheads="1"/>
          </p:cNvSpPr>
          <p:nvPr/>
        </p:nvSpPr>
        <p:spPr bwMode="auto">
          <a:xfrm>
            <a:off x="1868488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19483" name="Text Box 34"/>
          <p:cNvSpPr txBox="1">
            <a:spLocks noChangeArrowheads="1"/>
          </p:cNvSpPr>
          <p:nvPr/>
        </p:nvSpPr>
        <p:spPr bwMode="auto">
          <a:xfrm>
            <a:off x="26162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19484" name="Text Box 35"/>
          <p:cNvSpPr txBox="1">
            <a:spLocks noChangeArrowheads="1"/>
          </p:cNvSpPr>
          <p:nvPr/>
        </p:nvSpPr>
        <p:spPr bwMode="auto">
          <a:xfrm>
            <a:off x="33655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19485" name="Text Box 36"/>
          <p:cNvSpPr txBox="1">
            <a:spLocks noChangeArrowheads="1"/>
          </p:cNvSpPr>
          <p:nvPr/>
        </p:nvSpPr>
        <p:spPr bwMode="auto">
          <a:xfrm>
            <a:off x="411321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19486" name="Text Box 37"/>
          <p:cNvSpPr txBox="1">
            <a:spLocks noChangeArrowheads="1"/>
          </p:cNvSpPr>
          <p:nvPr/>
        </p:nvSpPr>
        <p:spPr bwMode="auto">
          <a:xfrm>
            <a:off x="5356225" y="255270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19487" name="Text Box 38"/>
          <p:cNvSpPr txBox="1">
            <a:spLocks noChangeArrowheads="1"/>
          </p:cNvSpPr>
          <p:nvPr/>
        </p:nvSpPr>
        <p:spPr bwMode="auto">
          <a:xfrm>
            <a:off x="61626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19488" name="Line 39"/>
          <p:cNvSpPr>
            <a:spLocks noChangeShapeType="1"/>
          </p:cNvSpPr>
          <p:nvPr/>
        </p:nvSpPr>
        <p:spPr bwMode="auto">
          <a:xfrm rot="19062483" flipH="1">
            <a:off x="5029200" y="3082925"/>
            <a:ext cx="133350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Text Box 40"/>
          <p:cNvSpPr txBox="1">
            <a:spLocks noChangeArrowheads="1"/>
          </p:cNvSpPr>
          <p:nvPr/>
        </p:nvSpPr>
        <p:spPr bwMode="auto">
          <a:xfrm>
            <a:off x="4724400" y="25447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sz="1800"/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19490" name="Line 41"/>
          <p:cNvSpPr>
            <a:spLocks noChangeShapeType="1"/>
          </p:cNvSpPr>
          <p:nvPr/>
        </p:nvSpPr>
        <p:spPr bwMode="auto">
          <a:xfrm>
            <a:off x="49387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Line 42"/>
          <p:cNvSpPr>
            <a:spLocks noChangeShapeType="1"/>
          </p:cNvSpPr>
          <p:nvPr/>
        </p:nvSpPr>
        <p:spPr bwMode="auto">
          <a:xfrm rot="2537517">
            <a:off x="4410075" y="4887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Text Box 43"/>
          <p:cNvSpPr txBox="1">
            <a:spLocks noChangeArrowheads="1"/>
          </p:cNvSpPr>
          <p:nvPr/>
        </p:nvSpPr>
        <p:spPr bwMode="auto">
          <a:xfrm>
            <a:off x="4181475" y="5181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19493" name="Text Box 44"/>
          <p:cNvSpPr txBox="1">
            <a:spLocks noChangeArrowheads="1"/>
          </p:cNvSpPr>
          <p:nvPr/>
        </p:nvSpPr>
        <p:spPr bwMode="auto">
          <a:xfrm>
            <a:off x="4652963" y="5210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19494" name="Text Box 46"/>
          <p:cNvSpPr txBox="1">
            <a:spLocks noChangeArrowheads="1"/>
          </p:cNvSpPr>
          <p:nvPr/>
        </p:nvSpPr>
        <p:spPr bwMode="auto">
          <a:xfrm>
            <a:off x="4457700" y="44005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sz="1800"/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19495" name="Line 47"/>
          <p:cNvSpPr>
            <a:spLocks noChangeShapeType="1"/>
          </p:cNvSpPr>
          <p:nvPr/>
        </p:nvSpPr>
        <p:spPr bwMode="auto">
          <a:xfrm rot="19062483" flipH="1">
            <a:off x="4733925" y="48974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2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 Tree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52400" y="1790700"/>
            <a:ext cx="81153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4572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53101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60499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71501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Line 16"/>
          <p:cNvSpPr>
            <a:spLocks noChangeShapeType="1"/>
          </p:cNvSpPr>
          <p:nvPr/>
        </p:nvSpPr>
        <p:spPr bwMode="auto">
          <a:xfrm>
            <a:off x="5746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17"/>
          <p:cNvSpPr>
            <a:spLocks noChangeShapeType="1"/>
          </p:cNvSpPr>
          <p:nvPr/>
        </p:nvSpPr>
        <p:spPr bwMode="auto">
          <a:xfrm>
            <a:off x="1320800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Line 18"/>
          <p:cNvSpPr>
            <a:spLocks noChangeShapeType="1"/>
          </p:cNvSpPr>
          <p:nvPr/>
        </p:nvSpPr>
        <p:spPr bwMode="auto">
          <a:xfrm>
            <a:off x="206851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9"/>
          <p:cNvSpPr>
            <a:spLocks noChangeShapeType="1"/>
          </p:cNvSpPr>
          <p:nvPr/>
        </p:nvSpPr>
        <p:spPr bwMode="auto">
          <a:xfrm>
            <a:off x="281463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20"/>
          <p:cNvSpPr>
            <a:spLocks noChangeShapeType="1"/>
          </p:cNvSpPr>
          <p:nvPr/>
        </p:nvSpPr>
        <p:spPr bwMode="auto">
          <a:xfrm>
            <a:off x="35607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21"/>
          <p:cNvSpPr>
            <a:spLocks noChangeShapeType="1"/>
          </p:cNvSpPr>
          <p:nvPr/>
        </p:nvSpPr>
        <p:spPr bwMode="auto">
          <a:xfrm>
            <a:off x="4306888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Line 23"/>
          <p:cNvSpPr>
            <a:spLocks noChangeShapeType="1"/>
          </p:cNvSpPr>
          <p:nvPr/>
        </p:nvSpPr>
        <p:spPr bwMode="auto">
          <a:xfrm>
            <a:off x="791527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24"/>
          <p:cNvSpPr>
            <a:spLocks noChangeShapeType="1"/>
          </p:cNvSpPr>
          <p:nvPr/>
        </p:nvSpPr>
        <p:spPr bwMode="auto">
          <a:xfrm rot="2537517">
            <a:off x="4625975" y="291623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Text Box 25"/>
          <p:cNvSpPr txBox="1">
            <a:spLocks noChangeArrowheads="1"/>
          </p:cNvSpPr>
          <p:nvPr/>
        </p:nvSpPr>
        <p:spPr bwMode="auto">
          <a:xfrm>
            <a:off x="4419600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0503" name="Text Box 26"/>
          <p:cNvSpPr txBox="1">
            <a:spLocks noChangeArrowheads="1"/>
          </p:cNvSpPr>
          <p:nvPr/>
        </p:nvSpPr>
        <p:spPr bwMode="auto">
          <a:xfrm>
            <a:off x="4957763" y="34210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0504" name="Text Box 27"/>
          <p:cNvSpPr txBox="1">
            <a:spLocks noChangeArrowheads="1"/>
          </p:cNvSpPr>
          <p:nvPr/>
        </p:nvSpPr>
        <p:spPr bwMode="auto">
          <a:xfrm>
            <a:off x="37306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0505" name="Text Box 28"/>
          <p:cNvSpPr txBox="1">
            <a:spLocks noChangeArrowheads="1"/>
          </p:cNvSpPr>
          <p:nvPr/>
        </p:nvSpPr>
        <p:spPr bwMode="auto">
          <a:xfrm>
            <a:off x="11207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</a:p>
        </p:txBody>
      </p:sp>
      <p:sp>
        <p:nvSpPr>
          <p:cNvPr id="20506" name="Text Box 29"/>
          <p:cNvSpPr txBox="1">
            <a:spLocks noChangeArrowheads="1"/>
          </p:cNvSpPr>
          <p:nvPr/>
        </p:nvSpPr>
        <p:spPr bwMode="auto">
          <a:xfrm>
            <a:off x="1868488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0507" name="Text Box 30"/>
          <p:cNvSpPr txBox="1">
            <a:spLocks noChangeArrowheads="1"/>
          </p:cNvSpPr>
          <p:nvPr/>
        </p:nvSpPr>
        <p:spPr bwMode="auto">
          <a:xfrm>
            <a:off x="26162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0508" name="Text Box 31"/>
          <p:cNvSpPr txBox="1">
            <a:spLocks noChangeArrowheads="1"/>
          </p:cNvSpPr>
          <p:nvPr/>
        </p:nvSpPr>
        <p:spPr bwMode="auto">
          <a:xfrm>
            <a:off x="3365500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0509" name="Text Box 32"/>
          <p:cNvSpPr txBox="1">
            <a:spLocks noChangeArrowheads="1"/>
          </p:cNvSpPr>
          <p:nvPr/>
        </p:nvSpPr>
        <p:spPr bwMode="auto">
          <a:xfrm>
            <a:off x="4113213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0510" name="Text Box 33"/>
          <p:cNvSpPr txBox="1">
            <a:spLocks noChangeArrowheads="1"/>
          </p:cNvSpPr>
          <p:nvPr/>
        </p:nvSpPr>
        <p:spPr bwMode="auto">
          <a:xfrm>
            <a:off x="6651625" y="255270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0511" name="Text Box 34"/>
          <p:cNvSpPr txBox="1">
            <a:spLocks noChangeArrowheads="1"/>
          </p:cNvSpPr>
          <p:nvPr/>
        </p:nvSpPr>
        <p:spPr bwMode="auto">
          <a:xfrm>
            <a:off x="7724775" y="25527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0512" name="Line 35"/>
          <p:cNvSpPr>
            <a:spLocks noChangeShapeType="1"/>
          </p:cNvSpPr>
          <p:nvPr/>
        </p:nvSpPr>
        <p:spPr bwMode="auto">
          <a:xfrm rot="19062483" flipH="1">
            <a:off x="4975225" y="294322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Text Box 36"/>
          <p:cNvSpPr txBox="1">
            <a:spLocks noChangeArrowheads="1"/>
          </p:cNvSpPr>
          <p:nvPr/>
        </p:nvSpPr>
        <p:spPr bwMode="auto">
          <a:xfrm>
            <a:off x="4724400" y="2544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0514" name="Line 37"/>
          <p:cNvSpPr>
            <a:spLocks noChangeShapeType="1"/>
          </p:cNvSpPr>
          <p:nvPr/>
        </p:nvSpPr>
        <p:spPr bwMode="auto">
          <a:xfrm>
            <a:off x="49387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Line 38"/>
          <p:cNvSpPr>
            <a:spLocks noChangeShapeType="1"/>
          </p:cNvSpPr>
          <p:nvPr/>
        </p:nvSpPr>
        <p:spPr bwMode="auto">
          <a:xfrm rot="2537517">
            <a:off x="5686425" y="28114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Text Box 39"/>
          <p:cNvSpPr txBox="1">
            <a:spLocks noChangeArrowheads="1"/>
          </p:cNvSpPr>
          <p:nvPr/>
        </p:nvSpPr>
        <p:spPr bwMode="auto">
          <a:xfrm>
            <a:off x="5457825" y="3105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0517" name="Text Box 40"/>
          <p:cNvSpPr txBox="1">
            <a:spLocks noChangeArrowheads="1"/>
          </p:cNvSpPr>
          <p:nvPr/>
        </p:nvSpPr>
        <p:spPr bwMode="auto">
          <a:xfrm>
            <a:off x="5929313" y="3105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0518" name="Text Box 41"/>
          <p:cNvSpPr txBox="1">
            <a:spLocks noChangeArrowheads="1"/>
          </p:cNvSpPr>
          <p:nvPr/>
        </p:nvSpPr>
        <p:spPr bwMode="auto">
          <a:xfrm>
            <a:off x="5734050" y="24193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0519" name="Line 42"/>
          <p:cNvSpPr>
            <a:spLocks noChangeShapeType="1"/>
          </p:cNvSpPr>
          <p:nvPr/>
        </p:nvSpPr>
        <p:spPr bwMode="auto">
          <a:xfrm rot="19062483" flipH="1">
            <a:off x="6010275" y="28019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0" name="Line 44"/>
          <p:cNvSpPr>
            <a:spLocks noChangeShapeType="1"/>
          </p:cNvSpPr>
          <p:nvPr/>
        </p:nvSpPr>
        <p:spPr bwMode="auto">
          <a:xfrm>
            <a:off x="5567363" y="2085975"/>
            <a:ext cx="2476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1" name="Line 45"/>
          <p:cNvSpPr>
            <a:spLocks noChangeShapeType="1"/>
          </p:cNvSpPr>
          <p:nvPr/>
        </p:nvSpPr>
        <p:spPr bwMode="auto">
          <a:xfrm>
            <a:off x="6905625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5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 Tree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52400" y="1790700"/>
            <a:ext cx="70104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5200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609123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8"/>
          <p:cNvSpPr>
            <a:spLocks noChangeShapeType="1"/>
          </p:cNvSpPr>
          <p:nvPr/>
        </p:nvSpPr>
        <p:spPr bwMode="auto">
          <a:xfrm>
            <a:off x="48736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9"/>
          <p:cNvSpPr>
            <a:spLocks noChangeShapeType="1"/>
          </p:cNvSpPr>
          <p:nvPr/>
        </p:nvSpPr>
        <p:spPr bwMode="auto">
          <a:xfrm>
            <a:off x="123348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Line 20"/>
          <p:cNvSpPr>
            <a:spLocks noChangeShapeType="1"/>
          </p:cNvSpPr>
          <p:nvPr/>
        </p:nvSpPr>
        <p:spPr bwMode="auto">
          <a:xfrm>
            <a:off x="19796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21"/>
          <p:cNvSpPr>
            <a:spLocks noChangeShapeType="1"/>
          </p:cNvSpPr>
          <p:nvPr/>
        </p:nvSpPr>
        <p:spPr bwMode="auto">
          <a:xfrm>
            <a:off x="27257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22"/>
          <p:cNvSpPr>
            <a:spLocks noChangeShapeType="1"/>
          </p:cNvSpPr>
          <p:nvPr/>
        </p:nvSpPr>
        <p:spPr bwMode="auto">
          <a:xfrm>
            <a:off x="686752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23"/>
          <p:cNvSpPr>
            <a:spLocks noChangeShapeType="1"/>
          </p:cNvSpPr>
          <p:nvPr/>
        </p:nvSpPr>
        <p:spPr bwMode="auto">
          <a:xfrm rot="2537517">
            <a:off x="30448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Text Box 24"/>
          <p:cNvSpPr txBox="1">
            <a:spLocks noChangeArrowheads="1"/>
          </p:cNvSpPr>
          <p:nvPr/>
        </p:nvSpPr>
        <p:spPr bwMode="auto">
          <a:xfrm>
            <a:off x="28384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1523" name="Text Box 25"/>
          <p:cNvSpPr txBox="1">
            <a:spLocks noChangeArrowheads="1"/>
          </p:cNvSpPr>
          <p:nvPr/>
        </p:nvSpPr>
        <p:spPr bwMode="auto">
          <a:xfrm>
            <a:off x="33766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1524" name="Text Box 28"/>
          <p:cNvSpPr txBox="1">
            <a:spLocks noChangeArrowheads="1"/>
          </p:cNvSpPr>
          <p:nvPr/>
        </p:nvSpPr>
        <p:spPr bwMode="auto">
          <a:xfrm>
            <a:off x="287338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1525" name="Text Box 29"/>
          <p:cNvSpPr txBox="1">
            <a:spLocks noChangeArrowheads="1"/>
          </p:cNvSpPr>
          <p:nvPr/>
        </p:nvSpPr>
        <p:spPr bwMode="auto">
          <a:xfrm>
            <a:off x="10350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1526" name="Text Box 30"/>
          <p:cNvSpPr txBox="1">
            <a:spLocks noChangeArrowheads="1"/>
          </p:cNvSpPr>
          <p:nvPr/>
        </p:nvSpPr>
        <p:spPr bwMode="auto">
          <a:xfrm>
            <a:off x="17843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1527" name="Text Box 31"/>
          <p:cNvSpPr txBox="1">
            <a:spLocks noChangeArrowheads="1"/>
          </p:cNvSpPr>
          <p:nvPr/>
        </p:nvSpPr>
        <p:spPr bwMode="auto">
          <a:xfrm>
            <a:off x="25320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1528" name="Text Box 32"/>
          <p:cNvSpPr txBox="1">
            <a:spLocks noChangeArrowheads="1"/>
          </p:cNvSpPr>
          <p:nvPr/>
        </p:nvSpPr>
        <p:spPr bwMode="auto">
          <a:xfrm>
            <a:off x="5489575" y="25336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1529" name="Text Box 33"/>
          <p:cNvSpPr txBox="1">
            <a:spLocks noChangeArrowheads="1"/>
          </p:cNvSpPr>
          <p:nvPr/>
        </p:nvSpPr>
        <p:spPr bwMode="auto">
          <a:xfrm>
            <a:off x="6677025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1530" name="Line 34"/>
          <p:cNvSpPr>
            <a:spLocks noChangeShapeType="1"/>
          </p:cNvSpPr>
          <p:nvPr/>
        </p:nvSpPr>
        <p:spPr bwMode="auto">
          <a:xfrm rot="19062483" flipH="1">
            <a:off x="33940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Text Box 35"/>
          <p:cNvSpPr txBox="1">
            <a:spLocks noChangeArrowheads="1"/>
          </p:cNvSpPr>
          <p:nvPr/>
        </p:nvSpPr>
        <p:spPr bwMode="auto">
          <a:xfrm>
            <a:off x="31432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1532" name="Line 36"/>
          <p:cNvSpPr>
            <a:spLocks noChangeShapeType="1"/>
          </p:cNvSpPr>
          <p:nvPr/>
        </p:nvSpPr>
        <p:spPr bwMode="auto">
          <a:xfrm>
            <a:off x="33575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Line 37"/>
          <p:cNvSpPr>
            <a:spLocks noChangeShapeType="1"/>
          </p:cNvSpPr>
          <p:nvPr/>
        </p:nvSpPr>
        <p:spPr bwMode="auto">
          <a:xfrm rot="2537517">
            <a:off x="4371975" y="29257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Text Box 38"/>
          <p:cNvSpPr txBox="1">
            <a:spLocks noChangeArrowheads="1"/>
          </p:cNvSpPr>
          <p:nvPr/>
        </p:nvSpPr>
        <p:spPr bwMode="auto">
          <a:xfrm>
            <a:off x="4143375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1535" name="Text Box 39"/>
          <p:cNvSpPr txBox="1">
            <a:spLocks noChangeArrowheads="1"/>
          </p:cNvSpPr>
          <p:nvPr/>
        </p:nvSpPr>
        <p:spPr bwMode="auto">
          <a:xfrm>
            <a:off x="4614863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1536" name="Text Box 40"/>
          <p:cNvSpPr txBox="1">
            <a:spLocks noChangeArrowheads="1"/>
          </p:cNvSpPr>
          <p:nvPr/>
        </p:nvSpPr>
        <p:spPr bwMode="auto">
          <a:xfrm>
            <a:off x="4419600" y="25336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1537" name="Line 41"/>
          <p:cNvSpPr>
            <a:spLocks noChangeShapeType="1"/>
          </p:cNvSpPr>
          <p:nvPr/>
        </p:nvSpPr>
        <p:spPr bwMode="auto">
          <a:xfrm rot="19062483" flipH="1">
            <a:off x="4695825" y="29162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Line 42"/>
          <p:cNvSpPr>
            <a:spLocks noChangeShapeType="1"/>
          </p:cNvSpPr>
          <p:nvPr/>
        </p:nvSpPr>
        <p:spPr bwMode="auto">
          <a:xfrm flipH="1">
            <a:off x="4591050" y="1990725"/>
            <a:ext cx="4763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9" name="Line 43"/>
          <p:cNvSpPr>
            <a:spLocks noChangeShapeType="1"/>
          </p:cNvSpPr>
          <p:nvPr/>
        </p:nvSpPr>
        <p:spPr bwMode="auto">
          <a:xfrm>
            <a:off x="574357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Line 44"/>
          <p:cNvSpPr>
            <a:spLocks noChangeShapeType="1"/>
          </p:cNvSpPr>
          <p:nvPr/>
        </p:nvSpPr>
        <p:spPr bwMode="auto">
          <a:xfrm rot="2537517">
            <a:off x="4400550" y="47926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1" name="Text Box 45"/>
          <p:cNvSpPr txBox="1">
            <a:spLocks noChangeArrowheads="1"/>
          </p:cNvSpPr>
          <p:nvPr/>
        </p:nvSpPr>
        <p:spPr bwMode="auto">
          <a:xfrm>
            <a:off x="4200525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1542" name="Text Box 46"/>
          <p:cNvSpPr txBox="1">
            <a:spLocks noChangeArrowheads="1"/>
          </p:cNvSpPr>
          <p:nvPr/>
        </p:nvSpPr>
        <p:spPr bwMode="auto">
          <a:xfrm>
            <a:off x="4652963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1543" name="Text Box 47"/>
          <p:cNvSpPr txBox="1">
            <a:spLocks noChangeArrowheads="1"/>
          </p:cNvSpPr>
          <p:nvPr/>
        </p:nvSpPr>
        <p:spPr bwMode="auto">
          <a:xfrm>
            <a:off x="4457700" y="44005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1544" name="Line 48"/>
          <p:cNvSpPr>
            <a:spLocks noChangeShapeType="1"/>
          </p:cNvSpPr>
          <p:nvPr/>
        </p:nvSpPr>
        <p:spPr bwMode="auto">
          <a:xfrm rot="19062483" flipH="1">
            <a:off x="4743450" y="47831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2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 Tree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52400" y="1790700"/>
            <a:ext cx="8896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30924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38322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4991100" y="18288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605313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732631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Line 16"/>
          <p:cNvSpPr>
            <a:spLocks noChangeShapeType="1"/>
          </p:cNvSpPr>
          <p:nvPr/>
        </p:nvSpPr>
        <p:spPr bwMode="auto">
          <a:xfrm>
            <a:off x="48736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Line 17"/>
          <p:cNvSpPr>
            <a:spLocks noChangeShapeType="1"/>
          </p:cNvSpPr>
          <p:nvPr/>
        </p:nvSpPr>
        <p:spPr bwMode="auto">
          <a:xfrm>
            <a:off x="123348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8"/>
          <p:cNvSpPr>
            <a:spLocks noChangeShapeType="1"/>
          </p:cNvSpPr>
          <p:nvPr/>
        </p:nvSpPr>
        <p:spPr bwMode="auto">
          <a:xfrm>
            <a:off x="19796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Line 19"/>
          <p:cNvSpPr>
            <a:spLocks noChangeShapeType="1"/>
          </p:cNvSpPr>
          <p:nvPr/>
        </p:nvSpPr>
        <p:spPr bwMode="auto">
          <a:xfrm>
            <a:off x="27257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20"/>
          <p:cNvSpPr>
            <a:spLocks noChangeShapeType="1"/>
          </p:cNvSpPr>
          <p:nvPr/>
        </p:nvSpPr>
        <p:spPr bwMode="auto">
          <a:xfrm>
            <a:off x="682942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21"/>
          <p:cNvSpPr>
            <a:spLocks noChangeShapeType="1"/>
          </p:cNvSpPr>
          <p:nvPr/>
        </p:nvSpPr>
        <p:spPr bwMode="auto">
          <a:xfrm rot="2537517">
            <a:off x="30448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Text Box 22"/>
          <p:cNvSpPr txBox="1">
            <a:spLocks noChangeArrowheads="1"/>
          </p:cNvSpPr>
          <p:nvPr/>
        </p:nvSpPr>
        <p:spPr bwMode="auto">
          <a:xfrm>
            <a:off x="28384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2548" name="Text Box 23"/>
          <p:cNvSpPr txBox="1">
            <a:spLocks noChangeArrowheads="1"/>
          </p:cNvSpPr>
          <p:nvPr/>
        </p:nvSpPr>
        <p:spPr bwMode="auto">
          <a:xfrm>
            <a:off x="33766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2549" name="Text Box 24"/>
          <p:cNvSpPr txBox="1">
            <a:spLocks noChangeArrowheads="1"/>
          </p:cNvSpPr>
          <p:nvPr/>
        </p:nvSpPr>
        <p:spPr bwMode="auto">
          <a:xfrm>
            <a:off x="287338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2550" name="Text Box 25"/>
          <p:cNvSpPr txBox="1">
            <a:spLocks noChangeArrowheads="1"/>
          </p:cNvSpPr>
          <p:nvPr/>
        </p:nvSpPr>
        <p:spPr bwMode="auto">
          <a:xfrm>
            <a:off x="10350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2551" name="Text Box 26"/>
          <p:cNvSpPr txBox="1">
            <a:spLocks noChangeArrowheads="1"/>
          </p:cNvSpPr>
          <p:nvPr/>
        </p:nvSpPr>
        <p:spPr bwMode="auto">
          <a:xfrm>
            <a:off x="17843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2552" name="Text Box 27"/>
          <p:cNvSpPr txBox="1">
            <a:spLocks noChangeArrowheads="1"/>
          </p:cNvSpPr>
          <p:nvPr/>
        </p:nvSpPr>
        <p:spPr bwMode="auto">
          <a:xfrm>
            <a:off x="25320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2553" name="Text Box 28"/>
          <p:cNvSpPr txBox="1">
            <a:spLocks noChangeArrowheads="1"/>
          </p:cNvSpPr>
          <p:nvPr/>
        </p:nvSpPr>
        <p:spPr bwMode="auto">
          <a:xfrm>
            <a:off x="6727825" y="25336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2554" name="Text Box 29"/>
          <p:cNvSpPr txBox="1">
            <a:spLocks noChangeArrowheads="1"/>
          </p:cNvSpPr>
          <p:nvPr/>
        </p:nvSpPr>
        <p:spPr bwMode="auto">
          <a:xfrm>
            <a:off x="8105775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2555" name="Line 30"/>
          <p:cNvSpPr>
            <a:spLocks noChangeShapeType="1"/>
          </p:cNvSpPr>
          <p:nvPr/>
        </p:nvSpPr>
        <p:spPr bwMode="auto">
          <a:xfrm rot="19062483" flipH="1">
            <a:off x="33940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Text Box 31"/>
          <p:cNvSpPr txBox="1">
            <a:spLocks noChangeArrowheads="1"/>
          </p:cNvSpPr>
          <p:nvPr/>
        </p:nvSpPr>
        <p:spPr bwMode="auto">
          <a:xfrm>
            <a:off x="31432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2557" name="Line 32"/>
          <p:cNvSpPr>
            <a:spLocks noChangeShapeType="1"/>
          </p:cNvSpPr>
          <p:nvPr/>
        </p:nvSpPr>
        <p:spPr bwMode="auto">
          <a:xfrm>
            <a:off x="33575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Line 33"/>
          <p:cNvSpPr>
            <a:spLocks noChangeShapeType="1"/>
          </p:cNvSpPr>
          <p:nvPr/>
        </p:nvSpPr>
        <p:spPr bwMode="auto">
          <a:xfrm rot="2537517">
            <a:off x="4295775" y="30972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9" name="Text Box 34"/>
          <p:cNvSpPr txBox="1">
            <a:spLocks noChangeArrowheads="1"/>
          </p:cNvSpPr>
          <p:nvPr/>
        </p:nvSpPr>
        <p:spPr bwMode="auto">
          <a:xfrm>
            <a:off x="4067175" y="33909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2560" name="Text Box 35"/>
          <p:cNvSpPr txBox="1">
            <a:spLocks noChangeArrowheads="1"/>
          </p:cNvSpPr>
          <p:nvPr/>
        </p:nvSpPr>
        <p:spPr bwMode="auto">
          <a:xfrm>
            <a:off x="4538663" y="33909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2561" name="Text Box 36"/>
          <p:cNvSpPr txBox="1">
            <a:spLocks noChangeArrowheads="1"/>
          </p:cNvSpPr>
          <p:nvPr/>
        </p:nvSpPr>
        <p:spPr bwMode="auto">
          <a:xfrm>
            <a:off x="4343400" y="27051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2562" name="Line 37"/>
          <p:cNvSpPr>
            <a:spLocks noChangeShapeType="1"/>
          </p:cNvSpPr>
          <p:nvPr/>
        </p:nvSpPr>
        <p:spPr bwMode="auto">
          <a:xfrm rot="19062483" flipH="1">
            <a:off x="4619625" y="30876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3" name="Line 38"/>
          <p:cNvSpPr>
            <a:spLocks noChangeShapeType="1"/>
          </p:cNvSpPr>
          <p:nvPr/>
        </p:nvSpPr>
        <p:spPr bwMode="auto">
          <a:xfrm>
            <a:off x="4552950" y="2066925"/>
            <a:ext cx="0" cy="614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4" name="Line 39"/>
          <p:cNvSpPr>
            <a:spLocks noChangeShapeType="1"/>
          </p:cNvSpPr>
          <p:nvPr/>
        </p:nvSpPr>
        <p:spPr bwMode="auto">
          <a:xfrm>
            <a:off x="8296275" y="1990725"/>
            <a:ext cx="3810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5" name="Line 40"/>
          <p:cNvSpPr>
            <a:spLocks noChangeShapeType="1"/>
          </p:cNvSpPr>
          <p:nvPr/>
        </p:nvSpPr>
        <p:spPr bwMode="auto">
          <a:xfrm rot="2537517">
            <a:off x="5543550" y="30210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6" name="Text Box 41"/>
          <p:cNvSpPr txBox="1">
            <a:spLocks noChangeArrowheads="1"/>
          </p:cNvSpPr>
          <p:nvPr/>
        </p:nvSpPr>
        <p:spPr bwMode="auto">
          <a:xfrm>
            <a:off x="5343525" y="3324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2567" name="Text Box 42"/>
          <p:cNvSpPr txBox="1">
            <a:spLocks noChangeArrowheads="1"/>
          </p:cNvSpPr>
          <p:nvPr/>
        </p:nvSpPr>
        <p:spPr bwMode="auto">
          <a:xfrm>
            <a:off x="5795963" y="3324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2568" name="Text Box 43"/>
          <p:cNvSpPr txBox="1">
            <a:spLocks noChangeArrowheads="1"/>
          </p:cNvSpPr>
          <p:nvPr/>
        </p:nvSpPr>
        <p:spPr bwMode="auto">
          <a:xfrm>
            <a:off x="5600700" y="26289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2569" name="Line 44"/>
          <p:cNvSpPr>
            <a:spLocks noChangeShapeType="1"/>
          </p:cNvSpPr>
          <p:nvPr/>
        </p:nvSpPr>
        <p:spPr bwMode="auto">
          <a:xfrm rot="19062483" flipH="1">
            <a:off x="5886450" y="30114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0" name="Line 45"/>
          <p:cNvSpPr>
            <a:spLocks noChangeShapeType="1"/>
          </p:cNvSpPr>
          <p:nvPr/>
        </p:nvSpPr>
        <p:spPr bwMode="auto">
          <a:xfrm>
            <a:off x="5776913" y="2085975"/>
            <a:ext cx="9525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2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 Tree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52400" y="1790700"/>
            <a:ext cx="8896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23542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43434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6324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7848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8"/>
          <p:cNvSpPr>
            <a:spLocks noChangeShapeType="1"/>
          </p:cNvSpPr>
          <p:nvPr/>
        </p:nvSpPr>
        <p:spPr bwMode="auto">
          <a:xfrm>
            <a:off x="4175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9"/>
          <p:cNvSpPr>
            <a:spLocks noChangeShapeType="1"/>
          </p:cNvSpPr>
          <p:nvPr/>
        </p:nvSpPr>
        <p:spPr bwMode="auto">
          <a:xfrm>
            <a:off x="11636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20"/>
          <p:cNvSpPr>
            <a:spLocks noChangeShapeType="1"/>
          </p:cNvSpPr>
          <p:nvPr/>
        </p:nvSpPr>
        <p:spPr bwMode="auto">
          <a:xfrm>
            <a:off x="7315200" y="2097088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21"/>
          <p:cNvSpPr>
            <a:spLocks noChangeShapeType="1"/>
          </p:cNvSpPr>
          <p:nvPr/>
        </p:nvSpPr>
        <p:spPr bwMode="auto">
          <a:xfrm rot="2537517">
            <a:off x="1749425" y="29352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Text Box 22"/>
          <p:cNvSpPr txBox="1">
            <a:spLocks noChangeArrowheads="1"/>
          </p:cNvSpPr>
          <p:nvPr/>
        </p:nvSpPr>
        <p:spPr bwMode="auto">
          <a:xfrm>
            <a:off x="1562100" y="34401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3568" name="Text Box 23"/>
          <p:cNvSpPr txBox="1">
            <a:spLocks noChangeArrowheads="1"/>
          </p:cNvSpPr>
          <p:nvPr/>
        </p:nvSpPr>
        <p:spPr bwMode="auto">
          <a:xfrm>
            <a:off x="2081213" y="34401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3569" name="Text Box 26"/>
          <p:cNvSpPr txBox="1">
            <a:spLocks noChangeArrowheads="1"/>
          </p:cNvSpPr>
          <p:nvPr/>
        </p:nvSpPr>
        <p:spPr bwMode="auto">
          <a:xfrm>
            <a:off x="2222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3570" name="Text Box 27"/>
          <p:cNvSpPr txBox="1">
            <a:spLocks noChangeArrowheads="1"/>
          </p:cNvSpPr>
          <p:nvPr/>
        </p:nvSpPr>
        <p:spPr bwMode="auto">
          <a:xfrm>
            <a:off x="9699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3571" name="Text Box 28"/>
          <p:cNvSpPr txBox="1">
            <a:spLocks noChangeArrowheads="1"/>
          </p:cNvSpPr>
          <p:nvPr/>
        </p:nvSpPr>
        <p:spPr bwMode="auto">
          <a:xfrm>
            <a:off x="7086600" y="264001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3572" name="Text Box 29"/>
          <p:cNvSpPr txBox="1">
            <a:spLocks noChangeArrowheads="1"/>
          </p:cNvSpPr>
          <p:nvPr/>
        </p:nvSpPr>
        <p:spPr bwMode="auto">
          <a:xfrm>
            <a:off x="8296275" y="26590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3573" name="Line 30"/>
          <p:cNvSpPr>
            <a:spLocks noChangeShapeType="1"/>
          </p:cNvSpPr>
          <p:nvPr/>
        </p:nvSpPr>
        <p:spPr bwMode="auto">
          <a:xfrm rot="19062483" flipH="1">
            <a:off x="2098675" y="29622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Text Box 31"/>
          <p:cNvSpPr txBox="1">
            <a:spLocks noChangeArrowheads="1"/>
          </p:cNvSpPr>
          <p:nvPr/>
        </p:nvSpPr>
        <p:spPr bwMode="auto">
          <a:xfrm>
            <a:off x="1847850" y="2563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3575" name="Line 32"/>
          <p:cNvSpPr>
            <a:spLocks noChangeShapeType="1"/>
          </p:cNvSpPr>
          <p:nvPr/>
        </p:nvSpPr>
        <p:spPr bwMode="auto">
          <a:xfrm>
            <a:off x="2062163" y="20097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Line 33"/>
          <p:cNvSpPr>
            <a:spLocks noChangeShapeType="1"/>
          </p:cNvSpPr>
          <p:nvPr/>
        </p:nvSpPr>
        <p:spPr bwMode="auto">
          <a:xfrm rot="2537517">
            <a:off x="3071813" y="3173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Text Box 34"/>
          <p:cNvSpPr txBox="1">
            <a:spLocks noChangeArrowheads="1"/>
          </p:cNvSpPr>
          <p:nvPr/>
        </p:nvSpPr>
        <p:spPr bwMode="auto">
          <a:xfrm>
            <a:off x="2843213" y="34671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3578" name="Text Box 35"/>
          <p:cNvSpPr txBox="1">
            <a:spLocks noChangeArrowheads="1"/>
          </p:cNvSpPr>
          <p:nvPr/>
        </p:nvSpPr>
        <p:spPr bwMode="auto">
          <a:xfrm>
            <a:off x="3314700" y="34671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3579" name="Text Box 36"/>
          <p:cNvSpPr txBox="1">
            <a:spLocks noChangeArrowheads="1"/>
          </p:cNvSpPr>
          <p:nvPr/>
        </p:nvSpPr>
        <p:spPr bwMode="auto">
          <a:xfrm>
            <a:off x="3119438" y="27813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3580" name="Line 37"/>
          <p:cNvSpPr>
            <a:spLocks noChangeShapeType="1"/>
          </p:cNvSpPr>
          <p:nvPr/>
        </p:nvSpPr>
        <p:spPr bwMode="auto">
          <a:xfrm rot="19062483" flipH="1">
            <a:off x="3395663" y="31638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Line 38"/>
          <p:cNvSpPr>
            <a:spLocks noChangeShapeType="1"/>
          </p:cNvSpPr>
          <p:nvPr/>
        </p:nvSpPr>
        <p:spPr bwMode="auto">
          <a:xfrm>
            <a:off x="3300413" y="2028825"/>
            <a:ext cx="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Line 39"/>
          <p:cNvSpPr>
            <a:spLocks noChangeShapeType="1"/>
          </p:cNvSpPr>
          <p:nvPr/>
        </p:nvSpPr>
        <p:spPr bwMode="auto">
          <a:xfrm>
            <a:off x="8334375" y="2116138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Line 40"/>
          <p:cNvSpPr>
            <a:spLocks noChangeShapeType="1"/>
          </p:cNvSpPr>
          <p:nvPr/>
        </p:nvSpPr>
        <p:spPr bwMode="auto">
          <a:xfrm rot="2537517">
            <a:off x="5305425" y="32210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4" name="Text Box 41"/>
          <p:cNvSpPr txBox="1">
            <a:spLocks noChangeArrowheads="1"/>
          </p:cNvSpPr>
          <p:nvPr/>
        </p:nvSpPr>
        <p:spPr bwMode="auto">
          <a:xfrm>
            <a:off x="5105400" y="35242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3585" name="Text Box 42"/>
          <p:cNvSpPr txBox="1">
            <a:spLocks noChangeArrowheads="1"/>
          </p:cNvSpPr>
          <p:nvPr/>
        </p:nvSpPr>
        <p:spPr bwMode="auto">
          <a:xfrm>
            <a:off x="5557838" y="35242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3586" name="Text Box 43"/>
          <p:cNvSpPr txBox="1">
            <a:spLocks noChangeArrowheads="1"/>
          </p:cNvSpPr>
          <p:nvPr/>
        </p:nvSpPr>
        <p:spPr bwMode="auto">
          <a:xfrm>
            <a:off x="5362575" y="28289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3587" name="Line 44"/>
          <p:cNvSpPr>
            <a:spLocks noChangeShapeType="1"/>
          </p:cNvSpPr>
          <p:nvPr/>
        </p:nvSpPr>
        <p:spPr bwMode="auto">
          <a:xfrm rot="19062483" flipH="1">
            <a:off x="5648325" y="32115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8" name="Line 45"/>
          <p:cNvSpPr>
            <a:spLocks noChangeShapeType="1"/>
          </p:cNvSpPr>
          <p:nvPr/>
        </p:nvSpPr>
        <p:spPr bwMode="auto">
          <a:xfrm>
            <a:off x="5562600" y="1905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9" name="Line 46"/>
          <p:cNvSpPr>
            <a:spLocks noChangeShapeType="1"/>
          </p:cNvSpPr>
          <p:nvPr/>
        </p:nvSpPr>
        <p:spPr bwMode="auto">
          <a:xfrm rot="2537517">
            <a:off x="4400550" y="47926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47"/>
          <p:cNvSpPr txBox="1">
            <a:spLocks noChangeArrowheads="1"/>
          </p:cNvSpPr>
          <p:nvPr/>
        </p:nvSpPr>
        <p:spPr bwMode="auto">
          <a:xfrm>
            <a:off x="4200525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23591" name="Text Box 48"/>
          <p:cNvSpPr txBox="1">
            <a:spLocks noChangeArrowheads="1"/>
          </p:cNvSpPr>
          <p:nvPr/>
        </p:nvSpPr>
        <p:spPr bwMode="auto">
          <a:xfrm>
            <a:off x="4652963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23592" name="Text Box 49"/>
          <p:cNvSpPr txBox="1">
            <a:spLocks noChangeArrowheads="1"/>
          </p:cNvSpPr>
          <p:nvPr/>
        </p:nvSpPr>
        <p:spPr bwMode="auto">
          <a:xfrm>
            <a:off x="4457700" y="44005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3593" name="Line 50"/>
          <p:cNvSpPr>
            <a:spLocks noChangeShapeType="1"/>
          </p:cNvSpPr>
          <p:nvPr/>
        </p:nvSpPr>
        <p:spPr bwMode="auto">
          <a:xfrm rot="19062483" flipH="1">
            <a:off x="4743450" y="47831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3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 Tree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52400" y="1790700"/>
            <a:ext cx="82677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8763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6144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244951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3530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476567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59055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08183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6"/>
          <p:cNvSpPr>
            <a:spLocks noChangeShapeType="1"/>
          </p:cNvSpPr>
          <p:nvPr/>
        </p:nvSpPr>
        <p:spPr bwMode="auto">
          <a:xfrm>
            <a:off x="417513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17"/>
          <p:cNvSpPr>
            <a:spLocks noChangeShapeType="1"/>
          </p:cNvSpPr>
          <p:nvPr/>
        </p:nvSpPr>
        <p:spPr bwMode="auto">
          <a:xfrm>
            <a:off x="1163638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Line 18"/>
          <p:cNvSpPr>
            <a:spLocks noChangeShapeType="1"/>
          </p:cNvSpPr>
          <p:nvPr/>
        </p:nvSpPr>
        <p:spPr bwMode="auto">
          <a:xfrm>
            <a:off x="5343525" y="20669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9"/>
          <p:cNvSpPr>
            <a:spLocks noChangeShapeType="1"/>
          </p:cNvSpPr>
          <p:nvPr/>
        </p:nvSpPr>
        <p:spPr bwMode="auto">
          <a:xfrm rot="2537517">
            <a:off x="1635125" y="295433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Text Box 20"/>
          <p:cNvSpPr txBox="1">
            <a:spLocks noChangeArrowheads="1"/>
          </p:cNvSpPr>
          <p:nvPr/>
        </p:nvSpPr>
        <p:spPr bwMode="auto">
          <a:xfrm>
            <a:off x="1428750" y="34591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4593" name="Text Box 21"/>
          <p:cNvSpPr txBox="1">
            <a:spLocks noChangeArrowheads="1"/>
          </p:cNvSpPr>
          <p:nvPr/>
        </p:nvSpPr>
        <p:spPr bwMode="auto">
          <a:xfrm>
            <a:off x="1966913" y="34591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4594" name="Text Box 22"/>
          <p:cNvSpPr txBox="1">
            <a:spLocks noChangeArrowheads="1"/>
          </p:cNvSpPr>
          <p:nvPr/>
        </p:nvSpPr>
        <p:spPr bwMode="auto">
          <a:xfrm>
            <a:off x="222250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4595" name="Text Box 23"/>
          <p:cNvSpPr txBox="1">
            <a:spLocks noChangeArrowheads="1"/>
          </p:cNvSpPr>
          <p:nvPr/>
        </p:nvSpPr>
        <p:spPr bwMode="auto">
          <a:xfrm>
            <a:off x="969963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4596" name="Text Box 24"/>
          <p:cNvSpPr txBox="1">
            <a:spLocks noChangeArrowheads="1"/>
          </p:cNvSpPr>
          <p:nvPr/>
        </p:nvSpPr>
        <p:spPr bwMode="auto">
          <a:xfrm>
            <a:off x="5280025" y="2609850"/>
            <a:ext cx="5143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4597" name="Text Box 25"/>
          <p:cNvSpPr txBox="1">
            <a:spLocks noChangeArrowheads="1"/>
          </p:cNvSpPr>
          <p:nvPr/>
        </p:nvSpPr>
        <p:spPr bwMode="auto">
          <a:xfrm>
            <a:off x="7781925" y="25336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4598" name="Line 26"/>
          <p:cNvSpPr>
            <a:spLocks noChangeShapeType="1"/>
          </p:cNvSpPr>
          <p:nvPr/>
        </p:nvSpPr>
        <p:spPr bwMode="auto">
          <a:xfrm rot="19062483" flipH="1">
            <a:off x="1984375" y="298132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27"/>
          <p:cNvSpPr txBox="1">
            <a:spLocks noChangeArrowheads="1"/>
          </p:cNvSpPr>
          <p:nvPr/>
        </p:nvSpPr>
        <p:spPr bwMode="auto">
          <a:xfrm>
            <a:off x="1733550" y="2582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4600" name="Line 28"/>
          <p:cNvSpPr>
            <a:spLocks noChangeShapeType="1"/>
          </p:cNvSpPr>
          <p:nvPr/>
        </p:nvSpPr>
        <p:spPr bwMode="auto">
          <a:xfrm>
            <a:off x="1947863" y="20288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Line 29"/>
          <p:cNvSpPr>
            <a:spLocks noChangeShapeType="1"/>
          </p:cNvSpPr>
          <p:nvPr/>
        </p:nvSpPr>
        <p:spPr bwMode="auto">
          <a:xfrm rot="2537517">
            <a:off x="2809875" y="31924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Text Box 30"/>
          <p:cNvSpPr txBox="1">
            <a:spLocks noChangeArrowheads="1"/>
          </p:cNvSpPr>
          <p:nvPr/>
        </p:nvSpPr>
        <p:spPr bwMode="auto">
          <a:xfrm>
            <a:off x="2581275" y="3486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4603" name="Text Box 31"/>
          <p:cNvSpPr txBox="1">
            <a:spLocks noChangeArrowheads="1"/>
          </p:cNvSpPr>
          <p:nvPr/>
        </p:nvSpPr>
        <p:spPr bwMode="auto">
          <a:xfrm>
            <a:off x="3052763" y="3486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4604" name="Text Box 32"/>
          <p:cNvSpPr txBox="1">
            <a:spLocks noChangeArrowheads="1"/>
          </p:cNvSpPr>
          <p:nvPr/>
        </p:nvSpPr>
        <p:spPr bwMode="auto">
          <a:xfrm>
            <a:off x="2857500" y="28003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4605" name="Line 33"/>
          <p:cNvSpPr>
            <a:spLocks noChangeShapeType="1"/>
          </p:cNvSpPr>
          <p:nvPr/>
        </p:nvSpPr>
        <p:spPr bwMode="auto">
          <a:xfrm rot="19062483" flipH="1">
            <a:off x="3133725" y="31829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Line 34"/>
          <p:cNvSpPr>
            <a:spLocks noChangeShapeType="1"/>
          </p:cNvSpPr>
          <p:nvPr/>
        </p:nvSpPr>
        <p:spPr bwMode="auto">
          <a:xfrm>
            <a:off x="2995613" y="2028825"/>
            <a:ext cx="0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Line 35"/>
          <p:cNvSpPr>
            <a:spLocks noChangeShapeType="1"/>
          </p:cNvSpPr>
          <p:nvPr/>
        </p:nvSpPr>
        <p:spPr bwMode="auto">
          <a:xfrm>
            <a:off x="7820025" y="199072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Line 36"/>
          <p:cNvSpPr>
            <a:spLocks noChangeShapeType="1"/>
          </p:cNvSpPr>
          <p:nvPr/>
        </p:nvSpPr>
        <p:spPr bwMode="auto">
          <a:xfrm rot="2537517">
            <a:off x="4057650" y="30781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Text Box 37"/>
          <p:cNvSpPr txBox="1">
            <a:spLocks noChangeArrowheads="1"/>
          </p:cNvSpPr>
          <p:nvPr/>
        </p:nvSpPr>
        <p:spPr bwMode="auto">
          <a:xfrm>
            <a:off x="3857625" y="33813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4610" name="Text Box 38"/>
          <p:cNvSpPr txBox="1">
            <a:spLocks noChangeArrowheads="1"/>
          </p:cNvSpPr>
          <p:nvPr/>
        </p:nvSpPr>
        <p:spPr bwMode="auto">
          <a:xfrm>
            <a:off x="4310063" y="33813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4611" name="Text Box 39"/>
          <p:cNvSpPr txBox="1">
            <a:spLocks noChangeArrowheads="1"/>
          </p:cNvSpPr>
          <p:nvPr/>
        </p:nvSpPr>
        <p:spPr bwMode="auto">
          <a:xfrm>
            <a:off x="4114800" y="26860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4612" name="Line 40"/>
          <p:cNvSpPr>
            <a:spLocks noChangeShapeType="1"/>
          </p:cNvSpPr>
          <p:nvPr/>
        </p:nvSpPr>
        <p:spPr bwMode="auto">
          <a:xfrm rot="19062483" flipH="1">
            <a:off x="4400550" y="30686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3" name="Line 41"/>
          <p:cNvSpPr>
            <a:spLocks noChangeShapeType="1"/>
          </p:cNvSpPr>
          <p:nvPr/>
        </p:nvSpPr>
        <p:spPr bwMode="auto">
          <a:xfrm flipH="1">
            <a:off x="4286250" y="2009775"/>
            <a:ext cx="9525" cy="690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4" name="Line 42"/>
          <p:cNvSpPr>
            <a:spLocks noChangeShapeType="1"/>
          </p:cNvSpPr>
          <p:nvPr/>
        </p:nvSpPr>
        <p:spPr bwMode="auto">
          <a:xfrm rot="2537517">
            <a:off x="6419850" y="30972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5" name="Text Box 43"/>
          <p:cNvSpPr txBox="1">
            <a:spLocks noChangeArrowheads="1"/>
          </p:cNvSpPr>
          <p:nvPr/>
        </p:nvSpPr>
        <p:spPr bwMode="auto">
          <a:xfrm>
            <a:off x="6219825" y="34004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24616" name="Text Box 44"/>
          <p:cNvSpPr txBox="1">
            <a:spLocks noChangeArrowheads="1"/>
          </p:cNvSpPr>
          <p:nvPr/>
        </p:nvSpPr>
        <p:spPr bwMode="auto">
          <a:xfrm>
            <a:off x="6672263" y="34004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24617" name="Text Box 45"/>
          <p:cNvSpPr txBox="1">
            <a:spLocks noChangeArrowheads="1"/>
          </p:cNvSpPr>
          <p:nvPr/>
        </p:nvSpPr>
        <p:spPr bwMode="auto">
          <a:xfrm>
            <a:off x="6477000" y="27051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4618" name="Line 46"/>
          <p:cNvSpPr>
            <a:spLocks noChangeShapeType="1"/>
          </p:cNvSpPr>
          <p:nvPr/>
        </p:nvSpPr>
        <p:spPr bwMode="auto">
          <a:xfrm rot="19062483" flipH="1">
            <a:off x="6762750" y="30876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9" name="Line 47"/>
          <p:cNvSpPr>
            <a:spLocks noChangeShapeType="1"/>
          </p:cNvSpPr>
          <p:nvPr/>
        </p:nvSpPr>
        <p:spPr bwMode="auto">
          <a:xfrm>
            <a:off x="6672263" y="2009775"/>
            <a:ext cx="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5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 Tree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52400" y="1790700"/>
            <a:ext cx="76581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65833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9"/>
          <p:cNvSpPr>
            <a:spLocks noChangeShapeType="1"/>
          </p:cNvSpPr>
          <p:nvPr/>
        </p:nvSpPr>
        <p:spPr bwMode="auto">
          <a:xfrm rot="2537517">
            <a:off x="2635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Text Box 20"/>
          <p:cNvSpPr txBox="1">
            <a:spLocks noChangeArrowheads="1"/>
          </p:cNvSpPr>
          <p:nvPr/>
        </p:nvSpPr>
        <p:spPr bwMode="auto">
          <a:xfrm>
            <a:off x="571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5612" name="Text Box 21"/>
          <p:cNvSpPr txBox="1">
            <a:spLocks noChangeArrowheads="1"/>
          </p:cNvSpPr>
          <p:nvPr/>
        </p:nvSpPr>
        <p:spPr bwMode="auto">
          <a:xfrm>
            <a:off x="5953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5613" name="Text Box 24"/>
          <p:cNvSpPr txBox="1">
            <a:spLocks noChangeArrowheads="1"/>
          </p:cNvSpPr>
          <p:nvPr/>
        </p:nvSpPr>
        <p:spPr bwMode="auto">
          <a:xfrm>
            <a:off x="4572000" y="265906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5614" name="Text Box 25"/>
          <p:cNvSpPr txBox="1">
            <a:spLocks noChangeArrowheads="1"/>
          </p:cNvSpPr>
          <p:nvPr/>
        </p:nvSpPr>
        <p:spPr bwMode="auto">
          <a:xfrm>
            <a:off x="7086600" y="24384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5615" name="Line 26"/>
          <p:cNvSpPr>
            <a:spLocks noChangeShapeType="1"/>
          </p:cNvSpPr>
          <p:nvPr/>
        </p:nvSpPr>
        <p:spPr bwMode="auto">
          <a:xfrm rot="19062483" flipH="1">
            <a:off x="6127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Text Box 27"/>
          <p:cNvSpPr txBox="1">
            <a:spLocks noChangeArrowheads="1"/>
          </p:cNvSpPr>
          <p:nvPr/>
        </p:nvSpPr>
        <p:spPr bwMode="auto">
          <a:xfrm>
            <a:off x="3619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5617" name="Line 28"/>
          <p:cNvSpPr>
            <a:spLocks noChangeShapeType="1"/>
          </p:cNvSpPr>
          <p:nvPr/>
        </p:nvSpPr>
        <p:spPr bwMode="auto">
          <a:xfrm>
            <a:off x="5762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29"/>
          <p:cNvSpPr>
            <a:spLocks noChangeShapeType="1"/>
          </p:cNvSpPr>
          <p:nvPr/>
        </p:nvSpPr>
        <p:spPr bwMode="auto">
          <a:xfrm rot="2537517">
            <a:off x="2009775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Text Box 30"/>
          <p:cNvSpPr txBox="1">
            <a:spLocks noChangeArrowheads="1"/>
          </p:cNvSpPr>
          <p:nvPr/>
        </p:nvSpPr>
        <p:spPr bwMode="auto">
          <a:xfrm>
            <a:off x="1781175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5620" name="Text Box 31"/>
          <p:cNvSpPr txBox="1">
            <a:spLocks noChangeArrowheads="1"/>
          </p:cNvSpPr>
          <p:nvPr/>
        </p:nvSpPr>
        <p:spPr bwMode="auto">
          <a:xfrm>
            <a:off x="2252663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5621" name="Text Box 32"/>
          <p:cNvSpPr txBox="1">
            <a:spLocks noChangeArrowheads="1"/>
          </p:cNvSpPr>
          <p:nvPr/>
        </p:nvSpPr>
        <p:spPr bwMode="auto">
          <a:xfrm>
            <a:off x="20574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5622" name="Line 33"/>
          <p:cNvSpPr>
            <a:spLocks noChangeShapeType="1"/>
          </p:cNvSpPr>
          <p:nvPr/>
        </p:nvSpPr>
        <p:spPr bwMode="auto">
          <a:xfrm rot="19062483" flipH="1">
            <a:off x="2333625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36"/>
          <p:cNvSpPr>
            <a:spLocks noChangeShapeType="1"/>
          </p:cNvSpPr>
          <p:nvPr/>
        </p:nvSpPr>
        <p:spPr bwMode="auto">
          <a:xfrm rot="2537517">
            <a:off x="3295650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Text Box 37"/>
          <p:cNvSpPr txBox="1">
            <a:spLocks noChangeArrowheads="1"/>
          </p:cNvSpPr>
          <p:nvPr/>
        </p:nvSpPr>
        <p:spPr bwMode="auto">
          <a:xfrm>
            <a:off x="3095625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5625" name="Text Box 38"/>
          <p:cNvSpPr txBox="1">
            <a:spLocks noChangeArrowheads="1"/>
          </p:cNvSpPr>
          <p:nvPr/>
        </p:nvSpPr>
        <p:spPr bwMode="auto">
          <a:xfrm>
            <a:off x="3548063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5626" name="Text Box 39"/>
          <p:cNvSpPr txBox="1">
            <a:spLocks noChangeArrowheads="1"/>
          </p:cNvSpPr>
          <p:nvPr/>
        </p:nvSpPr>
        <p:spPr bwMode="auto">
          <a:xfrm>
            <a:off x="33528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5627" name="Line 40"/>
          <p:cNvSpPr>
            <a:spLocks noChangeShapeType="1"/>
          </p:cNvSpPr>
          <p:nvPr/>
        </p:nvSpPr>
        <p:spPr bwMode="auto">
          <a:xfrm rot="19062483" flipH="1">
            <a:off x="3638550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Line 42"/>
          <p:cNvSpPr>
            <a:spLocks noChangeShapeType="1"/>
          </p:cNvSpPr>
          <p:nvPr/>
        </p:nvSpPr>
        <p:spPr bwMode="auto">
          <a:xfrm rot="2537517">
            <a:off x="5767388" y="28971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Text Box 43"/>
          <p:cNvSpPr txBox="1">
            <a:spLocks noChangeArrowheads="1"/>
          </p:cNvSpPr>
          <p:nvPr/>
        </p:nvSpPr>
        <p:spPr bwMode="auto">
          <a:xfrm>
            <a:off x="5567363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25630" name="Text Box 44"/>
          <p:cNvSpPr txBox="1">
            <a:spLocks noChangeArrowheads="1"/>
          </p:cNvSpPr>
          <p:nvPr/>
        </p:nvSpPr>
        <p:spPr bwMode="auto">
          <a:xfrm>
            <a:off x="6019800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25631" name="Text Box 45"/>
          <p:cNvSpPr txBox="1">
            <a:spLocks noChangeArrowheads="1"/>
          </p:cNvSpPr>
          <p:nvPr/>
        </p:nvSpPr>
        <p:spPr bwMode="auto">
          <a:xfrm>
            <a:off x="5824538" y="25050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5632" name="Line 46"/>
          <p:cNvSpPr>
            <a:spLocks noChangeShapeType="1"/>
          </p:cNvSpPr>
          <p:nvPr/>
        </p:nvSpPr>
        <p:spPr bwMode="auto">
          <a:xfrm rot="19062483" flipH="1">
            <a:off x="6110288" y="288766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Line 48"/>
          <p:cNvSpPr>
            <a:spLocks noChangeShapeType="1"/>
          </p:cNvSpPr>
          <p:nvPr/>
        </p:nvSpPr>
        <p:spPr bwMode="auto">
          <a:xfrm rot="2537517">
            <a:off x="4400550" y="47926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4" name="Text Box 49"/>
          <p:cNvSpPr txBox="1">
            <a:spLocks noChangeArrowheads="1"/>
          </p:cNvSpPr>
          <p:nvPr/>
        </p:nvSpPr>
        <p:spPr bwMode="auto">
          <a:xfrm>
            <a:off x="4200525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25635" name="Text Box 50"/>
          <p:cNvSpPr txBox="1">
            <a:spLocks noChangeArrowheads="1"/>
          </p:cNvSpPr>
          <p:nvPr/>
        </p:nvSpPr>
        <p:spPr bwMode="auto">
          <a:xfrm>
            <a:off x="4652963" y="5095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25636" name="Text Box 51"/>
          <p:cNvSpPr txBox="1">
            <a:spLocks noChangeArrowheads="1"/>
          </p:cNvSpPr>
          <p:nvPr/>
        </p:nvSpPr>
        <p:spPr bwMode="auto">
          <a:xfrm>
            <a:off x="4457700" y="44005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5637" name="Line 52"/>
          <p:cNvSpPr>
            <a:spLocks noChangeShapeType="1"/>
          </p:cNvSpPr>
          <p:nvPr/>
        </p:nvSpPr>
        <p:spPr bwMode="auto">
          <a:xfrm rot="19062483" flipH="1">
            <a:off x="4743450" y="47831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8" name="Line 53"/>
          <p:cNvSpPr>
            <a:spLocks noChangeShapeType="1"/>
          </p:cNvSpPr>
          <p:nvPr/>
        </p:nvSpPr>
        <p:spPr bwMode="auto">
          <a:xfrm>
            <a:off x="22860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9" name="Line 54"/>
          <p:cNvSpPr>
            <a:spLocks noChangeShapeType="1"/>
          </p:cNvSpPr>
          <p:nvPr/>
        </p:nvSpPr>
        <p:spPr bwMode="auto">
          <a:xfrm>
            <a:off x="35814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Line 55"/>
          <p:cNvSpPr>
            <a:spLocks noChangeShapeType="1"/>
          </p:cNvSpPr>
          <p:nvPr/>
        </p:nvSpPr>
        <p:spPr bwMode="auto">
          <a:xfrm>
            <a:off x="4800600" y="2114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1" name="Line 56"/>
          <p:cNvSpPr>
            <a:spLocks noChangeShapeType="1"/>
          </p:cNvSpPr>
          <p:nvPr/>
        </p:nvSpPr>
        <p:spPr bwMode="auto">
          <a:xfrm>
            <a:off x="601980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2" name="Line 57"/>
          <p:cNvSpPr>
            <a:spLocks noChangeShapeType="1"/>
          </p:cNvSpPr>
          <p:nvPr/>
        </p:nvSpPr>
        <p:spPr bwMode="auto">
          <a:xfrm>
            <a:off x="7239000" y="19050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0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 Tree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52400" y="1790700"/>
            <a:ext cx="88963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7"/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8"/>
          <p:cNvSpPr>
            <a:spLocks noChangeShapeType="1"/>
          </p:cNvSpPr>
          <p:nvPr/>
        </p:nvSpPr>
        <p:spPr bwMode="auto">
          <a:xfrm>
            <a:off x="65833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9"/>
          <p:cNvSpPr>
            <a:spLocks noChangeShapeType="1"/>
          </p:cNvSpPr>
          <p:nvPr/>
        </p:nvSpPr>
        <p:spPr bwMode="auto">
          <a:xfrm>
            <a:off x="78486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10"/>
          <p:cNvSpPr>
            <a:spLocks noChangeShapeType="1"/>
          </p:cNvSpPr>
          <p:nvPr/>
        </p:nvSpPr>
        <p:spPr bwMode="auto">
          <a:xfrm rot="2537517">
            <a:off x="263525" y="2897188"/>
            <a:ext cx="239713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57150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6637" name="Text Box 12"/>
          <p:cNvSpPr txBox="1">
            <a:spLocks noChangeArrowheads="1"/>
          </p:cNvSpPr>
          <p:nvPr/>
        </p:nvSpPr>
        <p:spPr bwMode="auto">
          <a:xfrm>
            <a:off x="595313" y="3402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6638" name="Text Box 13"/>
          <p:cNvSpPr txBox="1">
            <a:spLocks noChangeArrowheads="1"/>
          </p:cNvSpPr>
          <p:nvPr/>
        </p:nvSpPr>
        <p:spPr bwMode="auto">
          <a:xfrm>
            <a:off x="4572000" y="265906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6639" name="Text Box 14"/>
          <p:cNvSpPr txBox="1">
            <a:spLocks noChangeArrowheads="1"/>
          </p:cNvSpPr>
          <p:nvPr/>
        </p:nvSpPr>
        <p:spPr bwMode="auto">
          <a:xfrm>
            <a:off x="8362950" y="243840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6640" name="Line 15"/>
          <p:cNvSpPr>
            <a:spLocks noChangeShapeType="1"/>
          </p:cNvSpPr>
          <p:nvPr/>
        </p:nvSpPr>
        <p:spPr bwMode="auto">
          <a:xfrm rot="19062483" flipH="1">
            <a:off x="612775" y="2924175"/>
            <a:ext cx="249238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Text Box 16"/>
          <p:cNvSpPr txBox="1">
            <a:spLocks noChangeArrowheads="1"/>
          </p:cNvSpPr>
          <p:nvPr/>
        </p:nvSpPr>
        <p:spPr bwMode="auto">
          <a:xfrm>
            <a:off x="361950" y="252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6642" name="Line 17"/>
          <p:cNvSpPr>
            <a:spLocks noChangeShapeType="1"/>
          </p:cNvSpPr>
          <p:nvPr/>
        </p:nvSpPr>
        <p:spPr bwMode="auto">
          <a:xfrm>
            <a:off x="576263" y="1971675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Line 18"/>
          <p:cNvSpPr>
            <a:spLocks noChangeShapeType="1"/>
          </p:cNvSpPr>
          <p:nvPr/>
        </p:nvSpPr>
        <p:spPr bwMode="auto">
          <a:xfrm rot="2537517">
            <a:off x="2009775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Text Box 19"/>
          <p:cNvSpPr txBox="1">
            <a:spLocks noChangeArrowheads="1"/>
          </p:cNvSpPr>
          <p:nvPr/>
        </p:nvSpPr>
        <p:spPr bwMode="auto">
          <a:xfrm>
            <a:off x="1781175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6645" name="Text Box 20"/>
          <p:cNvSpPr txBox="1">
            <a:spLocks noChangeArrowheads="1"/>
          </p:cNvSpPr>
          <p:nvPr/>
        </p:nvSpPr>
        <p:spPr bwMode="auto">
          <a:xfrm>
            <a:off x="2252663" y="32766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6646" name="Text Box 21"/>
          <p:cNvSpPr txBox="1">
            <a:spLocks noChangeArrowheads="1"/>
          </p:cNvSpPr>
          <p:nvPr/>
        </p:nvSpPr>
        <p:spPr bwMode="auto">
          <a:xfrm>
            <a:off x="20574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6647" name="Line 22"/>
          <p:cNvSpPr>
            <a:spLocks noChangeShapeType="1"/>
          </p:cNvSpPr>
          <p:nvPr/>
        </p:nvSpPr>
        <p:spPr bwMode="auto">
          <a:xfrm rot="19062483" flipH="1">
            <a:off x="2333625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Line 23"/>
          <p:cNvSpPr>
            <a:spLocks noChangeShapeType="1"/>
          </p:cNvSpPr>
          <p:nvPr/>
        </p:nvSpPr>
        <p:spPr bwMode="auto">
          <a:xfrm rot="2537517">
            <a:off x="3295650" y="298291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Text Box 24"/>
          <p:cNvSpPr txBox="1">
            <a:spLocks noChangeArrowheads="1"/>
          </p:cNvSpPr>
          <p:nvPr/>
        </p:nvSpPr>
        <p:spPr bwMode="auto">
          <a:xfrm>
            <a:off x="3095625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6650" name="Text Box 25"/>
          <p:cNvSpPr txBox="1">
            <a:spLocks noChangeArrowheads="1"/>
          </p:cNvSpPr>
          <p:nvPr/>
        </p:nvSpPr>
        <p:spPr bwMode="auto">
          <a:xfrm>
            <a:off x="3548063" y="3286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6651" name="Text Box 26"/>
          <p:cNvSpPr txBox="1">
            <a:spLocks noChangeArrowheads="1"/>
          </p:cNvSpPr>
          <p:nvPr/>
        </p:nvSpPr>
        <p:spPr bwMode="auto">
          <a:xfrm>
            <a:off x="3352800" y="2590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6652" name="Line 27"/>
          <p:cNvSpPr>
            <a:spLocks noChangeShapeType="1"/>
          </p:cNvSpPr>
          <p:nvPr/>
        </p:nvSpPr>
        <p:spPr bwMode="auto">
          <a:xfrm rot="19062483" flipH="1">
            <a:off x="3638550" y="297338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Line 28"/>
          <p:cNvSpPr>
            <a:spLocks noChangeShapeType="1"/>
          </p:cNvSpPr>
          <p:nvPr/>
        </p:nvSpPr>
        <p:spPr bwMode="auto">
          <a:xfrm rot="2537517">
            <a:off x="5767388" y="28971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Text Box 29"/>
          <p:cNvSpPr txBox="1">
            <a:spLocks noChangeArrowheads="1"/>
          </p:cNvSpPr>
          <p:nvPr/>
        </p:nvSpPr>
        <p:spPr bwMode="auto">
          <a:xfrm>
            <a:off x="5567363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26655" name="Text Box 30"/>
          <p:cNvSpPr txBox="1">
            <a:spLocks noChangeArrowheads="1"/>
          </p:cNvSpPr>
          <p:nvPr/>
        </p:nvSpPr>
        <p:spPr bwMode="auto">
          <a:xfrm>
            <a:off x="6019800" y="32004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26656" name="Text Box 31"/>
          <p:cNvSpPr txBox="1">
            <a:spLocks noChangeArrowheads="1"/>
          </p:cNvSpPr>
          <p:nvPr/>
        </p:nvSpPr>
        <p:spPr bwMode="auto">
          <a:xfrm>
            <a:off x="5824538" y="25050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6657" name="Line 32"/>
          <p:cNvSpPr>
            <a:spLocks noChangeShapeType="1"/>
          </p:cNvSpPr>
          <p:nvPr/>
        </p:nvSpPr>
        <p:spPr bwMode="auto">
          <a:xfrm rot="19062483" flipH="1">
            <a:off x="6110288" y="288766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8" name="Line 33"/>
          <p:cNvSpPr>
            <a:spLocks noChangeShapeType="1"/>
          </p:cNvSpPr>
          <p:nvPr/>
        </p:nvSpPr>
        <p:spPr bwMode="auto">
          <a:xfrm rot="2537517">
            <a:off x="7124700" y="29051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9" name="Text Box 34"/>
          <p:cNvSpPr txBox="1">
            <a:spLocks noChangeArrowheads="1"/>
          </p:cNvSpPr>
          <p:nvPr/>
        </p:nvSpPr>
        <p:spPr bwMode="auto">
          <a:xfrm>
            <a:off x="6924675" y="3208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26660" name="Text Box 35"/>
          <p:cNvSpPr txBox="1">
            <a:spLocks noChangeArrowheads="1"/>
          </p:cNvSpPr>
          <p:nvPr/>
        </p:nvSpPr>
        <p:spPr bwMode="auto">
          <a:xfrm>
            <a:off x="7377113" y="3208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26661" name="Text Box 36"/>
          <p:cNvSpPr txBox="1">
            <a:spLocks noChangeArrowheads="1"/>
          </p:cNvSpPr>
          <p:nvPr/>
        </p:nvSpPr>
        <p:spPr bwMode="auto">
          <a:xfrm>
            <a:off x="7181850" y="25130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6662" name="Line 37"/>
          <p:cNvSpPr>
            <a:spLocks noChangeShapeType="1"/>
          </p:cNvSpPr>
          <p:nvPr/>
        </p:nvSpPr>
        <p:spPr bwMode="auto">
          <a:xfrm rot="19062483" flipH="1">
            <a:off x="7467600" y="28956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3" name="Line 38"/>
          <p:cNvSpPr>
            <a:spLocks noChangeShapeType="1"/>
          </p:cNvSpPr>
          <p:nvPr/>
        </p:nvSpPr>
        <p:spPr bwMode="auto">
          <a:xfrm>
            <a:off x="22860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4" name="Line 39"/>
          <p:cNvSpPr>
            <a:spLocks noChangeShapeType="1"/>
          </p:cNvSpPr>
          <p:nvPr/>
        </p:nvSpPr>
        <p:spPr bwMode="auto">
          <a:xfrm>
            <a:off x="3581400" y="20574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5" name="Line 40"/>
          <p:cNvSpPr>
            <a:spLocks noChangeShapeType="1"/>
          </p:cNvSpPr>
          <p:nvPr/>
        </p:nvSpPr>
        <p:spPr bwMode="auto">
          <a:xfrm>
            <a:off x="4800600" y="21145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6" name="Line 41"/>
          <p:cNvSpPr>
            <a:spLocks noChangeShapeType="1"/>
          </p:cNvSpPr>
          <p:nvPr/>
        </p:nvSpPr>
        <p:spPr bwMode="auto">
          <a:xfrm>
            <a:off x="601980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Line 42"/>
          <p:cNvSpPr>
            <a:spLocks noChangeShapeType="1"/>
          </p:cNvSpPr>
          <p:nvPr/>
        </p:nvSpPr>
        <p:spPr bwMode="auto">
          <a:xfrm>
            <a:off x="8515350" y="19050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8" name="Line 43"/>
          <p:cNvSpPr>
            <a:spLocks noChangeShapeType="1"/>
          </p:cNvSpPr>
          <p:nvPr/>
        </p:nvSpPr>
        <p:spPr bwMode="auto">
          <a:xfrm>
            <a:off x="7391400" y="19621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7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 Tree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52400" y="1790700"/>
            <a:ext cx="64579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6"/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7"/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 rot="2537517">
            <a:off x="3335338" y="5259388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Text Box 11"/>
          <p:cNvSpPr txBox="1">
            <a:spLocks noChangeArrowheads="1"/>
          </p:cNvSpPr>
          <p:nvPr/>
        </p:nvSpPr>
        <p:spPr bwMode="auto">
          <a:xfrm>
            <a:off x="3048000" y="5524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59" name="Text Box 12"/>
          <p:cNvSpPr txBox="1">
            <a:spLocks noChangeArrowheads="1"/>
          </p:cNvSpPr>
          <p:nvPr/>
        </p:nvSpPr>
        <p:spPr bwMode="auto">
          <a:xfrm>
            <a:off x="3514725" y="5524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60" name="Text Box 13"/>
          <p:cNvSpPr txBox="1">
            <a:spLocks noChangeArrowheads="1"/>
          </p:cNvSpPr>
          <p:nvPr/>
        </p:nvSpPr>
        <p:spPr bwMode="auto">
          <a:xfrm>
            <a:off x="1962150" y="267811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7661" name="Text Box 14"/>
          <p:cNvSpPr txBox="1">
            <a:spLocks noChangeArrowheads="1"/>
          </p:cNvSpPr>
          <p:nvPr/>
        </p:nvSpPr>
        <p:spPr bwMode="auto">
          <a:xfrm>
            <a:off x="5753100" y="2457450"/>
            <a:ext cx="400050" cy="788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7662" name="Line 15"/>
          <p:cNvSpPr>
            <a:spLocks noChangeShapeType="1"/>
          </p:cNvSpPr>
          <p:nvPr/>
        </p:nvSpPr>
        <p:spPr bwMode="auto">
          <a:xfrm rot="19062483" flipH="1">
            <a:off x="3622675" y="5270500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Text Box 16"/>
          <p:cNvSpPr txBox="1">
            <a:spLocks noChangeArrowheads="1"/>
          </p:cNvSpPr>
          <p:nvPr/>
        </p:nvSpPr>
        <p:spPr bwMode="auto">
          <a:xfrm>
            <a:off x="3424238" y="4872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7664" name="Line 18"/>
          <p:cNvSpPr>
            <a:spLocks noChangeShapeType="1"/>
          </p:cNvSpPr>
          <p:nvPr/>
        </p:nvSpPr>
        <p:spPr bwMode="auto">
          <a:xfrm rot="2537517">
            <a:off x="4184650" y="5254625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Text Box 19"/>
          <p:cNvSpPr txBox="1">
            <a:spLocks noChangeArrowheads="1"/>
          </p:cNvSpPr>
          <p:nvPr/>
        </p:nvSpPr>
        <p:spPr bwMode="auto">
          <a:xfrm>
            <a:off x="4005263" y="55292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66" name="Text Box 20"/>
          <p:cNvSpPr txBox="1">
            <a:spLocks noChangeArrowheads="1"/>
          </p:cNvSpPr>
          <p:nvPr/>
        </p:nvSpPr>
        <p:spPr bwMode="auto">
          <a:xfrm>
            <a:off x="4457700" y="5524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67" name="Text Box 21"/>
          <p:cNvSpPr txBox="1">
            <a:spLocks noChangeArrowheads="1"/>
          </p:cNvSpPr>
          <p:nvPr/>
        </p:nvSpPr>
        <p:spPr bwMode="auto">
          <a:xfrm>
            <a:off x="4148138" y="4872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7668" name="Line 22"/>
          <p:cNvSpPr>
            <a:spLocks noChangeShapeType="1"/>
          </p:cNvSpPr>
          <p:nvPr/>
        </p:nvSpPr>
        <p:spPr bwMode="auto">
          <a:xfrm rot="19062483" flipH="1">
            <a:off x="4479925" y="5278438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Line 23"/>
          <p:cNvSpPr>
            <a:spLocks noChangeShapeType="1"/>
          </p:cNvSpPr>
          <p:nvPr/>
        </p:nvSpPr>
        <p:spPr bwMode="auto">
          <a:xfrm rot="2537517">
            <a:off x="685800" y="30019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Text Box 24"/>
          <p:cNvSpPr txBox="1">
            <a:spLocks noChangeArrowheads="1"/>
          </p:cNvSpPr>
          <p:nvPr/>
        </p:nvSpPr>
        <p:spPr bwMode="auto">
          <a:xfrm>
            <a:off x="485775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71" name="Text Box 25"/>
          <p:cNvSpPr txBox="1">
            <a:spLocks noChangeArrowheads="1"/>
          </p:cNvSpPr>
          <p:nvPr/>
        </p:nvSpPr>
        <p:spPr bwMode="auto">
          <a:xfrm>
            <a:off x="938213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72" name="Text Box 26"/>
          <p:cNvSpPr txBox="1">
            <a:spLocks noChangeArrowheads="1"/>
          </p:cNvSpPr>
          <p:nvPr/>
        </p:nvSpPr>
        <p:spPr bwMode="auto">
          <a:xfrm>
            <a:off x="742950" y="26098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7673" name="Line 27"/>
          <p:cNvSpPr>
            <a:spLocks noChangeShapeType="1"/>
          </p:cNvSpPr>
          <p:nvPr/>
        </p:nvSpPr>
        <p:spPr bwMode="auto">
          <a:xfrm rot="19062483" flipH="1">
            <a:off x="1028700" y="29924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Line 28"/>
          <p:cNvSpPr>
            <a:spLocks noChangeShapeType="1"/>
          </p:cNvSpPr>
          <p:nvPr/>
        </p:nvSpPr>
        <p:spPr bwMode="auto">
          <a:xfrm rot="2537517">
            <a:off x="3157538" y="29162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Text Box 29"/>
          <p:cNvSpPr txBox="1">
            <a:spLocks noChangeArrowheads="1"/>
          </p:cNvSpPr>
          <p:nvPr/>
        </p:nvSpPr>
        <p:spPr bwMode="auto">
          <a:xfrm>
            <a:off x="2957513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27676" name="Text Box 30"/>
          <p:cNvSpPr txBox="1">
            <a:spLocks noChangeArrowheads="1"/>
          </p:cNvSpPr>
          <p:nvPr/>
        </p:nvSpPr>
        <p:spPr bwMode="auto">
          <a:xfrm>
            <a:off x="3409950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27677" name="Text Box 31"/>
          <p:cNvSpPr txBox="1">
            <a:spLocks noChangeArrowheads="1"/>
          </p:cNvSpPr>
          <p:nvPr/>
        </p:nvSpPr>
        <p:spPr bwMode="auto">
          <a:xfrm>
            <a:off x="3214688" y="25241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7678" name="Line 32"/>
          <p:cNvSpPr>
            <a:spLocks noChangeShapeType="1"/>
          </p:cNvSpPr>
          <p:nvPr/>
        </p:nvSpPr>
        <p:spPr bwMode="auto">
          <a:xfrm rot="19062483" flipH="1">
            <a:off x="3500438" y="29067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Line 33"/>
          <p:cNvSpPr>
            <a:spLocks noChangeShapeType="1"/>
          </p:cNvSpPr>
          <p:nvPr/>
        </p:nvSpPr>
        <p:spPr bwMode="auto">
          <a:xfrm rot="2537517">
            <a:off x="4514850" y="29241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Text Box 34"/>
          <p:cNvSpPr txBox="1">
            <a:spLocks noChangeArrowheads="1"/>
          </p:cNvSpPr>
          <p:nvPr/>
        </p:nvSpPr>
        <p:spPr bwMode="auto">
          <a:xfrm>
            <a:off x="4314825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27681" name="Text Box 35"/>
          <p:cNvSpPr txBox="1">
            <a:spLocks noChangeArrowheads="1"/>
          </p:cNvSpPr>
          <p:nvPr/>
        </p:nvSpPr>
        <p:spPr bwMode="auto">
          <a:xfrm>
            <a:off x="4767263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27682" name="Text Box 36"/>
          <p:cNvSpPr txBox="1">
            <a:spLocks noChangeArrowheads="1"/>
          </p:cNvSpPr>
          <p:nvPr/>
        </p:nvSpPr>
        <p:spPr bwMode="auto">
          <a:xfrm>
            <a:off x="4572000" y="25320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7683" name="Line 37"/>
          <p:cNvSpPr>
            <a:spLocks noChangeShapeType="1"/>
          </p:cNvSpPr>
          <p:nvPr/>
        </p:nvSpPr>
        <p:spPr bwMode="auto">
          <a:xfrm rot="19062483" flipH="1">
            <a:off x="4857750" y="29146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4" name="Line 39"/>
          <p:cNvSpPr>
            <a:spLocks noChangeShapeType="1"/>
          </p:cNvSpPr>
          <p:nvPr/>
        </p:nvSpPr>
        <p:spPr bwMode="auto">
          <a:xfrm>
            <a:off x="97155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5" name="Line 40"/>
          <p:cNvSpPr>
            <a:spLocks noChangeShapeType="1"/>
          </p:cNvSpPr>
          <p:nvPr/>
        </p:nvSpPr>
        <p:spPr bwMode="auto">
          <a:xfrm>
            <a:off x="2190750" y="21336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6" name="Line 41"/>
          <p:cNvSpPr>
            <a:spLocks noChangeShapeType="1"/>
          </p:cNvSpPr>
          <p:nvPr/>
        </p:nvSpPr>
        <p:spPr bwMode="auto">
          <a:xfrm>
            <a:off x="3409950" y="20002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7" name="Line 42"/>
          <p:cNvSpPr>
            <a:spLocks noChangeShapeType="1"/>
          </p:cNvSpPr>
          <p:nvPr/>
        </p:nvSpPr>
        <p:spPr bwMode="auto">
          <a:xfrm>
            <a:off x="5905500" y="19240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8" name="Line 43"/>
          <p:cNvSpPr>
            <a:spLocks noChangeShapeType="1"/>
          </p:cNvSpPr>
          <p:nvPr/>
        </p:nvSpPr>
        <p:spPr bwMode="auto">
          <a:xfrm>
            <a:off x="478155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9" name="Text Box 44"/>
          <p:cNvSpPr txBox="1">
            <a:spLocks noChangeArrowheads="1"/>
          </p:cNvSpPr>
          <p:nvPr/>
        </p:nvSpPr>
        <p:spPr bwMode="auto">
          <a:xfrm>
            <a:off x="3771900" y="42910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7690" name="Line 45"/>
          <p:cNvSpPr>
            <a:spLocks noChangeShapeType="1"/>
          </p:cNvSpPr>
          <p:nvPr/>
        </p:nvSpPr>
        <p:spPr bwMode="auto">
          <a:xfrm rot="2537517">
            <a:off x="3760788" y="4656138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1" name="Line 46"/>
          <p:cNvSpPr>
            <a:spLocks noChangeShapeType="1"/>
          </p:cNvSpPr>
          <p:nvPr/>
        </p:nvSpPr>
        <p:spPr bwMode="auto">
          <a:xfrm rot="19062483" flipH="1">
            <a:off x="4165600" y="4646613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243887" cy="963612"/>
          </a:xfrm>
        </p:spPr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371600"/>
            <a:ext cx="6324600" cy="498951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A Greedy Algorithms works in phases 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Greedy Algorithm always make the choice that looks best at the </a:t>
            </a:r>
            <a:r>
              <a:rPr lang="en-US" sz="2800" dirty="0" smtClean="0"/>
              <a:t>moment </a:t>
            </a:r>
            <a:r>
              <a:rPr lang="en-US" sz="2800" dirty="0"/>
              <a:t>without regard for future consequences</a:t>
            </a:r>
          </a:p>
          <a:p>
            <a:r>
              <a:rPr lang="en-US" sz="2800" dirty="0"/>
              <a:t>It hopes that by choosing the </a:t>
            </a:r>
            <a:r>
              <a:rPr lang="en-US" sz="2800" b="1" dirty="0"/>
              <a:t>local optimum</a:t>
            </a:r>
            <a:r>
              <a:rPr lang="en-US" sz="2800" dirty="0"/>
              <a:t> at each step, it will end up with </a:t>
            </a:r>
            <a:r>
              <a:rPr lang="en-US" sz="2800" b="1" dirty="0"/>
              <a:t>global </a:t>
            </a:r>
            <a:r>
              <a:rPr lang="en-US" sz="2800" b="1" dirty="0" smtClean="0"/>
              <a:t>optimum</a:t>
            </a:r>
          </a:p>
          <a:p>
            <a:r>
              <a:rPr lang="en-US" sz="2800" dirty="0"/>
              <a:t>For some problems greedy strategy always gets </a:t>
            </a:r>
            <a:r>
              <a:rPr lang="en-US" sz="2800" b="1" dirty="0" smtClean="0"/>
              <a:t>optimum,  for others it finds good</a:t>
            </a:r>
            <a:r>
              <a:rPr lang="en-US" sz="2800" dirty="0" smtClean="0"/>
              <a:t> </a:t>
            </a:r>
            <a:r>
              <a:rPr lang="en-US" sz="2800" dirty="0"/>
              <a:t>but not always best, if so, it is called greedy heuristic</a:t>
            </a:r>
          </a:p>
          <a:p>
            <a:r>
              <a:rPr lang="en-US" sz="2800" dirty="0"/>
              <a:t>For still others greedy approach do very poorly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535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 Tree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152400" y="1790700"/>
            <a:ext cx="80010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>
            <a:off x="5318125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>
            <a:off x="6583363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rot="2537517">
            <a:off x="5678488" y="34591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5391150" y="3724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5857875" y="3724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1962150" y="2678113"/>
            <a:ext cx="5143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7581900" y="26590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rot="19062483" flipH="1">
            <a:off x="5965825" y="34702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5767388" y="3071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rot="2537517">
            <a:off x="6527800" y="34544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6348413" y="3729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6800850" y="3724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6491288" y="3071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 rot="19062483" flipH="1">
            <a:off x="6823075" y="34782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 rot="2537517">
            <a:off x="685800" y="3001963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485775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938213" y="33051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742950" y="260985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 rot="19062483" flipH="1">
            <a:off x="1028700" y="2992438"/>
            <a:ext cx="125413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 rot="2537517">
            <a:off x="3157538" y="29162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2957513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3409950" y="32194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3214688" y="25241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 rot="19062483" flipH="1">
            <a:off x="3500438" y="29067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 rot="2537517">
            <a:off x="4514850" y="29241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4314825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4767263" y="3227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4572000" y="25320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 rot="19062483" flipH="1">
            <a:off x="4857750" y="29146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97155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2190750" y="21336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3409950" y="20002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>
            <a:off x="7734300" y="21256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>
            <a:off x="4781550" y="19812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6115050" y="24907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8715" name="Line 43"/>
          <p:cNvSpPr>
            <a:spLocks noChangeShapeType="1"/>
          </p:cNvSpPr>
          <p:nvPr/>
        </p:nvSpPr>
        <p:spPr bwMode="auto">
          <a:xfrm rot="2537517">
            <a:off x="6103938" y="28559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6" name="Line 44"/>
          <p:cNvSpPr>
            <a:spLocks noChangeShapeType="1"/>
          </p:cNvSpPr>
          <p:nvPr/>
        </p:nvSpPr>
        <p:spPr bwMode="auto">
          <a:xfrm rot="19062483" flipH="1">
            <a:off x="6508750" y="28463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7" name="Line 45"/>
          <p:cNvSpPr>
            <a:spLocks noChangeShapeType="1"/>
          </p:cNvSpPr>
          <p:nvPr/>
        </p:nvSpPr>
        <p:spPr bwMode="auto">
          <a:xfrm>
            <a:off x="6267450" y="19161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 Tree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247650" y="1790700"/>
            <a:ext cx="51816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>
            <a:off x="152400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2787650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6"/>
          <p:cNvSpPr>
            <a:spLocks noChangeShapeType="1"/>
          </p:cNvSpPr>
          <p:nvPr/>
        </p:nvSpPr>
        <p:spPr bwMode="auto">
          <a:xfrm>
            <a:off x="4052888" y="1790700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10"/>
          <p:cNvSpPr>
            <a:spLocks noChangeShapeType="1"/>
          </p:cNvSpPr>
          <p:nvPr/>
        </p:nvSpPr>
        <p:spPr bwMode="auto">
          <a:xfrm rot="2537517">
            <a:off x="3163888" y="33829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Text Box 11"/>
          <p:cNvSpPr txBox="1">
            <a:spLocks noChangeArrowheads="1"/>
          </p:cNvSpPr>
          <p:nvPr/>
        </p:nvSpPr>
        <p:spPr bwMode="auto">
          <a:xfrm>
            <a:off x="2876550" y="3648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9706" name="Text Box 12"/>
          <p:cNvSpPr txBox="1">
            <a:spLocks noChangeArrowheads="1"/>
          </p:cNvSpPr>
          <p:nvPr/>
        </p:nvSpPr>
        <p:spPr bwMode="auto">
          <a:xfrm>
            <a:off x="3343275" y="3648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9707" name="Text Box 13"/>
          <p:cNvSpPr txBox="1">
            <a:spLocks noChangeArrowheads="1"/>
          </p:cNvSpPr>
          <p:nvPr/>
        </p:nvSpPr>
        <p:spPr bwMode="auto">
          <a:xfrm>
            <a:off x="2633663" y="5054600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9708" name="Text Box 14"/>
          <p:cNvSpPr txBox="1">
            <a:spLocks noChangeArrowheads="1"/>
          </p:cNvSpPr>
          <p:nvPr/>
        </p:nvSpPr>
        <p:spPr bwMode="auto">
          <a:xfrm>
            <a:off x="4781550" y="25828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29709" name="Line 15"/>
          <p:cNvSpPr>
            <a:spLocks noChangeShapeType="1"/>
          </p:cNvSpPr>
          <p:nvPr/>
        </p:nvSpPr>
        <p:spPr bwMode="auto">
          <a:xfrm rot="19062483" flipH="1">
            <a:off x="3451225" y="33940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6"/>
          <p:cNvSpPr txBox="1">
            <a:spLocks noChangeArrowheads="1"/>
          </p:cNvSpPr>
          <p:nvPr/>
        </p:nvSpPr>
        <p:spPr bwMode="auto">
          <a:xfrm>
            <a:off x="3252788" y="2995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9711" name="Line 17"/>
          <p:cNvSpPr>
            <a:spLocks noChangeShapeType="1"/>
          </p:cNvSpPr>
          <p:nvPr/>
        </p:nvSpPr>
        <p:spPr bwMode="auto">
          <a:xfrm rot="2537517">
            <a:off x="4013200" y="33782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Text Box 18"/>
          <p:cNvSpPr txBox="1">
            <a:spLocks noChangeArrowheads="1"/>
          </p:cNvSpPr>
          <p:nvPr/>
        </p:nvSpPr>
        <p:spPr bwMode="auto">
          <a:xfrm>
            <a:off x="3833813" y="36528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9713" name="Text Box 19"/>
          <p:cNvSpPr txBox="1">
            <a:spLocks noChangeArrowheads="1"/>
          </p:cNvSpPr>
          <p:nvPr/>
        </p:nvSpPr>
        <p:spPr bwMode="auto">
          <a:xfrm>
            <a:off x="4286250" y="36480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9714" name="Text Box 20"/>
          <p:cNvSpPr txBox="1">
            <a:spLocks noChangeArrowheads="1"/>
          </p:cNvSpPr>
          <p:nvPr/>
        </p:nvSpPr>
        <p:spPr bwMode="auto">
          <a:xfrm>
            <a:off x="3976688" y="2995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9715" name="Line 21"/>
          <p:cNvSpPr>
            <a:spLocks noChangeShapeType="1"/>
          </p:cNvSpPr>
          <p:nvPr/>
        </p:nvSpPr>
        <p:spPr bwMode="auto">
          <a:xfrm rot="19062483" flipH="1">
            <a:off x="4308475" y="34020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Line 22"/>
          <p:cNvSpPr>
            <a:spLocks noChangeShapeType="1"/>
          </p:cNvSpPr>
          <p:nvPr/>
        </p:nvSpPr>
        <p:spPr bwMode="auto">
          <a:xfrm rot="2537517">
            <a:off x="1966913" y="5421313"/>
            <a:ext cx="36512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Text Box 23"/>
          <p:cNvSpPr txBox="1">
            <a:spLocks noChangeArrowheads="1"/>
          </p:cNvSpPr>
          <p:nvPr/>
        </p:nvSpPr>
        <p:spPr bwMode="auto">
          <a:xfrm>
            <a:off x="1724025" y="5610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9718" name="Text Box 24"/>
          <p:cNvSpPr txBox="1">
            <a:spLocks noChangeArrowheads="1"/>
          </p:cNvSpPr>
          <p:nvPr/>
        </p:nvSpPr>
        <p:spPr bwMode="auto">
          <a:xfrm>
            <a:off x="2176463" y="5610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9719" name="Text Box 25"/>
          <p:cNvSpPr txBox="1">
            <a:spLocks noChangeArrowheads="1"/>
          </p:cNvSpPr>
          <p:nvPr/>
        </p:nvSpPr>
        <p:spPr bwMode="auto">
          <a:xfrm>
            <a:off x="1938338" y="50673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29720" name="Line 26"/>
          <p:cNvSpPr>
            <a:spLocks noChangeShapeType="1"/>
          </p:cNvSpPr>
          <p:nvPr/>
        </p:nvSpPr>
        <p:spPr bwMode="auto">
          <a:xfrm rot="19062483" flipH="1">
            <a:off x="2374900" y="5418138"/>
            <a:ext cx="14288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Line 27"/>
          <p:cNvSpPr>
            <a:spLocks noChangeShapeType="1"/>
          </p:cNvSpPr>
          <p:nvPr/>
        </p:nvSpPr>
        <p:spPr bwMode="auto">
          <a:xfrm rot="2537517">
            <a:off x="642938" y="28400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Text Box 28"/>
          <p:cNvSpPr txBox="1">
            <a:spLocks noChangeArrowheads="1"/>
          </p:cNvSpPr>
          <p:nvPr/>
        </p:nvSpPr>
        <p:spPr bwMode="auto">
          <a:xfrm>
            <a:off x="442913" y="31432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29723" name="Text Box 29"/>
          <p:cNvSpPr txBox="1">
            <a:spLocks noChangeArrowheads="1"/>
          </p:cNvSpPr>
          <p:nvPr/>
        </p:nvSpPr>
        <p:spPr bwMode="auto">
          <a:xfrm>
            <a:off x="895350" y="31432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29724" name="Text Box 30"/>
          <p:cNvSpPr txBox="1">
            <a:spLocks noChangeArrowheads="1"/>
          </p:cNvSpPr>
          <p:nvPr/>
        </p:nvSpPr>
        <p:spPr bwMode="auto">
          <a:xfrm>
            <a:off x="700088" y="24479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9725" name="Line 31"/>
          <p:cNvSpPr>
            <a:spLocks noChangeShapeType="1"/>
          </p:cNvSpPr>
          <p:nvPr/>
        </p:nvSpPr>
        <p:spPr bwMode="auto">
          <a:xfrm rot="19062483" flipH="1">
            <a:off x="985838" y="28305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Line 32"/>
          <p:cNvSpPr>
            <a:spLocks noChangeShapeType="1"/>
          </p:cNvSpPr>
          <p:nvPr/>
        </p:nvSpPr>
        <p:spPr bwMode="auto">
          <a:xfrm rot="2537517">
            <a:off x="2000250" y="28479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Text Box 33"/>
          <p:cNvSpPr txBox="1">
            <a:spLocks noChangeArrowheads="1"/>
          </p:cNvSpPr>
          <p:nvPr/>
        </p:nvSpPr>
        <p:spPr bwMode="auto">
          <a:xfrm>
            <a:off x="1800225" y="31511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29728" name="Text Box 34"/>
          <p:cNvSpPr txBox="1">
            <a:spLocks noChangeArrowheads="1"/>
          </p:cNvSpPr>
          <p:nvPr/>
        </p:nvSpPr>
        <p:spPr bwMode="auto">
          <a:xfrm>
            <a:off x="2252663" y="31511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29729" name="Text Box 35"/>
          <p:cNvSpPr txBox="1">
            <a:spLocks noChangeArrowheads="1"/>
          </p:cNvSpPr>
          <p:nvPr/>
        </p:nvSpPr>
        <p:spPr bwMode="auto">
          <a:xfrm>
            <a:off x="2057400" y="2455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9730" name="Line 36"/>
          <p:cNvSpPr>
            <a:spLocks noChangeShapeType="1"/>
          </p:cNvSpPr>
          <p:nvPr/>
        </p:nvSpPr>
        <p:spPr bwMode="auto">
          <a:xfrm rot="19062483" flipH="1">
            <a:off x="2343150" y="28384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1" name="Line 38"/>
          <p:cNvSpPr>
            <a:spLocks noChangeShapeType="1"/>
          </p:cNvSpPr>
          <p:nvPr/>
        </p:nvSpPr>
        <p:spPr bwMode="auto">
          <a:xfrm>
            <a:off x="2709863" y="4948238"/>
            <a:ext cx="138112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2" name="Line 39"/>
          <p:cNvSpPr>
            <a:spLocks noChangeShapeType="1"/>
          </p:cNvSpPr>
          <p:nvPr/>
        </p:nvSpPr>
        <p:spPr bwMode="auto">
          <a:xfrm>
            <a:off x="895350" y="19240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3" name="Line 40"/>
          <p:cNvSpPr>
            <a:spLocks noChangeShapeType="1"/>
          </p:cNvSpPr>
          <p:nvPr/>
        </p:nvSpPr>
        <p:spPr bwMode="auto">
          <a:xfrm>
            <a:off x="4933950" y="20494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4" name="Line 41"/>
          <p:cNvSpPr>
            <a:spLocks noChangeShapeType="1"/>
          </p:cNvSpPr>
          <p:nvPr/>
        </p:nvSpPr>
        <p:spPr bwMode="auto">
          <a:xfrm>
            <a:off x="2266950" y="190500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5" name="Text Box 42"/>
          <p:cNvSpPr txBox="1">
            <a:spLocks noChangeArrowheads="1"/>
          </p:cNvSpPr>
          <p:nvPr/>
        </p:nvSpPr>
        <p:spPr bwMode="auto">
          <a:xfrm>
            <a:off x="3600450" y="24145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29736" name="Line 43"/>
          <p:cNvSpPr>
            <a:spLocks noChangeShapeType="1"/>
          </p:cNvSpPr>
          <p:nvPr/>
        </p:nvSpPr>
        <p:spPr bwMode="auto">
          <a:xfrm rot="2537517">
            <a:off x="3589338" y="27797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7" name="Line 44"/>
          <p:cNvSpPr>
            <a:spLocks noChangeShapeType="1"/>
          </p:cNvSpPr>
          <p:nvPr/>
        </p:nvSpPr>
        <p:spPr bwMode="auto">
          <a:xfrm rot="19062483" flipH="1">
            <a:off x="3994150" y="27701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8" name="Line 45"/>
          <p:cNvSpPr>
            <a:spLocks noChangeShapeType="1"/>
          </p:cNvSpPr>
          <p:nvPr/>
        </p:nvSpPr>
        <p:spPr bwMode="auto">
          <a:xfrm>
            <a:off x="3752850" y="18399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9" name="Text Box 46"/>
          <p:cNvSpPr txBox="1">
            <a:spLocks noChangeArrowheads="1"/>
          </p:cNvSpPr>
          <p:nvPr/>
        </p:nvSpPr>
        <p:spPr bwMode="auto">
          <a:xfrm>
            <a:off x="2352675" y="45624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29740" name="Line 47"/>
          <p:cNvSpPr>
            <a:spLocks noChangeShapeType="1"/>
          </p:cNvSpPr>
          <p:nvPr/>
        </p:nvSpPr>
        <p:spPr bwMode="auto">
          <a:xfrm rot="2537517" flipH="1">
            <a:off x="2309813" y="4892675"/>
            <a:ext cx="539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2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 Tree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247650" y="1790700"/>
            <a:ext cx="86677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Line 4"/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Line 5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>
            <a:off x="5830888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7"/>
          <p:cNvSpPr>
            <a:spLocks noChangeShapeType="1"/>
          </p:cNvSpPr>
          <p:nvPr/>
        </p:nvSpPr>
        <p:spPr bwMode="auto">
          <a:xfrm>
            <a:off x="7985125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10"/>
          <p:cNvSpPr>
            <a:spLocks noChangeShapeType="1"/>
          </p:cNvSpPr>
          <p:nvPr/>
        </p:nvSpPr>
        <p:spPr bwMode="auto">
          <a:xfrm rot="2537517">
            <a:off x="4192588" y="36115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3905250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0731" name="Text Box 12"/>
          <p:cNvSpPr txBox="1">
            <a:spLocks noChangeArrowheads="1"/>
          </p:cNvSpPr>
          <p:nvPr/>
        </p:nvSpPr>
        <p:spPr bwMode="auto">
          <a:xfrm>
            <a:off x="4371975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0732" name="Text Box 13"/>
          <p:cNvSpPr txBox="1">
            <a:spLocks noChangeArrowheads="1"/>
          </p:cNvSpPr>
          <p:nvPr/>
        </p:nvSpPr>
        <p:spPr bwMode="auto">
          <a:xfrm>
            <a:off x="7200900" y="314007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0733" name="Text Box 14"/>
          <p:cNvSpPr txBox="1">
            <a:spLocks noChangeArrowheads="1"/>
          </p:cNvSpPr>
          <p:nvPr/>
        </p:nvSpPr>
        <p:spPr bwMode="auto">
          <a:xfrm>
            <a:off x="843915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0734" name="Line 15"/>
          <p:cNvSpPr>
            <a:spLocks noChangeShapeType="1"/>
          </p:cNvSpPr>
          <p:nvPr/>
        </p:nvSpPr>
        <p:spPr bwMode="auto">
          <a:xfrm rot="19062483" flipH="1">
            <a:off x="4479925" y="36226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Text Box 16"/>
          <p:cNvSpPr txBox="1">
            <a:spLocks noChangeArrowheads="1"/>
          </p:cNvSpPr>
          <p:nvPr/>
        </p:nvSpPr>
        <p:spPr bwMode="auto">
          <a:xfrm>
            <a:off x="4281488" y="3224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0736" name="Line 17"/>
          <p:cNvSpPr>
            <a:spLocks noChangeShapeType="1"/>
          </p:cNvSpPr>
          <p:nvPr/>
        </p:nvSpPr>
        <p:spPr bwMode="auto">
          <a:xfrm rot="2537517">
            <a:off x="5041900" y="36068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Text Box 18"/>
          <p:cNvSpPr txBox="1">
            <a:spLocks noChangeArrowheads="1"/>
          </p:cNvSpPr>
          <p:nvPr/>
        </p:nvSpPr>
        <p:spPr bwMode="auto">
          <a:xfrm>
            <a:off x="4862513" y="38814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0738" name="Text Box 19"/>
          <p:cNvSpPr txBox="1">
            <a:spLocks noChangeArrowheads="1"/>
          </p:cNvSpPr>
          <p:nvPr/>
        </p:nvSpPr>
        <p:spPr bwMode="auto">
          <a:xfrm>
            <a:off x="5314950" y="38766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0739" name="Text Box 20"/>
          <p:cNvSpPr txBox="1">
            <a:spLocks noChangeArrowheads="1"/>
          </p:cNvSpPr>
          <p:nvPr/>
        </p:nvSpPr>
        <p:spPr bwMode="auto">
          <a:xfrm>
            <a:off x="5005388" y="3224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0740" name="Line 21"/>
          <p:cNvSpPr>
            <a:spLocks noChangeShapeType="1"/>
          </p:cNvSpPr>
          <p:nvPr/>
        </p:nvSpPr>
        <p:spPr bwMode="auto">
          <a:xfrm rot="19062483" flipH="1">
            <a:off x="5337175" y="36306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22"/>
          <p:cNvSpPr>
            <a:spLocks noChangeShapeType="1"/>
          </p:cNvSpPr>
          <p:nvPr/>
        </p:nvSpPr>
        <p:spPr bwMode="auto">
          <a:xfrm rot="2537517">
            <a:off x="6386513" y="340677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Text Box 23"/>
          <p:cNvSpPr txBox="1">
            <a:spLocks noChangeArrowheads="1"/>
          </p:cNvSpPr>
          <p:nvPr/>
        </p:nvSpPr>
        <p:spPr bwMode="auto">
          <a:xfrm>
            <a:off x="6143625" y="35956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0743" name="Text Box 24"/>
          <p:cNvSpPr txBox="1">
            <a:spLocks noChangeArrowheads="1"/>
          </p:cNvSpPr>
          <p:nvPr/>
        </p:nvSpPr>
        <p:spPr bwMode="auto">
          <a:xfrm>
            <a:off x="6596063" y="35956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0744" name="Text Box 25"/>
          <p:cNvSpPr txBox="1">
            <a:spLocks noChangeArrowheads="1"/>
          </p:cNvSpPr>
          <p:nvPr/>
        </p:nvSpPr>
        <p:spPr bwMode="auto">
          <a:xfrm>
            <a:off x="63579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0745" name="Line 26"/>
          <p:cNvSpPr>
            <a:spLocks noChangeShapeType="1"/>
          </p:cNvSpPr>
          <p:nvPr/>
        </p:nvSpPr>
        <p:spPr bwMode="auto">
          <a:xfrm rot="19062483" flipH="1">
            <a:off x="6794500" y="340360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6" name="Line 27"/>
          <p:cNvSpPr>
            <a:spLocks noChangeShapeType="1"/>
          </p:cNvSpPr>
          <p:nvPr/>
        </p:nvSpPr>
        <p:spPr bwMode="auto">
          <a:xfrm rot="2537517">
            <a:off x="814388" y="29924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Text Box 28"/>
          <p:cNvSpPr txBox="1">
            <a:spLocks noChangeArrowheads="1"/>
          </p:cNvSpPr>
          <p:nvPr/>
        </p:nvSpPr>
        <p:spPr bwMode="auto">
          <a:xfrm>
            <a:off x="614363" y="3295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0748" name="Text Box 29"/>
          <p:cNvSpPr txBox="1">
            <a:spLocks noChangeArrowheads="1"/>
          </p:cNvSpPr>
          <p:nvPr/>
        </p:nvSpPr>
        <p:spPr bwMode="auto">
          <a:xfrm>
            <a:off x="1066800" y="32956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0749" name="Text Box 30"/>
          <p:cNvSpPr txBox="1">
            <a:spLocks noChangeArrowheads="1"/>
          </p:cNvSpPr>
          <p:nvPr/>
        </p:nvSpPr>
        <p:spPr bwMode="auto">
          <a:xfrm>
            <a:off x="871538" y="26003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0750" name="Line 31"/>
          <p:cNvSpPr>
            <a:spLocks noChangeShapeType="1"/>
          </p:cNvSpPr>
          <p:nvPr/>
        </p:nvSpPr>
        <p:spPr bwMode="auto">
          <a:xfrm rot="19062483" flipH="1">
            <a:off x="1157288" y="2982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1" name="Line 32"/>
          <p:cNvSpPr>
            <a:spLocks noChangeShapeType="1"/>
          </p:cNvSpPr>
          <p:nvPr/>
        </p:nvSpPr>
        <p:spPr bwMode="auto">
          <a:xfrm rot="2537517">
            <a:off x="2571750" y="29813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2" name="Text Box 33"/>
          <p:cNvSpPr txBox="1">
            <a:spLocks noChangeArrowheads="1"/>
          </p:cNvSpPr>
          <p:nvPr/>
        </p:nvSpPr>
        <p:spPr bwMode="auto">
          <a:xfrm>
            <a:off x="2371725" y="3284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0753" name="Text Box 34"/>
          <p:cNvSpPr txBox="1">
            <a:spLocks noChangeArrowheads="1"/>
          </p:cNvSpPr>
          <p:nvPr/>
        </p:nvSpPr>
        <p:spPr bwMode="auto">
          <a:xfrm>
            <a:off x="2824163" y="3284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0754" name="Text Box 35"/>
          <p:cNvSpPr txBox="1">
            <a:spLocks noChangeArrowheads="1"/>
          </p:cNvSpPr>
          <p:nvPr/>
        </p:nvSpPr>
        <p:spPr bwMode="auto">
          <a:xfrm>
            <a:off x="2628900" y="25892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0755" name="Line 36"/>
          <p:cNvSpPr>
            <a:spLocks noChangeShapeType="1"/>
          </p:cNvSpPr>
          <p:nvPr/>
        </p:nvSpPr>
        <p:spPr bwMode="auto">
          <a:xfrm rot="19062483" flipH="1">
            <a:off x="2914650" y="2971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6" name="Line 37"/>
          <p:cNvSpPr>
            <a:spLocks noChangeShapeType="1"/>
          </p:cNvSpPr>
          <p:nvPr/>
        </p:nvSpPr>
        <p:spPr bwMode="auto">
          <a:xfrm>
            <a:off x="7129463" y="293370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7" name="Line 38"/>
          <p:cNvSpPr>
            <a:spLocks noChangeShapeType="1"/>
          </p:cNvSpPr>
          <p:nvPr/>
        </p:nvSpPr>
        <p:spPr bwMode="auto">
          <a:xfrm>
            <a:off x="1066800" y="20764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8" name="Line 39"/>
          <p:cNvSpPr>
            <a:spLocks noChangeShapeType="1"/>
          </p:cNvSpPr>
          <p:nvPr/>
        </p:nvSpPr>
        <p:spPr bwMode="auto">
          <a:xfrm>
            <a:off x="859155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9" name="Line 40"/>
          <p:cNvSpPr>
            <a:spLocks noChangeShapeType="1"/>
          </p:cNvSpPr>
          <p:nvPr/>
        </p:nvSpPr>
        <p:spPr bwMode="auto">
          <a:xfrm>
            <a:off x="2838450" y="2038350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0" name="Text Box 41"/>
          <p:cNvSpPr txBox="1">
            <a:spLocks noChangeArrowheads="1"/>
          </p:cNvSpPr>
          <p:nvPr/>
        </p:nvSpPr>
        <p:spPr bwMode="auto">
          <a:xfrm>
            <a:off x="4629150" y="26431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0761" name="Line 42"/>
          <p:cNvSpPr>
            <a:spLocks noChangeShapeType="1"/>
          </p:cNvSpPr>
          <p:nvPr/>
        </p:nvSpPr>
        <p:spPr bwMode="auto">
          <a:xfrm rot="2537517">
            <a:off x="4618038" y="30083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2" name="Line 43"/>
          <p:cNvSpPr>
            <a:spLocks noChangeShapeType="1"/>
          </p:cNvSpPr>
          <p:nvPr/>
        </p:nvSpPr>
        <p:spPr bwMode="auto">
          <a:xfrm rot="19062483" flipH="1">
            <a:off x="5022850" y="29987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3" name="Line 44"/>
          <p:cNvSpPr>
            <a:spLocks noChangeShapeType="1"/>
          </p:cNvSpPr>
          <p:nvPr/>
        </p:nvSpPr>
        <p:spPr bwMode="auto">
          <a:xfrm>
            <a:off x="478155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4" name="Text Box 45"/>
          <p:cNvSpPr txBox="1">
            <a:spLocks noChangeArrowheads="1"/>
          </p:cNvSpPr>
          <p:nvPr/>
        </p:nvSpPr>
        <p:spPr bwMode="auto">
          <a:xfrm>
            <a:off x="6772275" y="25479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30765" name="Line 46"/>
          <p:cNvSpPr>
            <a:spLocks noChangeShapeType="1"/>
          </p:cNvSpPr>
          <p:nvPr/>
        </p:nvSpPr>
        <p:spPr bwMode="auto">
          <a:xfrm rot="2537517" flipH="1">
            <a:off x="6729413" y="287813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6" name="Line 47"/>
          <p:cNvSpPr>
            <a:spLocks noChangeShapeType="1"/>
          </p:cNvSpPr>
          <p:nvPr/>
        </p:nvSpPr>
        <p:spPr bwMode="auto">
          <a:xfrm>
            <a:off x="7029450" y="20113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7" name="Text Box 48"/>
          <p:cNvSpPr txBox="1">
            <a:spLocks noChangeArrowheads="1"/>
          </p:cNvSpPr>
          <p:nvPr/>
        </p:nvSpPr>
        <p:spPr bwMode="auto">
          <a:xfrm>
            <a:off x="403225" y="4897438"/>
            <a:ext cx="8159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buFontTx/>
              <a:buNone/>
            </a:pPr>
            <a:r>
              <a:rPr lang="en-US"/>
              <a:t>What is happening to the characters with a low number of occurrences?</a:t>
            </a:r>
          </a:p>
        </p:txBody>
      </p:sp>
    </p:spTree>
    <p:extLst>
      <p:ext uri="{BB962C8B-B14F-4D97-AF65-F5344CB8AC3E}">
        <p14:creationId xmlns:p14="http://schemas.microsoft.com/office/powerpoint/2010/main" val="175535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 Tree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247650" y="1790700"/>
            <a:ext cx="56388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5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 rot="2537517">
            <a:off x="554038" y="344011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Text Box 9"/>
          <p:cNvSpPr txBox="1">
            <a:spLocks noChangeArrowheads="1"/>
          </p:cNvSpPr>
          <p:nvPr/>
        </p:nvSpPr>
        <p:spPr bwMode="auto">
          <a:xfrm>
            <a:off x="2667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1753" name="Text Box 10"/>
          <p:cNvSpPr txBox="1">
            <a:spLocks noChangeArrowheads="1"/>
          </p:cNvSpPr>
          <p:nvPr/>
        </p:nvSpPr>
        <p:spPr bwMode="auto">
          <a:xfrm>
            <a:off x="733425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1754" name="Text Box 11"/>
          <p:cNvSpPr txBox="1">
            <a:spLocks noChangeArrowheads="1"/>
          </p:cNvSpPr>
          <p:nvPr/>
        </p:nvSpPr>
        <p:spPr bwMode="auto">
          <a:xfrm>
            <a:off x="3429000" y="317817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1755" name="Text Box 12"/>
          <p:cNvSpPr txBox="1">
            <a:spLocks noChangeArrowheads="1"/>
          </p:cNvSpPr>
          <p:nvPr/>
        </p:nvSpPr>
        <p:spPr bwMode="auto">
          <a:xfrm>
            <a:off x="491490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1756" name="Line 13"/>
          <p:cNvSpPr>
            <a:spLocks noChangeShapeType="1"/>
          </p:cNvSpPr>
          <p:nvPr/>
        </p:nvSpPr>
        <p:spPr bwMode="auto">
          <a:xfrm rot="19062483" flipH="1">
            <a:off x="841375" y="345122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Text Box 14"/>
          <p:cNvSpPr txBox="1">
            <a:spLocks noChangeArrowheads="1"/>
          </p:cNvSpPr>
          <p:nvPr/>
        </p:nvSpPr>
        <p:spPr bwMode="auto">
          <a:xfrm>
            <a:off x="6429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1758" name="Line 15"/>
          <p:cNvSpPr>
            <a:spLocks noChangeShapeType="1"/>
          </p:cNvSpPr>
          <p:nvPr/>
        </p:nvSpPr>
        <p:spPr bwMode="auto">
          <a:xfrm rot="2537517">
            <a:off x="1403350" y="343535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1223963" y="37099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16764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13668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1762" name="Line 19"/>
          <p:cNvSpPr>
            <a:spLocks noChangeShapeType="1"/>
          </p:cNvSpPr>
          <p:nvPr/>
        </p:nvSpPr>
        <p:spPr bwMode="auto">
          <a:xfrm rot="19062483" flipH="1">
            <a:off x="1698625" y="345916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Line 20"/>
          <p:cNvSpPr>
            <a:spLocks noChangeShapeType="1"/>
          </p:cNvSpPr>
          <p:nvPr/>
        </p:nvSpPr>
        <p:spPr bwMode="auto">
          <a:xfrm rot="2537517">
            <a:off x="2614613" y="344487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Text Box 21"/>
          <p:cNvSpPr txBox="1">
            <a:spLocks noChangeArrowheads="1"/>
          </p:cNvSpPr>
          <p:nvPr/>
        </p:nvSpPr>
        <p:spPr bwMode="auto">
          <a:xfrm>
            <a:off x="2371725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2824163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1766" name="Text Box 23"/>
          <p:cNvSpPr txBox="1">
            <a:spLocks noChangeArrowheads="1"/>
          </p:cNvSpPr>
          <p:nvPr/>
        </p:nvSpPr>
        <p:spPr bwMode="auto">
          <a:xfrm>
            <a:off x="2586038" y="3090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1767" name="Line 24"/>
          <p:cNvSpPr>
            <a:spLocks noChangeShapeType="1"/>
          </p:cNvSpPr>
          <p:nvPr/>
        </p:nvSpPr>
        <p:spPr bwMode="auto">
          <a:xfrm rot="19062483" flipH="1">
            <a:off x="3022600" y="344170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Line 25"/>
          <p:cNvSpPr>
            <a:spLocks noChangeShapeType="1"/>
          </p:cNvSpPr>
          <p:nvPr/>
        </p:nvSpPr>
        <p:spPr bwMode="auto">
          <a:xfrm rot="2537517">
            <a:off x="6091238" y="50498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Text Box 26"/>
          <p:cNvSpPr txBox="1">
            <a:spLocks noChangeArrowheads="1"/>
          </p:cNvSpPr>
          <p:nvPr/>
        </p:nvSpPr>
        <p:spPr bwMode="auto">
          <a:xfrm>
            <a:off x="5891213" y="53530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1770" name="Text Box 27"/>
          <p:cNvSpPr txBox="1">
            <a:spLocks noChangeArrowheads="1"/>
          </p:cNvSpPr>
          <p:nvPr/>
        </p:nvSpPr>
        <p:spPr bwMode="auto">
          <a:xfrm>
            <a:off x="6343650" y="53530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1771" name="Text Box 28"/>
          <p:cNvSpPr txBox="1">
            <a:spLocks noChangeArrowheads="1"/>
          </p:cNvSpPr>
          <p:nvPr/>
        </p:nvSpPr>
        <p:spPr bwMode="auto">
          <a:xfrm>
            <a:off x="6148388" y="46577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1772" name="Line 29"/>
          <p:cNvSpPr>
            <a:spLocks noChangeShapeType="1"/>
          </p:cNvSpPr>
          <p:nvPr/>
        </p:nvSpPr>
        <p:spPr bwMode="auto">
          <a:xfrm rot="19062483" flipH="1">
            <a:off x="6434138" y="50403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Line 30"/>
          <p:cNvSpPr>
            <a:spLocks noChangeShapeType="1"/>
          </p:cNvSpPr>
          <p:nvPr/>
        </p:nvSpPr>
        <p:spPr bwMode="auto">
          <a:xfrm rot="2537517">
            <a:off x="7067550" y="50387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4" name="Text Box 31"/>
          <p:cNvSpPr txBox="1">
            <a:spLocks noChangeArrowheads="1"/>
          </p:cNvSpPr>
          <p:nvPr/>
        </p:nvSpPr>
        <p:spPr bwMode="auto">
          <a:xfrm>
            <a:off x="6867525" y="53419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1775" name="Text Box 32"/>
          <p:cNvSpPr txBox="1">
            <a:spLocks noChangeArrowheads="1"/>
          </p:cNvSpPr>
          <p:nvPr/>
        </p:nvSpPr>
        <p:spPr bwMode="auto">
          <a:xfrm>
            <a:off x="7319963" y="53419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1776" name="Text Box 33"/>
          <p:cNvSpPr txBox="1">
            <a:spLocks noChangeArrowheads="1"/>
          </p:cNvSpPr>
          <p:nvPr/>
        </p:nvSpPr>
        <p:spPr bwMode="auto">
          <a:xfrm>
            <a:off x="7124700" y="46466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1777" name="Line 34"/>
          <p:cNvSpPr>
            <a:spLocks noChangeShapeType="1"/>
          </p:cNvSpPr>
          <p:nvPr/>
        </p:nvSpPr>
        <p:spPr bwMode="auto">
          <a:xfrm rot="19062483" flipH="1">
            <a:off x="7410450" y="50292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Line 35"/>
          <p:cNvSpPr>
            <a:spLocks noChangeShapeType="1"/>
          </p:cNvSpPr>
          <p:nvPr/>
        </p:nvSpPr>
        <p:spPr bwMode="auto">
          <a:xfrm>
            <a:off x="3357563" y="297180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9" name="Line 36"/>
          <p:cNvSpPr>
            <a:spLocks noChangeShapeType="1"/>
          </p:cNvSpPr>
          <p:nvPr/>
        </p:nvSpPr>
        <p:spPr bwMode="auto">
          <a:xfrm flipH="1">
            <a:off x="6348413" y="43529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0" name="Line 37"/>
          <p:cNvSpPr>
            <a:spLocks noChangeShapeType="1"/>
          </p:cNvSpPr>
          <p:nvPr/>
        </p:nvSpPr>
        <p:spPr bwMode="auto">
          <a:xfrm>
            <a:off x="506730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1" name="Line 38"/>
          <p:cNvSpPr>
            <a:spLocks noChangeShapeType="1"/>
          </p:cNvSpPr>
          <p:nvPr/>
        </p:nvSpPr>
        <p:spPr bwMode="auto">
          <a:xfrm>
            <a:off x="6981825" y="43481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2" name="Text Box 39"/>
          <p:cNvSpPr txBox="1">
            <a:spLocks noChangeArrowheads="1"/>
          </p:cNvSpPr>
          <p:nvPr/>
        </p:nvSpPr>
        <p:spPr bwMode="auto">
          <a:xfrm>
            <a:off x="990600" y="24717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1783" name="Line 40"/>
          <p:cNvSpPr>
            <a:spLocks noChangeShapeType="1"/>
          </p:cNvSpPr>
          <p:nvPr/>
        </p:nvSpPr>
        <p:spPr bwMode="auto">
          <a:xfrm rot="2537517">
            <a:off x="979488" y="283686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4" name="Line 41"/>
          <p:cNvSpPr>
            <a:spLocks noChangeShapeType="1"/>
          </p:cNvSpPr>
          <p:nvPr/>
        </p:nvSpPr>
        <p:spPr bwMode="auto">
          <a:xfrm rot="19062483" flipH="1">
            <a:off x="1384300" y="282733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5" name="Line 42"/>
          <p:cNvSpPr>
            <a:spLocks noChangeShapeType="1"/>
          </p:cNvSpPr>
          <p:nvPr/>
        </p:nvSpPr>
        <p:spPr bwMode="auto">
          <a:xfrm>
            <a:off x="1143000" y="18970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6" name="Text Box 43"/>
          <p:cNvSpPr txBox="1">
            <a:spLocks noChangeArrowheads="1"/>
          </p:cNvSpPr>
          <p:nvPr/>
        </p:nvSpPr>
        <p:spPr bwMode="auto">
          <a:xfrm>
            <a:off x="3000375" y="2586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31787" name="Line 44"/>
          <p:cNvSpPr>
            <a:spLocks noChangeShapeType="1"/>
          </p:cNvSpPr>
          <p:nvPr/>
        </p:nvSpPr>
        <p:spPr bwMode="auto">
          <a:xfrm rot="2537517" flipH="1">
            <a:off x="2957513" y="291623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8" name="Line 45"/>
          <p:cNvSpPr>
            <a:spLocks noChangeShapeType="1"/>
          </p:cNvSpPr>
          <p:nvPr/>
        </p:nvSpPr>
        <p:spPr bwMode="auto">
          <a:xfrm>
            <a:off x="3257550" y="20494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9" name="Text Box 47"/>
          <p:cNvSpPr txBox="1">
            <a:spLocks noChangeArrowheads="1"/>
          </p:cNvSpPr>
          <p:nvPr/>
        </p:nvSpPr>
        <p:spPr bwMode="auto">
          <a:xfrm>
            <a:off x="6643688" y="39719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0320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 Tree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247650" y="1790700"/>
            <a:ext cx="77914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rot="2537517">
            <a:off x="554038" y="344011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2667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733425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3429000" y="317817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4914900" y="264001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2780" name="Line 11"/>
          <p:cNvSpPr>
            <a:spLocks noChangeShapeType="1"/>
          </p:cNvSpPr>
          <p:nvPr/>
        </p:nvSpPr>
        <p:spPr bwMode="auto">
          <a:xfrm rot="19062483" flipH="1">
            <a:off x="841375" y="345122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Text Box 12"/>
          <p:cNvSpPr txBox="1">
            <a:spLocks noChangeArrowheads="1"/>
          </p:cNvSpPr>
          <p:nvPr/>
        </p:nvSpPr>
        <p:spPr bwMode="auto">
          <a:xfrm>
            <a:off x="6429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 rot="2537517">
            <a:off x="1403350" y="343535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Text Box 14"/>
          <p:cNvSpPr txBox="1">
            <a:spLocks noChangeArrowheads="1"/>
          </p:cNvSpPr>
          <p:nvPr/>
        </p:nvSpPr>
        <p:spPr bwMode="auto">
          <a:xfrm>
            <a:off x="1223963" y="37099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2784" name="Text Box 15"/>
          <p:cNvSpPr txBox="1">
            <a:spLocks noChangeArrowheads="1"/>
          </p:cNvSpPr>
          <p:nvPr/>
        </p:nvSpPr>
        <p:spPr bwMode="auto">
          <a:xfrm>
            <a:off x="1676400" y="37052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2785" name="Text Box 16"/>
          <p:cNvSpPr txBox="1">
            <a:spLocks noChangeArrowheads="1"/>
          </p:cNvSpPr>
          <p:nvPr/>
        </p:nvSpPr>
        <p:spPr bwMode="auto">
          <a:xfrm>
            <a:off x="1366838" y="30527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2786" name="Line 17"/>
          <p:cNvSpPr>
            <a:spLocks noChangeShapeType="1"/>
          </p:cNvSpPr>
          <p:nvPr/>
        </p:nvSpPr>
        <p:spPr bwMode="auto">
          <a:xfrm rot="19062483" flipH="1">
            <a:off x="1698625" y="345916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Line 18"/>
          <p:cNvSpPr>
            <a:spLocks noChangeShapeType="1"/>
          </p:cNvSpPr>
          <p:nvPr/>
        </p:nvSpPr>
        <p:spPr bwMode="auto">
          <a:xfrm rot="2537517">
            <a:off x="2614613" y="344487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Text Box 19"/>
          <p:cNvSpPr txBox="1">
            <a:spLocks noChangeArrowheads="1"/>
          </p:cNvSpPr>
          <p:nvPr/>
        </p:nvSpPr>
        <p:spPr bwMode="auto">
          <a:xfrm>
            <a:off x="2371725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2789" name="Text Box 20"/>
          <p:cNvSpPr txBox="1">
            <a:spLocks noChangeArrowheads="1"/>
          </p:cNvSpPr>
          <p:nvPr/>
        </p:nvSpPr>
        <p:spPr bwMode="auto">
          <a:xfrm>
            <a:off x="2824163" y="36337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2790" name="Text Box 21"/>
          <p:cNvSpPr txBox="1">
            <a:spLocks noChangeArrowheads="1"/>
          </p:cNvSpPr>
          <p:nvPr/>
        </p:nvSpPr>
        <p:spPr bwMode="auto">
          <a:xfrm>
            <a:off x="2586038" y="30908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2791" name="Line 22"/>
          <p:cNvSpPr>
            <a:spLocks noChangeShapeType="1"/>
          </p:cNvSpPr>
          <p:nvPr/>
        </p:nvSpPr>
        <p:spPr bwMode="auto">
          <a:xfrm rot="19062483" flipH="1">
            <a:off x="3022600" y="344170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Line 23"/>
          <p:cNvSpPr>
            <a:spLocks noChangeShapeType="1"/>
          </p:cNvSpPr>
          <p:nvPr/>
        </p:nvSpPr>
        <p:spPr bwMode="auto">
          <a:xfrm rot="2537517">
            <a:off x="6091238" y="36972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Text Box 24"/>
          <p:cNvSpPr txBox="1">
            <a:spLocks noChangeArrowheads="1"/>
          </p:cNvSpPr>
          <p:nvPr/>
        </p:nvSpPr>
        <p:spPr bwMode="auto">
          <a:xfrm>
            <a:off x="5891213" y="4000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2794" name="Text Box 25"/>
          <p:cNvSpPr txBox="1">
            <a:spLocks noChangeArrowheads="1"/>
          </p:cNvSpPr>
          <p:nvPr/>
        </p:nvSpPr>
        <p:spPr bwMode="auto">
          <a:xfrm>
            <a:off x="6343650" y="400050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2795" name="Text Box 26"/>
          <p:cNvSpPr txBox="1">
            <a:spLocks noChangeArrowheads="1"/>
          </p:cNvSpPr>
          <p:nvPr/>
        </p:nvSpPr>
        <p:spPr bwMode="auto">
          <a:xfrm>
            <a:off x="6148388" y="33051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2796" name="Line 27"/>
          <p:cNvSpPr>
            <a:spLocks noChangeShapeType="1"/>
          </p:cNvSpPr>
          <p:nvPr/>
        </p:nvSpPr>
        <p:spPr bwMode="auto">
          <a:xfrm rot="19062483" flipH="1">
            <a:off x="6434138" y="368776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Line 28"/>
          <p:cNvSpPr>
            <a:spLocks noChangeShapeType="1"/>
          </p:cNvSpPr>
          <p:nvPr/>
        </p:nvSpPr>
        <p:spPr bwMode="auto">
          <a:xfrm rot="2537517">
            <a:off x="7067550" y="36861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8" name="Text Box 29"/>
          <p:cNvSpPr txBox="1">
            <a:spLocks noChangeArrowheads="1"/>
          </p:cNvSpPr>
          <p:nvPr/>
        </p:nvSpPr>
        <p:spPr bwMode="auto">
          <a:xfrm>
            <a:off x="6867525" y="3989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2799" name="Text Box 30"/>
          <p:cNvSpPr txBox="1">
            <a:spLocks noChangeArrowheads="1"/>
          </p:cNvSpPr>
          <p:nvPr/>
        </p:nvSpPr>
        <p:spPr bwMode="auto">
          <a:xfrm>
            <a:off x="7319963" y="398938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2800" name="Text Box 31"/>
          <p:cNvSpPr txBox="1">
            <a:spLocks noChangeArrowheads="1"/>
          </p:cNvSpPr>
          <p:nvPr/>
        </p:nvSpPr>
        <p:spPr bwMode="auto">
          <a:xfrm>
            <a:off x="7124700" y="329406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2801" name="Line 32"/>
          <p:cNvSpPr>
            <a:spLocks noChangeShapeType="1"/>
          </p:cNvSpPr>
          <p:nvPr/>
        </p:nvSpPr>
        <p:spPr bwMode="auto">
          <a:xfrm rot="19062483" flipH="1">
            <a:off x="7410450" y="367665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2" name="Line 33"/>
          <p:cNvSpPr>
            <a:spLocks noChangeShapeType="1"/>
          </p:cNvSpPr>
          <p:nvPr/>
        </p:nvSpPr>
        <p:spPr bwMode="auto">
          <a:xfrm>
            <a:off x="3357563" y="297180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3" name="Line 34"/>
          <p:cNvSpPr>
            <a:spLocks noChangeShapeType="1"/>
          </p:cNvSpPr>
          <p:nvPr/>
        </p:nvSpPr>
        <p:spPr bwMode="auto">
          <a:xfrm flipH="1">
            <a:off x="6348413" y="300037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4" name="Line 35"/>
          <p:cNvSpPr>
            <a:spLocks noChangeShapeType="1"/>
          </p:cNvSpPr>
          <p:nvPr/>
        </p:nvSpPr>
        <p:spPr bwMode="auto">
          <a:xfrm>
            <a:off x="5067300" y="21066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5" name="Line 36"/>
          <p:cNvSpPr>
            <a:spLocks noChangeShapeType="1"/>
          </p:cNvSpPr>
          <p:nvPr/>
        </p:nvSpPr>
        <p:spPr bwMode="auto">
          <a:xfrm>
            <a:off x="6981825" y="299561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6" name="Text Box 37"/>
          <p:cNvSpPr txBox="1">
            <a:spLocks noChangeArrowheads="1"/>
          </p:cNvSpPr>
          <p:nvPr/>
        </p:nvSpPr>
        <p:spPr bwMode="auto">
          <a:xfrm>
            <a:off x="990600" y="24717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2807" name="Line 38"/>
          <p:cNvSpPr>
            <a:spLocks noChangeShapeType="1"/>
          </p:cNvSpPr>
          <p:nvPr/>
        </p:nvSpPr>
        <p:spPr bwMode="auto">
          <a:xfrm rot="2537517">
            <a:off x="979488" y="283686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8" name="Line 39"/>
          <p:cNvSpPr>
            <a:spLocks noChangeShapeType="1"/>
          </p:cNvSpPr>
          <p:nvPr/>
        </p:nvSpPr>
        <p:spPr bwMode="auto">
          <a:xfrm rot="19062483" flipH="1">
            <a:off x="1384300" y="282733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9" name="Line 40"/>
          <p:cNvSpPr>
            <a:spLocks noChangeShapeType="1"/>
          </p:cNvSpPr>
          <p:nvPr/>
        </p:nvSpPr>
        <p:spPr bwMode="auto">
          <a:xfrm>
            <a:off x="1143000" y="18970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0" name="Text Box 41"/>
          <p:cNvSpPr txBox="1">
            <a:spLocks noChangeArrowheads="1"/>
          </p:cNvSpPr>
          <p:nvPr/>
        </p:nvSpPr>
        <p:spPr bwMode="auto">
          <a:xfrm>
            <a:off x="3000375" y="258603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32811" name="Line 42"/>
          <p:cNvSpPr>
            <a:spLocks noChangeShapeType="1"/>
          </p:cNvSpPr>
          <p:nvPr/>
        </p:nvSpPr>
        <p:spPr bwMode="auto">
          <a:xfrm rot="2537517" flipH="1">
            <a:off x="2957513" y="291623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2" name="Line 43"/>
          <p:cNvSpPr>
            <a:spLocks noChangeShapeType="1"/>
          </p:cNvSpPr>
          <p:nvPr/>
        </p:nvSpPr>
        <p:spPr bwMode="auto">
          <a:xfrm>
            <a:off x="3257550" y="20494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3" name="Text Box 44"/>
          <p:cNvSpPr txBox="1">
            <a:spLocks noChangeArrowheads="1"/>
          </p:cNvSpPr>
          <p:nvPr/>
        </p:nvSpPr>
        <p:spPr bwMode="auto">
          <a:xfrm>
            <a:off x="6643688" y="261937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2814" name="Line 45"/>
          <p:cNvSpPr>
            <a:spLocks noChangeShapeType="1"/>
          </p:cNvSpPr>
          <p:nvPr/>
        </p:nvSpPr>
        <p:spPr bwMode="auto">
          <a:xfrm>
            <a:off x="5886450" y="181927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5" name="Line 46"/>
          <p:cNvSpPr>
            <a:spLocks noChangeShapeType="1"/>
          </p:cNvSpPr>
          <p:nvPr/>
        </p:nvSpPr>
        <p:spPr bwMode="auto">
          <a:xfrm>
            <a:off x="6858000" y="20685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6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 Tree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247650" y="1790700"/>
            <a:ext cx="35242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6"/>
          <p:cNvSpPr>
            <a:spLocks noChangeShapeType="1"/>
          </p:cNvSpPr>
          <p:nvPr/>
        </p:nvSpPr>
        <p:spPr bwMode="auto">
          <a:xfrm rot="2537517">
            <a:off x="4935538" y="49831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4648200" y="5248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3801" name="Text Box 8"/>
          <p:cNvSpPr txBox="1">
            <a:spLocks noChangeArrowheads="1"/>
          </p:cNvSpPr>
          <p:nvPr/>
        </p:nvSpPr>
        <p:spPr bwMode="auto">
          <a:xfrm>
            <a:off x="5114925" y="5248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7581900" y="47974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762000" y="26209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 rot="19062483" flipH="1">
            <a:off x="5222875" y="49942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Text Box 12"/>
          <p:cNvSpPr txBox="1">
            <a:spLocks noChangeArrowheads="1"/>
          </p:cNvSpPr>
          <p:nvPr/>
        </p:nvSpPr>
        <p:spPr bwMode="auto">
          <a:xfrm>
            <a:off x="5024438" y="4595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3806" name="Line 13"/>
          <p:cNvSpPr>
            <a:spLocks noChangeShapeType="1"/>
          </p:cNvSpPr>
          <p:nvPr/>
        </p:nvSpPr>
        <p:spPr bwMode="auto">
          <a:xfrm rot="2537517">
            <a:off x="5784850" y="49784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Text Box 14"/>
          <p:cNvSpPr txBox="1">
            <a:spLocks noChangeArrowheads="1"/>
          </p:cNvSpPr>
          <p:nvPr/>
        </p:nvSpPr>
        <p:spPr bwMode="auto">
          <a:xfrm>
            <a:off x="5605463" y="525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3808" name="Text Box 15"/>
          <p:cNvSpPr txBox="1">
            <a:spLocks noChangeArrowheads="1"/>
          </p:cNvSpPr>
          <p:nvPr/>
        </p:nvSpPr>
        <p:spPr bwMode="auto">
          <a:xfrm>
            <a:off x="6057900" y="52482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3809" name="Text Box 16"/>
          <p:cNvSpPr txBox="1">
            <a:spLocks noChangeArrowheads="1"/>
          </p:cNvSpPr>
          <p:nvPr/>
        </p:nvSpPr>
        <p:spPr bwMode="auto">
          <a:xfrm>
            <a:off x="5748338" y="4595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3810" name="Line 17"/>
          <p:cNvSpPr>
            <a:spLocks noChangeShapeType="1"/>
          </p:cNvSpPr>
          <p:nvPr/>
        </p:nvSpPr>
        <p:spPr bwMode="auto">
          <a:xfrm rot="19062483" flipH="1">
            <a:off x="6080125" y="50022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8"/>
          <p:cNvSpPr>
            <a:spLocks noChangeShapeType="1"/>
          </p:cNvSpPr>
          <p:nvPr/>
        </p:nvSpPr>
        <p:spPr bwMode="auto">
          <a:xfrm rot="2537517">
            <a:off x="6767513" y="50641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Text Box 19"/>
          <p:cNvSpPr txBox="1">
            <a:spLocks noChangeArrowheads="1"/>
          </p:cNvSpPr>
          <p:nvPr/>
        </p:nvSpPr>
        <p:spPr bwMode="auto">
          <a:xfrm>
            <a:off x="6524625" y="525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3813" name="Text Box 20"/>
          <p:cNvSpPr txBox="1">
            <a:spLocks noChangeArrowheads="1"/>
          </p:cNvSpPr>
          <p:nvPr/>
        </p:nvSpPr>
        <p:spPr bwMode="auto">
          <a:xfrm>
            <a:off x="6977063" y="5253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3814" name="Text Box 21"/>
          <p:cNvSpPr txBox="1">
            <a:spLocks noChangeArrowheads="1"/>
          </p:cNvSpPr>
          <p:nvPr/>
        </p:nvSpPr>
        <p:spPr bwMode="auto">
          <a:xfrm>
            <a:off x="6738938" y="47101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3815" name="Line 22"/>
          <p:cNvSpPr>
            <a:spLocks noChangeShapeType="1"/>
          </p:cNvSpPr>
          <p:nvPr/>
        </p:nvSpPr>
        <p:spPr bwMode="auto">
          <a:xfrm rot="19062483" flipH="1">
            <a:off x="7175500" y="50609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Line 23"/>
          <p:cNvSpPr>
            <a:spLocks noChangeShapeType="1"/>
          </p:cNvSpPr>
          <p:nvPr/>
        </p:nvSpPr>
        <p:spPr bwMode="auto">
          <a:xfrm rot="2537517">
            <a:off x="2071688" y="35639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Text Box 24"/>
          <p:cNvSpPr txBox="1">
            <a:spLocks noChangeArrowheads="1"/>
          </p:cNvSpPr>
          <p:nvPr/>
        </p:nvSpPr>
        <p:spPr bwMode="auto">
          <a:xfrm>
            <a:off x="1871663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3818" name="Text Box 25"/>
          <p:cNvSpPr txBox="1">
            <a:spLocks noChangeArrowheads="1"/>
          </p:cNvSpPr>
          <p:nvPr/>
        </p:nvSpPr>
        <p:spPr bwMode="auto">
          <a:xfrm>
            <a:off x="2324100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3819" name="Text Box 26"/>
          <p:cNvSpPr txBox="1">
            <a:spLocks noChangeArrowheads="1"/>
          </p:cNvSpPr>
          <p:nvPr/>
        </p:nvSpPr>
        <p:spPr bwMode="auto">
          <a:xfrm>
            <a:off x="2128838" y="31718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3820" name="Line 27"/>
          <p:cNvSpPr>
            <a:spLocks noChangeShapeType="1"/>
          </p:cNvSpPr>
          <p:nvPr/>
        </p:nvSpPr>
        <p:spPr bwMode="auto">
          <a:xfrm rot="19062483" flipH="1">
            <a:off x="2414588" y="3554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Line 28"/>
          <p:cNvSpPr>
            <a:spLocks noChangeShapeType="1"/>
          </p:cNvSpPr>
          <p:nvPr/>
        </p:nvSpPr>
        <p:spPr bwMode="auto">
          <a:xfrm rot="2537517">
            <a:off x="3048000" y="35528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Text Box 29"/>
          <p:cNvSpPr txBox="1">
            <a:spLocks noChangeArrowheads="1"/>
          </p:cNvSpPr>
          <p:nvPr/>
        </p:nvSpPr>
        <p:spPr bwMode="auto">
          <a:xfrm>
            <a:off x="2847975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3823" name="Text Box 30"/>
          <p:cNvSpPr txBox="1">
            <a:spLocks noChangeArrowheads="1"/>
          </p:cNvSpPr>
          <p:nvPr/>
        </p:nvSpPr>
        <p:spPr bwMode="auto">
          <a:xfrm>
            <a:off x="3300413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3824" name="Text Box 31"/>
          <p:cNvSpPr txBox="1">
            <a:spLocks noChangeArrowheads="1"/>
          </p:cNvSpPr>
          <p:nvPr/>
        </p:nvSpPr>
        <p:spPr bwMode="auto">
          <a:xfrm>
            <a:off x="3105150" y="3160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3825" name="Line 32"/>
          <p:cNvSpPr>
            <a:spLocks noChangeShapeType="1"/>
          </p:cNvSpPr>
          <p:nvPr/>
        </p:nvSpPr>
        <p:spPr bwMode="auto">
          <a:xfrm rot="19062483" flipH="1">
            <a:off x="3390900" y="35433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6" name="Line 33"/>
          <p:cNvSpPr>
            <a:spLocks noChangeShapeType="1"/>
          </p:cNvSpPr>
          <p:nvPr/>
        </p:nvSpPr>
        <p:spPr bwMode="auto">
          <a:xfrm>
            <a:off x="7510463" y="45910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7" name="Line 34"/>
          <p:cNvSpPr>
            <a:spLocks noChangeShapeType="1"/>
          </p:cNvSpPr>
          <p:nvPr/>
        </p:nvSpPr>
        <p:spPr bwMode="auto">
          <a:xfrm flipH="1">
            <a:off x="2328863" y="28670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Line 35"/>
          <p:cNvSpPr>
            <a:spLocks noChangeShapeType="1"/>
          </p:cNvSpPr>
          <p:nvPr/>
        </p:nvSpPr>
        <p:spPr bwMode="auto">
          <a:xfrm>
            <a:off x="914400" y="20875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Line 36"/>
          <p:cNvSpPr>
            <a:spLocks noChangeShapeType="1"/>
          </p:cNvSpPr>
          <p:nvPr/>
        </p:nvSpPr>
        <p:spPr bwMode="auto">
          <a:xfrm>
            <a:off x="2962275" y="28622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0" name="Text Box 37"/>
          <p:cNvSpPr txBox="1">
            <a:spLocks noChangeArrowheads="1"/>
          </p:cNvSpPr>
          <p:nvPr/>
        </p:nvSpPr>
        <p:spPr bwMode="auto">
          <a:xfrm>
            <a:off x="5372100" y="40147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3831" name="Line 38"/>
          <p:cNvSpPr>
            <a:spLocks noChangeShapeType="1"/>
          </p:cNvSpPr>
          <p:nvPr/>
        </p:nvSpPr>
        <p:spPr bwMode="auto">
          <a:xfrm rot="2537517">
            <a:off x="5360988" y="43799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2" name="Line 39"/>
          <p:cNvSpPr>
            <a:spLocks noChangeShapeType="1"/>
          </p:cNvSpPr>
          <p:nvPr/>
        </p:nvSpPr>
        <p:spPr bwMode="auto">
          <a:xfrm rot="19062483" flipH="1">
            <a:off x="5765800" y="43703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3" name="Line 40"/>
          <p:cNvSpPr>
            <a:spLocks noChangeShapeType="1"/>
          </p:cNvSpPr>
          <p:nvPr/>
        </p:nvSpPr>
        <p:spPr bwMode="auto">
          <a:xfrm flipH="1">
            <a:off x="5762625" y="38068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Text Box 41"/>
          <p:cNvSpPr txBox="1">
            <a:spLocks noChangeArrowheads="1"/>
          </p:cNvSpPr>
          <p:nvPr/>
        </p:nvSpPr>
        <p:spPr bwMode="auto">
          <a:xfrm>
            <a:off x="7153275" y="42052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33835" name="Line 42"/>
          <p:cNvSpPr>
            <a:spLocks noChangeShapeType="1"/>
          </p:cNvSpPr>
          <p:nvPr/>
        </p:nvSpPr>
        <p:spPr bwMode="auto">
          <a:xfrm rot="2537517" flipH="1">
            <a:off x="7110413" y="45354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6" name="Line 43"/>
          <p:cNvSpPr>
            <a:spLocks noChangeShapeType="1"/>
          </p:cNvSpPr>
          <p:nvPr/>
        </p:nvSpPr>
        <p:spPr bwMode="auto">
          <a:xfrm>
            <a:off x="6634163" y="38115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7" name="Text Box 44"/>
          <p:cNvSpPr txBox="1">
            <a:spLocks noChangeArrowheads="1"/>
          </p:cNvSpPr>
          <p:nvPr/>
        </p:nvSpPr>
        <p:spPr bwMode="auto">
          <a:xfrm>
            <a:off x="2624138" y="24860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3838" name="Line 46"/>
          <p:cNvSpPr>
            <a:spLocks noChangeShapeType="1"/>
          </p:cNvSpPr>
          <p:nvPr/>
        </p:nvSpPr>
        <p:spPr bwMode="auto">
          <a:xfrm>
            <a:off x="2838450" y="19351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9" name="Text Box 47"/>
          <p:cNvSpPr txBox="1">
            <a:spLocks noChangeArrowheads="1"/>
          </p:cNvSpPr>
          <p:nvPr/>
        </p:nvSpPr>
        <p:spPr bwMode="auto">
          <a:xfrm>
            <a:off x="6096000" y="34480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8042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 Tree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247650" y="1790700"/>
            <a:ext cx="63436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Line 4"/>
          <p:cNvSpPr>
            <a:spLocks noChangeShapeType="1"/>
          </p:cNvSpPr>
          <p:nvPr/>
        </p:nvSpPr>
        <p:spPr bwMode="auto">
          <a:xfrm>
            <a:off x="15240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 rot="2537517">
            <a:off x="4173538" y="41068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3886200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4352925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6819900" y="39211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762000" y="2620963"/>
            <a:ext cx="400050" cy="7889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4828" name="Line 11"/>
          <p:cNvSpPr>
            <a:spLocks noChangeShapeType="1"/>
          </p:cNvSpPr>
          <p:nvPr/>
        </p:nvSpPr>
        <p:spPr bwMode="auto">
          <a:xfrm rot="19062483" flipH="1">
            <a:off x="4460875" y="41179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Text Box 12"/>
          <p:cNvSpPr txBox="1">
            <a:spLocks noChangeArrowheads="1"/>
          </p:cNvSpPr>
          <p:nvPr/>
        </p:nvSpPr>
        <p:spPr bwMode="auto">
          <a:xfrm>
            <a:off x="4262438" y="37195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 rot="2537517">
            <a:off x="5022850" y="41021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Text Box 14"/>
          <p:cNvSpPr txBox="1">
            <a:spLocks noChangeArrowheads="1"/>
          </p:cNvSpPr>
          <p:nvPr/>
        </p:nvSpPr>
        <p:spPr bwMode="auto">
          <a:xfrm>
            <a:off x="4843463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5295900" y="43719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4833" name="Text Box 16"/>
          <p:cNvSpPr txBox="1">
            <a:spLocks noChangeArrowheads="1"/>
          </p:cNvSpPr>
          <p:nvPr/>
        </p:nvSpPr>
        <p:spPr bwMode="auto">
          <a:xfrm>
            <a:off x="4986338" y="37195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4834" name="Line 17"/>
          <p:cNvSpPr>
            <a:spLocks noChangeShapeType="1"/>
          </p:cNvSpPr>
          <p:nvPr/>
        </p:nvSpPr>
        <p:spPr bwMode="auto">
          <a:xfrm rot="19062483" flipH="1">
            <a:off x="5318125" y="41259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Line 18"/>
          <p:cNvSpPr>
            <a:spLocks noChangeShapeType="1"/>
          </p:cNvSpPr>
          <p:nvPr/>
        </p:nvSpPr>
        <p:spPr bwMode="auto">
          <a:xfrm rot="2537517">
            <a:off x="6005513" y="41878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Text Box 19"/>
          <p:cNvSpPr txBox="1">
            <a:spLocks noChangeArrowheads="1"/>
          </p:cNvSpPr>
          <p:nvPr/>
        </p:nvSpPr>
        <p:spPr bwMode="auto">
          <a:xfrm>
            <a:off x="5762625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4837" name="Text Box 20"/>
          <p:cNvSpPr txBox="1">
            <a:spLocks noChangeArrowheads="1"/>
          </p:cNvSpPr>
          <p:nvPr/>
        </p:nvSpPr>
        <p:spPr bwMode="auto">
          <a:xfrm>
            <a:off x="6215063" y="43767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4838" name="Text Box 21"/>
          <p:cNvSpPr txBox="1">
            <a:spLocks noChangeArrowheads="1"/>
          </p:cNvSpPr>
          <p:nvPr/>
        </p:nvSpPr>
        <p:spPr bwMode="auto">
          <a:xfrm>
            <a:off x="5976938" y="38338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4839" name="Line 22"/>
          <p:cNvSpPr>
            <a:spLocks noChangeShapeType="1"/>
          </p:cNvSpPr>
          <p:nvPr/>
        </p:nvSpPr>
        <p:spPr bwMode="auto">
          <a:xfrm rot="19062483" flipH="1">
            <a:off x="6413500" y="41846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23"/>
          <p:cNvSpPr>
            <a:spLocks noChangeShapeType="1"/>
          </p:cNvSpPr>
          <p:nvPr/>
        </p:nvSpPr>
        <p:spPr bwMode="auto">
          <a:xfrm rot="2537517">
            <a:off x="2071688" y="35639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Text Box 24"/>
          <p:cNvSpPr txBox="1">
            <a:spLocks noChangeArrowheads="1"/>
          </p:cNvSpPr>
          <p:nvPr/>
        </p:nvSpPr>
        <p:spPr bwMode="auto">
          <a:xfrm>
            <a:off x="1871663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4842" name="Text Box 25"/>
          <p:cNvSpPr txBox="1">
            <a:spLocks noChangeArrowheads="1"/>
          </p:cNvSpPr>
          <p:nvPr/>
        </p:nvSpPr>
        <p:spPr bwMode="auto">
          <a:xfrm>
            <a:off x="2324100" y="38671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4843" name="Text Box 26"/>
          <p:cNvSpPr txBox="1">
            <a:spLocks noChangeArrowheads="1"/>
          </p:cNvSpPr>
          <p:nvPr/>
        </p:nvSpPr>
        <p:spPr bwMode="auto">
          <a:xfrm>
            <a:off x="2128838" y="31718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4844" name="Line 27"/>
          <p:cNvSpPr>
            <a:spLocks noChangeShapeType="1"/>
          </p:cNvSpPr>
          <p:nvPr/>
        </p:nvSpPr>
        <p:spPr bwMode="auto">
          <a:xfrm rot="19062483" flipH="1">
            <a:off x="2414588" y="35544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5" name="Line 28"/>
          <p:cNvSpPr>
            <a:spLocks noChangeShapeType="1"/>
          </p:cNvSpPr>
          <p:nvPr/>
        </p:nvSpPr>
        <p:spPr bwMode="auto">
          <a:xfrm rot="2537517">
            <a:off x="3048000" y="35528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6" name="Text Box 29"/>
          <p:cNvSpPr txBox="1">
            <a:spLocks noChangeArrowheads="1"/>
          </p:cNvSpPr>
          <p:nvPr/>
        </p:nvSpPr>
        <p:spPr bwMode="auto">
          <a:xfrm>
            <a:off x="2847975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4847" name="Text Box 30"/>
          <p:cNvSpPr txBox="1">
            <a:spLocks noChangeArrowheads="1"/>
          </p:cNvSpPr>
          <p:nvPr/>
        </p:nvSpPr>
        <p:spPr bwMode="auto">
          <a:xfrm>
            <a:off x="3300413" y="38560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4848" name="Text Box 31"/>
          <p:cNvSpPr txBox="1">
            <a:spLocks noChangeArrowheads="1"/>
          </p:cNvSpPr>
          <p:nvPr/>
        </p:nvSpPr>
        <p:spPr bwMode="auto">
          <a:xfrm>
            <a:off x="3105150" y="3160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4849" name="Line 32"/>
          <p:cNvSpPr>
            <a:spLocks noChangeShapeType="1"/>
          </p:cNvSpPr>
          <p:nvPr/>
        </p:nvSpPr>
        <p:spPr bwMode="auto">
          <a:xfrm rot="19062483" flipH="1">
            <a:off x="3390900" y="35433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33"/>
          <p:cNvSpPr>
            <a:spLocks noChangeShapeType="1"/>
          </p:cNvSpPr>
          <p:nvPr/>
        </p:nvSpPr>
        <p:spPr bwMode="auto">
          <a:xfrm>
            <a:off x="6748463" y="37147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34"/>
          <p:cNvSpPr>
            <a:spLocks noChangeShapeType="1"/>
          </p:cNvSpPr>
          <p:nvPr/>
        </p:nvSpPr>
        <p:spPr bwMode="auto">
          <a:xfrm flipH="1">
            <a:off x="2328863" y="28670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Line 35"/>
          <p:cNvSpPr>
            <a:spLocks noChangeShapeType="1"/>
          </p:cNvSpPr>
          <p:nvPr/>
        </p:nvSpPr>
        <p:spPr bwMode="auto">
          <a:xfrm>
            <a:off x="914400" y="20875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Line 36"/>
          <p:cNvSpPr>
            <a:spLocks noChangeShapeType="1"/>
          </p:cNvSpPr>
          <p:nvPr/>
        </p:nvSpPr>
        <p:spPr bwMode="auto">
          <a:xfrm>
            <a:off x="2962275" y="28622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Text Box 37"/>
          <p:cNvSpPr txBox="1">
            <a:spLocks noChangeArrowheads="1"/>
          </p:cNvSpPr>
          <p:nvPr/>
        </p:nvSpPr>
        <p:spPr bwMode="auto">
          <a:xfrm>
            <a:off x="4610100" y="31384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4855" name="Line 38"/>
          <p:cNvSpPr>
            <a:spLocks noChangeShapeType="1"/>
          </p:cNvSpPr>
          <p:nvPr/>
        </p:nvSpPr>
        <p:spPr bwMode="auto">
          <a:xfrm rot="2537517">
            <a:off x="4598988" y="35036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6" name="Line 39"/>
          <p:cNvSpPr>
            <a:spLocks noChangeShapeType="1"/>
          </p:cNvSpPr>
          <p:nvPr/>
        </p:nvSpPr>
        <p:spPr bwMode="auto">
          <a:xfrm rot="19062483" flipH="1">
            <a:off x="5003800" y="34940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7" name="Line 40"/>
          <p:cNvSpPr>
            <a:spLocks noChangeShapeType="1"/>
          </p:cNvSpPr>
          <p:nvPr/>
        </p:nvSpPr>
        <p:spPr bwMode="auto">
          <a:xfrm flipH="1">
            <a:off x="5000625" y="29305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8" name="Text Box 41"/>
          <p:cNvSpPr txBox="1">
            <a:spLocks noChangeArrowheads="1"/>
          </p:cNvSpPr>
          <p:nvPr/>
        </p:nvSpPr>
        <p:spPr bwMode="auto">
          <a:xfrm>
            <a:off x="6391275" y="33289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34859" name="Line 42"/>
          <p:cNvSpPr>
            <a:spLocks noChangeShapeType="1"/>
          </p:cNvSpPr>
          <p:nvPr/>
        </p:nvSpPr>
        <p:spPr bwMode="auto">
          <a:xfrm rot="2537517" flipH="1">
            <a:off x="6348413" y="36591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0" name="Line 43"/>
          <p:cNvSpPr>
            <a:spLocks noChangeShapeType="1"/>
          </p:cNvSpPr>
          <p:nvPr/>
        </p:nvSpPr>
        <p:spPr bwMode="auto">
          <a:xfrm>
            <a:off x="5872163" y="29352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1" name="Text Box 44"/>
          <p:cNvSpPr txBox="1">
            <a:spLocks noChangeArrowheads="1"/>
          </p:cNvSpPr>
          <p:nvPr/>
        </p:nvSpPr>
        <p:spPr bwMode="auto">
          <a:xfrm>
            <a:off x="2624138" y="24860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4862" name="Line 45"/>
          <p:cNvSpPr>
            <a:spLocks noChangeShapeType="1"/>
          </p:cNvSpPr>
          <p:nvPr/>
        </p:nvSpPr>
        <p:spPr bwMode="auto">
          <a:xfrm>
            <a:off x="2838450" y="19351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63" name="Text Box 46"/>
          <p:cNvSpPr txBox="1">
            <a:spLocks noChangeArrowheads="1"/>
          </p:cNvSpPr>
          <p:nvPr/>
        </p:nvSpPr>
        <p:spPr bwMode="auto">
          <a:xfrm>
            <a:off x="5334000" y="25717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10</a:t>
            </a:r>
          </a:p>
        </p:txBody>
      </p:sp>
      <p:sp>
        <p:nvSpPr>
          <p:cNvPr id="34864" name="Line 47"/>
          <p:cNvSpPr>
            <a:spLocks noChangeShapeType="1"/>
          </p:cNvSpPr>
          <p:nvPr/>
        </p:nvSpPr>
        <p:spPr bwMode="auto">
          <a:xfrm>
            <a:off x="5619750" y="203041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7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 Tree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247650" y="1790700"/>
            <a:ext cx="350520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 rot="2537517">
            <a:off x="592138" y="40687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048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771525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3238500" y="38830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5524500" y="368776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 rot="19062483" flipH="1">
            <a:off x="879475" y="40798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6810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 rot="2537517">
            <a:off x="1441450" y="40640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12620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17145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14049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 rot="19062483" flipH="1">
            <a:off x="1736725" y="40878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 rot="2537517">
            <a:off x="2424113" y="41497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2181225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26336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2395538" y="379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 rot="19062483" flipH="1">
            <a:off x="2832100" y="41465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 rot="2537517">
            <a:off x="5919788" y="478313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5719763" y="50863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6172200" y="5086350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976938" y="43910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 rot="19062483" flipH="1">
            <a:off x="6262688" y="47736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Line 28"/>
          <p:cNvSpPr>
            <a:spLocks noChangeShapeType="1"/>
          </p:cNvSpPr>
          <p:nvPr/>
        </p:nvSpPr>
        <p:spPr bwMode="auto">
          <a:xfrm rot="2537517">
            <a:off x="6896100" y="477202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6696075" y="50752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7148513" y="50752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5871" name="Text Box 31"/>
          <p:cNvSpPr txBox="1">
            <a:spLocks noChangeArrowheads="1"/>
          </p:cNvSpPr>
          <p:nvPr/>
        </p:nvSpPr>
        <p:spPr bwMode="auto">
          <a:xfrm>
            <a:off x="6953250" y="43799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 rot="19062483" flipH="1">
            <a:off x="7239000" y="47625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>
            <a:off x="3167063" y="36766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 flipH="1">
            <a:off x="6176963" y="4086225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 flipH="1">
            <a:off x="5676900" y="3295650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>
            <a:off x="6810375" y="4081463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Text Box 37"/>
          <p:cNvSpPr txBox="1">
            <a:spLocks noChangeArrowheads="1"/>
          </p:cNvSpPr>
          <p:nvPr/>
        </p:nvSpPr>
        <p:spPr bwMode="auto">
          <a:xfrm>
            <a:off x="1028700" y="31003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 rot="2537517">
            <a:off x="1017588" y="34655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 rot="19062483" flipH="1">
            <a:off x="1422400" y="34559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Line 40"/>
          <p:cNvSpPr>
            <a:spLocks noChangeShapeType="1"/>
          </p:cNvSpPr>
          <p:nvPr/>
        </p:nvSpPr>
        <p:spPr bwMode="auto">
          <a:xfrm flipH="1">
            <a:off x="1419225" y="28924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2809875" y="32908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35882" name="Line 42"/>
          <p:cNvSpPr>
            <a:spLocks noChangeShapeType="1"/>
          </p:cNvSpPr>
          <p:nvPr/>
        </p:nvSpPr>
        <p:spPr bwMode="auto">
          <a:xfrm rot="2537517" flipH="1">
            <a:off x="2767013" y="36210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>
            <a:off x="2290763" y="28971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4" name="Text Box 44"/>
          <p:cNvSpPr txBox="1">
            <a:spLocks noChangeArrowheads="1"/>
          </p:cNvSpPr>
          <p:nvPr/>
        </p:nvSpPr>
        <p:spPr bwMode="auto">
          <a:xfrm>
            <a:off x="6472238" y="3705225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5885" name="Line 45"/>
          <p:cNvSpPr>
            <a:spLocks noChangeShapeType="1"/>
          </p:cNvSpPr>
          <p:nvPr/>
        </p:nvSpPr>
        <p:spPr bwMode="auto">
          <a:xfrm>
            <a:off x="6491288" y="3295650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6" name="Text Box 46"/>
          <p:cNvSpPr txBox="1">
            <a:spLocks noChangeArrowheads="1"/>
          </p:cNvSpPr>
          <p:nvPr/>
        </p:nvSpPr>
        <p:spPr bwMode="auto">
          <a:xfrm>
            <a:off x="1752600" y="25336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10</a:t>
            </a:r>
          </a:p>
        </p:txBody>
      </p:sp>
      <p:sp>
        <p:nvSpPr>
          <p:cNvPr id="35887" name="Line 47"/>
          <p:cNvSpPr>
            <a:spLocks noChangeShapeType="1"/>
          </p:cNvSpPr>
          <p:nvPr/>
        </p:nvSpPr>
        <p:spPr bwMode="auto">
          <a:xfrm>
            <a:off x="2076450" y="19732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6015038" y="2919413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95588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 Tree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247650" y="1790700"/>
            <a:ext cx="680085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>
            <a:off x="3771900" y="1800225"/>
            <a:ext cx="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Line 5"/>
          <p:cNvSpPr>
            <a:spLocks noChangeShapeType="1"/>
          </p:cNvSpPr>
          <p:nvPr/>
        </p:nvSpPr>
        <p:spPr bwMode="auto">
          <a:xfrm rot="2537517">
            <a:off x="592138" y="40687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3048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771525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3238500" y="38830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591050" y="3411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6875" name="Line 10"/>
          <p:cNvSpPr>
            <a:spLocks noChangeShapeType="1"/>
          </p:cNvSpPr>
          <p:nvPr/>
        </p:nvSpPr>
        <p:spPr bwMode="auto">
          <a:xfrm rot="19062483" flipH="1">
            <a:off x="879475" y="40798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6810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6877" name="Line 12"/>
          <p:cNvSpPr>
            <a:spLocks noChangeShapeType="1"/>
          </p:cNvSpPr>
          <p:nvPr/>
        </p:nvSpPr>
        <p:spPr bwMode="auto">
          <a:xfrm rot="2537517">
            <a:off x="1441450" y="40640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13"/>
          <p:cNvSpPr txBox="1">
            <a:spLocks noChangeArrowheads="1"/>
          </p:cNvSpPr>
          <p:nvPr/>
        </p:nvSpPr>
        <p:spPr bwMode="auto">
          <a:xfrm>
            <a:off x="12620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1714500" y="43338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1404938" y="3681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 rot="19062483" flipH="1">
            <a:off x="1736725" y="40878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 rot="2537517">
            <a:off x="2424113" y="41497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2181225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2633663" y="43386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6885" name="Text Box 20"/>
          <p:cNvSpPr txBox="1">
            <a:spLocks noChangeArrowheads="1"/>
          </p:cNvSpPr>
          <p:nvPr/>
        </p:nvSpPr>
        <p:spPr bwMode="auto">
          <a:xfrm>
            <a:off x="2395538" y="37957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6886" name="Line 21"/>
          <p:cNvSpPr>
            <a:spLocks noChangeShapeType="1"/>
          </p:cNvSpPr>
          <p:nvPr/>
        </p:nvSpPr>
        <p:spPr bwMode="auto">
          <a:xfrm rot="19062483" flipH="1">
            <a:off x="2832100" y="41465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Line 22"/>
          <p:cNvSpPr>
            <a:spLocks noChangeShapeType="1"/>
          </p:cNvSpPr>
          <p:nvPr/>
        </p:nvSpPr>
        <p:spPr bwMode="auto">
          <a:xfrm rot="2537517">
            <a:off x="4986338" y="4506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4786313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6889" name="Text Box 24"/>
          <p:cNvSpPr txBox="1">
            <a:spLocks noChangeArrowheads="1"/>
          </p:cNvSpPr>
          <p:nvPr/>
        </p:nvSpPr>
        <p:spPr bwMode="auto">
          <a:xfrm>
            <a:off x="5238750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5043488" y="4114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6891" name="Line 26"/>
          <p:cNvSpPr>
            <a:spLocks noChangeShapeType="1"/>
          </p:cNvSpPr>
          <p:nvPr/>
        </p:nvSpPr>
        <p:spPr bwMode="auto">
          <a:xfrm rot="19062483" flipH="1">
            <a:off x="5329238" y="44973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Line 27"/>
          <p:cNvSpPr>
            <a:spLocks noChangeShapeType="1"/>
          </p:cNvSpPr>
          <p:nvPr/>
        </p:nvSpPr>
        <p:spPr bwMode="auto">
          <a:xfrm rot="2537517">
            <a:off x="5962650" y="4495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3" name="Text Box 28"/>
          <p:cNvSpPr txBox="1">
            <a:spLocks noChangeArrowheads="1"/>
          </p:cNvSpPr>
          <p:nvPr/>
        </p:nvSpPr>
        <p:spPr bwMode="auto">
          <a:xfrm>
            <a:off x="5762625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6894" name="Text Box 29"/>
          <p:cNvSpPr txBox="1">
            <a:spLocks noChangeArrowheads="1"/>
          </p:cNvSpPr>
          <p:nvPr/>
        </p:nvSpPr>
        <p:spPr bwMode="auto">
          <a:xfrm>
            <a:off x="6215063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6895" name="Text Box 30"/>
          <p:cNvSpPr txBox="1">
            <a:spLocks noChangeArrowheads="1"/>
          </p:cNvSpPr>
          <p:nvPr/>
        </p:nvSpPr>
        <p:spPr bwMode="auto">
          <a:xfrm>
            <a:off x="6019800" y="41036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6896" name="Line 31"/>
          <p:cNvSpPr>
            <a:spLocks noChangeShapeType="1"/>
          </p:cNvSpPr>
          <p:nvPr/>
        </p:nvSpPr>
        <p:spPr bwMode="auto">
          <a:xfrm rot="19062483" flipH="1">
            <a:off x="6305550" y="44862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7" name="Line 32"/>
          <p:cNvSpPr>
            <a:spLocks noChangeShapeType="1"/>
          </p:cNvSpPr>
          <p:nvPr/>
        </p:nvSpPr>
        <p:spPr bwMode="auto">
          <a:xfrm>
            <a:off x="3167063" y="36766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Line 33"/>
          <p:cNvSpPr>
            <a:spLocks noChangeShapeType="1"/>
          </p:cNvSpPr>
          <p:nvPr/>
        </p:nvSpPr>
        <p:spPr bwMode="auto">
          <a:xfrm flipH="1">
            <a:off x="5243513" y="38100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9" name="Line 34"/>
          <p:cNvSpPr>
            <a:spLocks noChangeShapeType="1"/>
          </p:cNvSpPr>
          <p:nvPr/>
        </p:nvSpPr>
        <p:spPr bwMode="auto">
          <a:xfrm flipH="1">
            <a:off x="4743450" y="3019425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0" name="Line 35"/>
          <p:cNvSpPr>
            <a:spLocks noChangeShapeType="1"/>
          </p:cNvSpPr>
          <p:nvPr/>
        </p:nvSpPr>
        <p:spPr bwMode="auto">
          <a:xfrm>
            <a:off x="5876925" y="3805238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Text Box 36"/>
          <p:cNvSpPr txBox="1">
            <a:spLocks noChangeArrowheads="1"/>
          </p:cNvSpPr>
          <p:nvPr/>
        </p:nvSpPr>
        <p:spPr bwMode="auto">
          <a:xfrm>
            <a:off x="1028700" y="31003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6902" name="Line 37"/>
          <p:cNvSpPr>
            <a:spLocks noChangeShapeType="1"/>
          </p:cNvSpPr>
          <p:nvPr/>
        </p:nvSpPr>
        <p:spPr bwMode="auto">
          <a:xfrm rot="2537517">
            <a:off x="1017588" y="34655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3" name="Line 38"/>
          <p:cNvSpPr>
            <a:spLocks noChangeShapeType="1"/>
          </p:cNvSpPr>
          <p:nvPr/>
        </p:nvSpPr>
        <p:spPr bwMode="auto">
          <a:xfrm rot="19062483" flipH="1">
            <a:off x="1422400" y="34559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Line 39"/>
          <p:cNvSpPr>
            <a:spLocks noChangeShapeType="1"/>
          </p:cNvSpPr>
          <p:nvPr/>
        </p:nvSpPr>
        <p:spPr bwMode="auto">
          <a:xfrm flipH="1">
            <a:off x="1419225" y="28924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5" name="Text Box 40"/>
          <p:cNvSpPr txBox="1">
            <a:spLocks noChangeArrowheads="1"/>
          </p:cNvSpPr>
          <p:nvPr/>
        </p:nvSpPr>
        <p:spPr bwMode="auto">
          <a:xfrm>
            <a:off x="2809875" y="32908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36906" name="Line 41"/>
          <p:cNvSpPr>
            <a:spLocks noChangeShapeType="1"/>
          </p:cNvSpPr>
          <p:nvPr/>
        </p:nvSpPr>
        <p:spPr bwMode="auto">
          <a:xfrm rot="2537517" flipH="1">
            <a:off x="2767013" y="36210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7" name="Line 42"/>
          <p:cNvSpPr>
            <a:spLocks noChangeShapeType="1"/>
          </p:cNvSpPr>
          <p:nvPr/>
        </p:nvSpPr>
        <p:spPr bwMode="auto">
          <a:xfrm>
            <a:off x="2290763" y="28971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8" name="Text Box 43"/>
          <p:cNvSpPr txBox="1">
            <a:spLocks noChangeArrowheads="1"/>
          </p:cNvSpPr>
          <p:nvPr/>
        </p:nvSpPr>
        <p:spPr bwMode="auto">
          <a:xfrm>
            <a:off x="5538788" y="34290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6909" name="Line 44"/>
          <p:cNvSpPr>
            <a:spLocks noChangeShapeType="1"/>
          </p:cNvSpPr>
          <p:nvPr/>
        </p:nvSpPr>
        <p:spPr bwMode="auto">
          <a:xfrm>
            <a:off x="5557838" y="3019425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0" name="Text Box 45"/>
          <p:cNvSpPr txBox="1">
            <a:spLocks noChangeArrowheads="1"/>
          </p:cNvSpPr>
          <p:nvPr/>
        </p:nvSpPr>
        <p:spPr bwMode="auto">
          <a:xfrm>
            <a:off x="1752600" y="25336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10</a:t>
            </a:r>
          </a:p>
        </p:txBody>
      </p:sp>
      <p:sp>
        <p:nvSpPr>
          <p:cNvPr id="36911" name="Line 46"/>
          <p:cNvSpPr>
            <a:spLocks noChangeShapeType="1"/>
          </p:cNvSpPr>
          <p:nvPr/>
        </p:nvSpPr>
        <p:spPr bwMode="auto">
          <a:xfrm>
            <a:off x="2076450" y="19732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12" name="Text Box 47"/>
          <p:cNvSpPr txBox="1">
            <a:spLocks noChangeArrowheads="1"/>
          </p:cNvSpPr>
          <p:nvPr/>
        </p:nvSpPr>
        <p:spPr bwMode="auto">
          <a:xfrm>
            <a:off x="5081588" y="26431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16</a:t>
            </a:r>
          </a:p>
        </p:txBody>
      </p:sp>
      <p:sp>
        <p:nvSpPr>
          <p:cNvPr id="36913" name="Line 48"/>
          <p:cNvSpPr>
            <a:spLocks noChangeShapeType="1"/>
          </p:cNvSpPr>
          <p:nvPr/>
        </p:nvSpPr>
        <p:spPr bwMode="auto">
          <a:xfrm>
            <a:off x="5372100" y="2087563"/>
            <a:ext cx="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5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 Tree</a:t>
            </a:r>
          </a:p>
        </p:txBody>
      </p:sp>
      <p:sp>
        <p:nvSpPr>
          <p:cNvPr id="37892" name="Line 5"/>
          <p:cNvSpPr>
            <a:spLocks noChangeShapeType="1"/>
          </p:cNvSpPr>
          <p:nvPr/>
        </p:nvSpPr>
        <p:spPr bwMode="auto">
          <a:xfrm rot="2537517">
            <a:off x="1316038" y="4335463"/>
            <a:ext cx="14128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1028700" y="46005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7894" name="Text Box 7"/>
          <p:cNvSpPr txBox="1">
            <a:spLocks noChangeArrowheads="1"/>
          </p:cNvSpPr>
          <p:nvPr/>
        </p:nvSpPr>
        <p:spPr bwMode="auto">
          <a:xfrm>
            <a:off x="1495425" y="46005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i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7895" name="Text Box 8"/>
          <p:cNvSpPr txBox="1">
            <a:spLocks noChangeArrowheads="1"/>
          </p:cNvSpPr>
          <p:nvPr/>
        </p:nvSpPr>
        <p:spPr bwMode="auto">
          <a:xfrm>
            <a:off x="3962400" y="4149725"/>
            <a:ext cx="5143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sp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7896" name="Text Box 9"/>
          <p:cNvSpPr txBox="1">
            <a:spLocks noChangeArrowheads="1"/>
          </p:cNvSpPr>
          <p:nvPr/>
        </p:nvSpPr>
        <p:spPr bwMode="auto">
          <a:xfrm>
            <a:off x="4591050" y="34115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e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7897" name="Line 10"/>
          <p:cNvSpPr>
            <a:spLocks noChangeShapeType="1"/>
          </p:cNvSpPr>
          <p:nvPr/>
        </p:nvSpPr>
        <p:spPr bwMode="auto">
          <a:xfrm rot="19062483" flipH="1">
            <a:off x="1603375" y="4346575"/>
            <a:ext cx="130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Text Box 11"/>
          <p:cNvSpPr txBox="1">
            <a:spLocks noChangeArrowheads="1"/>
          </p:cNvSpPr>
          <p:nvPr/>
        </p:nvSpPr>
        <p:spPr bwMode="auto">
          <a:xfrm>
            <a:off x="1404938" y="39481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7899" name="Line 12"/>
          <p:cNvSpPr>
            <a:spLocks noChangeShapeType="1"/>
          </p:cNvSpPr>
          <p:nvPr/>
        </p:nvSpPr>
        <p:spPr bwMode="auto">
          <a:xfrm rot="2537517">
            <a:off x="2165350" y="4330700"/>
            <a:ext cx="1174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Text Box 13"/>
          <p:cNvSpPr txBox="1">
            <a:spLocks noChangeArrowheads="1"/>
          </p:cNvSpPr>
          <p:nvPr/>
        </p:nvSpPr>
        <p:spPr bwMode="auto">
          <a:xfrm>
            <a:off x="1985963" y="4605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y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7901" name="Text Box 14"/>
          <p:cNvSpPr txBox="1">
            <a:spLocks noChangeArrowheads="1"/>
          </p:cNvSpPr>
          <p:nvPr/>
        </p:nvSpPr>
        <p:spPr bwMode="auto">
          <a:xfrm>
            <a:off x="2438400" y="460057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l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7902" name="Text Box 15"/>
          <p:cNvSpPr txBox="1">
            <a:spLocks noChangeArrowheads="1"/>
          </p:cNvSpPr>
          <p:nvPr/>
        </p:nvSpPr>
        <p:spPr bwMode="auto">
          <a:xfrm>
            <a:off x="2128838" y="39481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7903" name="Line 16"/>
          <p:cNvSpPr>
            <a:spLocks noChangeShapeType="1"/>
          </p:cNvSpPr>
          <p:nvPr/>
        </p:nvSpPr>
        <p:spPr bwMode="auto">
          <a:xfrm rot="19062483" flipH="1">
            <a:off x="2460625" y="4354513"/>
            <a:ext cx="1524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Line 17"/>
          <p:cNvSpPr>
            <a:spLocks noChangeShapeType="1"/>
          </p:cNvSpPr>
          <p:nvPr/>
        </p:nvSpPr>
        <p:spPr bwMode="auto">
          <a:xfrm rot="2537517">
            <a:off x="3148013" y="4416425"/>
            <a:ext cx="365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Text Box 18"/>
          <p:cNvSpPr txBox="1">
            <a:spLocks noChangeArrowheads="1"/>
          </p:cNvSpPr>
          <p:nvPr/>
        </p:nvSpPr>
        <p:spPr bwMode="auto">
          <a:xfrm>
            <a:off x="2905125" y="4605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k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7906" name="Text Box 19"/>
          <p:cNvSpPr txBox="1">
            <a:spLocks noChangeArrowheads="1"/>
          </p:cNvSpPr>
          <p:nvPr/>
        </p:nvSpPr>
        <p:spPr bwMode="auto">
          <a:xfrm>
            <a:off x="3357563" y="4605338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.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37907" name="Text Box 20"/>
          <p:cNvSpPr txBox="1">
            <a:spLocks noChangeArrowheads="1"/>
          </p:cNvSpPr>
          <p:nvPr/>
        </p:nvSpPr>
        <p:spPr bwMode="auto">
          <a:xfrm>
            <a:off x="3119438" y="4062413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</a:p>
        </p:txBody>
      </p:sp>
      <p:sp>
        <p:nvSpPr>
          <p:cNvPr id="37908" name="Line 21"/>
          <p:cNvSpPr>
            <a:spLocks noChangeShapeType="1"/>
          </p:cNvSpPr>
          <p:nvPr/>
        </p:nvSpPr>
        <p:spPr bwMode="auto">
          <a:xfrm rot="19062483" flipH="1">
            <a:off x="3556000" y="4413250"/>
            <a:ext cx="14288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Line 22"/>
          <p:cNvSpPr>
            <a:spLocks noChangeShapeType="1"/>
          </p:cNvSpPr>
          <p:nvPr/>
        </p:nvSpPr>
        <p:spPr bwMode="auto">
          <a:xfrm rot="2537517">
            <a:off x="4986338" y="4506913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Text Box 23"/>
          <p:cNvSpPr txBox="1">
            <a:spLocks noChangeArrowheads="1"/>
          </p:cNvSpPr>
          <p:nvPr/>
        </p:nvSpPr>
        <p:spPr bwMode="auto">
          <a:xfrm>
            <a:off x="4786313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r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7911" name="Text Box 24"/>
          <p:cNvSpPr txBox="1">
            <a:spLocks noChangeArrowheads="1"/>
          </p:cNvSpPr>
          <p:nvPr/>
        </p:nvSpPr>
        <p:spPr bwMode="auto">
          <a:xfrm>
            <a:off x="5238750" y="4810125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s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7912" name="Text Box 25"/>
          <p:cNvSpPr txBox="1">
            <a:spLocks noChangeArrowheads="1"/>
          </p:cNvSpPr>
          <p:nvPr/>
        </p:nvSpPr>
        <p:spPr bwMode="auto">
          <a:xfrm>
            <a:off x="5043488" y="41148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7913" name="Line 26"/>
          <p:cNvSpPr>
            <a:spLocks noChangeShapeType="1"/>
          </p:cNvSpPr>
          <p:nvPr/>
        </p:nvSpPr>
        <p:spPr bwMode="auto">
          <a:xfrm rot="19062483" flipH="1">
            <a:off x="5329238" y="4497388"/>
            <a:ext cx="1254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4" name="Line 27"/>
          <p:cNvSpPr>
            <a:spLocks noChangeShapeType="1"/>
          </p:cNvSpPr>
          <p:nvPr/>
        </p:nvSpPr>
        <p:spPr bwMode="auto">
          <a:xfrm rot="2537517">
            <a:off x="5962650" y="4495800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5" name="Text Box 28"/>
          <p:cNvSpPr txBox="1">
            <a:spLocks noChangeArrowheads="1"/>
          </p:cNvSpPr>
          <p:nvPr/>
        </p:nvSpPr>
        <p:spPr bwMode="auto">
          <a:xfrm>
            <a:off x="5762625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n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7916" name="Text Box 29"/>
          <p:cNvSpPr txBox="1">
            <a:spLocks noChangeArrowheads="1"/>
          </p:cNvSpPr>
          <p:nvPr/>
        </p:nvSpPr>
        <p:spPr bwMode="auto">
          <a:xfrm>
            <a:off x="6215063" y="4799013"/>
            <a:ext cx="400050" cy="5143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a</a:t>
            </a:r>
          </a:p>
          <a:p>
            <a:pPr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sz="1800"/>
              <a:t>2</a:t>
            </a:r>
            <a:endParaRPr lang="en-US"/>
          </a:p>
        </p:txBody>
      </p:sp>
      <p:sp>
        <p:nvSpPr>
          <p:cNvPr id="37917" name="Text Box 30"/>
          <p:cNvSpPr txBox="1">
            <a:spLocks noChangeArrowheads="1"/>
          </p:cNvSpPr>
          <p:nvPr/>
        </p:nvSpPr>
        <p:spPr bwMode="auto">
          <a:xfrm>
            <a:off x="6019800" y="41036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7918" name="Line 31"/>
          <p:cNvSpPr>
            <a:spLocks noChangeShapeType="1"/>
          </p:cNvSpPr>
          <p:nvPr/>
        </p:nvSpPr>
        <p:spPr bwMode="auto">
          <a:xfrm rot="19062483" flipH="1">
            <a:off x="6305550" y="4486275"/>
            <a:ext cx="1254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Line 32"/>
          <p:cNvSpPr>
            <a:spLocks noChangeShapeType="1"/>
          </p:cNvSpPr>
          <p:nvPr/>
        </p:nvSpPr>
        <p:spPr bwMode="auto">
          <a:xfrm>
            <a:off x="3890963" y="3943350"/>
            <a:ext cx="2333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0" name="Line 33"/>
          <p:cNvSpPr>
            <a:spLocks noChangeShapeType="1"/>
          </p:cNvSpPr>
          <p:nvPr/>
        </p:nvSpPr>
        <p:spPr bwMode="auto">
          <a:xfrm flipH="1">
            <a:off x="5243513" y="38100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1" name="Line 34"/>
          <p:cNvSpPr>
            <a:spLocks noChangeShapeType="1"/>
          </p:cNvSpPr>
          <p:nvPr/>
        </p:nvSpPr>
        <p:spPr bwMode="auto">
          <a:xfrm flipH="1">
            <a:off x="4743450" y="3019425"/>
            <a:ext cx="352425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Line 35"/>
          <p:cNvSpPr>
            <a:spLocks noChangeShapeType="1"/>
          </p:cNvSpPr>
          <p:nvPr/>
        </p:nvSpPr>
        <p:spPr bwMode="auto">
          <a:xfrm>
            <a:off x="5876925" y="3805238"/>
            <a:ext cx="352425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3" name="Text Box 36"/>
          <p:cNvSpPr txBox="1">
            <a:spLocks noChangeArrowheads="1"/>
          </p:cNvSpPr>
          <p:nvPr/>
        </p:nvSpPr>
        <p:spPr bwMode="auto">
          <a:xfrm>
            <a:off x="1752600" y="33670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4</a:t>
            </a:r>
          </a:p>
        </p:txBody>
      </p:sp>
      <p:sp>
        <p:nvSpPr>
          <p:cNvPr id="37924" name="Line 37"/>
          <p:cNvSpPr>
            <a:spLocks noChangeShapeType="1"/>
          </p:cNvSpPr>
          <p:nvPr/>
        </p:nvSpPr>
        <p:spPr bwMode="auto">
          <a:xfrm rot="2537517">
            <a:off x="1741488" y="3732213"/>
            <a:ext cx="39687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Line 38"/>
          <p:cNvSpPr>
            <a:spLocks noChangeShapeType="1"/>
          </p:cNvSpPr>
          <p:nvPr/>
        </p:nvSpPr>
        <p:spPr bwMode="auto">
          <a:xfrm rot="19062483" flipH="1">
            <a:off x="2146300" y="3722688"/>
            <a:ext cx="39688" cy="233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6" name="Line 39"/>
          <p:cNvSpPr>
            <a:spLocks noChangeShapeType="1"/>
          </p:cNvSpPr>
          <p:nvPr/>
        </p:nvSpPr>
        <p:spPr bwMode="auto">
          <a:xfrm flipH="1">
            <a:off x="2143125" y="3159125"/>
            <a:ext cx="333375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7" name="Text Box 40"/>
          <p:cNvSpPr txBox="1">
            <a:spLocks noChangeArrowheads="1"/>
          </p:cNvSpPr>
          <p:nvPr/>
        </p:nvSpPr>
        <p:spPr bwMode="auto">
          <a:xfrm>
            <a:off x="3533775" y="3557588"/>
            <a:ext cx="4000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6</a:t>
            </a:r>
          </a:p>
        </p:txBody>
      </p:sp>
      <p:sp>
        <p:nvSpPr>
          <p:cNvPr id="37928" name="Line 41"/>
          <p:cNvSpPr>
            <a:spLocks noChangeShapeType="1"/>
          </p:cNvSpPr>
          <p:nvPr/>
        </p:nvSpPr>
        <p:spPr bwMode="auto">
          <a:xfrm rot="2537517" flipH="1">
            <a:off x="3490913" y="3887788"/>
            <a:ext cx="53975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9" name="Line 42"/>
          <p:cNvSpPr>
            <a:spLocks noChangeShapeType="1"/>
          </p:cNvSpPr>
          <p:nvPr/>
        </p:nvSpPr>
        <p:spPr bwMode="auto">
          <a:xfrm>
            <a:off x="3014663" y="3163888"/>
            <a:ext cx="52863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0" name="Text Box 43"/>
          <p:cNvSpPr txBox="1">
            <a:spLocks noChangeArrowheads="1"/>
          </p:cNvSpPr>
          <p:nvPr/>
        </p:nvSpPr>
        <p:spPr bwMode="auto">
          <a:xfrm>
            <a:off x="5538788" y="3429000"/>
            <a:ext cx="40005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8</a:t>
            </a:r>
          </a:p>
        </p:txBody>
      </p:sp>
      <p:sp>
        <p:nvSpPr>
          <p:cNvPr id="37931" name="Line 44"/>
          <p:cNvSpPr>
            <a:spLocks noChangeShapeType="1"/>
          </p:cNvSpPr>
          <p:nvPr/>
        </p:nvSpPr>
        <p:spPr bwMode="auto">
          <a:xfrm>
            <a:off x="5557838" y="3019425"/>
            <a:ext cx="195262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2" name="Text Box 45"/>
          <p:cNvSpPr txBox="1">
            <a:spLocks noChangeArrowheads="1"/>
          </p:cNvSpPr>
          <p:nvPr/>
        </p:nvSpPr>
        <p:spPr bwMode="auto">
          <a:xfrm>
            <a:off x="2476500" y="2800350"/>
            <a:ext cx="533400" cy="3762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10</a:t>
            </a:r>
          </a:p>
        </p:txBody>
      </p:sp>
      <p:sp>
        <p:nvSpPr>
          <p:cNvPr id="37933" name="Line 46"/>
          <p:cNvSpPr>
            <a:spLocks noChangeShapeType="1"/>
          </p:cNvSpPr>
          <p:nvPr/>
        </p:nvSpPr>
        <p:spPr bwMode="auto">
          <a:xfrm flipH="1">
            <a:off x="3000375" y="2392363"/>
            <a:ext cx="70485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Text Box 47"/>
          <p:cNvSpPr txBox="1">
            <a:spLocks noChangeArrowheads="1"/>
          </p:cNvSpPr>
          <p:nvPr/>
        </p:nvSpPr>
        <p:spPr bwMode="auto">
          <a:xfrm>
            <a:off x="5081588" y="26431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16</a:t>
            </a:r>
          </a:p>
        </p:txBody>
      </p:sp>
      <p:sp>
        <p:nvSpPr>
          <p:cNvPr id="37935" name="Line 48"/>
          <p:cNvSpPr>
            <a:spLocks noChangeShapeType="1"/>
          </p:cNvSpPr>
          <p:nvPr/>
        </p:nvSpPr>
        <p:spPr bwMode="auto">
          <a:xfrm>
            <a:off x="4286250" y="2392363"/>
            <a:ext cx="8096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6" name="Text Box 49"/>
          <p:cNvSpPr txBox="1">
            <a:spLocks noChangeArrowheads="1"/>
          </p:cNvSpPr>
          <p:nvPr/>
        </p:nvSpPr>
        <p:spPr bwMode="auto">
          <a:xfrm>
            <a:off x="3729038" y="2033588"/>
            <a:ext cx="552450" cy="376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sz="180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14367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0" y="712788"/>
            <a:ext cx="8243887" cy="811212"/>
          </a:xfrm>
        </p:spPr>
        <p:txBody>
          <a:bodyPr/>
          <a:lstStyle/>
          <a:p>
            <a:r>
              <a:rPr lang="en-US" dirty="0"/>
              <a:t>Huffman </a:t>
            </a:r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63687"/>
            <a:ext cx="7239000" cy="5065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Widely used data compression technique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Use in </a:t>
            </a:r>
            <a:r>
              <a:rPr lang="en-US" sz="2800" dirty="0"/>
              <a:t>computer networks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To transmit data to its destination faster ,it is necessary to either increase bandwidth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Or the other way is to send data </a:t>
            </a:r>
            <a:r>
              <a:rPr lang="en-US" sz="2800" dirty="0" smtClean="0"/>
              <a:t>in fact </a:t>
            </a:r>
            <a:r>
              <a:rPr lang="en-US" sz="2800" dirty="0"/>
              <a:t>less data by means of data compression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JPEG uses this technique for compression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Mostly used for text document compression</a:t>
            </a:r>
          </a:p>
        </p:txBody>
      </p:sp>
    </p:spTree>
    <p:extLst>
      <p:ext uri="{BB962C8B-B14F-4D97-AF65-F5344CB8AC3E}">
        <p14:creationId xmlns:p14="http://schemas.microsoft.com/office/powerpoint/2010/main" val="397647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7744" y="609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Encoding the File</a:t>
            </a:r>
            <a:br>
              <a:rPr lang="en-US" dirty="0" smtClean="0"/>
            </a:br>
            <a:r>
              <a:rPr lang="en-US" sz="3200" dirty="0" smtClean="0"/>
              <a:t>Traverse Tree for Codes</a:t>
            </a:r>
            <a:endParaRPr lang="en-US" dirty="0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75855" y="2051051"/>
            <a:ext cx="4095750" cy="4114800"/>
          </a:xfrm>
        </p:spPr>
        <p:txBody>
          <a:bodyPr/>
          <a:lstStyle/>
          <a:p>
            <a:r>
              <a:rPr lang="en-US" sz="2400" dirty="0" smtClean="0"/>
              <a:t>Perform a traversal of the tree to obtain new code words</a:t>
            </a:r>
          </a:p>
          <a:p>
            <a:r>
              <a:rPr lang="en-US" sz="2400" dirty="0" smtClean="0"/>
              <a:t>Going left is a 0 going right is a 1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ode word is only completed when a leaf node is reached </a:t>
            </a:r>
          </a:p>
        </p:txBody>
      </p:sp>
      <p:grpSp>
        <p:nvGrpSpPr>
          <p:cNvPr id="40965" name="Group 52"/>
          <p:cNvGrpSpPr>
            <a:grpSpLocks/>
          </p:cNvGrpSpPr>
          <p:nvPr/>
        </p:nvGrpSpPr>
        <p:grpSpPr bwMode="auto">
          <a:xfrm>
            <a:off x="4857750" y="2335213"/>
            <a:ext cx="3643313" cy="3365500"/>
            <a:chOff x="3060" y="1471"/>
            <a:chExt cx="2295" cy="2120"/>
          </a:xfrm>
        </p:grpSpPr>
        <p:sp>
          <p:nvSpPr>
            <p:cNvPr id="40966" name="Line 6"/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Text Box 7"/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Text Box 12"/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4" name="Text Box 14"/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40977" name="Line 17"/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Line 18"/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Text Box 19"/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0980" name="Text Box 20"/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0981" name="Text Box 21"/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40982" name="Line 22"/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Line 23"/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Text Box 24"/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0985" name="Text Box 25"/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0986" name="Text Box 26"/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0987" name="Line 27"/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8" name="Line 28"/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9" name="Text Box 29"/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0990" name="Text Box 30"/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0991" name="Text Box 31"/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0992" name="Line 32"/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3" name="Line 33"/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4" name="Line 34"/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5" name="Line 35"/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6" name="Line 36"/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7" name="Text Box 37"/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0998" name="Line 38"/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9" name="Line 39"/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0" name="Line 40"/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1" name="Text Box 41"/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6</a:t>
              </a:r>
            </a:p>
          </p:txBody>
        </p:sp>
        <p:sp>
          <p:nvSpPr>
            <p:cNvPr id="41002" name="Line 42"/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3" name="Line 43"/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4" name="Text Box 44"/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41005" name="Line 45"/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6" name="Text Box 46"/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10</a:t>
              </a:r>
            </a:p>
          </p:txBody>
        </p:sp>
        <p:sp>
          <p:nvSpPr>
            <p:cNvPr id="41007" name="Line 47"/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8" name="Text Box 48"/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16</a:t>
              </a:r>
            </a:p>
          </p:txBody>
        </p:sp>
        <p:sp>
          <p:nvSpPr>
            <p:cNvPr id="41009" name="Line 49"/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0" name="Text Box 50"/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26</a:t>
              </a:r>
            </a:p>
          </p:txBody>
        </p:sp>
        <p:sp>
          <p:nvSpPr>
            <p:cNvPr id="41011" name="Line 51"/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58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Encoding the File</a:t>
            </a:r>
            <a:br>
              <a:rPr lang="en-US" dirty="0" smtClean="0"/>
            </a:br>
            <a:r>
              <a:rPr lang="en-US" sz="3200" dirty="0" smtClean="0"/>
              <a:t>Traverse Tree for Codes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000272"/>
            <a:ext cx="3810000" cy="45529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800" smtClean="0"/>
              <a:t>Char		Code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smtClean="0"/>
              <a:t>E			0000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smtClean="0"/>
              <a:t>i			0001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smtClean="0"/>
              <a:t>y			0010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smtClean="0"/>
              <a:t>l			0011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smtClean="0"/>
              <a:t>k			0100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smtClean="0"/>
              <a:t>.			0101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smtClean="0"/>
              <a:t>space	011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smtClean="0"/>
              <a:t>e			10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smtClean="0"/>
              <a:t>r			1100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smtClean="0"/>
              <a:t>s			1101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smtClean="0"/>
              <a:t>n			1110</a:t>
            </a:r>
          </a:p>
          <a:p>
            <a:pPr>
              <a:lnSpc>
                <a:spcPct val="60000"/>
              </a:lnSpc>
              <a:buFont typeface="Symbol" pitchFamily="18" charset="2"/>
              <a:buNone/>
            </a:pPr>
            <a:r>
              <a:rPr lang="en-US" sz="2800" smtClean="0"/>
              <a:t>a			1111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4718483" y="2342140"/>
            <a:ext cx="3643313" cy="3365500"/>
            <a:chOff x="3060" y="1471"/>
            <a:chExt cx="2295" cy="2120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 rot="2537517">
              <a:off x="3178" y="3010"/>
              <a:ext cx="58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Text Box 7"/>
            <p:cNvSpPr txBox="1">
              <a:spLocks noChangeArrowheads="1"/>
            </p:cNvSpPr>
            <p:nvPr/>
          </p:nvSpPr>
          <p:spPr bwMode="auto">
            <a:xfrm>
              <a:off x="3060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1992" name="Text Box 8"/>
            <p:cNvSpPr txBox="1">
              <a:spLocks noChangeArrowheads="1"/>
            </p:cNvSpPr>
            <p:nvPr/>
          </p:nvSpPr>
          <p:spPr bwMode="auto">
            <a:xfrm>
              <a:off x="3252" y="3154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i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1993" name="Text Box 9"/>
            <p:cNvSpPr txBox="1">
              <a:spLocks noChangeArrowheads="1"/>
            </p:cNvSpPr>
            <p:nvPr/>
          </p:nvSpPr>
          <p:spPr bwMode="auto">
            <a:xfrm>
              <a:off x="4265" y="2909"/>
              <a:ext cx="308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sp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1994" name="Text Box 10"/>
            <p:cNvSpPr txBox="1">
              <a:spLocks noChangeArrowheads="1"/>
            </p:cNvSpPr>
            <p:nvPr/>
          </p:nvSpPr>
          <p:spPr bwMode="auto">
            <a:xfrm>
              <a:off x="4523" y="2509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e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9062483" flipH="1">
              <a:off x="3296" y="3016"/>
              <a:ext cx="5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Text Box 12"/>
            <p:cNvSpPr txBox="1">
              <a:spLocks noChangeArrowheads="1"/>
            </p:cNvSpPr>
            <p:nvPr/>
          </p:nvSpPr>
          <p:spPr bwMode="auto">
            <a:xfrm>
              <a:off x="3215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41997" name="Line 13"/>
            <p:cNvSpPr>
              <a:spLocks noChangeShapeType="1"/>
            </p:cNvSpPr>
            <p:nvPr/>
          </p:nvSpPr>
          <p:spPr bwMode="auto">
            <a:xfrm rot="2537517">
              <a:off x="3527" y="3007"/>
              <a:ext cx="48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8" name="Text Box 14"/>
            <p:cNvSpPr txBox="1">
              <a:spLocks noChangeArrowheads="1"/>
            </p:cNvSpPr>
            <p:nvPr/>
          </p:nvSpPr>
          <p:spPr bwMode="auto">
            <a:xfrm>
              <a:off x="3453" y="3156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y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1999" name="Text Box 15"/>
            <p:cNvSpPr txBox="1">
              <a:spLocks noChangeArrowheads="1"/>
            </p:cNvSpPr>
            <p:nvPr/>
          </p:nvSpPr>
          <p:spPr bwMode="auto">
            <a:xfrm>
              <a:off x="3640" y="3154"/>
              <a:ext cx="163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l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2000" name="Text Box 16"/>
            <p:cNvSpPr txBox="1">
              <a:spLocks noChangeArrowheads="1"/>
            </p:cNvSpPr>
            <p:nvPr/>
          </p:nvSpPr>
          <p:spPr bwMode="auto">
            <a:xfrm>
              <a:off x="3512" y="280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42001" name="Line 17"/>
            <p:cNvSpPr>
              <a:spLocks noChangeShapeType="1"/>
            </p:cNvSpPr>
            <p:nvPr/>
          </p:nvSpPr>
          <p:spPr bwMode="auto">
            <a:xfrm rot="19062483" flipH="1">
              <a:off x="3648" y="3020"/>
              <a:ext cx="63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Line 18"/>
            <p:cNvSpPr>
              <a:spLocks noChangeShapeType="1"/>
            </p:cNvSpPr>
            <p:nvPr/>
          </p:nvSpPr>
          <p:spPr bwMode="auto">
            <a:xfrm rot="2537517">
              <a:off x="3931" y="3054"/>
              <a:ext cx="15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3" name="Text Box 19"/>
            <p:cNvSpPr txBox="1">
              <a:spLocks noChangeArrowheads="1"/>
            </p:cNvSpPr>
            <p:nvPr/>
          </p:nvSpPr>
          <p:spPr bwMode="auto">
            <a:xfrm>
              <a:off x="3831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k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2004" name="Text Box 20"/>
            <p:cNvSpPr txBox="1">
              <a:spLocks noChangeArrowheads="1"/>
            </p:cNvSpPr>
            <p:nvPr/>
          </p:nvSpPr>
          <p:spPr bwMode="auto">
            <a:xfrm>
              <a:off x="4017" y="3156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.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42005" name="Text Box 21"/>
            <p:cNvSpPr txBox="1">
              <a:spLocks noChangeArrowheads="1"/>
            </p:cNvSpPr>
            <p:nvPr/>
          </p:nvSpPr>
          <p:spPr bwMode="auto">
            <a:xfrm>
              <a:off x="3918" y="2862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</a:p>
          </p:txBody>
        </p:sp>
        <p:sp>
          <p:nvSpPr>
            <p:cNvPr id="42006" name="Line 22"/>
            <p:cNvSpPr>
              <a:spLocks noChangeShapeType="1"/>
            </p:cNvSpPr>
            <p:nvPr/>
          </p:nvSpPr>
          <p:spPr bwMode="auto">
            <a:xfrm rot="19062483" flipH="1">
              <a:off x="4098" y="3052"/>
              <a:ext cx="6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7" name="Line 23"/>
            <p:cNvSpPr>
              <a:spLocks noChangeShapeType="1"/>
            </p:cNvSpPr>
            <p:nvPr/>
          </p:nvSpPr>
          <p:spPr bwMode="auto">
            <a:xfrm rot="2537517">
              <a:off x="4686" y="3103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Text Box 24"/>
            <p:cNvSpPr txBox="1">
              <a:spLocks noChangeArrowheads="1"/>
            </p:cNvSpPr>
            <p:nvPr/>
          </p:nvSpPr>
          <p:spPr bwMode="auto">
            <a:xfrm>
              <a:off x="4604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r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2009" name="Text Box 25"/>
            <p:cNvSpPr txBox="1">
              <a:spLocks noChangeArrowheads="1"/>
            </p:cNvSpPr>
            <p:nvPr/>
          </p:nvSpPr>
          <p:spPr bwMode="auto">
            <a:xfrm>
              <a:off x="4790" y="3267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s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2010" name="Text Box 26"/>
            <p:cNvSpPr txBox="1">
              <a:spLocks noChangeArrowheads="1"/>
            </p:cNvSpPr>
            <p:nvPr/>
          </p:nvSpPr>
          <p:spPr bwMode="auto">
            <a:xfrm>
              <a:off x="4710" y="2890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2011" name="Line 27"/>
            <p:cNvSpPr>
              <a:spLocks noChangeShapeType="1"/>
            </p:cNvSpPr>
            <p:nvPr/>
          </p:nvSpPr>
          <p:spPr bwMode="auto">
            <a:xfrm rot="19062483" flipH="1">
              <a:off x="4827" y="3098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2" name="Line 28"/>
            <p:cNvSpPr>
              <a:spLocks noChangeShapeType="1"/>
            </p:cNvSpPr>
            <p:nvPr/>
          </p:nvSpPr>
          <p:spPr bwMode="auto">
            <a:xfrm rot="2537517">
              <a:off x="5087" y="3097"/>
              <a:ext cx="51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3" name="Text Box 29"/>
            <p:cNvSpPr txBox="1">
              <a:spLocks noChangeArrowheads="1"/>
            </p:cNvSpPr>
            <p:nvPr/>
          </p:nvSpPr>
          <p:spPr bwMode="auto">
            <a:xfrm>
              <a:off x="5005" y="3261"/>
              <a:ext cx="165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n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2014" name="Text Box 30"/>
            <p:cNvSpPr txBox="1">
              <a:spLocks noChangeArrowheads="1"/>
            </p:cNvSpPr>
            <p:nvPr/>
          </p:nvSpPr>
          <p:spPr bwMode="auto">
            <a:xfrm>
              <a:off x="5191" y="3261"/>
              <a:ext cx="164" cy="3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a</a:t>
              </a:r>
            </a:p>
            <a:p>
              <a:pPr>
                <a:lnSpc>
                  <a:spcPct val="0"/>
                </a:lnSpc>
                <a:spcBef>
                  <a:spcPct val="50000"/>
                </a:spcBef>
                <a:buFontTx/>
                <a:buNone/>
              </a:pPr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42015" name="Text Box 31"/>
            <p:cNvSpPr txBox="1">
              <a:spLocks noChangeArrowheads="1"/>
            </p:cNvSpPr>
            <p:nvPr/>
          </p:nvSpPr>
          <p:spPr bwMode="auto">
            <a:xfrm>
              <a:off x="5110" y="2884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2016" name="Line 32"/>
            <p:cNvSpPr>
              <a:spLocks noChangeShapeType="1"/>
            </p:cNvSpPr>
            <p:nvPr/>
          </p:nvSpPr>
          <p:spPr bwMode="auto">
            <a:xfrm rot="19062483" flipH="1">
              <a:off x="5228" y="3092"/>
              <a:ext cx="51" cy="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7" name="Line 33"/>
            <p:cNvSpPr>
              <a:spLocks noChangeShapeType="1"/>
            </p:cNvSpPr>
            <p:nvPr/>
          </p:nvSpPr>
          <p:spPr bwMode="auto">
            <a:xfrm>
              <a:off x="4236" y="2797"/>
              <a:ext cx="96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8" name="Line 34"/>
            <p:cNvSpPr>
              <a:spLocks noChangeShapeType="1"/>
            </p:cNvSpPr>
            <p:nvPr/>
          </p:nvSpPr>
          <p:spPr bwMode="auto">
            <a:xfrm flipH="1">
              <a:off x="4792" y="2725"/>
              <a:ext cx="144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9" name="Line 35"/>
            <p:cNvSpPr>
              <a:spLocks noChangeShapeType="1"/>
            </p:cNvSpPr>
            <p:nvPr/>
          </p:nvSpPr>
          <p:spPr bwMode="auto">
            <a:xfrm flipH="1">
              <a:off x="4586" y="2296"/>
              <a:ext cx="14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0" name="Line 36"/>
            <p:cNvSpPr>
              <a:spLocks noChangeShapeType="1"/>
            </p:cNvSpPr>
            <p:nvPr/>
          </p:nvSpPr>
          <p:spPr bwMode="auto">
            <a:xfrm>
              <a:off x="5052" y="2723"/>
              <a:ext cx="145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1" name="Text Box 37"/>
            <p:cNvSpPr txBox="1">
              <a:spLocks noChangeArrowheads="1"/>
            </p:cNvSpPr>
            <p:nvPr/>
          </p:nvSpPr>
          <p:spPr bwMode="auto">
            <a:xfrm>
              <a:off x="3357" y="2485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4</a:t>
              </a:r>
            </a:p>
          </p:txBody>
        </p:sp>
        <p:sp>
          <p:nvSpPr>
            <p:cNvPr id="42022" name="Line 38"/>
            <p:cNvSpPr>
              <a:spLocks noChangeShapeType="1"/>
            </p:cNvSpPr>
            <p:nvPr/>
          </p:nvSpPr>
          <p:spPr bwMode="auto">
            <a:xfrm rot="2537517">
              <a:off x="3353" y="2683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3" name="Line 39"/>
            <p:cNvSpPr>
              <a:spLocks noChangeShapeType="1"/>
            </p:cNvSpPr>
            <p:nvPr/>
          </p:nvSpPr>
          <p:spPr bwMode="auto">
            <a:xfrm rot="19062483" flipH="1">
              <a:off x="3519" y="2678"/>
              <a:ext cx="1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4" name="Line 40"/>
            <p:cNvSpPr>
              <a:spLocks noChangeShapeType="1"/>
            </p:cNvSpPr>
            <p:nvPr/>
          </p:nvSpPr>
          <p:spPr bwMode="auto">
            <a:xfrm flipH="1">
              <a:off x="3518" y="2372"/>
              <a:ext cx="137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5" name="Text Box 41"/>
            <p:cNvSpPr txBox="1">
              <a:spLocks noChangeArrowheads="1"/>
            </p:cNvSpPr>
            <p:nvPr/>
          </p:nvSpPr>
          <p:spPr bwMode="auto">
            <a:xfrm>
              <a:off x="4089" y="2588"/>
              <a:ext cx="164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6</a:t>
              </a:r>
            </a:p>
          </p:txBody>
        </p:sp>
        <p:sp>
          <p:nvSpPr>
            <p:cNvPr id="42026" name="Line 42"/>
            <p:cNvSpPr>
              <a:spLocks noChangeShapeType="1"/>
            </p:cNvSpPr>
            <p:nvPr/>
          </p:nvSpPr>
          <p:spPr bwMode="auto">
            <a:xfrm rot="2537517" flipH="1">
              <a:off x="4072" y="2767"/>
              <a:ext cx="22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7" name="Line 43"/>
            <p:cNvSpPr>
              <a:spLocks noChangeShapeType="1"/>
            </p:cNvSpPr>
            <p:nvPr/>
          </p:nvSpPr>
          <p:spPr bwMode="auto">
            <a:xfrm>
              <a:off x="3876" y="2375"/>
              <a:ext cx="217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8" name="Text Box 44"/>
            <p:cNvSpPr txBox="1">
              <a:spLocks noChangeArrowheads="1"/>
            </p:cNvSpPr>
            <p:nvPr/>
          </p:nvSpPr>
          <p:spPr bwMode="auto">
            <a:xfrm>
              <a:off x="4913" y="2519"/>
              <a:ext cx="165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8</a:t>
              </a:r>
            </a:p>
          </p:txBody>
        </p:sp>
        <p:sp>
          <p:nvSpPr>
            <p:cNvPr id="42029" name="Line 45"/>
            <p:cNvSpPr>
              <a:spLocks noChangeShapeType="1"/>
            </p:cNvSpPr>
            <p:nvPr/>
          </p:nvSpPr>
          <p:spPr bwMode="auto">
            <a:xfrm>
              <a:off x="4921" y="2296"/>
              <a:ext cx="8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0" name="Text Box 46"/>
            <p:cNvSpPr txBox="1">
              <a:spLocks noChangeArrowheads="1"/>
            </p:cNvSpPr>
            <p:nvPr/>
          </p:nvSpPr>
          <p:spPr bwMode="auto">
            <a:xfrm>
              <a:off x="3619" y="2166"/>
              <a:ext cx="35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10</a:t>
              </a:r>
            </a:p>
          </p:txBody>
        </p:sp>
        <p:sp>
          <p:nvSpPr>
            <p:cNvPr id="42031" name="Line 47"/>
            <p:cNvSpPr>
              <a:spLocks noChangeShapeType="1"/>
            </p:cNvSpPr>
            <p:nvPr/>
          </p:nvSpPr>
          <p:spPr bwMode="auto">
            <a:xfrm flipH="1">
              <a:off x="3870" y="1956"/>
              <a:ext cx="29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2" name="Text Box 48"/>
            <p:cNvSpPr txBox="1">
              <a:spLocks noChangeArrowheads="1"/>
            </p:cNvSpPr>
            <p:nvPr/>
          </p:nvSpPr>
          <p:spPr bwMode="auto">
            <a:xfrm>
              <a:off x="4712" y="2056"/>
              <a:ext cx="397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16</a:t>
              </a:r>
            </a:p>
          </p:txBody>
        </p:sp>
        <p:sp>
          <p:nvSpPr>
            <p:cNvPr id="42033" name="Line 49"/>
            <p:cNvSpPr>
              <a:spLocks noChangeShapeType="1"/>
            </p:cNvSpPr>
            <p:nvPr/>
          </p:nvSpPr>
          <p:spPr bwMode="auto">
            <a:xfrm>
              <a:off x="4398" y="1956"/>
              <a:ext cx="333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4" name="Text Box 50"/>
            <p:cNvSpPr txBox="1">
              <a:spLocks noChangeArrowheads="1"/>
            </p:cNvSpPr>
            <p:nvPr/>
          </p:nvSpPr>
          <p:spPr bwMode="auto">
            <a:xfrm>
              <a:off x="4122" y="1750"/>
              <a:ext cx="311" cy="237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chemeClr val="tx1"/>
                  </a:solidFill>
                  <a:latin typeface="Courier New" pitchFamily="1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sz="1800"/>
                <a:t>26</a:t>
              </a:r>
            </a:p>
          </p:txBody>
        </p:sp>
        <p:sp>
          <p:nvSpPr>
            <p:cNvPr id="42035" name="Line 51"/>
            <p:cNvSpPr>
              <a:spLocks noChangeShapeType="1"/>
            </p:cNvSpPr>
            <p:nvPr/>
          </p:nvSpPr>
          <p:spPr bwMode="auto">
            <a:xfrm>
              <a:off x="4289" y="1471"/>
              <a:ext cx="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636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Encoding the File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56071" y="1783773"/>
            <a:ext cx="4343400" cy="1581150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Rescan text and encode file using new code words</a:t>
            </a:r>
          </a:p>
          <a:p>
            <a:pPr>
              <a:buFont typeface="Symbol" pitchFamily="18" charset="2"/>
              <a:buNone/>
            </a:pPr>
            <a:r>
              <a:rPr lang="en-US" sz="2000" dirty="0" smtClean="0"/>
              <a:t>Eerie eyes seen near lake.</a:t>
            </a:r>
          </a:p>
          <a:p>
            <a:pPr>
              <a:buFont typeface="Symbol" pitchFamily="18" charset="2"/>
              <a:buNone/>
            </a:pPr>
            <a:endParaRPr lang="en-US" sz="3600" dirty="0" smtClean="0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5105400" y="1790700"/>
            <a:ext cx="3276600" cy="424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 typeface="Symbol" pitchFamily="18" charset="2"/>
              <a:buNone/>
            </a:pPr>
            <a:r>
              <a:rPr lang="en-US" sz="2600"/>
              <a:t>Char		Code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/>
              <a:t>E			0000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/>
              <a:t>i			0001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/>
              <a:t>y			0010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/>
              <a:t>l			0011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/>
              <a:t>k			0100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/>
              <a:t>.			0101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/>
              <a:t>space	011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/>
              <a:t>e			10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/>
              <a:t>r			1100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/>
              <a:t>s			1101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/>
              <a:t>n			1110</a:t>
            </a:r>
          </a:p>
          <a:p>
            <a:pPr marL="342900" indent="-342900">
              <a:lnSpc>
                <a:spcPct val="60000"/>
              </a:lnSpc>
              <a:buFont typeface="Symbol" pitchFamily="18" charset="2"/>
              <a:buNone/>
            </a:pPr>
            <a:r>
              <a:rPr lang="en-US" sz="2600"/>
              <a:t>a			1111</a:t>
            </a:r>
            <a:endParaRPr lang="en-US"/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656071" y="3221038"/>
            <a:ext cx="4296930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buFontTx/>
              <a:buNone/>
            </a:pPr>
            <a:r>
              <a:rPr lang="en-US"/>
              <a:t>0000101100000110011100010101101101001111101011111100011001111110100100101</a:t>
            </a:r>
          </a:p>
        </p:txBody>
      </p:sp>
    </p:spTree>
    <p:extLst>
      <p:ext uri="{BB962C8B-B14F-4D97-AF65-F5344CB8AC3E}">
        <p14:creationId xmlns:p14="http://schemas.microsoft.com/office/powerpoint/2010/main" val="51379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Encoding the File</a:t>
            </a:r>
            <a:br>
              <a:rPr lang="en-US" dirty="0" smtClean="0"/>
            </a:br>
            <a:r>
              <a:rPr lang="en-US" sz="3200" dirty="0" smtClean="0"/>
              <a:t>Results</a:t>
            </a:r>
            <a:endParaRPr lang="en-US" dirty="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" y="1905000"/>
            <a:ext cx="4343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Have we made things any better?</a:t>
            </a:r>
          </a:p>
          <a:p>
            <a:endParaRPr lang="en-US" dirty="0" smtClean="0"/>
          </a:p>
          <a:p>
            <a:r>
              <a:rPr lang="en-US" dirty="0" smtClean="0"/>
              <a:t>73 bits to encode the text</a:t>
            </a:r>
          </a:p>
          <a:p>
            <a:endParaRPr lang="en-US" dirty="0" smtClean="0"/>
          </a:p>
          <a:p>
            <a:r>
              <a:rPr lang="en-US" dirty="0" smtClean="0"/>
              <a:t>ASCII would take 8 * 26 = 208 bits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946525" y="4495800"/>
            <a:ext cx="4435475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urier New" pitchFamily="1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urier New" pitchFamily="1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urier New" pitchFamily="1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Courier New" pitchFamily="1" charset="0"/>
              </a:defRPr>
            </a:lvl9pPr>
          </a:lstStyle>
          <a:p>
            <a:pPr>
              <a:buFontTx/>
              <a:buNone/>
            </a:pPr>
            <a:r>
              <a:rPr lang="en-US" dirty="0"/>
              <a:t>0000101100000110011100010101101101001111101011111100011001111110100100101</a:t>
            </a:r>
          </a:p>
        </p:txBody>
      </p:sp>
    </p:spTree>
    <p:extLst>
      <p:ext uri="{BB962C8B-B14F-4D97-AF65-F5344CB8AC3E}">
        <p14:creationId xmlns:p14="http://schemas.microsoft.com/office/powerpoint/2010/main" val="188069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Assignment # 4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6"/>
            <a:ext cx="6766560" cy="3976743"/>
          </a:xfrm>
        </p:spPr>
        <p:txBody>
          <a:bodyPr/>
          <a:lstStyle/>
          <a:p>
            <a:r>
              <a:rPr lang="en-US" b="1" dirty="0"/>
              <a:t>Implement the Algorithm of </a:t>
            </a:r>
            <a:r>
              <a:rPr lang="en-US" b="1" dirty="0" smtClean="0"/>
              <a:t>Huffman Coding in </a:t>
            </a:r>
            <a:r>
              <a:rPr lang="en-US" b="1" dirty="0"/>
              <a:t>any of the programming language. </a:t>
            </a:r>
            <a:endParaRPr lang="en-US" b="1" dirty="0" smtClean="0"/>
          </a:p>
          <a:p>
            <a:r>
              <a:rPr lang="en-US" b="1" dirty="0" smtClean="0"/>
              <a:t>Input a string and return the frequency of alphabets</a:t>
            </a:r>
          </a:p>
          <a:p>
            <a:r>
              <a:rPr lang="en-US" b="1" dirty="0" smtClean="0"/>
              <a:t>Return  the binary code of alphabets</a:t>
            </a:r>
          </a:p>
          <a:p>
            <a:r>
              <a:rPr lang="en-US" b="1" smtClean="0"/>
              <a:t>Code </a:t>
            </a:r>
            <a:r>
              <a:rPr lang="en-US" b="1" dirty="0"/>
              <a:t>must be in running form.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85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comb/>
      </p:transition>
    </mc:Choice>
    <mc:Fallback xmlns="">
      <p:transition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-20782" y="685800"/>
            <a:ext cx="8243887" cy="65881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6781800" cy="5294313"/>
          </a:xfrm>
        </p:spPr>
        <p:txBody>
          <a:bodyPr>
            <a:normAutofit/>
          </a:bodyPr>
          <a:lstStyle/>
          <a:p>
            <a:r>
              <a:rPr lang="en-US" sz="2800" dirty="0"/>
              <a:t>Suppose we want to send message “</a:t>
            </a:r>
            <a:r>
              <a:rPr lang="en-US" sz="2800" dirty="0" err="1"/>
              <a:t>abacacacda</a:t>
            </a:r>
            <a:r>
              <a:rPr lang="en-US" sz="2800" dirty="0"/>
              <a:t>”</a:t>
            </a:r>
          </a:p>
          <a:p>
            <a:r>
              <a:rPr lang="en-US" sz="2800" dirty="0"/>
              <a:t>If we do not use compression than this message will take </a:t>
            </a:r>
            <a:r>
              <a:rPr lang="en-US" sz="2800" b="1" dirty="0"/>
              <a:t>8n</a:t>
            </a:r>
            <a:r>
              <a:rPr lang="en-US" sz="2800" dirty="0"/>
              <a:t> bits which are 8.10=80 bits using ASCII standard</a:t>
            </a:r>
          </a:p>
          <a:p>
            <a:r>
              <a:rPr lang="en-US" sz="2800" dirty="0"/>
              <a:t>For compression first we build table of frequencies</a:t>
            </a:r>
          </a:p>
          <a:p>
            <a:r>
              <a:rPr lang="en-US" sz="2800" dirty="0"/>
              <a:t>Then we build a binary tree for codes</a:t>
            </a:r>
          </a:p>
        </p:txBody>
      </p:sp>
    </p:spTree>
    <p:extLst>
      <p:ext uri="{BB962C8B-B14F-4D97-AF65-F5344CB8AC3E}">
        <p14:creationId xmlns:p14="http://schemas.microsoft.com/office/powerpoint/2010/main" val="116214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-990600" y="636588"/>
            <a:ext cx="8243887" cy="65881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Huffman Encoding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58887"/>
            <a:ext cx="6934200" cy="5141913"/>
          </a:xfrm>
        </p:spPr>
        <p:txBody>
          <a:bodyPr/>
          <a:lstStyle/>
          <a:p>
            <a:r>
              <a:rPr lang="en-US" sz="2800" dirty="0"/>
              <a:t>This algorithm was introduced by David Huffman as part of a course assignment at MIT</a:t>
            </a:r>
          </a:p>
          <a:p>
            <a:r>
              <a:rPr lang="en-US" sz="2800" dirty="0"/>
              <a:t>This algorithm uses a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full binary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/>
              <a:t>to represent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variable-length codes</a:t>
            </a:r>
          </a:p>
          <a:p>
            <a:r>
              <a:rPr lang="en-US" sz="2800" dirty="0"/>
              <a:t>In variable-length code frequent words has short length code and infrequent words has long length codes</a:t>
            </a:r>
          </a:p>
          <a:p>
            <a:r>
              <a:rPr lang="en-US" sz="2800" dirty="0"/>
              <a:t>The leaves of the tree represent the character</a:t>
            </a:r>
          </a:p>
        </p:txBody>
      </p:sp>
    </p:spTree>
    <p:extLst>
      <p:ext uri="{BB962C8B-B14F-4D97-AF65-F5344CB8AC3E}">
        <p14:creationId xmlns:p14="http://schemas.microsoft.com/office/powerpoint/2010/main" val="319211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6" name="Group 4"/>
          <p:cNvGraphicFramePr>
            <a:graphicFrameLocks noGrp="1"/>
          </p:cNvGraphicFramePr>
          <p:nvPr>
            <p:extLst/>
          </p:nvPr>
        </p:nvGraphicFramePr>
        <p:xfrm>
          <a:off x="1828800" y="1722120"/>
          <a:ext cx="4648200" cy="1554480"/>
        </p:xfrm>
        <a:graphic>
          <a:graphicData uri="http://schemas.openxmlformats.org/drawingml/2006/table">
            <a:tbl>
              <a:tblPr/>
              <a:tblGrid>
                <a:gridCol w="2057400"/>
                <a:gridCol w="609600"/>
                <a:gridCol w="609600"/>
                <a:gridCol w="609600"/>
                <a:gridCol w="762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P=(F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/∑F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1219200" y="579120"/>
            <a:ext cx="6705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A table for the string “</a:t>
            </a:r>
            <a:r>
              <a:rPr lang="en-US" sz="2800" dirty="0" err="1"/>
              <a:t>abacacacda</a:t>
            </a:r>
            <a:r>
              <a:rPr lang="en-US" sz="2800" dirty="0"/>
              <a:t>” by scanning the string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838200" y="3276600"/>
            <a:ext cx="74676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/>
              <a:t>Next step is to build a tree bottom-up using the greedy approach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Greedy approach is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to always </a:t>
            </a:r>
            <a:r>
              <a:rPr lang="en-US" sz="2800" dirty="0" smtClean="0"/>
              <a:t>pick </a:t>
            </a:r>
            <a:r>
              <a:rPr lang="en-US" sz="2800" dirty="0"/>
              <a:t>the two less frequencies and build a sub-tree and so 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/>
              <a:t>This tree holds the </a:t>
            </a:r>
            <a:r>
              <a:rPr lang="en-US" sz="2800" b="1" dirty="0"/>
              <a:t>prefix property</a:t>
            </a:r>
          </a:p>
        </p:txBody>
      </p:sp>
    </p:spTree>
    <p:extLst>
      <p:ext uri="{BB962C8B-B14F-4D97-AF65-F5344CB8AC3E}">
        <p14:creationId xmlns:p14="http://schemas.microsoft.com/office/powerpoint/2010/main" val="306217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2" grpId="0"/>
      <p:bldP spid="338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3" name="Oval 43"/>
          <p:cNvSpPr>
            <a:spLocks noChangeArrowheads="1"/>
          </p:cNvSpPr>
          <p:nvPr/>
        </p:nvSpPr>
        <p:spPr bwMode="auto">
          <a:xfrm>
            <a:off x="4343400" y="838200"/>
            <a:ext cx="9906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10</a:t>
            </a:r>
          </a:p>
        </p:txBody>
      </p:sp>
      <p:sp>
        <p:nvSpPr>
          <p:cNvPr id="20524" name="Oval 44"/>
          <p:cNvSpPr>
            <a:spLocks noChangeArrowheads="1"/>
          </p:cNvSpPr>
          <p:nvPr/>
        </p:nvSpPr>
        <p:spPr bwMode="auto">
          <a:xfrm>
            <a:off x="5562600" y="1752600"/>
            <a:ext cx="9906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5</a:t>
            </a:r>
          </a:p>
        </p:txBody>
      </p:sp>
      <p:sp>
        <p:nvSpPr>
          <p:cNvPr id="20525" name="Oval 45"/>
          <p:cNvSpPr>
            <a:spLocks noChangeArrowheads="1"/>
          </p:cNvSpPr>
          <p:nvPr/>
        </p:nvSpPr>
        <p:spPr bwMode="auto">
          <a:xfrm>
            <a:off x="6400800" y="2667000"/>
            <a:ext cx="9906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2</a:t>
            </a:r>
          </a:p>
        </p:txBody>
      </p:sp>
      <p:sp>
        <p:nvSpPr>
          <p:cNvPr id="20526" name="Rectangle 46"/>
          <p:cNvSpPr>
            <a:spLocks noChangeArrowheads="1"/>
          </p:cNvSpPr>
          <p:nvPr/>
        </p:nvSpPr>
        <p:spPr bwMode="auto">
          <a:xfrm>
            <a:off x="3352800" y="19050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a:5</a:t>
            </a:r>
          </a:p>
        </p:txBody>
      </p:sp>
      <p:sp>
        <p:nvSpPr>
          <p:cNvPr id="20527" name="Rectangle 47"/>
          <p:cNvSpPr>
            <a:spLocks noChangeArrowheads="1"/>
          </p:cNvSpPr>
          <p:nvPr/>
        </p:nvSpPr>
        <p:spPr bwMode="auto">
          <a:xfrm>
            <a:off x="4495800" y="28194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c:3</a:t>
            </a:r>
          </a:p>
        </p:txBody>
      </p:sp>
      <p:sp>
        <p:nvSpPr>
          <p:cNvPr id="20528" name="Rectangle 48"/>
          <p:cNvSpPr>
            <a:spLocks noChangeArrowheads="1"/>
          </p:cNvSpPr>
          <p:nvPr/>
        </p:nvSpPr>
        <p:spPr bwMode="auto">
          <a:xfrm>
            <a:off x="5410200" y="38100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b:1</a:t>
            </a:r>
          </a:p>
        </p:txBody>
      </p:sp>
      <p:sp>
        <p:nvSpPr>
          <p:cNvPr id="20529" name="Rectangle 49"/>
          <p:cNvSpPr>
            <a:spLocks noChangeArrowheads="1"/>
          </p:cNvSpPr>
          <p:nvPr/>
        </p:nvSpPr>
        <p:spPr bwMode="auto">
          <a:xfrm>
            <a:off x="7086600" y="38100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d:1</a:t>
            </a:r>
          </a:p>
        </p:txBody>
      </p:sp>
      <p:sp>
        <p:nvSpPr>
          <p:cNvPr id="20530" name="Line 50"/>
          <p:cNvSpPr>
            <a:spLocks noChangeShapeType="1"/>
          </p:cNvSpPr>
          <p:nvPr/>
        </p:nvSpPr>
        <p:spPr bwMode="auto">
          <a:xfrm flipH="1">
            <a:off x="4038600" y="12954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1" name="Line 51"/>
          <p:cNvSpPr>
            <a:spLocks noChangeShapeType="1"/>
          </p:cNvSpPr>
          <p:nvPr/>
        </p:nvSpPr>
        <p:spPr bwMode="auto">
          <a:xfrm>
            <a:off x="5257800" y="1219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2" name="Line 52"/>
          <p:cNvSpPr>
            <a:spLocks noChangeShapeType="1"/>
          </p:cNvSpPr>
          <p:nvPr/>
        </p:nvSpPr>
        <p:spPr bwMode="auto">
          <a:xfrm flipH="1">
            <a:off x="4953000" y="2133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3" name="Line 53"/>
          <p:cNvSpPr>
            <a:spLocks noChangeShapeType="1"/>
          </p:cNvSpPr>
          <p:nvPr/>
        </p:nvSpPr>
        <p:spPr bwMode="auto">
          <a:xfrm>
            <a:off x="6553200" y="20574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4" name="Line 54"/>
          <p:cNvSpPr>
            <a:spLocks noChangeShapeType="1"/>
          </p:cNvSpPr>
          <p:nvPr/>
        </p:nvSpPr>
        <p:spPr bwMode="auto">
          <a:xfrm flipH="1">
            <a:off x="6019800" y="31242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5" name="Line 55"/>
          <p:cNvSpPr>
            <a:spLocks noChangeShapeType="1"/>
          </p:cNvSpPr>
          <p:nvPr/>
        </p:nvSpPr>
        <p:spPr bwMode="auto">
          <a:xfrm>
            <a:off x="7315200" y="3124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6" name="Rectangle 56"/>
          <p:cNvSpPr>
            <a:spLocks noChangeArrowheads="1"/>
          </p:cNvSpPr>
          <p:nvPr/>
        </p:nvSpPr>
        <p:spPr bwMode="auto">
          <a:xfrm>
            <a:off x="3886200" y="1371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0</a:t>
            </a:r>
          </a:p>
        </p:txBody>
      </p:sp>
      <p:sp>
        <p:nvSpPr>
          <p:cNvPr id="20537" name="Rectangle 57"/>
          <p:cNvSpPr>
            <a:spLocks noChangeArrowheads="1"/>
          </p:cNvSpPr>
          <p:nvPr/>
        </p:nvSpPr>
        <p:spPr bwMode="auto">
          <a:xfrm>
            <a:off x="6705600" y="2133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1</a:t>
            </a:r>
          </a:p>
        </p:txBody>
      </p:sp>
      <p:sp>
        <p:nvSpPr>
          <p:cNvPr id="20538" name="Rectangle 58"/>
          <p:cNvSpPr>
            <a:spLocks noChangeArrowheads="1"/>
          </p:cNvSpPr>
          <p:nvPr/>
        </p:nvSpPr>
        <p:spPr bwMode="auto">
          <a:xfrm>
            <a:off x="7467600" y="3124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1</a:t>
            </a:r>
          </a:p>
        </p:txBody>
      </p:sp>
      <p:sp>
        <p:nvSpPr>
          <p:cNvPr id="20539" name="Rectangle 59"/>
          <p:cNvSpPr>
            <a:spLocks noChangeArrowheads="1"/>
          </p:cNvSpPr>
          <p:nvPr/>
        </p:nvSpPr>
        <p:spPr bwMode="auto">
          <a:xfrm>
            <a:off x="5943600" y="3124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0</a:t>
            </a:r>
          </a:p>
        </p:txBody>
      </p:sp>
      <p:sp>
        <p:nvSpPr>
          <p:cNvPr id="20540" name="Rectangle 60"/>
          <p:cNvSpPr>
            <a:spLocks noChangeArrowheads="1"/>
          </p:cNvSpPr>
          <p:nvPr/>
        </p:nvSpPr>
        <p:spPr bwMode="auto">
          <a:xfrm>
            <a:off x="5029200" y="2133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0</a:t>
            </a:r>
          </a:p>
        </p:txBody>
      </p:sp>
      <p:sp>
        <p:nvSpPr>
          <p:cNvPr id="20541" name="Rectangle 61"/>
          <p:cNvSpPr>
            <a:spLocks noChangeArrowheads="1"/>
          </p:cNvSpPr>
          <p:nvPr/>
        </p:nvSpPr>
        <p:spPr bwMode="auto">
          <a:xfrm>
            <a:off x="5486400" y="1219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1</a:t>
            </a:r>
          </a:p>
        </p:txBody>
      </p:sp>
      <p:sp>
        <p:nvSpPr>
          <p:cNvPr id="20542" name="Text Box 62"/>
          <p:cNvSpPr txBox="1">
            <a:spLocks noChangeArrowheads="1"/>
          </p:cNvSpPr>
          <p:nvPr/>
        </p:nvSpPr>
        <p:spPr bwMode="auto">
          <a:xfrm>
            <a:off x="762000" y="1981200"/>
            <a:ext cx="25908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a </a:t>
            </a:r>
            <a:r>
              <a:rPr lang="en-US" sz="2400" b="1" dirty="0">
                <a:sym typeface="Wingdings" pitchFamily="2" charset="2"/>
              </a:rPr>
              <a:t> 0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sym typeface="Wingdings" pitchFamily="2" charset="2"/>
              </a:rPr>
              <a:t>b  110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sym typeface="Wingdings" pitchFamily="2" charset="2"/>
              </a:rPr>
              <a:t>c  10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sym typeface="Wingdings" pitchFamily="2" charset="2"/>
              </a:rPr>
              <a:t>d  111</a:t>
            </a:r>
            <a:endParaRPr lang="en-US" sz="2400" b="1" dirty="0"/>
          </a:p>
        </p:txBody>
      </p:sp>
      <p:sp>
        <p:nvSpPr>
          <p:cNvPr id="20543" name="Rectangle 63"/>
          <p:cNvSpPr>
            <a:spLocks noChangeArrowheads="1"/>
          </p:cNvSpPr>
          <p:nvPr/>
        </p:nvSpPr>
        <p:spPr bwMode="auto">
          <a:xfrm>
            <a:off x="762000" y="48768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 dirty="0"/>
              <a:t>a b a c a c a c d a</a:t>
            </a:r>
          </a:p>
        </p:txBody>
      </p:sp>
      <p:sp>
        <p:nvSpPr>
          <p:cNvPr id="20544" name="Rectangle 64"/>
          <p:cNvSpPr>
            <a:spLocks noChangeArrowheads="1"/>
          </p:cNvSpPr>
          <p:nvPr/>
        </p:nvSpPr>
        <p:spPr bwMode="auto">
          <a:xfrm>
            <a:off x="228600" y="4343400"/>
            <a:ext cx="449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      </a:t>
            </a:r>
            <a:r>
              <a:rPr lang="en-US" sz="2800" dirty="0"/>
              <a:t>01100100100101110</a:t>
            </a:r>
          </a:p>
        </p:txBody>
      </p:sp>
      <p:sp>
        <p:nvSpPr>
          <p:cNvPr id="20545" name="Text Box 65"/>
          <p:cNvSpPr txBox="1">
            <a:spLocks noChangeArrowheads="1"/>
          </p:cNvSpPr>
          <p:nvPr/>
        </p:nvSpPr>
        <p:spPr bwMode="auto">
          <a:xfrm>
            <a:off x="2209800" y="55626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Total no of 17 bits</a:t>
            </a:r>
          </a:p>
        </p:txBody>
      </p:sp>
      <p:sp>
        <p:nvSpPr>
          <p:cNvPr id="20548" name="Text Box 68"/>
          <p:cNvSpPr txBox="1">
            <a:spLocks noChangeArrowheads="1"/>
          </p:cNvSpPr>
          <p:nvPr/>
        </p:nvSpPr>
        <p:spPr bwMode="auto">
          <a:xfrm>
            <a:off x="914400" y="777875"/>
            <a:ext cx="411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What is prefix property ?</a:t>
            </a:r>
          </a:p>
        </p:txBody>
      </p:sp>
    </p:spTree>
    <p:extLst>
      <p:ext uri="{BB962C8B-B14F-4D97-AF65-F5344CB8AC3E}">
        <p14:creationId xmlns:p14="http://schemas.microsoft.com/office/powerpoint/2010/main" val="302947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3" grpId="0" animBg="1"/>
      <p:bldP spid="20524" grpId="0" animBg="1"/>
      <p:bldP spid="20525" grpId="0" animBg="1"/>
      <p:bldP spid="20526" grpId="0" animBg="1"/>
      <p:bldP spid="20527" grpId="0" animBg="1"/>
      <p:bldP spid="20528" grpId="0" animBg="1"/>
      <p:bldP spid="20529" grpId="0" animBg="1"/>
      <p:bldP spid="20530" grpId="0" animBg="1"/>
      <p:bldP spid="20531" grpId="0" animBg="1"/>
      <p:bldP spid="20532" grpId="0" animBg="1"/>
      <p:bldP spid="20533" grpId="0" animBg="1"/>
      <p:bldP spid="20534" grpId="0" animBg="1"/>
      <p:bldP spid="20535" grpId="0" animBg="1"/>
      <p:bldP spid="20536" grpId="0"/>
      <p:bldP spid="20537" grpId="0"/>
      <p:bldP spid="20538" grpId="0"/>
      <p:bldP spid="20539" grpId="0"/>
      <p:bldP spid="20540" grpId="0"/>
      <p:bldP spid="20541" grpId="0"/>
      <p:bldP spid="20542" grpId="0"/>
      <p:bldP spid="20543" grpId="0"/>
      <p:bldP spid="20544" grpId="0"/>
      <p:bldP spid="205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484188"/>
            <a:ext cx="8243887" cy="887412"/>
          </a:xfrm>
        </p:spPr>
        <p:txBody>
          <a:bodyPr/>
          <a:lstStyle/>
          <a:p>
            <a:r>
              <a:rPr lang="en-US" dirty="0"/>
              <a:t>Huffman </a:t>
            </a:r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335087"/>
            <a:ext cx="6324600" cy="5065713"/>
          </a:xfrm>
        </p:spPr>
        <p:txBody>
          <a:bodyPr>
            <a:normAutofit/>
          </a:bodyPr>
          <a:lstStyle/>
          <a:p>
            <a:r>
              <a:rPr lang="en-US" sz="2800" dirty="0"/>
              <a:t>The tree holds the </a:t>
            </a:r>
            <a:r>
              <a:rPr lang="en-US" sz="2800" b="1" dirty="0"/>
              <a:t>prefix code</a:t>
            </a:r>
            <a:r>
              <a:rPr lang="en-US" sz="2800" dirty="0"/>
              <a:t> property</a:t>
            </a:r>
          </a:p>
          <a:p>
            <a:r>
              <a:rPr lang="en-US" sz="2800" dirty="0"/>
              <a:t>If C is the character set then there are |C| leaves and |C|-1 internal nodes</a:t>
            </a:r>
          </a:p>
          <a:p>
            <a:r>
              <a:rPr lang="en-US" sz="2800" dirty="0"/>
              <a:t>How we will build this tree</a:t>
            </a:r>
          </a:p>
          <a:p>
            <a:r>
              <a:rPr lang="en-US" sz="2800" dirty="0"/>
              <a:t>We build it bottom-up using the greedy approach</a:t>
            </a:r>
          </a:p>
        </p:txBody>
      </p:sp>
    </p:spTree>
    <p:extLst>
      <p:ext uri="{BB962C8B-B14F-4D97-AF65-F5344CB8AC3E}">
        <p14:creationId xmlns:p14="http://schemas.microsoft.com/office/powerpoint/2010/main" val="364116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6559</TotalTime>
  <Words>1906</Words>
  <Application>Microsoft Office PowerPoint</Application>
  <PresentationFormat>On-screen Show (4:3)</PresentationFormat>
  <Paragraphs>1099</Paragraphs>
  <Slides>44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Pushpin</vt:lpstr>
      <vt:lpstr>PowerPoint Presentation</vt:lpstr>
      <vt:lpstr>PowerPoint Presentation</vt:lpstr>
      <vt:lpstr>Greedy Algorithm</vt:lpstr>
      <vt:lpstr>Huffman coding</vt:lpstr>
      <vt:lpstr>Example</vt:lpstr>
      <vt:lpstr>Huffman Encoding</vt:lpstr>
      <vt:lpstr>PowerPoint Presentation</vt:lpstr>
      <vt:lpstr>PowerPoint Presentation</vt:lpstr>
      <vt:lpstr>Huffman Coding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Building a Tree Scan the original text</vt:lpstr>
      <vt:lpstr>Building a Tree Scan the original text</vt:lpstr>
      <vt:lpstr>Building a Tree Scan the original text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Building a Tree</vt:lpstr>
      <vt:lpstr>Encoding the File Traverse Tree for Codes</vt:lpstr>
      <vt:lpstr>Encoding the File Traverse Tree for Codes</vt:lpstr>
      <vt:lpstr>Encoding the File</vt:lpstr>
      <vt:lpstr>Encoding the File Results</vt:lpstr>
      <vt:lpstr>Assignment # 4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waqar</dc:creator>
  <cp:lastModifiedBy>Ahsan Humayun</cp:lastModifiedBy>
  <cp:revision>165</cp:revision>
  <cp:lastPrinted>1601-01-01T00:00:00Z</cp:lastPrinted>
  <dcterms:created xsi:type="dcterms:W3CDTF">2000-12-31T21:35:57Z</dcterms:created>
  <dcterms:modified xsi:type="dcterms:W3CDTF">2019-04-16T19:37:04Z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