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711" r:id="rId3"/>
  </p:sldMasterIdLst>
  <p:notesMasterIdLst>
    <p:notesMasterId r:id="rId21"/>
  </p:notesMasterIdLst>
  <p:sldIdLst>
    <p:sldId id="271" r:id="rId4"/>
    <p:sldId id="311" r:id="rId5"/>
    <p:sldId id="295" r:id="rId6"/>
    <p:sldId id="296" r:id="rId7"/>
    <p:sldId id="297" r:id="rId8"/>
    <p:sldId id="312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16F3-C0FF-409D-AEEC-84F22882EAA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005F-5A55-4DEB-81BB-D552A82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3434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</a:t>
            </a:r>
            <a:r>
              <a:rPr lang="en-US" sz="2800" b="1" smtClean="0"/>
              <a:t># </a:t>
            </a:r>
            <a:r>
              <a:rPr lang="en-US" sz="2800" b="1" smtClean="0"/>
              <a:t>16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243887" cy="811212"/>
          </a:xfrm>
        </p:spPr>
        <p:txBody>
          <a:bodyPr/>
          <a:lstStyle/>
          <a:p>
            <a:r>
              <a:rPr lang="en-US" dirty="0"/>
              <a:t>Graph 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086600" cy="5065713"/>
          </a:xfrm>
        </p:spPr>
        <p:txBody>
          <a:bodyPr>
            <a:normAutofit/>
          </a:bodyPr>
          <a:lstStyle/>
          <a:p>
            <a:r>
              <a:rPr lang="en-US" sz="2800" dirty="0"/>
              <a:t>A graph is said to be acyclic if it contains no cycles</a:t>
            </a:r>
          </a:p>
          <a:p>
            <a:r>
              <a:rPr lang="en-US" sz="2800" dirty="0"/>
              <a:t>A graph is connected if every vertex can reach every other vertex </a:t>
            </a:r>
          </a:p>
          <a:p>
            <a:r>
              <a:rPr lang="en-US" sz="2800" dirty="0"/>
              <a:t>A </a:t>
            </a:r>
            <a:r>
              <a:rPr lang="en-US" sz="2800" dirty="0" smtClean="0"/>
              <a:t>directed </a:t>
            </a:r>
            <a:r>
              <a:rPr lang="en-US" sz="2800" dirty="0"/>
              <a:t>graph that is acyclic is called a direct acyclic graph(DAG)</a:t>
            </a:r>
          </a:p>
          <a:p>
            <a:r>
              <a:rPr lang="en-US" sz="2800" dirty="0"/>
              <a:t>A </a:t>
            </a:r>
            <a:r>
              <a:rPr lang="en-US" sz="2800" b="1" dirty="0"/>
              <a:t>weighted graph</a:t>
            </a:r>
            <a:r>
              <a:rPr lang="en-US" sz="2800" dirty="0"/>
              <a:t> is a triple(V,E,W) W(e) is called the weight of e</a:t>
            </a:r>
          </a:p>
        </p:txBody>
      </p:sp>
    </p:spTree>
    <p:extLst>
      <p:ext uri="{BB962C8B-B14F-4D97-AF65-F5344CB8AC3E}">
        <p14:creationId xmlns:p14="http://schemas.microsoft.com/office/powerpoint/2010/main" val="16396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43887" cy="811212"/>
          </a:xfrm>
        </p:spPr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6324600" cy="5065713"/>
          </a:xfrm>
        </p:spPr>
        <p:txBody>
          <a:bodyPr>
            <a:normAutofit/>
          </a:bodyPr>
          <a:lstStyle/>
          <a:p>
            <a:pPr marL="660400" indent="-660400"/>
            <a:r>
              <a:rPr lang="en-US" sz="2800" dirty="0"/>
              <a:t>We use two methods to represent graphs on computer</a:t>
            </a:r>
          </a:p>
          <a:p>
            <a:pPr marL="660400" indent="-660400">
              <a:buFontTx/>
              <a:buAutoNum type="romanLcPeriod"/>
            </a:pPr>
            <a:r>
              <a:rPr lang="en-US" sz="2800" b="1" i="1" dirty="0"/>
              <a:t>Adjacency-list representation</a:t>
            </a:r>
          </a:p>
          <a:p>
            <a:pPr marL="660400" indent="-660400">
              <a:buFontTx/>
              <a:buAutoNum type="romanLcPeriod"/>
            </a:pPr>
            <a:r>
              <a:rPr lang="en-US" sz="2800" b="1" i="1" dirty="0"/>
              <a:t>Adjacency-matrix representation</a:t>
            </a:r>
          </a:p>
          <a:p>
            <a:pPr marL="660400" indent="-660400"/>
            <a:r>
              <a:rPr lang="en-US" sz="2800" dirty="0"/>
              <a:t>Adjacency-list consist of an array of |V| lists, one for each vertex</a:t>
            </a:r>
          </a:p>
          <a:p>
            <a:pPr marL="660400" indent="-660400"/>
            <a:r>
              <a:rPr lang="en-US" sz="2800" dirty="0"/>
              <a:t>Adjacency-list of a graph requires </a:t>
            </a:r>
            <a:r>
              <a:rPr lang="el-GR" sz="2800" dirty="0"/>
              <a:t>Θ</a:t>
            </a:r>
            <a:r>
              <a:rPr lang="en-US" sz="2800" dirty="0"/>
              <a:t>(V+E) of memory</a:t>
            </a:r>
            <a:endParaRPr lang="el-GR" sz="2800" dirty="0"/>
          </a:p>
          <a:p>
            <a:pPr marL="660400" indent="-6604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00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1600200" y="1447800"/>
            <a:ext cx="6858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267200" y="2057400"/>
            <a:ext cx="6858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3124200" y="2667000"/>
            <a:ext cx="6858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3124200" y="1447800"/>
            <a:ext cx="6858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1524000" y="2667000"/>
            <a:ext cx="6858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286000" y="175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22098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9050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4290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3810000" y="1752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38100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124200" y="3962400"/>
            <a:ext cx="685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124200" y="5334000"/>
            <a:ext cx="685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124200" y="4876800"/>
            <a:ext cx="685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124200" y="4419600"/>
            <a:ext cx="685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2667000" y="35814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667000" y="40386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2667000" y="44196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667000" y="48768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2667000" y="54102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267200" y="3505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724400" y="3505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4267200" y="40386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4724400" y="40386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4267200" y="44958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4724400" y="44958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4267200" y="49530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4724400" y="49530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4267200" y="5410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4724400" y="5410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5486400" y="3505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5943600" y="3505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5486400" y="44958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5943600" y="44958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5486400" y="49530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943600" y="49530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486400" y="5410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5943600" y="5410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5486400" y="40386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5943600" y="40386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6705600" y="40386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7162800" y="40386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6781800" y="49530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7239000" y="49530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781800" y="5410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239000" y="5410200"/>
            <a:ext cx="457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581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35814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35814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>
            <a:off x="35814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35814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49530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49530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>
            <a:off x="49530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>
            <a:off x="4953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4953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61722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62484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68"/>
          <p:cNvSpPr>
            <a:spLocks noChangeShapeType="1"/>
          </p:cNvSpPr>
          <p:nvPr/>
        </p:nvSpPr>
        <p:spPr bwMode="auto">
          <a:xfrm>
            <a:off x="62484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5" name="Text Box 69"/>
          <p:cNvSpPr txBox="1">
            <a:spLocks noChangeArrowheads="1"/>
          </p:cNvSpPr>
          <p:nvPr/>
        </p:nvSpPr>
        <p:spPr bwMode="auto">
          <a:xfrm>
            <a:off x="4114800" y="6096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233055" y="716756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/>
              <a:t>Adjacency-list representation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>
            <a:off x="2209800" y="18669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animBg="1"/>
      <p:bldP spid="24593" grpId="0" animBg="1"/>
      <p:bldP spid="24594" grpId="0" animBg="1"/>
      <p:bldP spid="24596" grpId="0" animBg="1"/>
      <p:bldP spid="24597" grpId="0" animBg="1"/>
      <p:bldP spid="24598" grpId="0"/>
      <p:bldP spid="24599" grpId="0"/>
      <p:bldP spid="24600" grpId="0"/>
      <p:bldP spid="24601" grpId="0"/>
      <p:bldP spid="24602" grpId="0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610" grpId="0" animBg="1"/>
      <p:bldP spid="24611" grpId="0" animBg="1"/>
      <p:bldP spid="24612" grpId="0" animBg="1"/>
      <p:bldP spid="24613" grpId="0" animBg="1"/>
      <p:bldP spid="24614" grpId="0" animBg="1"/>
      <p:bldP spid="24617" grpId="0" animBg="1"/>
      <p:bldP spid="24618" grpId="0" animBg="1"/>
      <p:bldP spid="24619" grpId="0" animBg="1"/>
      <p:bldP spid="24620" grpId="0" animBg="1"/>
      <p:bldP spid="24621" grpId="0" animBg="1"/>
      <p:bldP spid="24622" grpId="0" animBg="1"/>
      <p:bldP spid="24623" grpId="0" animBg="1"/>
      <p:bldP spid="24624" grpId="0" animBg="1"/>
      <p:bldP spid="24625" grpId="0" animBg="1"/>
      <p:bldP spid="24626" grpId="0" animBg="1"/>
      <p:bldP spid="24627" grpId="0" animBg="1"/>
      <p:bldP spid="24628" grpId="0" animBg="1"/>
      <p:bldP spid="24629" grpId="0" animBg="1"/>
      <p:bldP spid="24630" grpId="0" animBg="1"/>
      <p:bldP spid="24631" grpId="0" animBg="1"/>
      <p:bldP spid="24632" grpId="0" animBg="1"/>
      <p:bldP spid="24633" grpId="0" animBg="1"/>
      <p:bldP spid="24634" grpId="0" animBg="1"/>
      <p:bldP spid="24635" grpId="0" animBg="1"/>
      <p:bldP spid="24636" grpId="0" animBg="1"/>
      <p:bldP spid="24637" grpId="0" animBg="1"/>
      <p:bldP spid="24638" grpId="0" animBg="1"/>
      <p:bldP spid="24639" grpId="0" animBg="1"/>
      <p:bldP spid="24640" grpId="0" animBg="1"/>
      <p:bldP spid="24642" grpId="0" animBg="1"/>
      <p:bldP spid="24643" grpId="0" animBg="1"/>
      <p:bldP spid="246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1371600" y="15240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4114800" y="16002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2895600" y="27432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895600" y="15240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295400" y="27432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057400" y="182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9812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676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200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038600" y="3505200"/>
            <a:ext cx="685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038600" y="3962400"/>
            <a:ext cx="685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038600" y="5334000"/>
            <a:ext cx="685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038600" y="4876800"/>
            <a:ext cx="685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038600" y="4419600"/>
            <a:ext cx="685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3581400" y="35814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581400" y="40386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581400" y="44196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581400" y="48768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581400" y="54102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181600" y="3505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638800" y="3505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5181600" y="40386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638800" y="40386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5181600" y="44958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638800" y="44958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5181600" y="4953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5638800" y="4953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5181600" y="5410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5638800" y="5410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400800" y="3505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6858000" y="3505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6400800" y="44958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6858000" y="44958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>
            <a:off x="44958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52"/>
          <p:cNvSpPr>
            <a:spLocks noChangeShapeType="1"/>
          </p:cNvSpPr>
          <p:nvPr/>
        </p:nvSpPr>
        <p:spPr bwMode="auto">
          <a:xfrm>
            <a:off x="44958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53"/>
          <p:cNvSpPr>
            <a:spLocks noChangeShapeType="1"/>
          </p:cNvSpPr>
          <p:nvPr/>
        </p:nvSpPr>
        <p:spPr bwMode="auto">
          <a:xfrm>
            <a:off x="44958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Line 54"/>
          <p:cNvSpPr>
            <a:spLocks noChangeShapeType="1"/>
          </p:cNvSpPr>
          <p:nvPr/>
        </p:nvSpPr>
        <p:spPr bwMode="auto">
          <a:xfrm>
            <a:off x="44958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>
            <a:off x="44958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Line 56"/>
          <p:cNvSpPr>
            <a:spLocks noChangeShapeType="1"/>
          </p:cNvSpPr>
          <p:nvPr/>
        </p:nvSpPr>
        <p:spPr bwMode="auto">
          <a:xfrm>
            <a:off x="58674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>
            <a:off x="586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5" name="Text Box 65"/>
          <p:cNvSpPr txBox="1">
            <a:spLocks noChangeArrowheads="1"/>
          </p:cNvSpPr>
          <p:nvPr/>
        </p:nvSpPr>
        <p:spPr bwMode="auto">
          <a:xfrm>
            <a:off x="4114800" y="6096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955964" y="799883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/>
              <a:t>Adjacency-list representation</a:t>
            </a:r>
          </a:p>
        </p:txBody>
      </p:sp>
      <p:sp>
        <p:nvSpPr>
          <p:cNvPr id="25667" name="Oval 67"/>
          <p:cNvSpPr>
            <a:spLocks noChangeArrowheads="1"/>
          </p:cNvSpPr>
          <p:nvPr/>
        </p:nvSpPr>
        <p:spPr bwMode="auto">
          <a:xfrm>
            <a:off x="4267200" y="26670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5668" name="Line 68"/>
          <p:cNvSpPr>
            <a:spLocks noChangeShapeType="1"/>
          </p:cNvSpPr>
          <p:nvPr/>
        </p:nvSpPr>
        <p:spPr bwMode="auto">
          <a:xfrm flipH="1">
            <a:off x="3429000" y="1981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69"/>
          <p:cNvSpPr>
            <a:spLocks noChangeShapeType="1"/>
          </p:cNvSpPr>
          <p:nvPr/>
        </p:nvSpPr>
        <p:spPr bwMode="auto">
          <a:xfrm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 flipV="1">
            <a:off x="1905000" y="1981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Rectangle 71"/>
          <p:cNvSpPr>
            <a:spLocks noChangeArrowheads="1"/>
          </p:cNvSpPr>
          <p:nvPr/>
        </p:nvSpPr>
        <p:spPr bwMode="auto">
          <a:xfrm>
            <a:off x="4038600" y="5791200"/>
            <a:ext cx="685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5181600" y="58674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5673" name="Rectangle 73"/>
          <p:cNvSpPr>
            <a:spLocks noChangeArrowheads="1"/>
          </p:cNvSpPr>
          <p:nvPr/>
        </p:nvSpPr>
        <p:spPr bwMode="auto">
          <a:xfrm>
            <a:off x="5638800" y="58674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5674" name="Line 74"/>
          <p:cNvSpPr>
            <a:spLocks noChangeShapeType="1"/>
          </p:cNvSpPr>
          <p:nvPr/>
        </p:nvSpPr>
        <p:spPr bwMode="auto">
          <a:xfrm>
            <a:off x="4495800" y="601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5" name="Rectangle 75"/>
          <p:cNvSpPr>
            <a:spLocks noChangeArrowheads="1"/>
          </p:cNvSpPr>
          <p:nvPr/>
        </p:nvSpPr>
        <p:spPr bwMode="auto">
          <a:xfrm>
            <a:off x="3581400" y="5867400"/>
            <a:ext cx="457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5676" name="Arc 76"/>
          <p:cNvSpPr>
            <a:spLocks/>
          </p:cNvSpPr>
          <p:nvPr/>
        </p:nvSpPr>
        <p:spPr bwMode="auto">
          <a:xfrm>
            <a:off x="4878388" y="2667000"/>
            <a:ext cx="611187" cy="533400"/>
          </a:xfrm>
          <a:custGeom>
            <a:avLst/>
            <a:gdLst>
              <a:gd name="G0" fmla="+- 19937 0 0"/>
              <a:gd name="G1" fmla="+- 21600 0 0"/>
              <a:gd name="G2" fmla="+- 21600 0 0"/>
              <a:gd name="T0" fmla="*/ 853 w 41537"/>
              <a:gd name="T1" fmla="*/ 11483 h 43200"/>
              <a:gd name="T2" fmla="*/ 0 w 41537"/>
              <a:gd name="T3" fmla="*/ 29910 h 43200"/>
              <a:gd name="T4" fmla="*/ 19937 w 4153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537" h="43200" fill="none" extrusionOk="0">
                <a:moveTo>
                  <a:pt x="852" y="11482"/>
                </a:moveTo>
                <a:cubicBezTo>
                  <a:pt x="4598" y="4417"/>
                  <a:pt x="11940" y="-1"/>
                  <a:pt x="19937" y="0"/>
                </a:cubicBezTo>
                <a:cubicBezTo>
                  <a:pt x="31866" y="0"/>
                  <a:pt x="41537" y="9670"/>
                  <a:pt x="41537" y="21600"/>
                </a:cubicBezTo>
                <a:cubicBezTo>
                  <a:pt x="41537" y="33529"/>
                  <a:pt x="31866" y="43200"/>
                  <a:pt x="19937" y="43200"/>
                </a:cubicBezTo>
                <a:cubicBezTo>
                  <a:pt x="11218" y="43200"/>
                  <a:pt x="3354" y="37958"/>
                  <a:pt x="-1" y="29910"/>
                </a:cubicBezTo>
              </a:path>
              <a:path w="41537" h="43200" stroke="0" extrusionOk="0">
                <a:moveTo>
                  <a:pt x="852" y="11482"/>
                </a:moveTo>
                <a:cubicBezTo>
                  <a:pt x="4598" y="4417"/>
                  <a:pt x="11940" y="-1"/>
                  <a:pt x="19937" y="0"/>
                </a:cubicBezTo>
                <a:cubicBezTo>
                  <a:pt x="31866" y="0"/>
                  <a:pt x="41537" y="9670"/>
                  <a:pt x="41537" y="21600"/>
                </a:cubicBezTo>
                <a:cubicBezTo>
                  <a:pt x="41537" y="33529"/>
                  <a:pt x="31866" y="43200"/>
                  <a:pt x="19937" y="43200"/>
                </a:cubicBezTo>
                <a:cubicBezTo>
                  <a:pt x="11218" y="43200"/>
                  <a:pt x="3354" y="37958"/>
                  <a:pt x="-1" y="29910"/>
                </a:cubicBezTo>
                <a:lnTo>
                  <a:pt x="1993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43887" cy="1066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i="1" dirty="0"/>
              <a:t>Adjacency-matrix representation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6705600" cy="4038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Adjacency-matrix is a |V|*|V|</a:t>
            </a:r>
            <a:endParaRPr lang="ru-RU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A=(</a:t>
            </a:r>
            <a:r>
              <a:rPr lang="en-US" sz="3200" dirty="0" err="1"/>
              <a:t>a</a:t>
            </a:r>
            <a:r>
              <a:rPr lang="en-US" sz="3200" baseline="-25000" dirty="0" err="1"/>
              <a:t>ij</a:t>
            </a:r>
            <a:r>
              <a:rPr lang="en-US" sz="3200" dirty="0"/>
              <a:t>) such that: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             1    if(</a:t>
            </a:r>
            <a:r>
              <a:rPr lang="en-US" sz="3200" dirty="0" err="1"/>
              <a:t>i,j</a:t>
            </a:r>
            <a:r>
              <a:rPr lang="en-US" sz="3200" dirty="0"/>
              <a:t>)</a:t>
            </a:r>
            <a:r>
              <a:rPr lang="el-GR" sz="3200" dirty="0"/>
              <a:t>ε</a:t>
            </a:r>
            <a:r>
              <a:rPr lang="en-US" sz="3200" dirty="0"/>
              <a:t>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    </a:t>
            </a:r>
            <a:r>
              <a:rPr lang="en-US" sz="3200" dirty="0" err="1"/>
              <a:t>a</a:t>
            </a:r>
            <a:r>
              <a:rPr lang="en-US" sz="3200" baseline="-25000" dirty="0" err="1"/>
              <a:t>ij</a:t>
            </a:r>
            <a:r>
              <a:rPr lang="en-US" sz="3200" dirty="0"/>
              <a:t>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             0    otherwise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Adjacency-matrix of a graph requires </a:t>
            </a:r>
            <a:r>
              <a:rPr lang="el-GR" sz="3200" dirty="0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2</a:t>
            </a:r>
            <a:r>
              <a:rPr lang="en-US" sz="3200" dirty="0"/>
              <a:t>) of memory</a:t>
            </a:r>
            <a:endParaRPr lang="el-GR" sz="3200" dirty="0"/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2438400" y="2895600"/>
            <a:ext cx="533400" cy="1676400"/>
          </a:xfrm>
          <a:prstGeom prst="leftBrace">
            <a:avLst>
              <a:gd name="adj1" fmla="val 26190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6200" y="2286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743200" y="2895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1600200" y="3505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600200" y="2286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0" y="3505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7620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858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810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9050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286000" y="2590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2286000" y="3352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651" name="Group 123"/>
          <p:cNvGraphicFramePr>
            <a:graphicFrameLocks noGrp="1"/>
          </p:cNvGraphicFramePr>
          <p:nvPr/>
        </p:nvGraphicFramePr>
        <p:xfrm>
          <a:off x="4495800" y="2362200"/>
          <a:ext cx="4341813" cy="3476625"/>
        </p:xfrm>
        <a:graphic>
          <a:graphicData uri="http://schemas.openxmlformats.org/drawingml/2006/table">
            <a:tbl>
              <a:tblPr/>
              <a:tblGrid>
                <a:gridCol w="868363"/>
                <a:gridCol w="868362"/>
                <a:gridCol w="868363"/>
                <a:gridCol w="868362"/>
                <a:gridCol w="868363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4648200" y="19812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2653" name="Rectangle 125"/>
          <p:cNvSpPr>
            <a:spLocks noChangeArrowheads="1"/>
          </p:cNvSpPr>
          <p:nvPr/>
        </p:nvSpPr>
        <p:spPr bwMode="auto">
          <a:xfrm>
            <a:off x="5486400" y="19812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6400800" y="19812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2655" name="Rectangle 127"/>
          <p:cNvSpPr>
            <a:spLocks noChangeArrowheads="1"/>
          </p:cNvSpPr>
          <p:nvPr/>
        </p:nvSpPr>
        <p:spPr bwMode="auto">
          <a:xfrm>
            <a:off x="7239000" y="19812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2656" name="Rectangle 128"/>
          <p:cNvSpPr>
            <a:spLocks noChangeArrowheads="1"/>
          </p:cNvSpPr>
          <p:nvPr/>
        </p:nvSpPr>
        <p:spPr bwMode="auto">
          <a:xfrm>
            <a:off x="8153400" y="19812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2657" name="Rectangle 129"/>
          <p:cNvSpPr>
            <a:spLocks noChangeArrowheads="1"/>
          </p:cNvSpPr>
          <p:nvPr/>
        </p:nvSpPr>
        <p:spPr bwMode="auto">
          <a:xfrm>
            <a:off x="3886200" y="25146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   1</a:t>
            </a:r>
          </a:p>
        </p:txBody>
      </p:sp>
      <p:sp>
        <p:nvSpPr>
          <p:cNvPr id="22658" name="Rectangle 130"/>
          <p:cNvSpPr>
            <a:spLocks noChangeArrowheads="1"/>
          </p:cNvSpPr>
          <p:nvPr/>
        </p:nvSpPr>
        <p:spPr bwMode="auto">
          <a:xfrm>
            <a:off x="3886200" y="32004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   2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886200" y="38862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   3</a:t>
            </a:r>
          </a:p>
        </p:txBody>
      </p:sp>
      <p:sp>
        <p:nvSpPr>
          <p:cNvPr id="22660" name="Rectangle 132"/>
          <p:cNvSpPr>
            <a:spLocks noChangeArrowheads="1"/>
          </p:cNvSpPr>
          <p:nvPr/>
        </p:nvSpPr>
        <p:spPr bwMode="auto">
          <a:xfrm>
            <a:off x="3886200" y="45720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   4</a:t>
            </a:r>
          </a:p>
        </p:txBody>
      </p:sp>
      <p:sp>
        <p:nvSpPr>
          <p:cNvPr id="22661" name="Rectangle 133"/>
          <p:cNvSpPr>
            <a:spLocks noChangeArrowheads="1"/>
          </p:cNvSpPr>
          <p:nvPr/>
        </p:nvSpPr>
        <p:spPr bwMode="auto">
          <a:xfrm>
            <a:off x="3886200" y="53340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   5</a:t>
            </a:r>
          </a:p>
        </p:txBody>
      </p:sp>
      <p:sp>
        <p:nvSpPr>
          <p:cNvPr id="22662" name="Text Box 134"/>
          <p:cNvSpPr txBox="1">
            <a:spLocks noChangeArrowheads="1"/>
          </p:cNvSpPr>
          <p:nvPr/>
        </p:nvSpPr>
        <p:spPr bwMode="auto">
          <a:xfrm>
            <a:off x="1752600" y="3810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663" name="Text Box 135"/>
          <p:cNvSpPr txBox="1">
            <a:spLocks noChangeArrowheads="1"/>
          </p:cNvSpPr>
          <p:nvPr/>
        </p:nvSpPr>
        <p:spPr bwMode="auto">
          <a:xfrm>
            <a:off x="838200" y="747713"/>
            <a:ext cx="796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Adjacency-matrix representation</a:t>
            </a: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685800" y="27432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62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0894"/>
              </p:ext>
            </p:extLst>
          </p:nvPr>
        </p:nvGraphicFramePr>
        <p:xfrm>
          <a:off x="4648200" y="1905000"/>
          <a:ext cx="3657600" cy="3632200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609600"/>
                <a:gridCol w="609600"/>
                <a:gridCol w="609600"/>
                <a:gridCol w="609600"/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77" name="Rectangle 73"/>
          <p:cNvSpPr>
            <a:spLocks noChangeArrowheads="1"/>
          </p:cNvSpPr>
          <p:nvPr/>
        </p:nvSpPr>
        <p:spPr bwMode="auto">
          <a:xfrm flipH="1">
            <a:off x="487680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 flipH="1">
            <a:off x="5334000" y="144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 flipH="1">
            <a:off x="6019800" y="144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 flipH="1">
            <a:off x="662940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 flipH="1">
            <a:off x="7162800" y="144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 flipH="1">
            <a:off x="784860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1583" name="Rectangle 79"/>
          <p:cNvSpPr>
            <a:spLocks noChangeArrowheads="1"/>
          </p:cNvSpPr>
          <p:nvPr/>
        </p:nvSpPr>
        <p:spPr bwMode="auto">
          <a:xfrm flipH="1">
            <a:off x="4419600" y="1981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 flipH="1">
            <a:off x="42672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 flipH="1">
            <a:off x="42672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 flipH="1">
            <a:off x="4419600" y="3810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 flipH="1">
            <a:off x="42672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1590" name="Rectangle 86"/>
          <p:cNvSpPr>
            <a:spLocks noChangeArrowheads="1"/>
          </p:cNvSpPr>
          <p:nvPr/>
        </p:nvSpPr>
        <p:spPr bwMode="auto">
          <a:xfrm flipH="1">
            <a:off x="4419600" y="5029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1663" name="Text Box 159"/>
          <p:cNvSpPr txBox="1">
            <a:spLocks noChangeArrowheads="1"/>
          </p:cNvSpPr>
          <p:nvPr/>
        </p:nvSpPr>
        <p:spPr bwMode="auto">
          <a:xfrm>
            <a:off x="723900" y="789709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Adjacency-matrix representation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1225" y="2019300"/>
            <a:ext cx="2997125" cy="1752600"/>
            <a:chOff x="225425" y="1752600"/>
            <a:chExt cx="4194175" cy="1752600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301625" y="17526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3044825" y="18288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3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825625" y="29718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5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825625" y="17526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2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25425" y="29718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987425" y="2057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911225" y="3200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606425" y="2286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2130425" y="2286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3197225" y="28956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6</a:t>
              </a: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2359025" y="2209800"/>
              <a:ext cx="685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3425825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V="1">
              <a:off x="835025" y="22098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5" name="Arc 161"/>
            <p:cNvSpPr>
              <a:spLocks/>
            </p:cNvSpPr>
            <p:nvPr/>
          </p:nvSpPr>
          <p:spPr bwMode="auto">
            <a:xfrm>
              <a:off x="3808413" y="2971800"/>
              <a:ext cx="611187" cy="533400"/>
            </a:xfrm>
            <a:custGeom>
              <a:avLst/>
              <a:gdLst>
                <a:gd name="G0" fmla="+- 19937 0 0"/>
                <a:gd name="G1" fmla="+- 21600 0 0"/>
                <a:gd name="G2" fmla="+- 21600 0 0"/>
                <a:gd name="T0" fmla="*/ 5013 w 41537"/>
                <a:gd name="T1" fmla="*/ 5985 h 43200"/>
                <a:gd name="T2" fmla="*/ 0 w 41537"/>
                <a:gd name="T3" fmla="*/ 29910 h 43200"/>
                <a:gd name="T4" fmla="*/ 19937 w 415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537" h="43200" fill="none" extrusionOk="0">
                  <a:moveTo>
                    <a:pt x="5012" y="5984"/>
                  </a:moveTo>
                  <a:cubicBezTo>
                    <a:pt x="9032" y="2143"/>
                    <a:pt x="14377" y="-1"/>
                    <a:pt x="19937" y="0"/>
                  </a:cubicBezTo>
                  <a:cubicBezTo>
                    <a:pt x="31866" y="0"/>
                    <a:pt x="41537" y="9670"/>
                    <a:pt x="41537" y="21600"/>
                  </a:cubicBezTo>
                  <a:cubicBezTo>
                    <a:pt x="41537" y="33529"/>
                    <a:pt x="31866" y="43200"/>
                    <a:pt x="19937" y="43200"/>
                  </a:cubicBezTo>
                  <a:cubicBezTo>
                    <a:pt x="11218" y="43200"/>
                    <a:pt x="3354" y="37958"/>
                    <a:pt x="-1" y="29910"/>
                  </a:cubicBezTo>
                </a:path>
                <a:path w="41537" h="43200" stroke="0" extrusionOk="0">
                  <a:moveTo>
                    <a:pt x="5012" y="5984"/>
                  </a:moveTo>
                  <a:cubicBezTo>
                    <a:pt x="9032" y="2143"/>
                    <a:pt x="14377" y="-1"/>
                    <a:pt x="19937" y="0"/>
                  </a:cubicBezTo>
                  <a:cubicBezTo>
                    <a:pt x="31866" y="0"/>
                    <a:pt x="41537" y="9670"/>
                    <a:pt x="41537" y="21600"/>
                  </a:cubicBezTo>
                  <a:cubicBezTo>
                    <a:pt x="41537" y="33529"/>
                    <a:pt x="31866" y="43200"/>
                    <a:pt x="19937" y="43200"/>
                  </a:cubicBezTo>
                  <a:cubicBezTo>
                    <a:pt x="11218" y="43200"/>
                    <a:pt x="3354" y="37958"/>
                    <a:pt x="-1" y="29910"/>
                  </a:cubicBezTo>
                  <a:lnTo>
                    <a:pt x="19937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</a:t>
            </a:r>
            <a:r>
              <a:rPr lang="en-US" dirty="0" smtClean="0"/>
              <a:t>better?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1828800"/>
            <a:ext cx="6196405" cy="3894269"/>
          </a:xfrm>
        </p:spPr>
        <p:txBody>
          <a:bodyPr>
            <a:noAutofit/>
          </a:bodyPr>
          <a:lstStyle/>
          <a:p>
            <a:r>
              <a:rPr lang="en-US" sz="2800" dirty="0"/>
              <a:t>It depends on the type of application</a:t>
            </a:r>
          </a:p>
          <a:p>
            <a:r>
              <a:rPr lang="en-US" sz="2800" dirty="0"/>
              <a:t>Adjacency-list saves the memory</a:t>
            </a:r>
          </a:p>
          <a:p>
            <a:r>
              <a:rPr lang="en-US" sz="2800" dirty="0"/>
              <a:t>But it is difficult to determine whether there is a path between two nodes or not</a:t>
            </a:r>
          </a:p>
          <a:p>
            <a:r>
              <a:rPr lang="en-US" sz="2800" dirty="0"/>
              <a:t>This aspect can be easily covered in adjacency-matrix </a:t>
            </a:r>
            <a:r>
              <a:rPr lang="en-US" sz="2800" dirty="0" smtClean="0"/>
              <a:t>but </a:t>
            </a:r>
            <a:r>
              <a:rPr lang="en-US" sz="2800" dirty="0"/>
              <a:t>it suffers as far as space is concerned</a:t>
            </a:r>
          </a:p>
        </p:txBody>
      </p:sp>
    </p:spTree>
    <p:extLst>
      <p:ext uri="{BB962C8B-B14F-4D97-AF65-F5344CB8AC3E}">
        <p14:creationId xmlns:p14="http://schemas.microsoft.com/office/powerpoint/2010/main" val="31796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09800"/>
            <a:ext cx="6629399" cy="193899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Graph Algorithms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51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243887" cy="8763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64770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Any time there is a set of objects and there is some sort of “connection” or relationship or interaction between pairs of objects</a:t>
            </a:r>
          </a:p>
          <a:p>
            <a:r>
              <a:rPr lang="en-US" sz="2800" dirty="0"/>
              <a:t>Graph is a good way to model this</a:t>
            </a:r>
          </a:p>
          <a:p>
            <a:r>
              <a:rPr lang="en-US" sz="2800" dirty="0"/>
              <a:t>Computer and communication networks</a:t>
            </a:r>
          </a:p>
          <a:p>
            <a:r>
              <a:rPr lang="en-US" sz="2800" dirty="0"/>
              <a:t>Transportation networks</a:t>
            </a:r>
          </a:p>
        </p:txBody>
      </p:sp>
    </p:spTree>
    <p:extLst>
      <p:ext uri="{BB962C8B-B14F-4D97-AF65-F5344CB8AC3E}">
        <p14:creationId xmlns:p14="http://schemas.microsoft.com/office/powerpoint/2010/main" val="119690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43887" cy="8112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6705600" cy="5065713"/>
          </a:xfrm>
        </p:spPr>
        <p:txBody>
          <a:bodyPr>
            <a:normAutofit/>
          </a:bodyPr>
          <a:lstStyle/>
          <a:p>
            <a:r>
              <a:rPr lang="en-US" sz="2800" dirty="0"/>
              <a:t>VLSI, logic circuits</a:t>
            </a:r>
          </a:p>
          <a:p>
            <a:r>
              <a:rPr lang="en-US" sz="2800" dirty="0"/>
              <a:t>Surface meshes for shape description in computer aided design and GIS</a:t>
            </a:r>
          </a:p>
          <a:p>
            <a:r>
              <a:rPr lang="en-US" sz="2800" dirty="0"/>
              <a:t>Precedence constraints</a:t>
            </a:r>
          </a:p>
          <a:p>
            <a:r>
              <a:rPr lang="en-US" sz="2800" dirty="0"/>
              <a:t>A graph G=(V,E) consists of:</a:t>
            </a:r>
          </a:p>
          <a:p>
            <a:r>
              <a:rPr lang="en-US" sz="2800" dirty="0"/>
              <a:t>A finite set of vertices v(or nodes)</a:t>
            </a:r>
          </a:p>
          <a:p>
            <a:r>
              <a:rPr lang="en-US" sz="2800" dirty="0"/>
              <a:t>E, a binary relation u called edges</a:t>
            </a:r>
          </a:p>
          <a:p>
            <a:r>
              <a:rPr lang="en-US" sz="2800" dirty="0"/>
              <a:t>If set of pairs are ordered we have directed graph or </a:t>
            </a:r>
            <a:r>
              <a:rPr lang="en-US" sz="2800" b="1" dirty="0"/>
              <a:t>digraph</a:t>
            </a:r>
          </a:p>
        </p:txBody>
      </p:sp>
    </p:spTree>
    <p:extLst>
      <p:ext uri="{BB962C8B-B14F-4D97-AF65-F5344CB8AC3E}">
        <p14:creationId xmlns:p14="http://schemas.microsoft.com/office/powerpoint/2010/main" val="24815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81000" y="10668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438400" y="25146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81000" y="25146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286000" y="10668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1219200" y="137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762000" y="1752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743200" y="1752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2192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066800" y="1676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029200" y="12192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7086600" y="26670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5029200" y="26670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6934200" y="12192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5867400" y="1524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5410200" y="1905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7391400" y="1905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867400" y="30480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715000" y="1828800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Arc 23"/>
          <p:cNvSpPr>
            <a:spLocks/>
          </p:cNvSpPr>
          <p:nvPr/>
        </p:nvSpPr>
        <p:spPr bwMode="auto">
          <a:xfrm flipH="1" flipV="1">
            <a:off x="4648200" y="1066800"/>
            <a:ext cx="633413" cy="1905000"/>
          </a:xfrm>
          <a:custGeom>
            <a:avLst/>
            <a:gdLst>
              <a:gd name="G0" fmla="+- 14311 0 0"/>
              <a:gd name="G1" fmla="+- 21600 0 0"/>
              <a:gd name="G2" fmla="+- 21600 0 0"/>
              <a:gd name="T0" fmla="*/ 14311 w 35911"/>
              <a:gd name="T1" fmla="*/ 0 h 43200"/>
              <a:gd name="T2" fmla="*/ 0 w 35911"/>
              <a:gd name="T3" fmla="*/ 37778 h 43200"/>
              <a:gd name="T4" fmla="*/ 14311 w 3591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911" h="43200" fill="none" extrusionOk="0">
                <a:moveTo>
                  <a:pt x="14310" y="0"/>
                </a:moveTo>
                <a:cubicBezTo>
                  <a:pt x="26240" y="0"/>
                  <a:pt x="35911" y="9670"/>
                  <a:pt x="35911" y="21600"/>
                </a:cubicBezTo>
                <a:cubicBezTo>
                  <a:pt x="35911" y="33529"/>
                  <a:pt x="26240" y="43200"/>
                  <a:pt x="14311" y="43200"/>
                </a:cubicBezTo>
                <a:cubicBezTo>
                  <a:pt x="9038" y="43200"/>
                  <a:pt x="3948" y="41271"/>
                  <a:pt x="-1" y="37778"/>
                </a:cubicBezTo>
              </a:path>
              <a:path w="35911" h="43200" stroke="0" extrusionOk="0">
                <a:moveTo>
                  <a:pt x="14310" y="0"/>
                </a:moveTo>
                <a:cubicBezTo>
                  <a:pt x="26240" y="0"/>
                  <a:pt x="35911" y="9670"/>
                  <a:pt x="35911" y="21600"/>
                </a:cubicBezTo>
                <a:cubicBezTo>
                  <a:pt x="35911" y="33529"/>
                  <a:pt x="26240" y="43200"/>
                  <a:pt x="14311" y="43200"/>
                </a:cubicBezTo>
                <a:cubicBezTo>
                  <a:pt x="9038" y="43200"/>
                  <a:pt x="3948" y="41271"/>
                  <a:pt x="-1" y="37778"/>
                </a:cubicBezTo>
                <a:lnTo>
                  <a:pt x="14311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0" y="304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 undirected graph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5334000" y="381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digraph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0" y="4267200"/>
            <a:ext cx="472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G=(V,E)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V={1,2,3,4}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E={(1,2),(2,1),(2,4),(4,2)..}</a:t>
            </a:r>
          </a:p>
        </p:txBody>
      </p: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5943600" y="35814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auto">
          <a:xfrm>
            <a:off x="5943600" y="50292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6324600" y="426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781800" y="5410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629400" y="4191000"/>
            <a:ext cx="1524000" cy="952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Arc 45"/>
          <p:cNvSpPr>
            <a:spLocks/>
          </p:cNvSpPr>
          <p:nvPr/>
        </p:nvSpPr>
        <p:spPr bwMode="auto">
          <a:xfrm flipH="1" flipV="1">
            <a:off x="5614987" y="5105400"/>
            <a:ext cx="633413" cy="381000"/>
          </a:xfrm>
          <a:custGeom>
            <a:avLst/>
            <a:gdLst>
              <a:gd name="G0" fmla="+- 14311 0 0"/>
              <a:gd name="G1" fmla="+- 21600 0 0"/>
              <a:gd name="G2" fmla="+- 21600 0 0"/>
              <a:gd name="T0" fmla="*/ 14311 w 35911"/>
              <a:gd name="T1" fmla="*/ 0 h 43200"/>
              <a:gd name="T2" fmla="*/ 0 w 35911"/>
              <a:gd name="T3" fmla="*/ 37778 h 43200"/>
              <a:gd name="T4" fmla="*/ 14311 w 3591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911" h="43200" fill="none" extrusionOk="0">
                <a:moveTo>
                  <a:pt x="14310" y="0"/>
                </a:moveTo>
                <a:cubicBezTo>
                  <a:pt x="26240" y="0"/>
                  <a:pt x="35911" y="9670"/>
                  <a:pt x="35911" y="21600"/>
                </a:cubicBezTo>
                <a:cubicBezTo>
                  <a:pt x="35911" y="33529"/>
                  <a:pt x="26240" y="43200"/>
                  <a:pt x="14311" y="43200"/>
                </a:cubicBezTo>
                <a:cubicBezTo>
                  <a:pt x="9038" y="43200"/>
                  <a:pt x="3948" y="41271"/>
                  <a:pt x="-1" y="37778"/>
                </a:cubicBezTo>
              </a:path>
              <a:path w="35911" h="43200" stroke="0" extrusionOk="0">
                <a:moveTo>
                  <a:pt x="14310" y="0"/>
                </a:moveTo>
                <a:cubicBezTo>
                  <a:pt x="26240" y="0"/>
                  <a:pt x="35911" y="9670"/>
                  <a:pt x="35911" y="21600"/>
                </a:cubicBezTo>
                <a:cubicBezTo>
                  <a:pt x="35911" y="33529"/>
                  <a:pt x="26240" y="43200"/>
                  <a:pt x="14311" y="43200"/>
                </a:cubicBezTo>
                <a:cubicBezTo>
                  <a:pt x="9038" y="43200"/>
                  <a:pt x="3948" y="41271"/>
                  <a:pt x="-1" y="37778"/>
                </a:cubicBezTo>
                <a:lnTo>
                  <a:pt x="14311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Oval 46"/>
          <p:cNvSpPr>
            <a:spLocks noChangeArrowheads="1"/>
          </p:cNvSpPr>
          <p:nvPr/>
        </p:nvSpPr>
        <p:spPr bwMode="auto">
          <a:xfrm>
            <a:off x="8001000" y="50292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715000" y="5867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Self loop</a:t>
            </a:r>
          </a:p>
        </p:txBody>
      </p:sp>
    </p:spTree>
    <p:extLst>
      <p:ext uri="{BB962C8B-B14F-4D97-AF65-F5344CB8AC3E}">
        <p14:creationId xmlns:p14="http://schemas.microsoft.com/office/powerpoint/2010/main" val="36395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  <p:bldP spid="13319" grpId="0" animBg="1"/>
      <p:bldP spid="13320" grpId="0" animBg="1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3329" grpId="0" animBg="1"/>
      <p:bldP spid="13330" grpId="0" animBg="1"/>
      <p:bldP spid="13331" grpId="0" animBg="1"/>
      <p:bldP spid="13333" grpId="0" animBg="1"/>
      <p:bldP spid="13335" grpId="0" animBg="1"/>
      <p:bldP spid="13336" grpId="0"/>
      <p:bldP spid="13346" grpId="0"/>
      <p:bldP spid="13347" grpId="0"/>
      <p:bldP spid="13348" grpId="0" animBg="1"/>
      <p:bldP spid="13350" grpId="0" animBg="1"/>
      <p:bldP spid="13353" grpId="0" animBg="1"/>
      <p:bldP spid="13355" grpId="0" animBg="1"/>
      <p:bldP spid="13356" grpId="0" animBg="1"/>
      <p:bldP spid="13357" grpId="0" animBg="1"/>
      <p:bldP spid="13358" grpId="0" animBg="1"/>
      <p:bldP spid="133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Directed and Undirected graphs</a:t>
            </a:r>
          </a:p>
          <a:p>
            <a:r>
              <a:rPr lang="en-US" dirty="0" smtClean="0"/>
              <a:t>Weighted and Un-weighted Graphs</a:t>
            </a:r>
          </a:p>
          <a:p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In-degree of a Node</a:t>
            </a:r>
          </a:p>
          <a:p>
            <a:pPr lvl="1"/>
            <a:r>
              <a:rPr lang="en-US" dirty="0" smtClean="0"/>
              <a:t>Out-degree of a Node</a:t>
            </a:r>
          </a:p>
          <a:p>
            <a:pPr lvl="1"/>
            <a:r>
              <a:rPr lang="en-US" dirty="0" smtClean="0"/>
              <a:t>Adjacent Nodes</a:t>
            </a:r>
          </a:p>
          <a:p>
            <a:r>
              <a:rPr lang="en-US" dirty="0" smtClean="0"/>
              <a:t>Path from one Node to other</a:t>
            </a:r>
          </a:p>
          <a:p>
            <a:r>
              <a:rPr lang="en-US" dirty="0" smtClean="0"/>
              <a:t>Cycle in a Graph</a:t>
            </a:r>
          </a:p>
          <a:p>
            <a:r>
              <a:rPr lang="en-US" dirty="0" smtClean="0"/>
              <a:t>Directed Acyclic Graph (DAG)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73501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Adjacent Vertices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564" y="1219200"/>
            <a:ext cx="7273636" cy="1981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</a:rPr>
              <a:t>vertex w</a:t>
            </a:r>
            <a:r>
              <a:rPr lang="en-US" sz="2800" dirty="0"/>
              <a:t> is adjacent to </a:t>
            </a:r>
            <a:r>
              <a:rPr lang="en-US" sz="2800" b="1" dirty="0">
                <a:solidFill>
                  <a:schemeClr val="accent2"/>
                </a:solidFill>
              </a:rPr>
              <a:t>vertex v </a:t>
            </a:r>
            <a:r>
              <a:rPr lang="en-US" sz="2800" dirty="0"/>
              <a:t>if there is an edge from v to </a:t>
            </a:r>
            <a:r>
              <a:rPr lang="en-US" sz="2800" dirty="0" smtClean="0"/>
              <a:t>w</a:t>
            </a:r>
            <a:endParaRPr lang="en-US" sz="2800" dirty="0"/>
          </a:p>
          <a:p>
            <a:r>
              <a:rPr lang="en-US" sz="2800" dirty="0"/>
              <a:t>The number of edges coming out of a vertex is called the </a:t>
            </a:r>
            <a:r>
              <a:rPr lang="en-US" sz="2800" b="1" dirty="0"/>
              <a:t>out-degree</a:t>
            </a:r>
            <a:r>
              <a:rPr lang="en-US" sz="2800" dirty="0"/>
              <a:t> of that vertex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990600" y="3614737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048000" y="5062537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990600" y="5062537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2895600" y="3614737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1828800" y="3919537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371600" y="43005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828800" y="5443537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676400" y="4224337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800600" y="3767137"/>
            <a:ext cx="3048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 and 2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1 and 3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1 and 4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3 and 4</a:t>
            </a:r>
          </a:p>
        </p:txBody>
      </p:sp>
    </p:spTree>
    <p:extLst>
      <p:ext uri="{BB962C8B-B14F-4D97-AF65-F5344CB8AC3E}">
        <p14:creationId xmlns:p14="http://schemas.microsoft.com/office/powerpoint/2010/main" val="40597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43887" cy="73501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Properties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6705600" cy="5141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number of edges coming in is the </a:t>
            </a:r>
            <a:r>
              <a:rPr lang="en-US" sz="2800" b="1" dirty="0"/>
              <a:t>in-degree</a:t>
            </a:r>
            <a:r>
              <a:rPr lang="en-US" sz="2800" dirty="0"/>
              <a:t> of that vertex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path in a un-direct graph is a sequence of vertices and length of the path is number of edges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vertex </a:t>
            </a:r>
            <a:r>
              <a:rPr lang="en-US" sz="2800" b="1" dirty="0"/>
              <a:t>w</a:t>
            </a:r>
            <a:r>
              <a:rPr lang="en-US" sz="2800" dirty="0"/>
              <a:t> is reachable from vertex </a:t>
            </a:r>
            <a:r>
              <a:rPr lang="en-US" sz="2800" b="1" dirty="0"/>
              <a:t>u</a:t>
            </a:r>
            <a:r>
              <a:rPr lang="en-US" sz="2800" dirty="0"/>
              <a:t> if there is a path from </a:t>
            </a:r>
            <a:r>
              <a:rPr lang="en-US" sz="2800" b="1" dirty="0"/>
              <a:t>v</a:t>
            </a:r>
            <a:r>
              <a:rPr lang="en-US" sz="2800" dirty="0"/>
              <a:t> to </a:t>
            </a:r>
            <a:r>
              <a:rPr lang="en-US" sz="2800" b="1" dirty="0"/>
              <a:t>w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cycle in a digraph is a path containing at least one edge and for which v</a:t>
            </a:r>
            <a:r>
              <a:rPr lang="en-US" sz="2800" baseline="-25000" dirty="0"/>
              <a:t>0</a:t>
            </a:r>
            <a:r>
              <a:rPr lang="en-US" sz="2800" dirty="0"/>
              <a:t>=</a:t>
            </a:r>
            <a:r>
              <a:rPr lang="en-US" sz="2800" dirty="0" err="1"/>
              <a:t>v</a:t>
            </a:r>
            <a:r>
              <a:rPr lang="en-US" sz="2800" baseline="-25000" dirty="0" err="1"/>
              <a:t>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53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656" y="457200"/>
            <a:ext cx="8243887" cy="73501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82687"/>
            <a:ext cx="6858000" cy="506571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Hamiltonian cycle </a:t>
            </a:r>
            <a:r>
              <a:rPr lang="en-US" dirty="0"/>
              <a:t>is a cycle that visits every vertex of in a graph exactly once</a:t>
            </a:r>
          </a:p>
          <a:p>
            <a:r>
              <a:rPr lang="en-US" dirty="0" smtClean="0"/>
              <a:t>An </a:t>
            </a:r>
            <a:r>
              <a:rPr lang="en-US" b="1" dirty="0" err="1">
                <a:solidFill>
                  <a:schemeClr val="accent2"/>
                </a:solidFill>
              </a:rPr>
              <a:t>Eulerian</a:t>
            </a:r>
            <a:r>
              <a:rPr lang="en-US" b="1" dirty="0">
                <a:solidFill>
                  <a:schemeClr val="accent2"/>
                </a:solidFill>
              </a:rPr>
              <a:t> cycle </a:t>
            </a:r>
            <a:r>
              <a:rPr lang="en-US" dirty="0"/>
              <a:t>is a cycle that visits every edge of graph exactly once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447800" y="36576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505200" y="51054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447800" y="51054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352800" y="3657600"/>
            <a:ext cx="838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2860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8288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8100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2860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133600" y="42672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Arc 13"/>
          <p:cNvSpPr>
            <a:spLocks/>
          </p:cNvSpPr>
          <p:nvPr/>
        </p:nvSpPr>
        <p:spPr bwMode="auto">
          <a:xfrm flipH="1" flipV="1">
            <a:off x="1066800" y="3505200"/>
            <a:ext cx="633413" cy="1905000"/>
          </a:xfrm>
          <a:custGeom>
            <a:avLst/>
            <a:gdLst>
              <a:gd name="G0" fmla="+- 14311 0 0"/>
              <a:gd name="G1" fmla="+- 21600 0 0"/>
              <a:gd name="G2" fmla="+- 21600 0 0"/>
              <a:gd name="T0" fmla="*/ 14311 w 35911"/>
              <a:gd name="T1" fmla="*/ 0 h 43200"/>
              <a:gd name="T2" fmla="*/ 0 w 35911"/>
              <a:gd name="T3" fmla="*/ 37778 h 43200"/>
              <a:gd name="T4" fmla="*/ 14311 w 3591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911" h="43200" fill="none" extrusionOk="0">
                <a:moveTo>
                  <a:pt x="14310" y="0"/>
                </a:moveTo>
                <a:cubicBezTo>
                  <a:pt x="26240" y="0"/>
                  <a:pt x="35911" y="9670"/>
                  <a:pt x="35911" y="21600"/>
                </a:cubicBezTo>
                <a:cubicBezTo>
                  <a:pt x="35911" y="33529"/>
                  <a:pt x="26240" y="43200"/>
                  <a:pt x="14311" y="43200"/>
                </a:cubicBezTo>
                <a:cubicBezTo>
                  <a:pt x="9038" y="43200"/>
                  <a:pt x="3948" y="41271"/>
                  <a:pt x="-1" y="37778"/>
                </a:cubicBezTo>
              </a:path>
              <a:path w="35911" h="43200" stroke="0" extrusionOk="0">
                <a:moveTo>
                  <a:pt x="14310" y="0"/>
                </a:moveTo>
                <a:cubicBezTo>
                  <a:pt x="26240" y="0"/>
                  <a:pt x="35911" y="9670"/>
                  <a:pt x="35911" y="21600"/>
                </a:cubicBezTo>
                <a:cubicBezTo>
                  <a:pt x="35911" y="33529"/>
                  <a:pt x="26240" y="43200"/>
                  <a:pt x="14311" y="43200"/>
                </a:cubicBezTo>
                <a:cubicBezTo>
                  <a:pt x="9038" y="43200"/>
                  <a:pt x="3948" y="41271"/>
                  <a:pt x="-1" y="37778"/>
                </a:cubicBezTo>
                <a:lnTo>
                  <a:pt x="1431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257800" y="3429000"/>
            <a:ext cx="32766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1-2-4-3-1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1-4-3-1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1-3-1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34137</TotalTime>
  <Words>675</Words>
  <Application>Microsoft Office PowerPoint</Application>
  <PresentationFormat>On-screen Show (4:3)</PresentationFormat>
  <Paragraphs>246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Pushpin</vt:lpstr>
      <vt:lpstr>Office Theme</vt:lpstr>
      <vt:lpstr>1_Office Theme</vt:lpstr>
      <vt:lpstr>PowerPoint Presentation</vt:lpstr>
      <vt:lpstr>PowerPoint Presentation</vt:lpstr>
      <vt:lpstr>Introduction</vt:lpstr>
      <vt:lpstr>Introduction</vt:lpstr>
      <vt:lpstr>PowerPoint Presentation</vt:lpstr>
      <vt:lpstr>Graphs</vt:lpstr>
      <vt:lpstr>Adjacent Vertices</vt:lpstr>
      <vt:lpstr>Graph Properties</vt:lpstr>
      <vt:lpstr>Graph Properties</vt:lpstr>
      <vt:lpstr>Graph Properties</vt:lpstr>
      <vt:lpstr>Graph Representation</vt:lpstr>
      <vt:lpstr>PowerPoint Presentation</vt:lpstr>
      <vt:lpstr>PowerPoint Presentation</vt:lpstr>
      <vt:lpstr>Adjacency-matrix representation</vt:lpstr>
      <vt:lpstr>PowerPoint Presentation</vt:lpstr>
      <vt:lpstr>PowerPoint Presentation</vt:lpstr>
      <vt:lpstr>Which is better?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428</cp:revision>
  <cp:lastPrinted>1601-01-01T00:00:00Z</cp:lastPrinted>
  <dcterms:created xsi:type="dcterms:W3CDTF">2000-12-31T21:35:57Z</dcterms:created>
  <dcterms:modified xsi:type="dcterms:W3CDTF">2019-04-23T13:02:57Z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