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2C33BEE-D4D4-438C-851C-67C3BB4916BD}"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FB797-5EC6-44BA-B394-891F6F86D48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3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33BEE-D4D4-438C-851C-67C3BB4916BD}"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FB797-5EC6-44BA-B394-891F6F86D48A}" type="slidenum">
              <a:rPr lang="en-US" smtClean="0"/>
              <a:t>‹#›</a:t>
            </a:fld>
            <a:endParaRPr lang="en-US"/>
          </a:p>
        </p:txBody>
      </p:sp>
    </p:spTree>
    <p:extLst>
      <p:ext uri="{BB962C8B-B14F-4D97-AF65-F5344CB8AC3E}">
        <p14:creationId xmlns:p14="http://schemas.microsoft.com/office/powerpoint/2010/main" val="389369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33BEE-D4D4-438C-851C-67C3BB4916BD}"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FB797-5EC6-44BA-B394-891F6F86D48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99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33BEE-D4D4-438C-851C-67C3BB4916BD}"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FB797-5EC6-44BA-B394-891F6F86D48A}" type="slidenum">
              <a:rPr lang="en-US" smtClean="0"/>
              <a:t>‹#›</a:t>
            </a:fld>
            <a:endParaRPr lang="en-US"/>
          </a:p>
        </p:txBody>
      </p:sp>
    </p:spTree>
    <p:extLst>
      <p:ext uri="{BB962C8B-B14F-4D97-AF65-F5344CB8AC3E}">
        <p14:creationId xmlns:p14="http://schemas.microsoft.com/office/powerpoint/2010/main" val="3569980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C33BEE-D4D4-438C-851C-67C3BB4916BD}"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FB797-5EC6-44BA-B394-891F6F86D48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30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33BEE-D4D4-438C-851C-67C3BB4916BD}"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FB797-5EC6-44BA-B394-891F6F86D48A}" type="slidenum">
              <a:rPr lang="en-US" smtClean="0"/>
              <a:t>‹#›</a:t>
            </a:fld>
            <a:endParaRPr lang="en-US"/>
          </a:p>
        </p:txBody>
      </p:sp>
    </p:spTree>
    <p:extLst>
      <p:ext uri="{BB962C8B-B14F-4D97-AF65-F5344CB8AC3E}">
        <p14:creationId xmlns:p14="http://schemas.microsoft.com/office/powerpoint/2010/main" val="191473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33BEE-D4D4-438C-851C-67C3BB4916BD}" type="datetimeFigureOut">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FB797-5EC6-44BA-B394-891F6F86D48A}" type="slidenum">
              <a:rPr lang="en-US" smtClean="0"/>
              <a:t>‹#›</a:t>
            </a:fld>
            <a:endParaRPr lang="en-US"/>
          </a:p>
        </p:txBody>
      </p:sp>
    </p:spTree>
    <p:extLst>
      <p:ext uri="{BB962C8B-B14F-4D97-AF65-F5344CB8AC3E}">
        <p14:creationId xmlns:p14="http://schemas.microsoft.com/office/powerpoint/2010/main" val="262355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33BEE-D4D4-438C-851C-67C3BB4916BD}" type="datetimeFigureOut">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FB797-5EC6-44BA-B394-891F6F86D48A}" type="slidenum">
              <a:rPr lang="en-US" smtClean="0"/>
              <a:t>‹#›</a:t>
            </a:fld>
            <a:endParaRPr lang="en-US"/>
          </a:p>
        </p:txBody>
      </p:sp>
    </p:spTree>
    <p:extLst>
      <p:ext uri="{BB962C8B-B14F-4D97-AF65-F5344CB8AC3E}">
        <p14:creationId xmlns:p14="http://schemas.microsoft.com/office/powerpoint/2010/main" val="62950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33BEE-D4D4-438C-851C-67C3BB4916BD}" type="datetimeFigureOut">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FB797-5EC6-44BA-B394-891F6F86D48A}" type="slidenum">
              <a:rPr lang="en-US" smtClean="0"/>
              <a:t>‹#›</a:t>
            </a:fld>
            <a:endParaRPr lang="en-US"/>
          </a:p>
        </p:txBody>
      </p:sp>
    </p:spTree>
    <p:extLst>
      <p:ext uri="{BB962C8B-B14F-4D97-AF65-F5344CB8AC3E}">
        <p14:creationId xmlns:p14="http://schemas.microsoft.com/office/powerpoint/2010/main" val="327448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C33BEE-D4D4-438C-851C-67C3BB4916BD}"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FB797-5EC6-44BA-B394-891F6F86D48A}" type="slidenum">
              <a:rPr lang="en-US" smtClean="0"/>
              <a:t>‹#›</a:t>
            </a:fld>
            <a:endParaRPr lang="en-US"/>
          </a:p>
        </p:txBody>
      </p:sp>
    </p:spTree>
    <p:extLst>
      <p:ext uri="{BB962C8B-B14F-4D97-AF65-F5344CB8AC3E}">
        <p14:creationId xmlns:p14="http://schemas.microsoft.com/office/powerpoint/2010/main" val="393671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C33BEE-D4D4-438C-851C-67C3BB4916BD}"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FB797-5EC6-44BA-B394-891F6F86D48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10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C33BEE-D4D4-438C-851C-67C3BB4916BD}" type="datetimeFigureOut">
              <a:rPr lang="en-US" smtClean="0"/>
              <a:t>9/17/2018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0FB797-5EC6-44BA-B394-891F6F86D48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646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E55A-0D80-4ABF-B3CB-8BCFB68BAD2E}"/>
              </a:ext>
            </a:extLst>
          </p:cNvPr>
          <p:cNvSpPr>
            <a:spLocks noGrp="1"/>
          </p:cNvSpPr>
          <p:nvPr>
            <p:ph type="ctrTitle"/>
          </p:nvPr>
        </p:nvSpPr>
        <p:spPr/>
        <p:txBody>
          <a:bodyPr/>
          <a:lstStyle/>
          <a:p>
            <a:r>
              <a:rPr lang="en-US" dirty="0"/>
              <a:t>Classification of Software's</a:t>
            </a:r>
          </a:p>
        </p:txBody>
      </p:sp>
    </p:spTree>
    <p:extLst>
      <p:ext uri="{BB962C8B-B14F-4D97-AF65-F5344CB8AC3E}">
        <p14:creationId xmlns:p14="http://schemas.microsoft.com/office/powerpoint/2010/main" val="229299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E21C-7F36-44C9-93D8-EDCB5208AA81}"/>
              </a:ext>
            </a:extLst>
          </p:cNvPr>
          <p:cNvSpPr>
            <a:spLocks noGrp="1"/>
          </p:cNvSpPr>
          <p:nvPr>
            <p:ph type="title"/>
          </p:nvPr>
        </p:nvSpPr>
        <p:spPr/>
        <p:txBody>
          <a:bodyPr/>
          <a:lstStyle/>
          <a:p>
            <a:r>
              <a:rPr lang="en-US" b="1" dirty="0"/>
              <a:t>Artificial Intelligence Software</a:t>
            </a:r>
            <a:endParaRPr lang="en-US" dirty="0"/>
          </a:p>
        </p:txBody>
      </p:sp>
      <p:sp>
        <p:nvSpPr>
          <p:cNvPr id="3" name="Content Placeholder 2">
            <a:extLst>
              <a:ext uri="{FF2B5EF4-FFF2-40B4-BE49-F238E27FC236}">
                <a16:creationId xmlns:a16="http://schemas.microsoft.com/office/drawing/2014/main" id="{3DAB5479-7D5A-423C-A9F2-045341E28313}"/>
              </a:ext>
            </a:extLst>
          </p:cNvPr>
          <p:cNvSpPr>
            <a:spLocks noGrp="1"/>
          </p:cNvSpPr>
          <p:nvPr>
            <p:ph idx="1"/>
          </p:nvPr>
        </p:nvSpPr>
        <p:spPr/>
        <p:txBody>
          <a:bodyPr/>
          <a:lstStyle/>
          <a:p>
            <a:pPr fontAlgn="base"/>
            <a:br>
              <a:rPr lang="en-US" dirty="0"/>
            </a:br>
            <a:r>
              <a:rPr lang="en-US" dirty="0"/>
              <a:t>Software like expert systems, decision support systems, pattern recognition software, artificial neural networks, etc. come under this category. They involve complex problems which are not affected by complex computations using non-numerical algorithms.</a:t>
            </a:r>
          </a:p>
          <a:p>
            <a:br>
              <a:rPr lang="en-US" dirty="0"/>
            </a:br>
            <a:endParaRPr lang="en-US" dirty="0"/>
          </a:p>
        </p:txBody>
      </p:sp>
    </p:spTree>
    <p:extLst>
      <p:ext uri="{BB962C8B-B14F-4D97-AF65-F5344CB8AC3E}">
        <p14:creationId xmlns:p14="http://schemas.microsoft.com/office/powerpoint/2010/main" val="98851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249D-5FBD-429B-97A0-50DB274730B3}"/>
              </a:ext>
            </a:extLst>
          </p:cNvPr>
          <p:cNvSpPr>
            <a:spLocks noGrp="1"/>
          </p:cNvSpPr>
          <p:nvPr>
            <p:ph type="title"/>
          </p:nvPr>
        </p:nvSpPr>
        <p:spPr/>
        <p:txBody>
          <a:bodyPr/>
          <a:lstStyle/>
          <a:p>
            <a:r>
              <a:rPr lang="en-US" b="1" dirty="0"/>
              <a:t>Scientific Software</a:t>
            </a:r>
            <a:endParaRPr lang="en-US" dirty="0"/>
          </a:p>
        </p:txBody>
      </p:sp>
      <p:sp>
        <p:nvSpPr>
          <p:cNvPr id="3" name="Content Placeholder 2">
            <a:extLst>
              <a:ext uri="{FF2B5EF4-FFF2-40B4-BE49-F238E27FC236}">
                <a16:creationId xmlns:a16="http://schemas.microsoft.com/office/drawing/2014/main" id="{91B76581-63DA-4320-943F-751E0D7CB207}"/>
              </a:ext>
            </a:extLst>
          </p:cNvPr>
          <p:cNvSpPr>
            <a:spLocks noGrp="1"/>
          </p:cNvSpPr>
          <p:nvPr>
            <p:ph idx="1"/>
          </p:nvPr>
        </p:nvSpPr>
        <p:spPr/>
        <p:txBody>
          <a:bodyPr/>
          <a:lstStyle/>
          <a:p>
            <a:pPr fontAlgn="base"/>
            <a:br>
              <a:rPr lang="en-US" dirty="0"/>
            </a:br>
            <a:r>
              <a:rPr lang="en-US" dirty="0"/>
              <a:t>Scientific and engineering software satisfies the needs of a scientific or engineering user to perform enterprise specific tasks. Such software is written for specific applications using principles, techniques and formulae specific to that field. Examples are software like MATLAB, AUTOCAD, PSPICE, ORCAD, etc.</a:t>
            </a:r>
          </a:p>
          <a:p>
            <a:endParaRPr lang="en-US" dirty="0"/>
          </a:p>
        </p:txBody>
      </p:sp>
    </p:spTree>
    <p:extLst>
      <p:ext uri="{BB962C8B-B14F-4D97-AF65-F5344CB8AC3E}">
        <p14:creationId xmlns:p14="http://schemas.microsoft.com/office/powerpoint/2010/main" val="29399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6C61-D586-4832-9BF2-5AFA95D33017}"/>
              </a:ext>
            </a:extLst>
          </p:cNvPr>
          <p:cNvSpPr>
            <a:spLocks noGrp="1"/>
          </p:cNvSpPr>
          <p:nvPr>
            <p:ph type="title"/>
          </p:nvPr>
        </p:nvSpPr>
        <p:spPr/>
        <p:txBody>
          <a:bodyPr/>
          <a:lstStyle/>
          <a:p>
            <a:r>
              <a:rPr lang="en-US" b="1" dirty="0"/>
              <a:t>Utilities Software</a:t>
            </a:r>
            <a:endParaRPr lang="en-US" dirty="0"/>
          </a:p>
        </p:txBody>
      </p:sp>
      <p:sp>
        <p:nvSpPr>
          <p:cNvPr id="3" name="Content Placeholder 2">
            <a:extLst>
              <a:ext uri="{FF2B5EF4-FFF2-40B4-BE49-F238E27FC236}">
                <a16:creationId xmlns:a16="http://schemas.microsoft.com/office/drawing/2014/main" id="{9678113F-0003-4165-8E5C-8E927D07B55A}"/>
              </a:ext>
            </a:extLst>
          </p:cNvPr>
          <p:cNvSpPr>
            <a:spLocks noGrp="1"/>
          </p:cNvSpPr>
          <p:nvPr>
            <p:ph idx="1"/>
          </p:nvPr>
        </p:nvSpPr>
        <p:spPr/>
        <p:txBody>
          <a:bodyPr/>
          <a:lstStyle/>
          <a:p>
            <a:br>
              <a:rPr lang="en-US" dirty="0"/>
            </a:br>
            <a:r>
              <a:rPr lang="en-US" dirty="0"/>
              <a:t>The programs coming under this category perform specific tasks and are different from other software in terms of size, cost and complexity. Examples are anti-virus software, voice recognition software, compression programs, etc.</a:t>
            </a:r>
          </a:p>
        </p:txBody>
      </p:sp>
    </p:spTree>
    <p:extLst>
      <p:ext uri="{BB962C8B-B14F-4D97-AF65-F5344CB8AC3E}">
        <p14:creationId xmlns:p14="http://schemas.microsoft.com/office/powerpoint/2010/main" val="256103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A037-BABE-4339-8C80-E62EB78E7C53}"/>
              </a:ext>
            </a:extLst>
          </p:cNvPr>
          <p:cNvSpPr>
            <a:spLocks noGrp="1"/>
          </p:cNvSpPr>
          <p:nvPr>
            <p:ph type="title"/>
          </p:nvPr>
        </p:nvSpPr>
        <p:spPr/>
        <p:txBody>
          <a:bodyPr/>
          <a:lstStyle/>
          <a:p>
            <a:r>
              <a:rPr lang="en-US" b="1" dirty="0"/>
              <a:t>Document Management Software</a:t>
            </a:r>
            <a:endParaRPr lang="en-US" dirty="0"/>
          </a:p>
        </p:txBody>
      </p:sp>
      <p:sp>
        <p:nvSpPr>
          <p:cNvPr id="3" name="Content Placeholder 2">
            <a:extLst>
              <a:ext uri="{FF2B5EF4-FFF2-40B4-BE49-F238E27FC236}">
                <a16:creationId xmlns:a16="http://schemas.microsoft.com/office/drawing/2014/main" id="{1EB1EF8E-D639-40C5-B68F-07FF5AE2AFA5}"/>
              </a:ext>
            </a:extLst>
          </p:cNvPr>
          <p:cNvSpPr>
            <a:spLocks noGrp="1"/>
          </p:cNvSpPr>
          <p:nvPr>
            <p:ph idx="1"/>
          </p:nvPr>
        </p:nvSpPr>
        <p:spPr/>
        <p:txBody>
          <a:bodyPr/>
          <a:lstStyle/>
          <a:p>
            <a:br>
              <a:rPr lang="en-US" dirty="0"/>
            </a:br>
            <a:r>
              <a:rPr lang="en-US" dirty="0"/>
              <a:t>A Document Management Software is used to track, manage and store documents in order to reduce the paperwork. Such systems are capable of keeping a record of the various versions created and modified by different users (history tracking). They commonly provide storage, versioning, metadata, security, as well as indexing and retrieval capabilities.</a:t>
            </a:r>
          </a:p>
          <a:p>
            <a:endParaRPr lang="en-US" dirty="0"/>
          </a:p>
        </p:txBody>
      </p:sp>
    </p:spTree>
    <p:extLst>
      <p:ext uri="{BB962C8B-B14F-4D97-AF65-F5344CB8AC3E}">
        <p14:creationId xmlns:p14="http://schemas.microsoft.com/office/powerpoint/2010/main" val="7125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784A-B78E-46CD-B6C3-BD32BB78D892}"/>
              </a:ext>
            </a:extLst>
          </p:cNvPr>
          <p:cNvSpPr>
            <a:spLocks noGrp="1"/>
          </p:cNvSpPr>
          <p:nvPr>
            <p:ph type="title"/>
          </p:nvPr>
        </p:nvSpPr>
        <p:spPr/>
        <p:txBody>
          <a:bodyPr/>
          <a:lstStyle/>
          <a:p>
            <a:r>
              <a:rPr lang="en-US" b="1" dirty="0"/>
              <a:t>On the basis of copyright</a:t>
            </a:r>
            <a:endParaRPr lang="en-US" dirty="0"/>
          </a:p>
        </p:txBody>
      </p:sp>
      <p:sp>
        <p:nvSpPr>
          <p:cNvPr id="3" name="Content Placeholder 2">
            <a:extLst>
              <a:ext uri="{FF2B5EF4-FFF2-40B4-BE49-F238E27FC236}">
                <a16:creationId xmlns:a16="http://schemas.microsoft.com/office/drawing/2014/main" id="{8FCD33C9-67F7-42EF-B5F1-6C6292818A79}"/>
              </a:ext>
            </a:extLst>
          </p:cNvPr>
          <p:cNvSpPr>
            <a:spLocks noGrp="1"/>
          </p:cNvSpPr>
          <p:nvPr>
            <p:ph idx="1"/>
          </p:nvPr>
        </p:nvSpPr>
        <p:spPr>
          <a:xfrm>
            <a:off x="1024128" y="2084832"/>
            <a:ext cx="9720073" cy="4224528"/>
          </a:xfrm>
        </p:spPr>
        <p:txBody>
          <a:bodyPr>
            <a:normAutofit/>
          </a:bodyPr>
          <a:lstStyle/>
          <a:p>
            <a:pPr marL="457200" indent="-457200" fontAlgn="base">
              <a:buFont typeface="+mj-lt"/>
              <a:buAutoNum type="arabicPeriod"/>
            </a:pPr>
            <a:r>
              <a:rPr lang="en-US" dirty="0"/>
              <a:t>Commercial</a:t>
            </a:r>
          </a:p>
          <a:p>
            <a:pPr marL="457200" indent="-457200" fontAlgn="base">
              <a:buFont typeface="+mj-lt"/>
              <a:buAutoNum type="arabicPeriod"/>
            </a:pPr>
            <a:r>
              <a:rPr lang="en-US" dirty="0"/>
              <a:t>Shareware</a:t>
            </a:r>
          </a:p>
          <a:p>
            <a:pPr marL="457200" indent="-457200" fontAlgn="base">
              <a:buFont typeface="+mj-lt"/>
              <a:buAutoNum type="arabicPeriod"/>
            </a:pPr>
            <a:r>
              <a:rPr lang="en-US" dirty="0"/>
              <a:t>Freeware</a:t>
            </a:r>
          </a:p>
          <a:p>
            <a:pPr marL="457200" indent="-457200" fontAlgn="base">
              <a:buFont typeface="+mj-lt"/>
              <a:buAutoNum type="arabicPeriod"/>
            </a:pPr>
            <a:r>
              <a:rPr lang="en-US" dirty="0"/>
              <a:t>Public Domain</a:t>
            </a:r>
          </a:p>
          <a:p>
            <a:endParaRPr lang="en-US" dirty="0"/>
          </a:p>
        </p:txBody>
      </p:sp>
    </p:spTree>
    <p:extLst>
      <p:ext uri="{BB962C8B-B14F-4D97-AF65-F5344CB8AC3E}">
        <p14:creationId xmlns:p14="http://schemas.microsoft.com/office/powerpoint/2010/main" val="420921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A1DB-ED44-44FF-BD39-025890B5BA22}"/>
              </a:ext>
            </a:extLst>
          </p:cNvPr>
          <p:cNvSpPr>
            <a:spLocks noGrp="1"/>
          </p:cNvSpPr>
          <p:nvPr>
            <p:ph type="title"/>
          </p:nvPr>
        </p:nvSpPr>
        <p:spPr/>
        <p:txBody>
          <a:bodyPr/>
          <a:lstStyle/>
          <a:p>
            <a:r>
              <a:rPr lang="en-US" b="1" dirty="0"/>
              <a:t>On the basis of copyright</a:t>
            </a:r>
            <a:endParaRPr lang="en-US" dirty="0"/>
          </a:p>
        </p:txBody>
      </p:sp>
      <p:sp>
        <p:nvSpPr>
          <p:cNvPr id="3" name="Content Placeholder 2">
            <a:extLst>
              <a:ext uri="{FF2B5EF4-FFF2-40B4-BE49-F238E27FC236}">
                <a16:creationId xmlns:a16="http://schemas.microsoft.com/office/drawing/2014/main" id="{ACFCDECC-0325-40FA-9E0C-D4C949EB4C81}"/>
              </a:ext>
            </a:extLst>
          </p:cNvPr>
          <p:cNvSpPr>
            <a:spLocks noGrp="1"/>
          </p:cNvSpPr>
          <p:nvPr>
            <p:ph idx="1"/>
          </p:nvPr>
        </p:nvSpPr>
        <p:spPr/>
        <p:txBody>
          <a:bodyPr/>
          <a:lstStyle/>
          <a:p>
            <a:pPr marL="457200" indent="-457200" fontAlgn="base">
              <a:buFont typeface="+mj-lt"/>
              <a:buAutoNum type="arabicPeriod"/>
            </a:pPr>
            <a:r>
              <a:rPr lang="en-US" b="1" dirty="0"/>
              <a:t> Commercial </a:t>
            </a:r>
            <a:br>
              <a:rPr lang="en-US" dirty="0"/>
            </a:br>
            <a:r>
              <a:rPr lang="en-US" dirty="0"/>
              <a:t>It represents the majority of software which we purchase from software companies, commercial computer stores, etc. In this case, when a user buys a software, they acquire a license key to use it. Users are not allowed to make the copies of the software. The copyright of the program is owned by the company.</a:t>
            </a:r>
          </a:p>
          <a:p>
            <a:pPr marL="457200" indent="-457200" fontAlgn="base">
              <a:buFont typeface="+mj-lt"/>
              <a:buAutoNum type="arabicPeriod"/>
            </a:pPr>
            <a:r>
              <a:rPr lang="en-US" b="1" dirty="0"/>
              <a:t>Shareware </a:t>
            </a:r>
            <a:br>
              <a:rPr lang="en-US" dirty="0"/>
            </a:br>
            <a:r>
              <a:rPr lang="en-US" dirty="0"/>
              <a:t>Shareware software is also covered under copyright but the purchasers are allowed to make and distribute copies with the condition that after testing the software, if the purchaser adopts it for use, then they must pay for it.</a:t>
            </a:r>
          </a:p>
          <a:p>
            <a:pPr fontAlgn="base"/>
            <a:r>
              <a:rPr lang="en-US" dirty="0"/>
              <a:t>In both of the above types of software, changes to software are not allowed.</a:t>
            </a:r>
          </a:p>
          <a:p>
            <a:endParaRPr lang="en-US" dirty="0"/>
          </a:p>
        </p:txBody>
      </p:sp>
    </p:spTree>
    <p:extLst>
      <p:ext uri="{BB962C8B-B14F-4D97-AF65-F5344CB8AC3E}">
        <p14:creationId xmlns:p14="http://schemas.microsoft.com/office/powerpoint/2010/main" val="353078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D30EB9-5575-404E-947B-B6065F60E216}"/>
              </a:ext>
            </a:extLst>
          </p:cNvPr>
          <p:cNvSpPr>
            <a:spLocks noGrp="1"/>
          </p:cNvSpPr>
          <p:nvPr>
            <p:ph type="title"/>
          </p:nvPr>
        </p:nvSpPr>
        <p:spPr/>
        <p:txBody>
          <a:bodyPr/>
          <a:lstStyle/>
          <a:p>
            <a:r>
              <a:rPr lang="en-US" b="1" dirty="0"/>
              <a:t>On the basis of copyright</a:t>
            </a:r>
            <a:endParaRPr lang="en-US" dirty="0"/>
          </a:p>
        </p:txBody>
      </p:sp>
      <p:sp>
        <p:nvSpPr>
          <p:cNvPr id="3" name="Content Placeholder 2">
            <a:extLst>
              <a:ext uri="{FF2B5EF4-FFF2-40B4-BE49-F238E27FC236}">
                <a16:creationId xmlns:a16="http://schemas.microsoft.com/office/drawing/2014/main" id="{7170E6C0-DF72-4FF1-A5C1-157D8D7123D8}"/>
              </a:ext>
            </a:extLst>
          </p:cNvPr>
          <p:cNvSpPr>
            <a:spLocks noGrp="1"/>
          </p:cNvSpPr>
          <p:nvPr>
            <p:ph idx="1"/>
          </p:nvPr>
        </p:nvSpPr>
        <p:spPr/>
        <p:txBody>
          <a:bodyPr/>
          <a:lstStyle/>
          <a:p>
            <a:pPr marL="457200" indent="-457200" fontAlgn="base">
              <a:buFont typeface="+mj-lt"/>
              <a:buAutoNum type="arabicPeriod" startAt="3"/>
            </a:pPr>
            <a:r>
              <a:rPr lang="en-US" b="1" dirty="0"/>
              <a:t>Freeware</a:t>
            </a:r>
            <a:br>
              <a:rPr lang="en-US" dirty="0"/>
            </a:br>
            <a:r>
              <a:rPr lang="en-US" dirty="0"/>
              <a:t>In general, according to freeware software licenses, copies of the software can be made both for archival and distribution purposes but here, distribution cannot be for making a profit. Derivative works and modifications to the software are allowed and encouraged. Decompiling of the program code is also allowed without the explicit permission of the copyright holder.</a:t>
            </a:r>
          </a:p>
          <a:p>
            <a:pPr marL="457200" indent="-457200" fontAlgn="base">
              <a:buFont typeface="+mj-lt"/>
              <a:buAutoNum type="arabicPeriod" startAt="4"/>
            </a:pPr>
            <a:r>
              <a:rPr lang="en-US" b="1" dirty="0"/>
              <a:t>Public Domain</a:t>
            </a:r>
            <a:br>
              <a:rPr lang="en-US" dirty="0"/>
            </a:br>
            <a:r>
              <a:rPr lang="en-US" dirty="0"/>
              <a:t>In case of public domain software, the original copyright holder explicitly relinquishes all rights to the software. Hence software copies can be made both for archival and distribution purposes with no restrictions on distribution. Modifications to the software and reverse engineering are also allowed.</a:t>
            </a:r>
          </a:p>
          <a:p>
            <a:endParaRPr lang="en-US" dirty="0"/>
          </a:p>
        </p:txBody>
      </p:sp>
    </p:spTree>
    <p:extLst>
      <p:ext uri="{BB962C8B-B14F-4D97-AF65-F5344CB8AC3E}">
        <p14:creationId xmlns:p14="http://schemas.microsoft.com/office/powerpoint/2010/main" val="1226590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86D4AE-F366-4309-8115-1EF02BEAEA7A}"/>
              </a:ext>
            </a:extLst>
          </p:cNvPr>
          <p:cNvSpPr>
            <a:spLocks noGrp="1"/>
          </p:cNvSpPr>
          <p:nvPr>
            <p:ph type="ctrTitle"/>
          </p:nvPr>
        </p:nvSpPr>
        <p:spPr>
          <a:xfrm>
            <a:off x="3131127" y="5029409"/>
            <a:ext cx="2964873" cy="1463040"/>
          </a:xfrm>
        </p:spPr>
        <p:txBody>
          <a:bodyPr/>
          <a:lstStyle/>
          <a:p>
            <a:r>
              <a:rPr lang="en-US" dirty="0"/>
              <a:t>Question? </a:t>
            </a:r>
          </a:p>
        </p:txBody>
      </p:sp>
    </p:spTree>
    <p:extLst>
      <p:ext uri="{BB962C8B-B14F-4D97-AF65-F5344CB8AC3E}">
        <p14:creationId xmlns:p14="http://schemas.microsoft.com/office/powerpoint/2010/main" val="216830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0693-1C5C-4659-857E-5C9A73EC69B4}"/>
              </a:ext>
            </a:extLst>
          </p:cNvPr>
          <p:cNvSpPr>
            <a:spLocks noGrp="1"/>
          </p:cNvSpPr>
          <p:nvPr>
            <p:ph type="title"/>
          </p:nvPr>
        </p:nvSpPr>
        <p:spPr>
          <a:xfrm>
            <a:off x="1024128" y="903870"/>
            <a:ext cx="10390909" cy="980348"/>
          </a:xfrm>
        </p:spPr>
        <p:txBody>
          <a:bodyPr>
            <a:normAutofit fontScale="90000"/>
          </a:bodyPr>
          <a:lstStyle/>
          <a:p>
            <a:r>
              <a:rPr lang="en-US" dirty="0"/>
              <a:t> Classification of Software</a:t>
            </a:r>
            <a:br>
              <a:rPr lang="en-US" dirty="0"/>
            </a:br>
            <a:endParaRPr lang="en-US" dirty="0"/>
          </a:p>
        </p:txBody>
      </p:sp>
      <p:sp>
        <p:nvSpPr>
          <p:cNvPr id="3" name="Content Placeholder 2">
            <a:extLst>
              <a:ext uri="{FF2B5EF4-FFF2-40B4-BE49-F238E27FC236}">
                <a16:creationId xmlns:a16="http://schemas.microsoft.com/office/drawing/2014/main" id="{D46CF286-72E4-4A41-AF53-259F429C067C}"/>
              </a:ext>
            </a:extLst>
          </p:cNvPr>
          <p:cNvSpPr>
            <a:spLocks noGrp="1"/>
          </p:cNvSpPr>
          <p:nvPr>
            <p:ph idx="1"/>
          </p:nvPr>
        </p:nvSpPr>
        <p:spPr>
          <a:xfrm>
            <a:off x="1024128" y="1884218"/>
            <a:ext cx="9720073" cy="4425142"/>
          </a:xfrm>
        </p:spPr>
        <p:txBody>
          <a:bodyPr/>
          <a:lstStyle/>
          <a:p>
            <a:r>
              <a:rPr lang="en-US" dirty="0"/>
              <a:t>The software is used extensively in several domains including hospitals, banks, schools, defense, finance, stock markets and so on. It can be categorized into different types:</a:t>
            </a:r>
          </a:p>
          <a:p>
            <a:endParaRPr lang="en-US" dirty="0"/>
          </a:p>
          <a:p>
            <a:pPr>
              <a:buFont typeface="Wingdings" panose="05000000000000000000" pitchFamily="2" charset="2"/>
              <a:buChar char="q"/>
            </a:pPr>
            <a:r>
              <a:rPr lang="en-US" dirty="0"/>
              <a:t> </a:t>
            </a:r>
            <a:r>
              <a:rPr lang="en-US" b="1" dirty="0"/>
              <a:t>On the basis of application</a:t>
            </a:r>
          </a:p>
          <a:p>
            <a:pPr>
              <a:buFont typeface="Wingdings" panose="05000000000000000000" pitchFamily="2" charset="2"/>
              <a:buChar char="q"/>
            </a:pPr>
            <a:r>
              <a:rPr lang="en-US" b="1" dirty="0"/>
              <a:t> On the basis of copyright</a:t>
            </a:r>
            <a:endParaRPr lang="en-US" dirty="0"/>
          </a:p>
        </p:txBody>
      </p:sp>
    </p:spTree>
    <p:extLst>
      <p:ext uri="{BB962C8B-B14F-4D97-AF65-F5344CB8AC3E}">
        <p14:creationId xmlns:p14="http://schemas.microsoft.com/office/powerpoint/2010/main" val="245600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1D05-3287-4D4C-8194-9C13504E0386}"/>
              </a:ext>
            </a:extLst>
          </p:cNvPr>
          <p:cNvSpPr>
            <a:spLocks noGrp="1"/>
          </p:cNvSpPr>
          <p:nvPr>
            <p:ph type="title"/>
          </p:nvPr>
        </p:nvSpPr>
        <p:spPr>
          <a:xfrm>
            <a:off x="1024128" y="945434"/>
            <a:ext cx="9720072" cy="1499616"/>
          </a:xfrm>
        </p:spPr>
        <p:txBody>
          <a:bodyPr>
            <a:normAutofit fontScale="90000"/>
          </a:bodyPr>
          <a:lstStyle/>
          <a:p>
            <a:pPr fontAlgn="base"/>
            <a:r>
              <a:rPr lang="en-US" b="1" dirty="0"/>
              <a:t>On the basis of application:</a:t>
            </a:r>
            <a:br>
              <a:rPr lang="en-US" b="1" dirty="0"/>
            </a:br>
            <a:br>
              <a:rPr lang="en-US" dirty="0"/>
            </a:br>
            <a:endParaRPr lang="en-US" dirty="0"/>
          </a:p>
        </p:txBody>
      </p:sp>
      <p:sp>
        <p:nvSpPr>
          <p:cNvPr id="3" name="Content Placeholder 2">
            <a:extLst>
              <a:ext uri="{FF2B5EF4-FFF2-40B4-BE49-F238E27FC236}">
                <a16:creationId xmlns:a16="http://schemas.microsoft.com/office/drawing/2014/main" id="{82A8E9B3-1AD0-4D5D-91FC-23D2A65EDC0D}"/>
              </a:ext>
            </a:extLst>
          </p:cNvPr>
          <p:cNvSpPr>
            <a:spLocks noGrp="1"/>
          </p:cNvSpPr>
          <p:nvPr>
            <p:ph idx="1"/>
          </p:nvPr>
        </p:nvSpPr>
        <p:spPr>
          <a:xfrm>
            <a:off x="1024128" y="1787236"/>
            <a:ext cx="9720073" cy="4522124"/>
          </a:xfrm>
        </p:spPr>
        <p:txBody>
          <a:bodyPr>
            <a:normAutofit lnSpcReduction="10000"/>
          </a:bodyPr>
          <a:lstStyle/>
          <a:p>
            <a:pPr>
              <a:buFont typeface="Wingdings" panose="05000000000000000000" pitchFamily="2" charset="2"/>
              <a:buChar char="q"/>
            </a:pPr>
            <a:r>
              <a:rPr lang="en-US" b="1" dirty="0"/>
              <a:t> System Software</a:t>
            </a:r>
          </a:p>
          <a:p>
            <a:pPr>
              <a:buFont typeface="Wingdings" panose="05000000000000000000" pitchFamily="2" charset="2"/>
              <a:buChar char="q"/>
            </a:pPr>
            <a:r>
              <a:rPr lang="en-US" b="1" dirty="0"/>
              <a:t> Networking and Web Applications Software</a:t>
            </a:r>
          </a:p>
          <a:p>
            <a:pPr>
              <a:buFont typeface="Wingdings" panose="05000000000000000000" pitchFamily="2" charset="2"/>
              <a:buChar char="q"/>
            </a:pPr>
            <a:r>
              <a:rPr lang="en-US" b="1" dirty="0"/>
              <a:t> Embedded Software</a:t>
            </a:r>
          </a:p>
          <a:p>
            <a:pPr>
              <a:buFont typeface="Wingdings" panose="05000000000000000000" pitchFamily="2" charset="2"/>
              <a:buChar char="q"/>
            </a:pPr>
            <a:r>
              <a:rPr lang="en-US" b="1" dirty="0"/>
              <a:t> Reservation Software  </a:t>
            </a:r>
          </a:p>
          <a:p>
            <a:pPr>
              <a:buFont typeface="Wingdings" panose="05000000000000000000" pitchFamily="2" charset="2"/>
              <a:buChar char="q"/>
            </a:pPr>
            <a:r>
              <a:rPr lang="en-US" b="1" dirty="0"/>
              <a:t> Business Software</a:t>
            </a:r>
          </a:p>
          <a:p>
            <a:pPr>
              <a:buFont typeface="Wingdings" panose="05000000000000000000" pitchFamily="2" charset="2"/>
              <a:buChar char="q"/>
            </a:pPr>
            <a:r>
              <a:rPr lang="en-US" b="1" dirty="0"/>
              <a:t> Entertainment Software</a:t>
            </a:r>
          </a:p>
          <a:p>
            <a:pPr>
              <a:buFont typeface="Wingdings" panose="05000000000000000000" pitchFamily="2" charset="2"/>
              <a:buChar char="q"/>
            </a:pPr>
            <a:r>
              <a:rPr lang="en-US" b="1" dirty="0"/>
              <a:t> Artificial Intelligence Software</a:t>
            </a:r>
          </a:p>
          <a:p>
            <a:pPr>
              <a:buFont typeface="Wingdings" panose="05000000000000000000" pitchFamily="2" charset="2"/>
              <a:buChar char="q"/>
            </a:pPr>
            <a:r>
              <a:rPr lang="en-US" b="1" dirty="0"/>
              <a:t> Scientific Software</a:t>
            </a:r>
          </a:p>
          <a:p>
            <a:pPr>
              <a:buFont typeface="Wingdings" panose="05000000000000000000" pitchFamily="2" charset="2"/>
              <a:buChar char="q"/>
            </a:pPr>
            <a:r>
              <a:rPr lang="en-US" b="1" dirty="0"/>
              <a:t> Utilities Software</a:t>
            </a:r>
          </a:p>
          <a:p>
            <a:pPr>
              <a:buFont typeface="Wingdings" panose="05000000000000000000" pitchFamily="2" charset="2"/>
              <a:buChar char="q"/>
            </a:pPr>
            <a:r>
              <a:rPr lang="en-US" b="1" dirty="0"/>
              <a:t> Document Management Software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69384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CCDC-F850-465D-AD16-A85ADAACDFBF}"/>
              </a:ext>
            </a:extLst>
          </p:cNvPr>
          <p:cNvSpPr>
            <a:spLocks noGrp="1"/>
          </p:cNvSpPr>
          <p:nvPr>
            <p:ph type="title"/>
          </p:nvPr>
        </p:nvSpPr>
        <p:spPr/>
        <p:txBody>
          <a:bodyPr/>
          <a:lstStyle/>
          <a:p>
            <a:r>
              <a:rPr lang="en-US" b="1" dirty="0"/>
              <a:t>System Software </a:t>
            </a:r>
            <a:endParaRPr lang="en-US" dirty="0"/>
          </a:p>
        </p:txBody>
      </p:sp>
      <p:sp>
        <p:nvSpPr>
          <p:cNvPr id="3" name="Content Placeholder 2">
            <a:extLst>
              <a:ext uri="{FF2B5EF4-FFF2-40B4-BE49-F238E27FC236}">
                <a16:creationId xmlns:a16="http://schemas.microsoft.com/office/drawing/2014/main" id="{C7EA0F1B-A192-4BED-B55B-0F23C522A040}"/>
              </a:ext>
            </a:extLst>
          </p:cNvPr>
          <p:cNvSpPr>
            <a:spLocks noGrp="1"/>
          </p:cNvSpPr>
          <p:nvPr>
            <p:ph idx="1"/>
          </p:nvPr>
        </p:nvSpPr>
        <p:spPr/>
        <p:txBody>
          <a:bodyPr/>
          <a:lstStyle/>
          <a:p>
            <a:r>
              <a:rPr lang="en-US" dirty="0"/>
              <a:t>System Software is necessary to manage the computer resources and support the execution of application programs. Software like operating systems, compilers, editors and drivers etc., come under this category. A computer cannot function without the presence of these. Operating systems are needed to link the machine dependent needs of a program with the capabilities of the machine on which it runs. Compilers translate programs from high-level language to machine language.</a:t>
            </a:r>
          </a:p>
        </p:txBody>
      </p:sp>
    </p:spTree>
    <p:extLst>
      <p:ext uri="{BB962C8B-B14F-4D97-AF65-F5344CB8AC3E}">
        <p14:creationId xmlns:p14="http://schemas.microsoft.com/office/powerpoint/2010/main" val="390021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D252-BC26-42F9-9C7F-D95B4C9BAC3D}"/>
              </a:ext>
            </a:extLst>
          </p:cNvPr>
          <p:cNvSpPr>
            <a:spLocks noGrp="1"/>
          </p:cNvSpPr>
          <p:nvPr>
            <p:ph type="title"/>
          </p:nvPr>
        </p:nvSpPr>
        <p:spPr/>
        <p:txBody>
          <a:bodyPr/>
          <a:lstStyle/>
          <a:p>
            <a:r>
              <a:rPr lang="en-US" dirty="0"/>
              <a:t>Networking and Web Applications Software</a:t>
            </a:r>
          </a:p>
        </p:txBody>
      </p:sp>
      <p:sp>
        <p:nvSpPr>
          <p:cNvPr id="3" name="Content Placeholder 2">
            <a:extLst>
              <a:ext uri="{FF2B5EF4-FFF2-40B4-BE49-F238E27FC236}">
                <a16:creationId xmlns:a16="http://schemas.microsoft.com/office/drawing/2014/main" id="{8CFCF84F-8D70-48C4-B8F9-00F92170536D}"/>
              </a:ext>
            </a:extLst>
          </p:cNvPr>
          <p:cNvSpPr>
            <a:spLocks noGrp="1"/>
          </p:cNvSpPr>
          <p:nvPr>
            <p:ph idx="1"/>
          </p:nvPr>
        </p:nvSpPr>
        <p:spPr/>
        <p:txBody>
          <a:bodyPr/>
          <a:lstStyle/>
          <a:p>
            <a:br>
              <a:rPr lang="en-US" dirty="0"/>
            </a:br>
            <a:r>
              <a:rPr lang="en-US" dirty="0"/>
              <a:t>Networking Software provides the required support necessary for computers to interact with each other and with data storage facilities. The networking software is also used when software is running on a network of computers (such as World Wide Web). It includes all network management software, server software, security and encryption software and software to develop web-based applications like HTML, PHP, XML, etc.</a:t>
            </a:r>
          </a:p>
        </p:txBody>
      </p:sp>
    </p:spTree>
    <p:extLst>
      <p:ext uri="{BB962C8B-B14F-4D97-AF65-F5344CB8AC3E}">
        <p14:creationId xmlns:p14="http://schemas.microsoft.com/office/powerpoint/2010/main" val="153632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92BD-89F6-48D9-BDB8-58A4F8691E83}"/>
              </a:ext>
            </a:extLst>
          </p:cNvPr>
          <p:cNvSpPr>
            <a:spLocks noGrp="1"/>
          </p:cNvSpPr>
          <p:nvPr>
            <p:ph type="title"/>
          </p:nvPr>
        </p:nvSpPr>
        <p:spPr/>
        <p:txBody>
          <a:bodyPr/>
          <a:lstStyle/>
          <a:p>
            <a:r>
              <a:rPr lang="en-US" dirty="0"/>
              <a:t>Embedded Software –</a:t>
            </a:r>
          </a:p>
        </p:txBody>
      </p:sp>
      <p:sp>
        <p:nvSpPr>
          <p:cNvPr id="3" name="Content Placeholder 2">
            <a:extLst>
              <a:ext uri="{FF2B5EF4-FFF2-40B4-BE49-F238E27FC236}">
                <a16:creationId xmlns:a16="http://schemas.microsoft.com/office/drawing/2014/main" id="{5EC8278E-E1F2-4FE1-9659-D8BF0C46EBC0}"/>
              </a:ext>
            </a:extLst>
          </p:cNvPr>
          <p:cNvSpPr>
            <a:spLocks noGrp="1"/>
          </p:cNvSpPr>
          <p:nvPr>
            <p:ph idx="1"/>
          </p:nvPr>
        </p:nvSpPr>
        <p:spPr/>
        <p:txBody>
          <a:bodyPr/>
          <a:lstStyle/>
          <a:p>
            <a:br>
              <a:rPr lang="en-US" dirty="0"/>
            </a:br>
            <a:r>
              <a:rPr lang="en-US" dirty="0"/>
              <a:t>This type of software is embedded into the hardware normally in the Read Only Memory (ROM) as a part of a large system and is used to support certain functionality under the control conditions. Examples are software used in instrumentation and control applications, washing machines, satellites, microwaves, washing machines etc.</a:t>
            </a:r>
          </a:p>
        </p:txBody>
      </p:sp>
    </p:spTree>
    <p:extLst>
      <p:ext uri="{BB962C8B-B14F-4D97-AF65-F5344CB8AC3E}">
        <p14:creationId xmlns:p14="http://schemas.microsoft.com/office/powerpoint/2010/main" val="266472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83BF-CDFF-4ED4-9C2A-3B27AEA72E4A}"/>
              </a:ext>
            </a:extLst>
          </p:cNvPr>
          <p:cNvSpPr>
            <a:spLocks noGrp="1"/>
          </p:cNvSpPr>
          <p:nvPr>
            <p:ph type="title"/>
          </p:nvPr>
        </p:nvSpPr>
        <p:spPr/>
        <p:txBody>
          <a:bodyPr/>
          <a:lstStyle/>
          <a:p>
            <a:r>
              <a:rPr lang="en-US" b="1" dirty="0"/>
              <a:t>Reservation Software</a:t>
            </a:r>
            <a:endParaRPr lang="en-US" dirty="0"/>
          </a:p>
        </p:txBody>
      </p:sp>
      <p:sp>
        <p:nvSpPr>
          <p:cNvPr id="3" name="Content Placeholder 2">
            <a:extLst>
              <a:ext uri="{FF2B5EF4-FFF2-40B4-BE49-F238E27FC236}">
                <a16:creationId xmlns:a16="http://schemas.microsoft.com/office/drawing/2014/main" id="{A26414C7-07F2-49F4-A570-8DE672C13A05}"/>
              </a:ext>
            </a:extLst>
          </p:cNvPr>
          <p:cNvSpPr>
            <a:spLocks noGrp="1"/>
          </p:cNvSpPr>
          <p:nvPr>
            <p:ph idx="1"/>
          </p:nvPr>
        </p:nvSpPr>
        <p:spPr/>
        <p:txBody>
          <a:bodyPr/>
          <a:lstStyle/>
          <a:p>
            <a:br>
              <a:rPr lang="en-US" dirty="0"/>
            </a:br>
            <a:r>
              <a:rPr lang="en-US" dirty="0"/>
              <a:t>A Reservation system is primarily used to store and retrieve information and perform transactions related to air travel, car rental, hotels, or other activities. They also provide access to bus and railway reservations, although these are not always integrated with the main system. These are also used to relay computerized information for users in the hotel industry, making a reservation and ensuring that the hotel is not overbooked.</a:t>
            </a:r>
          </a:p>
        </p:txBody>
      </p:sp>
    </p:spTree>
    <p:extLst>
      <p:ext uri="{BB962C8B-B14F-4D97-AF65-F5344CB8AC3E}">
        <p14:creationId xmlns:p14="http://schemas.microsoft.com/office/powerpoint/2010/main" val="385052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2ED7-8A88-45DE-8719-89192EB90EF5}"/>
              </a:ext>
            </a:extLst>
          </p:cNvPr>
          <p:cNvSpPr>
            <a:spLocks noGrp="1"/>
          </p:cNvSpPr>
          <p:nvPr>
            <p:ph type="title"/>
          </p:nvPr>
        </p:nvSpPr>
        <p:spPr/>
        <p:txBody>
          <a:bodyPr/>
          <a:lstStyle/>
          <a:p>
            <a:r>
              <a:rPr lang="en-US" dirty="0"/>
              <a:t>Business Software</a:t>
            </a:r>
          </a:p>
        </p:txBody>
      </p:sp>
      <p:sp>
        <p:nvSpPr>
          <p:cNvPr id="3" name="Content Placeholder 2">
            <a:extLst>
              <a:ext uri="{FF2B5EF4-FFF2-40B4-BE49-F238E27FC236}">
                <a16:creationId xmlns:a16="http://schemas.microsoft.com/office/drawing/2014/main" id="{1C8C7EF8-2AF8-4F95-AB5D-676067A8B322}"/>
              </a:ext>
            </a:extLst>
          </p:cNvPr>
          <p:cNvSpPr>
            <a:spLocks noGrp="1"/>
          </p:cNvSpPr>
          <p:nvPr>
            <p:ph idx="1"/>
          </p:nvPr>
        </p:nvSpPr>
        <p:spPr/>
        <p:txBody>
          <a:bodyPr/>
          <a:lstStyle/>
          <a:p>
            <a:br>
              <a:rPr lang="en-US" dirty="0"/>
            </a:br>
            <a:r>
              <a:rPr lang="en-US" dirty="0"/>
              <a:t>This category of software is used to support the business applications and is the most widely used category of software. Examples are software for inventory management, accounts, banking, hospitals, schools, stock markets, etc.</a:t>
            </a:r>
          </a:p>
        </p:txBody>
      </p:sp>
    </p:spTree>
    <p:extLst>
      <p:ext uri="{BB962C8B-B14F-4D97-AF65-F5344CB8AC3E}">
        <p14:creationId xmlns:p14="http://schemas.microsoft.com/office/powerpoint/2010/main" val="382898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1B73-90AE-4E10-BDC8-9294B2538C26}"/>
              </a:ext>
            </a:extLst>
          </p:cNvPr>
          <p:cNvSpPr>
            <a:spLocks noGrp="1"/>
          </p:cNvSpPr>
          <p:nvPr>
            <p:ph type="title"/>
          </p:nvPr>
        </p:nvSpPr>
        <p:spPr/>
        <p:txBody>
          <a:bodyPr/>
          <a:lstStyle/>
          <a:p>
            <a:r>
              <a:rPr lang="en-US" b="1" dirty="0"/>
              <a:t>Entertainment Software</a:t>
            </a:r>
            <a:endParaRPr lang="en-US" dirty="0"/>
          </a:p>
        </p:txBody>
      </p:sp>
      <p:sp>
        <p:nvSpPr>
          <p:cNvPr id="3" name="Content Placeholder 2">
            <a:extLst>
              <a:ext uri="{FF2B5EF4-FFF2-40B4-BE49-F238E27FC236}">
                <a16:creationId xmlns:a16="http://schemas.microsoft.com/office/drawing/2014/main" id="{99455B74-57B4-4695-8F73-387EED387EA3}"/>
              </a:ext>
            </a:extLst>
          </p:cNvPr>
          <p:cNvSpPr>
            <a:spLocks noGrp="1"/>
          </p:cNvSpPr>
          <p:nvPr>
            <p:ph idx="1"/>
          </p:nvPr>
        </p:nvSpPr>
        <p:spPr/>
        <p:txBody>
          <a:bodyPr/>
          <a:lstStyle/>
          <a:p>
            <a:br>
              <a:rPr lang="en-US" dirty="0"/>
            </a:br>
            <a:r>
              <a:rPr lang="en-US" dirty="0"/>
              <a:t>Education and entertainment software provides a powerful tool for educational agencies, especially those that deal with educating young children. There is a wide range of entertainment software such as computer games, educational games, translation software, mapping software, etc.</a:t>
            </a:r>
          </a:p>
        </p:txBody>
      </p:sp>
    </p:spTree>
    <p:extLst>
      <p:ext uri="{BB962C8B-B14F-4D97-AF65-F5344CB8AC3E}">
        <p14:creationId xmlns:p14="http://schemas.microsoft.com/office/powerpoint/2010/main" val="2975462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59</TotalTime>
  <Words>222</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Tw Cen MT</vt:lpstr>
      <vt:lpstr>Tw Cen MT Condensed</vt:lpstr>
      <vt:lpstr>Wingdings</vt:lpstr>
      <vt:lpstr>Wingdings 3</vt:lpstr>
      <vt:lpstr>Integral</vt:lpstr>
      <vt:lpstr>Classification of Software's</vt:lpstr>
      <vt:lpstr> Classification of Software </vt:lpstr>
      <vt:lpstr>On the basis of application:  </vt:lpstr>
      <vt:lpstr>System Software </vt:lpstr>
      <vt:lpstr>Networking and Web Applications Software</vt:lpstr>
      <vt:lpstr>Embedded Software –</vt:lpstr>
      <vt:lpstr>Reservation Software</vt:lpstr>
      <vt:lpstr>Business Software</vt:lpstr>
      <vt:lpstr>Entertainment Software</vt:lpstr>
      <vt:lpstr>Artificial Intelligence Software</vt:lpstr>
      <vt:lpstr>Scientific Software</vt:lpstr>
      <vt:lpstr>Utilities Software</vt:lpstr>
      <vt:lpstr>Document Management Software</vt:lpstr>
      <vt:lpstr>On the basis of copyright</vt:lpstr>
      <vt:lpstr>On the basis of copyright</vt:lpstr>
      <vt:lpstr>On the basis of copyright</vt:lpstr>
      <vt:lpstr>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hina farooq</dc:creator>
  <cp:lastModifiedBy>hina farooq</cp:lastModifiedBy>
  <cp:revision>5</cp:revision>
  <dcterms:created xsi:type="dcterms:W3CDTF">2018-09-10T11:18:15Z</dcterms:created>
  <dcterms:modified xsi:type="dcterms:W3CDTF">2018-09-16T19:10:29Z</dcterms:modified>
</cp:coreProperties>
</file>