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7"/>
  </p:notesMasterIdLst>
  <p:handoutMasterIdLst>
    <p:handoutMasterId r:id="rId28"/>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78" r:id="rId22"/>
    <p:sldId id="301" r:id="rId23"/>
    <p:sldId id="303" r:id="rId24"/>
    <p:sldId id="302" r:id="rId25"/>
    <p:sldId id="30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3/7/2019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3/7/2019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C21302AF-B0FE-B04D-BF0B-28FF6B6CC116}" type="datetime1">
              <a:rPr lang="en-US" smtClean="0"/>
              <a:t>3/7/2019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973D278-956A-2946-9CE2-9D3773855556}" type="slidenum">
              <a:rPr lang="en-US" smtClean="0"/>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26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2E3CE09-9C38-8C47-B896-5AAE5B85712F}" type="datetime1">
              <a:rPr lang="en-US" smtClean="0"/>
              <a:t>3/7/2019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EAA3012-213F-D34C-8A21-808A5790DE6C}" type="slidenum">
              <a:rPr lang="en-US" smtClean="0"/>
              <a:pPr>
                <a:defRPr/>
              </a:pPr>
              <a:t>‹#›</a:t>
            </a:fld>
            <a:endParaRPr lang="en-US"/>
          </a:p>
        </p:txBody>
      </p:sp>
    </p:spTree>
    <p:extLst>
      <p:ext uri="{BB962C8B-B14F-4D97-AF65-F5344CB8AC3E}">
        <p14:creationId xmlns:p14="http://schemas.microsoft.com/office/powerpoint/2010/main" val="362058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9BBB3F2-0F27-B549-9E1D-AF37544203DE}" type="datetime1">
              <a:rPr lang="en-US" smtClean="0"/>
              <a:t>3/7/2019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050F93C5-4D62-2844-B9B8-045E9E31D9CE}" type="slidenum">
              <a:rPr lang="en-US" smtClean="0"/>
              <a:pPr>
                <a:defRPr/>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9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ACA2A9F-0038-7C40-A0E6-B6ED49A18EC4}" type="datetime1">
              <a:rPr lang="en-US" smtClean="0"/>
              <a:t>3/7/2019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a:t>
            </a:fld>
            <a:endParaRPr lang="en-US"/>
          </a:p>
        </p:txBody>
      </p:sp>
    </p:spTree>
    <p:extLst>
      <p:ext uri="{BB962C8B-B14F-4D97-AF65-F5344CB8AC3E}">
        <p14:creationId xmlns:p14="http://schemas.microsoft.com/office/powerpoint/2010/main" val="224409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21B4D06E-3EE6-2C47-9EED-35C28DD1A4A0}" type="datetime1">
              <a:rPr lang="en-US" smtClean="0"/>
              <a:t>3/7/2019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E6C4D99-7786-3A47-A0D2-BD20D34577F0}" type="slidenum">
              <a:rPr lang="en-US" smtClean="0"/>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94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DE69796-2C1F-1241-BA92-CD2DCAC39983}" type="datetime1">
              <a:rPr lang="en-US" smtClean="0"/>
              <a:t>3/7/2019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8EFBBB66-3A15-F64E-87CC-B8CCF7F3E7AA}" type="slidenum">
              <a:rPr lang="en-US" smtClean="0"/>
              <a:pPr>
                <a:defRPr/>
              </a:pPr>
              <a:t>‹#›</a:t>
            </a:fld>
            <a:endParaRPr lang="en-US"/>
          </a:p>
        </p:txBody>
      </p:sp>
    </p:spTree>
    <p:extLst>
      <p:ext uri="{BB962C8B-B14F-4D97-AF65-F5344CB8AC3E}">
        <p14:creationId xmlns:p14="http://schemas.microsoft.com/office/powerpoint/2010/main" val="166615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085B51B-F22F-D94E-85F7-A87D2F5A997A}" type="datetime1">
              <a:rPr lang="en-US" smtClean="0"/>
              <a:t>3/7/2019</a:t>
            </a:fld>
            <a:endParaRPr lang="en-US"/>
          </a:p>
        </p:txBody>
      </p:sp>
      <p:sp>
        <p:nvSpPr>
          <p:cNvPr id="8" name="Footer Placeholder 7"/>
          <p:cNvSpPr>
            <a:spLocks noGrp="1"/>
          </p:cNvSpPr>
          <p:nvPr>
            <p:ph type="ftr" sz="quarter" idx="11"/>
          </p:nvPr>
        </p:nvSpPr>
        <p:spPr/>
        <p:txBody>
          <a:bodyPr/>
          <a:lstStyle/>
          <a:p>
            <a:pPr>
              <a:defRPr/>
            </a:pPr>
            <a:r>
              <a:rPr lang="en-US"/>
              <a:t>Chapter 3 Agile software development</a:t>
            </a:r>
          </a:p>
        </p:txBody>
      </p:sp>
      <p:sp>
        <p:nvSpPr>
          <p:cNvPr id="9" name="Slide Number Placeholder 8"/>
          <p:cNvSpPr>
            <a:spLocks noGrp="1"/>
          </p:cNvSpPr>
          <p:nvPr>
            <p:ph type="sldNum" sz="quarter" idx="12"/>
          </p:nvPr>
        </p:nvSpPr>
        <p:spPr/>
        <p:txBody>
          <a:bodyPr/>
          <a:lstStyle/>
          <a:p>
            <a:pPr>
              <a:defRPr/>
            </a:pPr>
            <a:fld id="{EE97BCC1-1E15-814C-B2E6-5124192EA274}" type="slidenum">
              <a:rPr lang="en-US" smtClean="0"/>
              <a:pPr>
                <a:defRPr/>
              </a:pPr>
              <a:t>‹#›</a:t>
            </a:fld>
            <a:endParaRPr lang="en-US"/>
          </a:p>
        </p:txBody>
      </p:sp>
    </p:spTree>
    <p:extLst>
      <p:ext uri="{BB962C8B-B14F-4D97-AF65-F5344CB8AC3E}">
        <p14:creationId xmlns:p14="http://schemas.microsoft.com/office/powerpoint/2010/main" val="26617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A61D8B7-97D2-E34F-9818-AC6706E043EE}" type="datetime1">
              <a:rPr lang="en-US" smtClean="0"/>
              <a:t>3/7/2019</a:t>
            </a:fld>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4EEF6B7E-89C5-FC4F-92F9-AFC105C69812}" type="slidenum">
              <a:rPr lang="en-US" smtClean="0"/>
              <a:pPr>
                <a:defRPr/>
              </a:pPr>
              <a:t>‹#›</a:t>
            </a:fld>
            <a:endParaRPr lang="en-US"/>
          </a:p>
        </p:txBody>
      </p:sp>
    </p:spTree>
    <p:extLst>
      <p:ext uri="{BB962C8B-B14F-4D97-AF65-F5344CB8AC3E}">
        <p14:creationId xmlns:p14="http://schemas.microsoft.com/office/powerpoint/2010/main" val="8465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747749E-B33E-374A-A1D5-05EB9C066F0B}" type="datetime1">
              <a:rPr lang="en-US" smtClean="0"/>
              <a:t>3/7/2019</a:t>
            </a:fld>
            <a:endParaRPr lang="en-US"/>
          </a:p>
        </p:txBody>
      </p:sp>
      <p:sp>
        <p:nvSpPr>
          <p:cNvPr id="3" name="Footer Placeholder 2"/>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a:t>
            </a:fld>
            <a:endParaRPr lang="en-US"/>
          </a:p>
        </p:txBody>
      </p:sp>
    </p:spTree>
    <p:extLst>
      <p:ext uri="{BB962C8B-B14F-4D97-AF65-F5344CB8AC3E}">
        <p14:creationId xmlns:p14="http://schemas.microsoft.com/office/powerpoint/2010/main" val="37928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94A01F91-6B95-4E4F-97FF-67732668BA9B}" type="datetime1">
              <a:rPr lang="en-US" smtClean="0"/>
              <a:t>3/7/2019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DD50B603-B29B-9F4A-8449-859DA19F67EF}" type="slidenum">
              <a:rPr lang="en-US" smtClean="0"/>
              <a:pPr>
                <a:defRPr/>
              </a:pPr>
              <a:t>‹#›</a:t>
            </a:fld>
            <a:endParaRPr lang="en-US"/>
          </a:p>
        </p:txBody>
      </p:sp>
    </p:spTree>
    <p:extLst>
      <p:ext uri="{BB962C8B-B14F-4D97-AF65-F5344CB8AC3E}">
        <p14:creationId xmlns:p14="http://schemas.microsoft.com/office/powerpoint/2010/main" val="407014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2A214FCF-23B5-FD43-8088-5C62A499469E}" type="datetime1">
              <a:rPr lang="en-US" smtClean="0"/>
              <a:t>3/7/2019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1F23E2BA-5D4B-814E-BBF4-D418023BB2FC}" type="slidenum">
              <a:rPr lang="en-US" smtClean="0"/>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70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BCDFAE70-21EC-F445-916F-C4476616AD27}" type="datetime1">
              <a:rPr lang="en-US" smtClean="0"/>
              <a:t>3/7/2019</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B3575804-F645-DB44-9DC0-C97E27A6600F}" type="slidenum">
              <a:rPr lang="en-US" smtClean="0"/>
              <a:pPr>
                <a:defRPr/>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1624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normAutofit fontScale="90000"/>
          </a:bodyPr>
          <a:lstStyle/>
          <a:p>
            <a:r>
              <a:rPr lang="en-US" dirty="0"/>
              <a:t>Chapter 3 </a:t>
            </a:r>
            <a:br>
              <a:rPr lang="en-US" dirty="0"/>
            </a:br>
            <a:r>
              <a:rPr lang="en-US" dirty="0"/>
              <a:t>Agile Software Development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585216"/>
            <a:ext cx="8567810" cy="1499616"/>
          </a:xfrm>
        </p:spPr>
        <p:txBody>
          <a:bodyPr/>
          <a:lstStyle/>
          <a:p>
            <a:r>
              <a:rPr lang="en-US" dirty="0"/>
              <a:t>Technical, human, organizational issues</a:t>
            </a:r>
          </a:p>
        </p:txBody>
      </p:sp>
      <p:sp>
        <p:nvSpPr>
          <p:cNvPr id="3" name="Content Placeholder 2"/>
          <p:cNvSpPr>
            <a:spLocks noGrp="1"/>
          </p:cNvSpPr>
          <p:nvPr>
            <p:ph idx="1"/>
          </p:nvPr>
        </p:nvSpPr>
        <p:spPr>
          <a:xfrm>
            <a:off x="309489" y="1941342"/>
            <a:ext cx="8567811" cy="4184821"/>
          </a:xfrm>
        </p:spPr>
        <p:txBody>
          <a:bodyPr>
            <a:normAutofit/>
          </a:bodyPr>
          <a:lstStyle/>
          <a:p>
            <a:r>
              <a:rPr lang="en-US" b="1" dirty="0"/>
              <a:t>Most projects include elements of plan-driven and agile processes. Deciding on the balance depends on:</a:t>
            </a:r>
          </a:p>
          <a:p>
            <a:pPr lvl="1"/>
            <a:r>
              <a:rPr lang="en-GB" sz="2000" dirty="0"/>
              <a:t>Is it important to have a very detailed specification and design before moving to implementation? If so, you probably need to use a plan-driven approach.</a:t>
            </a:r>
          </a:p>
          <a:p>
            <a:pPr marL="128016" lvl="1" indent="0">
              <a:buNone/>
            </a:pPr>
            <a:endParaRPr lang="en-GB" sz="2000" dirty="0"/>
          </a:p>
          <a:p>
            <a:pPr lvl="1"/>
            <a:r>
              <a:rPr lang="en-GB" sz="2000" dirty="0"/>
              <a:t>Is an incremental delivery strategy, where you deliver the software to customers and get rapid feedback from them, realistic? If so, consider using agile methods.</a:t>
            </a:r>
          </a:p>
          <a:p>
            <a:pPr marL="128016" lvl="1" indent="0">
              <a:buNone/>
            </a:pPr>
            <a:endParaRPr lang="en-GB" sz="2000" dirty="0"/>
          </a:p>
          <a:p>
            <a:pPr lvl="1"/>
            <a:r>
              <a:rPr lang="en-GB" sz="2000"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944741"/>
            <a:ext cx="8470900" cy="4525963"/>
          </a:xfrm>
        </p:spPr>
        <p:txBody>
          <a:bodyPr>
            <a:normAutofit lnSpcReduction="10000"/>
          </a:bodyPr>
          <a:lstStyle/>
          <a:p>
            <a:pPr lvl="1"/>
            <a:r>
              <a:rPr lang="en-GB" sz="2400" dirty="0"/>
              <a:t>What type of system is being developed? </a:t>
            </a:r>
          </a:p>
          <a:p>
            <a:pPr lvl="2"/>
            <a:r>
              <a:rPr lang="en-GB" sz="1800" dirty="0"/>
              <a:t>Plan-driven approaches may be required for systems that require a lot of analysis before implementation (e.g. real-time system with complex timing requirements).</a:t>
            </a:r>
          </a:p>
          <a:p>
            <a:pPr lvl="1"/>
            <a:r>
              <a:rPr lang="en-GB" sz="2400" dirty="0"/>
              <a:t>What is the expected system lifetime? </a:t>
            </a:r>
          </a:p>
          <a:p>
            <a:pPr lvl="2"/>
            <a:r>
              <a:rPr lang="en-GB" sz="1800" dirty="0"/>
              <a:t>Long-lifetime systems may require more design documentation to communicate the original intentions of the system developers to the support team. </a:t>
            </a:r>
          </a:p>
          <a:p>
            <a:pPr lvl="1"/>
            <a:r>
              <a:rPr lang="en-GB" sz="2400" dirty="0"/>
              <a:t>What technologies are available to support system development? </a:t>
            </a:r>
          </a:p>
          <a:p>
            <a:pPr lvl="2"/>
            <a:r>
              <a:rPr lang="en-GB" sz="1800" dirty="0"/>
              <a:t>Agile methods rely on good tools to keep track of an evolving design</a:t>
            </a:r>
          </a:p>
          <a:p>
            <a:pPr lvl="1"/>
            <a:r>
              <a:rPr lang="en-GB" sz="2400" dirty="0"/>
              <a:t>How is the development team organized? </a:t>
            </a:r>
          </a:p>
          <a:p>
            <a:pPr lvl="2"/>
            <a:r>
              <a:rPr lang="en-GB" sz="1800" dirty="0"/>
              <a:t>If the development team is distributed or if part of the development is being outsourced, then you may need to develop design documents to communicate across the development teams. </a:t>
            </a:r>
          </a:p>
          <a:p>
            <a:pPr lvl="1"/>
            <a:endParaRPr lang="en-GB" dirty="0"/>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 </a:t>
            </a:r>
          </a:p>
        </p:txBody>
      </p:sp>
      <p:sp>
        <p:nvSpPr>
          <p:cNvPr id="3" name="Content Placeholder 2"/>
          <p:cNvSpPr>
            <a:spLocks noGrp="1"/>
          </p:cNvSpPr>
          <p:nvPr>
            <p:ph idx="1"/>
          </p:nvPr>
        </p:nvSpPr>
        <p:spPr>
          <a:xfrm>
            <a:off x="475488" y="2084832"/>
            <a:ext cx="8193024" cy="4466492"/>
          </a:xfrm>
        </p:spPr>
        <p:txBody>
          <a:bodyPr/>
          <a:lstStyle/>
          <a:p>
            <a:pPr lvl="1"/>
            <a:r>
              <a:rPr lang="en-GB" sz="2000" dirty="0"/>
              <a:t>Are there cultural or organizational issues that may affect the system development? </a:t>
            </a:r>
          </a:p>
          <a:p>
            <a:pPr lvl="2"/>
            <a:r>
              <a:rPr lang="en-GB" sz="1600" dirty="0"/>
              <a:t>Traditional engineering organizations have a culture of plan-based development, as this is the norm in engineering.</a:t>
            </a:r>
          </a:p>
          <a:p>
            <a:pPr lvl="1"/>
            <a:r>
              <a:rPr lang="en-GB" sz="2000" dirty="0"/>
              <a:t>How good are the designers and programmers in the development team?</a:t>
            </a:r>
          </a:p>
          <a:p>
            <a:pPr lvl="2"/>
            <a:r>
              <a:rPr lang="en-GB" sz="1600" dirty="0"/>
              <a:t> It is sometimes argued that agile methods require higher skill levels than plan-based approaches in which programmers simply translate a detailed design into code</a:t>
            </a:r>
          </a:p>
          <a:p>
            <a:pPr lvl="1"/>
            <a:r>
              <a:rPr lang="en-GB" sz="2000" dirty="0"/>
              <a:t>Is the system subject to external regulation? </a:t>
            </a:r>
          </a:p>
          <a:p>
            <a:pPr lvl="2"/>
            <a:r>
              <a:rPr lang="en-GB" sz="1600" dirty="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Plan-driven and agile development</a:t>
            </a:r>
          </a:p>
          <a:p>
            <a:r>
              <a:rPr lang="en-US" dirty="0"/>
              <a:t>Extreme programming</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a:t>The decision on whether to use an agile or a plan-driven approach to development should depend on the type of software being developed, the capabilities of the development team and the culture of the company developing the system.</a:t>
            </a:r>
          </a:p>
          <a:p>
            <a:r>
              <a:rPr lang="en-GB" sz="2000" dirty="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1562-4B80-4035-8267-9CC099E69F01}"/>
              </a:ext>
            </a:extLst>
          </p:cNvPr>
          <p:cNvSpPr>
            <a:spLocks noGrp="1"/>
          </p:cNvSpPr>
          <p:nvPr>
            <p:ph type="ctrTitle"/>
          </p:nvPr>
        </p:nvSpPr>
        <p:spPr/>
        <p:txBody>
          <a:bodyPr/>
          <a:lstStyle/>
          <a:p>
            <a:r>
              <a:rPr lang="en-US" dirty="0"/>
              <a:t>Any question?</a:t>
            </a:r>
            <a:br>
              <a:rPr lang="en-US" dirty="0"/>
            </a:br>
            <a:r>
              <a:rPr lang="en-US" dirty="0"/>
              <a:t>Thank you :)</a:t>
            </a:r>
          </a:p>
        </p:txBody>
      </p:sp>
      <p:sp>
        <p:nvSpPr>
          <p:cNvPr id="4" name="Footer Placeholder 3">
            <a:extLst>
              <a:ext uri="{FF2B5EF4-FFF2-40B4-BE49-F238E27FC236}">
                <a16:creationId xmlns:a16="http://schemas.microsoft.com/office/drawing/2014/main" id="{BB817F11-30AA-46F3-B326-E001EE267A23}"/>
              </a:ext>
            </a:extLst>
          </p:cNvPr>
          <p:cNvSpPr>
            <a:spLocks noGrp="1"/>
          </p:cNvSpPr>
          <p:nvPr>
            <p:ph type="ftr" sz="quarter" idx="11"/>
          </p:nvPr>
        </p:nvSpPr>
        <p:spPr/>
        <p:txBody>
          <a:bodyPr/>
          <a:lstStyle/>
          <a:p>
            <a:pPr>
              <a:defRPr/>
            </a:pPr>
            <a:r>
              <a:rPr lang="en-US" dirty="0"/>
              <a:t>Chapter 3 Agile software development</a:t>
            </a:r>
          </a:p>
        </p:txBody>
      </p:sp>
      <p:sp>
        <p:nvSpPr>
          <p:cNvPr id="5" name="Slide Number Placeholder 4">
            <a:extLst>
              <a:ext uri="{FF2B5EF4-FFF2-40B4-BE49-F238E27FC236}">
                <a16:creationId xmlns:a16="http://schemas.microsoft.com/office/drawing/2014/main" id="{A0B7B7E8-3693-4002-AABB-1D03DE05655E}"/>
              </a:ext>
            </a:extLst>
          </p:cNvPr>
          <p:cNvSpPr>
            <a:spLocks noGrp="1"/>
          </p:cNvSpPr>
          <p:nvPr>
            <p:ph type="sldNum" sz="quarter" idx="12"/>
          </p:nvPr>
        </p:nvSpPr>
        <p:spPr/>
        <p:txBody>
          <a:bodyPr/>
          <a:lstStyle/>
          <a:p>
            <a:pPr>
              <a:defRPr/>
            </a:pPr>
            <a:fld id="{E973D278-956A-2946-9CE2-9D3773855556}" type="slidenum">
              <a:rPr lang="en-US" smtClean="0"/>
              <a:pPr>
                <a:defRPr/>
              </a:pPr>
              <a:t>25</a:t>
            </a:fld>
            <a:endParaRPr lang="en-US"/>
          </a:p>
        </p:txBody>
      </p:sp>
    </p:spTree>
    <p:extLst>
      <p:ext uri="{BB962C8B-B14F-4D97-AF65-F5344CB8AC3E}">
        <p14:creationId xmlns:p14="http://schemas.microsoft.com/office/powerpoint/2010/main" val="188539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Rapid software development</a:t>
            </a:r>
          </a:p>
          <a:p>
            <a:pPr lvl="1"/>
            <a:r>
              <a:rPr lang="en-US" dirty="0"/>
              <a:t>Specification, design and implementation are inter-leaved</a:t>
            </a:r>
          </a:p>
          <a:p>
            <a:pPr lvl="1"/>
            <a:r>
              <a:rPr lang="en-US" dirty="0"/>
              <a:t>System is developed as a series of versions with stakeholders involved in version evaluation</a:t>
            </a:r>
          </a:p>
          <a:p>
            <a:pPr lvl="1"/>
            <a:r>
              <a:rPr lang="en-US" dirty="0"/>
              <a:t>User interfaces are often developed using an IDE and graphical toolset.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a:xfrm>
            <a:off x="768096" y="1955409"/>
            <a:ext cx="7607808" cy="4353951"/>
          </a:xfrm>
        </p:spPr>
        <p:txBody>
          <a:bodyPr>
            <a:normAutofit/>
          </a:bodyPr>
          <a:lstStyle/>
          <a:p>
            <a:r>
              <a:rPr lang="en-US" sz="2400" i="1" dirty="0"/>
              <a:t>We are uncovering better ways of developing software by doing it and helping others do it. </a:t>
            </a:r>
          </a:p>
          <a:p>
            <a:r>
              <a:rPr lang="en-US" sz="2400" i="1" dirty="0"/>
              <a:t> Through this work we have come to value:</a:t>
            </a:r>
            <a:endParaRPr lang="en-GB" sz="2400" dirty="0"/>
          </a:p>
          <a:p>
            <a:pPr lvl="1"/>
            <a:r>
              <a:rPr lang="en-US" sz="1800" i="1" dirty="0"/>
              <a:t>Individuals and interactions over processes and tools</a:t>
            </a:r>
            <a:br>
              <a:rPr lang="en-US" sz="1800" i="1" dirty="0"/>
            </a:br>
            <a:r>
              <a:rPr lang="en-US" sz="1800" i="1" dirty="0"/>
              <a:t>Working software over comprehensive documentation </a:t>
            </a:r>
            <a:br>
              <a:rPr lang="en-US" sz="1800" i="1" dirty="0"/>
            </a:br>
            <a:r>
              <a:rPr lang="en-US" sz="1800" i="1" dirty="0"/>
              <a:t>Customer collaboration over contract negotiation </a:t>
            </a:r>
            <a:br>
              <a:rPr lang="en-US" sz="1800" i="1" dirty="0"/>
            </a:br>
            <a:r>
              <a:rPr lang="en-US" sz="1800" i="1" dirty="0"/>
              <a:t>Responding to change over following a plan </a:t>
            </a:r>
            <a:endParaRPr lang="en-GB" sz="1800" dirty="0"/>
          </a:p>
          <a:p>
            <a:r>
              <a:rPr lang="en-US" sz="2400" i="1" dirty="0"/>
              <a:t>That is, while there is value in the items on the right, we value the items on the left more.</a:t>
            </a:r>
            <a:r>
              <a:rPr lang="en-GB" sz="2400" dirty="0"/>
              <a:t> </a:t>
            </a:r>
            <a:endParaRPr lang="en-US" sz="2400"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14704638"/>
              </p:ext>
            </p:extLst>
          </p:nvPr>
        </p:nvGraphicFramePr>
        <p:xfrm>
          <a:off x="457200" y="1772529"/>
          <a:ext cx="8271317" cy="4592686"/>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1662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579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127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6109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6427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6109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r>
              <a:rPr lang="en-GB" dirty="0"/>
              <a:t>Custom system development within an organization, where there is a clear commitment from the customer to become involved in the development process and where there are not a lot of external rules and regulations that affect the software.</a:t>
            </a:r>
          </a:p>
          <a:p>
            <a:r>
              <a:rPr lang="en-GB" dirty="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1369</TotalTime>
  <Words>2080</Words>
  <Application>Microsoft Office PowerPoint</Application>
  <PresentationFormat>On-screen Show (4:3)</PresentationFormat>
  <Paragraphs>199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Times New Roman</vt:lpstr>
      <vt:lpstr>Tw Cen MT</vt:lpstr>
      <vt:lpstr>Tw Cen MT Condensed</vt:lpstr>
      <vt:lpstr>Wingdings 3</vt:lpstr>
      <vt:lpstr>Integral</vt:lpstr>
      <vt:lpstr>Chapter 3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 </vt:lpstr>
      <vt:lpstr>Extreme programming</vt:lpstr>
      <vt:lpstr>XP and agile principles</vt:lpstr>
      <vt:lpstr>The extreme programming release cycle </vt:lpstr>
      <vt:lpstr>Extreme programming practices (a) </vt:lpstr>
      <vt:lpstr>Extreme programming practices (b)</vt:lpstr>
      <vt:lpstr>Requirements scenarios</vt:lpstr>
      <vt:lpstr>XP and change</vt:lpstr>
      <vt:lpstr>Refactoring</vt:lpstr>
      <vt:lpstr>Examples of refactoring</vt:lpstr>
      <vt:lpstr>Key points</vt:lpstr>
      <vt:lpstr>Any question? Thank you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Hina Farooq </cp:lastModifiedBy>
  <cp:revision>30</cp:revision>
  <dcterms:created xsi:type="dcterms:W3CDTF">2010-01-06T20:28:26Z</dcterms:created>
  <dcterms:modified xsi:type="dcterms:W3CDTF">2019-03-07T05:45:00Z</dcterms:modified>
</cp:coreProperties>
</file>