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401" r:id="rId3"/>
    <p:sldId id="402" r:id="rId4"/>
    <p:sldId id="403" r:id="rId5"/>
    <p:sldId id="405" r:id="rId6"/>
    <p:sldId id="404" r:id="rId7"/>
    <p:sldId id="364" r:id="rId8"/>
    <p:sldId id="365" r:id="rId9"/>
    <p:sldId id="385" r:id="rId10"/>
    <p:sldId id="367" r:id="rId11"/>
    <p:sldId id="369" r:id="rId12"/>
    <p:sldId id="386" r:id="rId13"/>
    <p:sldId id="387" r:id="rId14"/>
    <p:sldId id="388" r:id="rId15"/>
    <p:sldId id="389" r:id="rId16"/>
    <p:sldId id="394" r:id="rId17"/>
    <p:sldId id="391" r:id="rId18"/>
    <p:sldId id="392" r:id="rId19"/>
    <p:sldId id="393" r:id="rId20"/>
    <p:sldId id="395" r:id="rId21"/>
    <p:sldId id="396" r:id="rId22"/>
    <p:sldId id="397" r:id="rId23"/>
    <p:sldId id="3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C0F-B68E-4720-AA4A-C3CAB95CE23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87B33-0CFB-4510-81F0-8673A68E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9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16A12CAF-E21C-4B2F-ACD3-CA9D1334A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14F07A2-AD2B-4FA3-A671-648445882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altLang="en-US">
                <a:latin typeface="Times" panose="02020603050405020304" pitchFamily="18" charset="0"/>
              </a:rPr>
              <a:t>This loop approach gives rise to structured </a:t>
            </a:r>
            <a:r>
              <a:rPr lang="sv-SE" altLang="en-US" b="1" u="sng">
                <a:latin typeface="Times" panose="02020603050405020304" pitchFamily="18" charset="0"/>
              </a:rPr>
              <a:t>iterative lifecycle models.</a:t>
            </a:r>
          </a:p>
          <a:p>
            <a:endParaRPr lang="sv-SE" altLang="en-US" b="1" u="sng">
              <a:latin typeface="Times" panose="02020603050405020304" pitchFamily="18" charset="0"/>
            </a:endParaRPr>
          </a:p>
          <a:p>
            <a:r>
              <a:rPr lang="sv-SE" altLang="en-US">
                <a:latin typeface="Times" panose="02020603050405020304" pitchFamily="18" charset="0"/>
              </a:rPr>
              <a:t>In 1988 Boehm developed the spiral model as an iterative model which includes </a:t>
            </a:r>
            <a:r>
              <a:rPr lang="sv-SE" altLang="en-US" b="1" i="1">
                <a:latin typeface="Times" panose="02020603050405020304" pitchFamily="18" charset="0"/>
              </a:rPr>
              <a:t>risk analysis</a:t>
            </a:r>
            <a:r>
              <a:rPr lang="sv-SE" altLang="en-US">
                <a:latin typeface="Times" panose="02020603050405020304" pitchFamily="18" charset="0"/>
              </a:rPr>
              <a:t> and </a:t>
            </a:r>
            <a:r>
              <a:rPr lang="sv-SE" altLang="en-US" b="1" i="1">
                <a:latin typeface="Times" panose="02020603050405020304" pitchFamily="18" charset="0"/>
              </a:rPr>
              <a:t>risk management</a:t>
            </a:r>
            <a:r>
              <a:rPr lang="sv-SE" altLang="en-US">
                <a:latin typeface="Times" panose="02020603050405020304" pitchFamily="18" charset="0"/>
              </a:rPr>
              <a:t>.</a:t>
            </a:r>
          </a:p>
          <a:p>
            <a:endParaRPr lang="sv-SE" altLang="en-US">
              <a:latin typeface="Times" panose="02020603050405020304" pitchFamily="18" charset="0"/>
            </a:endParaRPr>
          </a:p>
          <a:p>
            <a:r>
              <a:rPr lang="sv-SE" altLang="en-US" b="1" u="sng">
                <a:latin typeface="Times" panose="02020603050405020304" pitchFamily="18" charset="0"/>
              </a:rPr>
              <a:t>Key idea</a:t>
            </a:r>
            <a:r>
              <a:rPr lang="sv-SE" altLang="en-US">
                <a:latin typeface="Times" panose="02020603050405020304" pitchFamily="18" charset="0"/>
              </a:rPr>
              <a:t>: on each iteration identify and solve the sub-problems with the </a:t>
            </a:r>
            <a:r>
              <a:rPr lang="sv-SE" altLang="en-US" b="1" i="1">
                <a:latin typeface="Times" panose="02020603050405020304" pitchFamily="18" charset="0"/>
              </a:rPr>
              <a:t>highest risk</a:t>
            </a:r>
            <a:r>
              <a:rPr lang="sv-SE" altLang="en-US">
                <a:latin typeface="Times" panose="02020603050405020304" pitchFamily="18" charset="0"/>
              </a:rPr>
              <a:t>.</a:t>
            </a:r>
            <a:endParaRPr lang="en-GB" altLang="en-US">
              <a:latin typeface="Times" panose="02020603050405020304" pitchFamily="18" charset="0"/>
            </a:endParaRPr>
          </a:p>
          <a:p>
            <a:endParaRPr lang="en-CA" altLang="en-US">
              <a:latin typeface="Times" panose="02020603050405020304" pitchFamily="18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C5B43A14-FA41-4207-9FA3-8743EAD16A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75763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fld id="{CB27AE5C-30E8-477B-B30A-0C0AE0A76CE7}" type="slidenum">
              <a:rPr lang="en-US" altLang="en-US" sz="2400">
                <a:latin typeface="Times" panose="02020603050405020304" pitchFamily="18" charset="0"/>
              </a:rPr>
              <a:pPr eaLnBrk="1" hangingPunct="1"/>
              <a:t>2</a:t>
            </a:fld>
            <a:endParaRPr lang="en-US" altLang="en-US" sz="2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5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3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D89790-7CDC-4739-912A-9E1B1F10A27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CF568D-A831-4135-897F-18F849DF13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6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F6DF-50D4-4BD2-B445-FDD2AD810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Models</a:t>
            </a:r>
          </a:p>
        </p:txBody>
      </p:sp>
    </p:spTree>
    <p:extLst>
      <p:ext uri="{BB962C8B-B14F-4D97-AF65-F5344CB8AC3E}">
        <p14:creationId xmlns:p14="http://schemas.microsoft.com/office/powerpoint/2010/main" val="231831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9D73E19-31EF-4ACD-A577-FD2772EBA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1090" y="533690"/>
            <a:ext cx="9025026" cy="991096"/>
          </a:xfrm>
        </p:spPr>
        <p:txBody>
          <a:bodyPr/>
          <a:lstStyle/>
          <a:p>
            <a:pPr defTabSz="913929">
              <a:defRPr/>
            </a:pPr>
            <a:r>
              <a:rPr lang="en-GB" altLang="en-US" sz="2810" dirty="0">
                <a:latin typeface="Arial" panose="020B0604020202020204" pitchFamily="34" charset="0"/>
                <a:cs typeface="Arial" panose="020B0604020202020204" pitchFamily="34" charset="0"/>
              </a:rPr>
              <a:t>Software design and implementation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86B855D-7F1B-4566-895A-55AA7A0C6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1090" y="1661946"/>
            <a:ext cx="7931953" cy="4945918"/>
          </a:xfrm>
        </p:spPr>
        <p:txBody>
          <a:bodyPr/>
          <a:lstStyle/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1999" dirty="0">
                <a:latin typeface="Arial" panose="020B0604020202020204" pitchFamily="34" charset="0"/>
                <a:cs typeface="Arial" panose="020B0604020202020204" pitchFamily="34" charset="0"/>
              </a:rPr>
              <a:t>The process of converting the system specification into an executable system.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1999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</a:p>
          <a:p>
            <a:pPr marL="265039" lvl="1" indent="-137089" defTabSz="913929">
              <a:spcAft>
                <a:spcPts val="399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1599" dirty="0">
                <a:latin typeface="Arial" panose="020B0604020202020204" pitchFamily="34" charset="0"/>
                <a:cs typeface="Arial" panose="020B0604020202020204" pitchFamily="34" charset="0"/>
              </a:rPr>
              <a:t>Design a software structure that realises the specification;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1999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265039" lvl="1" indent="-137089" defTabSz="913929">
              <a:spcAft>
                <a:spcPts val="399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1599" dirty="0">
                <a:latin typeface="Arial" panose="020B0604020202020204" pitchFamily="34" charset="0"/>
                <a:cs typeface="Arial" panose="020B0604020202020204" pitchFamily="34" charset="0"/>
              </a:rPr>
              <a:t>Translate this structure into an executable program;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1999" dirty="0">
                <a:latin typeface="Arial" panose="020B0604020202020204" pitchFamily="34" charset="0"/>
                <a:cs typeface="Arial" panose="020B0604020202020204" pitchFamily="34" charset="0"/>
              </a:rPr>
              <a:t>The activities of design and implementation are closely related and may be inter-leaved.</a:t>
            </a:r>
          </a:p>
        </p:txBody>
      </p:sp>
      <p:sp>
        <p:nvSpPr>
          <p:cNvPr id="54277" name="Footer Placeholder 6">
            <a:extLst>
              <a:ext uri="{FF2B5EF4-FFF2-40B4-BE49-F238E27FC236}">
                <a16:creationId xmlns:a16="http://schemas.microsoft.com/office/drawing/2014/main" id="{F4E44FF1-57CA-4C0C-BE4D-4CCF21BD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EAF0F222-CAA2-4FD1-A59C-8E171826B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F66BF2A5-2148-46A2-94E2-E271DC67DE89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6D217AA-8190-407A-B547-A3390EA4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US" altLang="en-US" sz="4398">
                <a:latin typeface="Arial" panose="020B0604020202020204" pitchFamily="34" charset="0"/>
                <a:cs typeface="Arial" panose="020B0604020202020204" pitchFamily="34" charset="0"/>
              </a:rPr>
              <a:t>Design process activities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EA7BAD7-2B9D-40A8-9645-98F47BA9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  <a:r>
              <a:rPr lang="en-GB" altLang="en-US" sz="2409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 where you identify the overall structure of the system, the principal components (sometimes called sub-systems or modules), their relationships and how they are distributed.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design</a:t>
            </a:r>
            <a:r>
              <a:rPr lang="en-GB" altLang="en-US" sz="2409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 where you define the interfaces between system components. 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design</a:t>
            </a:r>
            <a:r>
              <a:rPr lang="en-GB" altLang="en-US" sz="2409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where you take each system component and design how it will operate. 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  <a:r>
              <a:rPr lang="en-GB" altLang="en-US" sz="2409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where you design the system data structures and how these are to be represented in a database. 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endParaRPr lang="en-US" altLang="en-US" sz="19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1" name="Footer Placeholder 4">
            <a:extLst>
              <a:ext uri="{FF2B5EF4-FFF2-40B4-BE49-F238E27FC236}">
                <a16:creationId xmlns:a16="http://schemas.microsoft.com/office/drawing/2014/main" id="{C9BF94F7-9BB7-4DF7-94A1-128B70C6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43013" name="Slide Number Placeholder 3">
            <a:extLst>
              <a:ext uri="{FF2B5EF4-FFF2-40B4-BE49-F238E27FC236}">
                <a16:creationId xmlns:a16="http://schemas.microsoft.com/office/drawing/2014/main" id="{5540E1AB-B788-4022-AB89-6490118D9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385C17BE-757F-4E5B-9D6A-10877ACC4532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1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B7473A6-5882-4282-8661-5300F23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The software design process</a:t>
            </a: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0EFC3B01-38B4-4B7D-972D-C4760A34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541" y="1988565"/>
            <a:ext cx="8566126" cy="413009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endParaRPr lang="en-US" altLang="en-US" sz="2409">
              <a:latin typeface="Times" panose="02020603050405020304" pitchFamily="18" charset="0"/>
            </a:endParaRPr>
          </a:p>
        </p:txBody>
      </p:sp>
      <p:pic>
        <p:nvPicPr>
          <p:cNvPr id="44036" name="Picture 7" descr="4.7 Design-process.eps                                         000FF8ECMacintosh HD                   B8AA5F2E:">
            <a:extLst>
              <a:ext uri="{FF2B5EF4-FFF2-40B4-BE49-F238E27FC236}">
                <a16:creationId xmlns:a16="http://schemas.microsoft.com/office/drawing/2014/main" id="{D4CD49E4-7509-449D-A5FC-0EF0258E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07" y="2370982"/>
            <a:ext cx="8336677" cy="323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6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E1FD3AD-61A6-4796-B75B-A36B2C421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Structured methods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4AA94AD-637E-4BC9-A3AF-086EED356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Systematic approaches to developing a software design.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The design is usually documented as a set of graphical models.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Possible models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1599"/>
              <a:t>Sequence model; (Use Case)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1599"/>
              <a:t>State transition model; (Submit, Assign)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1599"/>
              <a:t>Structural model;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1599"/>
              <a:t>Data-flow model.</a:t>
            </a:r>
          </a:p>
        </p:txBody>
      </p:sp>
    </p:spTree>
    <p:extLst>
      <p:ext uri="{BB962C8B-B14F-4D97-AF65-F5344CB8AC3E}">
        <p14:creationId xmlns:p14="http://schemas.microsoft.com/office/powerpoint/2010/main" val="179856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C3C2A8A-F208-4E10-99EF-C72C8B7AC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Programming and debugging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517554B-A561-4006-A6E5-485A92FD1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Translating a design into a program and removing errors from that program.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Programming is a personal activity - there is no generic programming process.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Programmers carry out some program testing to discover faults in the program and remove these faults in the debugging process.</a:t>
            </a:r>
          </a:p>
        </p:txBody>
      </p:sp>
    </p:spTree>
    <p:extLst>
      <p:ext uri="{BB962C8B-B14F-4D97-AF65-F5344CB8AC3E}">
        <p14:creationId xmlns:p14="http://schemas.microsoft.com/office/powerpoint/2010/main" val="351651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0AC6AC3-25D1-46DB-ABE3-34F4B70E3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The debugging process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D8101CC8-9B17-45D6-B8F1-76AB69F8D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991" y="2294498"/>
            <a:ext cx="8030743" cy="26004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endParaRPr lang="en-US" altLang="en-US" sz="2409">
              <a:latin typeface="Times" panose="02020603050405020304" pitchFamily="18" charset="0"/>
            </a:endParaRPr>
          </a:p>
        </p:txBody>
      </p:sp>
      <p:pic>
        <p:nvPicPr>
          <p:cNvPr id="47108" name="Picture 6" descr="4.8 Debugging-process.eps                                      000FF8ECMacintosh HD                   B8AA5F2E:">
            <a:extLst>
              <a:ext uri="{FF2B5EF4-FFF2-40B4-BE49-F238E27FC236}">
                <a16:creationId xmlns:a16="http://schemas.microsoft.com/office/drawing/2014/main" id="{2209D150-BA65-4FFA-9589-A0CA35D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40" y="3212298"/>
            <a:ext cx="7571844" cy="7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0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6E45140-F070-4673-82E0-997D6D61D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>
                <a:latin typeface="Arial" panose="020B0604020202020204" pitchFamily="34" charset="0"/>
                <a:cs typeface="Arial" panose="020B0604020202020204" pitchFamily="34" charset="0"/>
              </a:rPr>
              <a:t>Software validation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50025EE-C4BA-4D9A-BE82-D98BDDC07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710">
                <a:latin typeface="Arial" panose="020B0604020202020204" pitchFamily="34" charset="0"/>
                <a:cs typeface="Arial" panose="020B0604020202020204" pitchFamily="34" charset="0"/>
              </a:rPr>
              <a:t>Verification and validation (V &amp; V) is intended to show that a system conforms to its specification and meets the requirements of the customer.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710">
                <a:latin typeface="Arial" panose="020B0604020202020204" pitchFamily="34" charset="0"/>
                <a:cs typeface="Arial" panose="020B0604020202020204" pitchFamily="34" charset="0"/>
              </a:rPr>
              <a:t>Involves checking and review processes and system testing.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710">
                <a:latin typeface="Arial" panose="020B0604020202020204" pitchFamily="34" charset="0"/>
                <a:cs typeface="Arial" panose="020B0604020202020204" pitchFamily="34" charset="0"/>
              </a:rPr>
              <a:t>System testing involves executing the system with test cases that are derived from the specification of the real data to be processed by the system.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710">
                <a:latin typeface="Arial" panose="020B0604020202020204" pitchFamily="34" charset="0"/>
                <a:cs typeface="Arial" panose="020B0604020202020204" pitchFamily="34" charset="0"/>
              </a:rPr>
              <a:t>Testing is the most commonly used V &amp; V activity.</a:t>
            </a:r>
          </a:p>
        </p:txBody>
      </p:sp>
      <p:sp>
        <p:nvSpPr>
          <p:cNvPr id="60421" name="Footer Placeholder 6">
            <a:extLst>
              <a:ext uri="{FF2B5EF4-FFF2-40B4-BE49-F238E27FC236}">
                <a16:creationId xmlns:a16="http://schemas.microsoft.com/office/drawing/2014/main" id="{159EEB6F-7ACA-4E09-824F-135586AA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48133" name="Slide Number Placeholder 5">
            <a:extLst>
              <a:ext uri="{FF2B5EF4-FFF2-40B4-BE49-F238E27FC236}">
                <a16:creationId xmlns:a16="http://schemas.microsoft.com/office/drawing/2014/main" id="{71552FB2-3EC0-4069-8905-ADB82BFCA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8D83395E-FA85-4BBD-96BF-26708D4E800E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9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4774E1E-641D-4DAA-BD1B-AEA25566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The testing process</a:t>
            </a: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668C0F30-EEC4-47C7-BFCD-D85DDB87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991" y="2294498"/>
            <a:ext cx="7954260" cy="267691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endParaRPr lang="en-US" altLang="en-US" sz="2409">
              <a:latin typeface="Times" panose="02020603050405020304" pitchFamily="18" charset="0"/>
            </a:endParaRPr>
          </a:p>
        </p:txBody>
      </p:sp>
      <p:pic>
        <p:nvPicPr>
          <p:cNvPr id="49156" name="Picture 11" descr="4.9 TestingProcess.eps                                         000FF8ECMacintosh HD                   B8AA5F2E:">
            <a:extLst>
              <a:ext uri="{FF2B5EF4-FFF2-40B4-BE49-F238E27FC236}">
                <a16:creationId xmlns:a16="http://schemas.microsoft.com/office/drawing/2014/main" id="{988D558A-0794-45F3-9807-268C2B8D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74" y="2600432"/>
            <a:ext cx="7342394" cy="172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Line 12">
            <a:extLst>
              <a:ext uri="{FF2B5EF4-FFF2-40B4-BE49-F238E27FC236}">
                <a16:creationId xmlns:a16="http://schemas.microsoft.com/office/drawing/2014/main" id="{C4617725-8336-468B-A31E-F2BB14956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021" y="4283063"/>
            <a:ext cx="260043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7"/>
          </a:p>
        </p:txBody>
      </p:sp>
    </p:spTree>
    <p:extLst>
      <p:ext uri="{BB962C8B-B14F-4D97-AF65-F5344CB8AC3E}">
        <p14:creationId xmlns:p14="http://schemas.microsoft.com/office/powerpoint/2010/main" val="129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35022DB-0B3F-42E8-ABFA-6C5EBB3FE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Testing stages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FC8E324-8054-4271-A585-C7ACC1EB9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4128" y="1668210"/>
            <a:ext cx="7801294" cy="4130097"/>
          </a:xfrm>
        </p:spPr>
        <p:txBody>
          <a:bodyPr/>
          <a:lstStyle/>
          <a:p>
            <a:pPr marL="319939" indent="-319939" defTabSz="913929">
              <a:spcBef>
                <a:spcPts val="7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sz="1999" dirty="0"/>
              <a:t>Component or unit testing</a:t>
            </a:r>
          </a:p>
          <a:p>
            <a:pPr marL="639879" lvl="1" indent="-274234" defTabSz="913929">
              <a:spcBef>
                <a:spcPts val="55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sz="1599" dirty="0"/>
              <a:t>Individual components are tested independently; </a:t>
            </a:r>
          </a:p>
          <a:p>
            <a:pPr marL="639879" lvl="1" indent="-274234" defTabSz="913929">
              <a:spcBef>
                <a:spcPts val="55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sz="1599" dirty="0"/>
              <a:t>Components may be functions or objects or coherent groupings of these entities.</a:t>
            </a:r>
          </a:p>
          <a:p>
            <a:pPr marL="319939" indent="-319939" defTabSz="913929">
              <a:spcBef>
                <a:spcPts val="7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sz="1999" dirty="0"/>
              <a:t>System testing</a:t>
            </a:r>
          </a:p>
          <a:p>
            <a:pPr marL="639879" lvl="1" indent="-274234" defTabSz="913929">
              <a:spcBef>
                <a:spcPts val="55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sz="1599" dirty="0"/>
              <a:t>Testing of the system as a whole. Testing of emergent properties is particularly important.</a:t>
            </a:r>
          </a:p>
          <a:p>
            <a:pPr marL="319939" indent="-319939" defTabSz="913929">
              <a:spcBef>
                <a:spcPts val="7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sz="1999" dirty="0"/>
              <a:t>Acceptance testing</a:t>
            </a:r>
          </a:p>
          <a:p>
            <a:pPr marL="639879" lvl="1" indent="-274234" defTabSz="913929">
              <a:spcBef>
                <a:spcPts val="55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sz="1599" dirty="0"/>
              <a:t>Testing with customer data to check that the system meets the customer’s needs.</a:t>
            </a:r>
          </a:p>
        </p:txBody>
      </p:sp>
    </p:spTree>
    <p:extLst>
      <p:ext uri="{BB962C8B-B14F-4D97-AF65-F5344CB8AC3E}">
        <p14:creationId xmlns:p14="http://schemas.microsoft.com/office/powerpoint/2010/main" val="371614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1961029-6C7E-4E0A-906A-F7A841420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Testing phases</a:t>
            </a: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AB90A6A6-0E12-4B2A-ADBF-0AF5D259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24" y="2141532"/>
            <a:ext cx="8489643" cy="390064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endParaRPr lang="en-US" altLang="en-US" sz="2409">
              <a:latin typeface="Times" panose="02020603050405020304" pitchFamily="18" charset="0"/>
            </a:endParaRPr>
          </a:p>
        </p:txBody>
      </p:sp>
      <p:pic>
        <p:nvPicPr>
          <p:cNvPr id="51204" name="Picture 6" descr="4.10 Testing-phases.eps                                        000FF8ECMacintosh HD                   B8AA5F2E:">
            <a:extLst>
              <a:ext uri="{FF2B5EF4-FFF2-40B4-BE49-F238E27FC236}">
                <a16:creationId xmlns:a16="http://schemas.microsoft.com/office/drawing/2014/main" id="{1CE4A23D-A449-4EFD-B0E7-4DCCE6C7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08" y="2676914"/>
            <a:ext cx="8260193" cy="281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0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E34D60A-EDCC-4266-A00B-EB9365C6B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sv-SE" altLang="en-US" sz="4398"/>
              <a:t>Spiral Model</a:t>
            </a:r>
            <a:endParaRPr lang="en-GB" altLang="en-US" sz="4398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DFCDB8F-1D69-49A4-86E1-0E875EB3D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4128" y="1676258"/>
            <a:ext cx="8956585" cy="793220"/>
          </a:xfrm>
        </p:spPr>
        <p:txBody>
          <a:bodyPr/>
          <a:lstStyle/>
          <a:p>
            <a:pPr marL="608669" indent="-608669" defTabSz="913929">
              <a:spcBef>
                <a:spcPts val="1199"/>
              </a:spcBef>
              <a:defRPr/>
            </a:pPr>
            <a:r>
              <a:rPr lang="sv-SE" altLang="en-US" sz="1999" dirty="0"/>
              <a:t>Since end-user requirements are hard to obtain/define, it is natural to develop software in an </a:t>
            </a:r>
            <a:r>
              <a:rPr lang="sv-SE" altLang="en-US" sz="1999" b="1" i="1" dirty="0"/>
              <a:t>experimental</a:t>
            </a:r>
            <a:r>
              <a:rPr lang="sv-SE" altLang="en-US" sz="1999" dirty="0"/>
              <a:t> way: e.g.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8454B3EC-74AF-4FE1-8D57-AD7B3B44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30" y="2259603"/>
            <a:ext cx="5835235" cy="428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>
            <a:extLst>
              <a:ext uri="{FF2B5EF4-FFF2-40B4-BE49-F238E27FC236}">
                <a16:creationId xmlns:a16="http://schemas.microsoft.com/office/drawing/2014/main" id="{5F9F8BDD-6DB5-4099-A4EE-263D9ED5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17" y="2644249"/>
            <a:ext cx="3884713" cy="156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marL="606425" indent="-60642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GB" altLang="en-US" sz="2409" dirty="0">
                <a:latin typeface="Times" panose="02020603050405020304" pitchFamily="18" charset="0"/>
              </a:rPr>
              <a:t>Build some software</a:t>
            </a:r>
          </a:p>
          <a:p>
            <a:pPr eaLnBrk="1" hangingPunct="1">
              <a:buFontTx/>
              <a:buAutoNum type="arabicPeriod"/>
            </a:pPr>
            <a:r>
              <a:rPr lang="en-GB" altLang="en-US" sz="2409" dirty="0">
                <a:latin typeface="Times" panose="02020603050405020304" pitchFamily="18" charset="0"/>
              </a:rPr>
              <a:t>See if it meets customer requirements</a:t>
            </a:r>
          </a:p>
          <a:p>
            <a:pPr eaLnBrk="1" hangingPunct="1">
              <a:buFontTx/>
              <a:buAutoNum type="arabicPeriod"/>
            </a:pPr>
            <a:r>
              <a:rPr lang="en-GB" altLang="en-US" sz="2409" dirty="0">
                <a:latin typeface="Times" panose="02020603050405020304" pitchFamily="18" charset="0"/>
              </a:rPr>
              <a:t>If no </a:t>
            </a:r>
            <a:r>
              <a:rPr lang="en-GB" altLang="en-US" sz="2409" dirty="0" err="1">
                <a:latin typeface="Times" panose="02020603050405020304" pitchFamily="18" charset="0"/>
              </a:rPr>
              <a:t>goto</a:t>
            </a:r>
            <a:r>
              <a:rPr lang="en-GB" altLang="en-US" sz="2409" dirty="0">
                <a:latin typeface="Times" panose="02020603050405020304" pitchFamily="18" charset="0"/>
              </a:rPr>
              <a:t> 1 else stop.</a:t>
            </a:r>
          </a:p>
        </p:txBody>
      </p:sp>
    </p:spTree>
    <p:extLst>
      <p:ext uri="{BB962C8B-B14F-4D97-AF65-F5344CB8AC3E}">
        <p14:creationId xmlns:p14="http://schemas.microsoft.com/office/powerpoint/2010/main" val="7886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BA88C4C-51D8-4E6F-B4A9-AC8A6CFB7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Software evolution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CE1E6DC-773B-40DE-BDB8-A41A5E7E7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Software is inherently flexible and can change. 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As requirements change through changing business circumstances, the software that supports the business must also evolve and change.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1999"/>
              <a:t>Although there has been a limit between development and evolution (maintenance) this is increasingly irrelevant as fewer and fewer systems are completely new.</a:t>
            </a:r>
          </a:p>
        </p:txBody>
      </p:sp>
    </p:spTree>
    <p:extLst>
      <p:ext uri="{BB962C8B-B14F-4D97-AF65-F5344CB8AC3E}">
        <p14:creationId xmlns:p14="http://schemas.microsoft.com/office/powerpoint/2010/main" val="10889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461FE86-9BB3-4252-B82B-157D82F24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209" y="851312"/>
            <a:ext cx="8150249" cy="906645"/>
          </a:xfrm>
        </p:spPr>
        <p:txBody>
          <a:bodyPr/>
          <a:lstStyle/>
          <a:p>
            <a:pPr defTabSz="913929">
              <a:defRPr/>
            </a:pPr>
            <a:r>
              <a:rPr lang="en-GB" altLang="en-US" sz="4398" dirty="0"/>
              <a:t>System evolution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2851046A-9BF0-49D4-A456-68BA0B00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591" y="2141531"/>
            <a:ext cx="8260193" cy="351823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endParaRPr lang="en-US" altLang="en-US" sz="2409">
              <a:latin typeface="Times" panose="02020603050405020304" pitchFamily="18" charset="0"/>
            </a:endParaRPr>
          </a:p>
        </p:txBody>
      </p:sp>
      <p:pic>
        <p:nvPicPr>
          <p:cNvPr id="53252" name="Picture 6" descr="4.11 System evolution.eps                                      000FF8ECMacintosh HD                   B8AA5F2E:">
            <a:extLst>
              <a:ext uri="{FF2B5EF4-FFF2-40B4-BE49-F238E27FC236}">
                <a16:creationId xmlns:a16="http://schemas.microsoft.com/office/drawing/2014/main" id="{0F16B7E9-AEF4-4FE4-916A-713FA1A6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57" y="2676913"/>
            <a:ext cx="7954260" cy="24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55C49A3E-7356-4F12-BE7A-51B855EF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US" altLang="en-US" sz="4398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66563" name="Content Placeholder 4">
            <a:extLst>
              <a:ext uri="{FF2B5EF4-FFF2-40B4-BE49-F238E27FC236}">
                <a16:creationId xmlns:a16="http://schemas.microsoft.com/office/drawing/2014/main" id="{EB65C822-B1D8-40F2-8A7F-2FC3DB1C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1999">
                <a:latin typeface="Arial" panose="020B0604020202020204" pitchFamily="34" charset="0"/>
                <a:cs typeface="Arial" panose="020B0604020202020204" pitchFamily="34" charset="0"/>
              </a:rPr>
              <a:t>Software processes are the activities involved in producing a software system. Software process models are abstract representations of these processes.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1999">
                <a:latin typeface="Arial" panose="020B0604020202020204" pitchFamily="34" charset="0"/>
                <a:cs typeface="Arial" panose="020B0604020202020204" pitchFamily="34" charset="0"/>
              </a:rPr>
              <a:t>General process models describe the organization of software processes. Examples of these general models include the ‘waterfall’ model,  incremental development, and reuse-oriented development.</a:t>
            </a:r>
          </a:p>
        </p:txBody>
      </p:sp>
      <p:sp>
        <p:nvSpPr>
          <p:cNvPr id="66565" name="Footer Placeholder 6">
            <a:extLst>
              <a:ext uri="{FF2B5EF4-FFF2-40B4-BE49-F238E27FC236}">
                <a16:creationId xmlns:a16="http://schemas.microsoft.com/office/drawing/2014/main" id="{CFA78AEB-38CF-4A92-AC00-998DE2A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54277" name="Slide Number Placeholder 5">
            <a:extLst>
              <a:ext uri="{FF2B5EF4-FFF2-40B4-BE49-F238E27FC236}">
                <a16:creationId xmlns:a16="http://schemas.microsoft.com/office/drawing/2014/main" id="{FC681872-5439-4F49-862A-6367DAB1F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E683733E-C9D4-476E-BABF-19A5D9D9CCB6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91F4DDF-92E4-4D24-AEBD-3DB0D439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US" altLang="en-US" sz="4398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EFC118B9-2363-41D6-B20A-36716EFE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Requirements engineering is the process of developing a software specification.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Design and implementation processes are concerned with transforming a requirements specification into an executable software system. 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Software validation is the process of checking that the system conforms to its specification and that it meets the real needs of the users of the system.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r>
              <a:rPr lang="en-GB" altLang="en-US" sz="2409">
                <a:latin typeface="Arial" panose="020B0604020202020204" pitchFamily="34" charset="0"/>
                <a:cs typeface="Arial" panose="020B0604020202020204" pitchFamily="34" charset="0"/>
              </a:rPr>
              <a:t>Software evolution takes place when you change existing software systems to meet new requirements. The software must evolve to remain useful.</a:t>
            </a:r>
          </a:p>
          <a:p>
            <a:pPr marL="91393" indent="-91393" defTabSz="913929">
              <a:spcBef>
                <a:spcPts val="1199"/>
              </a:spcBef>
              <a:buFont typeface="Wingdings" panose="05000000000000000000" pitchFamily="2" charset="2"/>
              <a:buChar char="²"/>
              <a:defRPr/>
            </a:pPr>
            <a:endParaRPr lang="en-US" altLang="en-US" sz="240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Footer Placeholder 4">
            <a:extLst>
              <a:ext uri="{FF2B5EF4-FFF2-40B4-BE49-F238E27FC236}">
                <a16:creationId xmlns:a16="http://schemas.microsoft.com/office/drawing/2014/main" id="{3C9561FA-5610-4BCE-8D47-1EE89D19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55301" name="Slide Number Placeholder 3">
            <a:extLst>
              <a:ext uri="{FF2B5EF4-FFF2-40B4-BE49-F238E27FC236}">
                <a16:creationId xmlns:a16="http://schemas.microsoft.com/office/drawing/2014/main" id="{1E7AC479-F9EB-4C9E-B35F-37BC543CE6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3BDE6CFC-08A3-40B4-90FC-02DD42656CCC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BDA1232-D6ED-4EA3-8DDB-9C469566C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Boehm’s spiral model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6E8281A-D662-467C-8777-B1071E7FC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810"/>
              <a:t>Process is represented as a spiral rather than as a sequence of activities with backtracking.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810"/>
              <a:t>Each loop in the spiral represents a phase in the process. 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810"/>
              <a:t>No fixed phases such as specification or design - loops in the spiral are chosen depending on what is required.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810"/>
              <a:t>Risks are explicitly assessed and resolved throughout the process.</a:t>
            </a:r>
          </a:p>
        </p:txBody>
      </p:sp>
      <p:sp>
        <p:nvSpPr>
          <p:cNvPr id="47109" name="Footer Placeholder 6">
            <a:extLst>
              <a:ext uri="{FF2B5EF4-FFF2-40B4-BE49-F238E27FC236}">
                <a16:creationId xmlns:a16="http://schemas.microsoft.com/office/drawing/2014/main" id="{B15EC3C6-BB53-44A8-AC8A-14200AD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7219B7D0-1F83-45CA-A84F-2085DFE94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966804D7-B753-4CD2-8CAC-9A1D53E11983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1B9DA56-CD8D-49A3-981D-C9AA07DA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59175"/>
          </a:xfrm>
        </p:spPr>
        <p:txBody>
          <a:bodyPr/>
          <a:lstStyle/>
          <a:p>
            <a:pPr defTabSz="913929">
              <a:defRPr/>
            </a:pPr>
            <a:r>
              <a:rPr lang="en-GB" altLang="en-US" sz="4398" dirty="0"/>
              <a:t>Boehm’s spiral model of the software process </a:t>
            </a:r>
            <a:endParaRPr lang="en-US" altLang="en-US" sz="4398" dirty="0"/>
          </a:p>
        </p:txBody>
      </p:sp>
      <p:sp>
        <p:nvSpPr>
          <p:cNvPr id="48133" name="Footer Placeholder 7">
            <a:extLst>
              <a:ext uri="{FF2B5EF4-FFF2-40B4-BE49-F238E27FC236}">
                <a16:creationId xmlns:a16="http://schemas.microsoft.com/office/drawing/2014/main" id="{20CE9C78-43BD-41B7-8A89-BB295CBB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35844" name="Slide Number Placeholder 6">
            <a:extLst>
              <a:ext uri="{FF2B5EF4-FFF2-40B4-BE49-F238E27FC236}">
                <a16:creationId xmlns:a16="http://schemas.microsoft.com/office/drawing/2014/main" id="{4630B548-57CD-48A8-AE83-2346DBE60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8854A04E-50E2-45C6-BCCE-C3EDCAF0EF32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  <p:pic>
        <p:nvPicPr>
          <p:cNvPr id="35845" name="Picture 3" descr="2.11 Spiral-model.eps">
            <a:extLst>
              <a:ext uri="{FF2B5EF4-FFF2-40B4-BE49-F238E27FC236}">
                <a16:creationId xmlns:a16="http://schemas.microsoft.com/office/drawing/2014/main" id="{4C397055-5DA1-4431-BFE8-2BD620E8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09" y="1360712"/>
            <a:ext cx="7506531" cy="510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2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2323455-E1B8-43E3-9AC9-2BBCDE595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GB" altLang="en-US" sz="4398"/>
              <a:t>Spiral model sectors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62819D9-A8E3-4A57-94F8-E22D0AB0C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309"/>
              <a:t>Objective setting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2108"/>
              <a:t>Specific objectives for the phase are identified.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309"/>
              <a:t>Risk assessment and reduction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2108"/>
              <a:t>Risks are assessed and activities put in place to reduce the key risks.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309"/>
              <a:t>Development and validation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2108"/>
              <a:t>A development model for the system is chosen  which can be any of the generic models.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en-GB" altLang="en-US" sz="2309"/>
              <a:t>Planning</a:t>
            </a:r>
          </a:p>
          <a:p>
            <a:pPr marL="265039" lvl="1" indent="-137089" defTabSz="913929">
              <a:spcAft>
                <a:spcPts val="399"/>
              </a:spcAft>
              <a:defRPr/>
            </a:pPr>
            <a:r>
              <a:rPr lang="en-GB" altLang="en-US" sz="2108"/>
              <a:t>The project is reviewed and the next phase of the spiral is planned.</a:t>
            </a:r>
          </a:p>
        </p:txBody>
      </p:sp>
    </p:spTree>
    <p:extLst>
      <p:ext uri="{BB962C8B-B14F-4D97-AF65-F5344CB8AC3E}">
        <p14:creationId xmlns:p14="http://schemas.microsoft.com/office/powerpoint/2010/main" val="10939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7542D13-DAE9-472C-A5E7-1FC2230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US" altLang="en-US" sz="4398"/>
              <a:t>Spiral Model Discussion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C984F017-D765-49C3-A8A5-8863F17F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24831"/>
            <a:ext cx="7769426" cy="4647953"/>
          </a:xfrm>
        </p:spPr>
        <p:txBody>
          <a:bodyPr/>
          <a:lstStyle/>
          <a:p>
            <a:pPr marL="91393" indent="-91393" defTabSz="913929">
              <a:spcBef>
                <a:spcPts val="1199"/>
              </a:spcBef>
              <a:defRPr/>
            </a:pPr>
            <a:r>
              <a:rPr lang="en-US" altLang="en-US" sz="1999" dirty="0"/>
              <a:t>Pros</a:t>
            </a:r>
          </a:p>
          <a:p>
            <a:pPr marL="1008606" lvl="1" indent="-608669" defTabSz="913929">
              <a:spcAft>
                <a:spcPts val="399"/>
              </a:spcAft>
              <a:buFontTx/>
              <a:buAutoNum type="arabicPeriod"/>
              <a:defRPr/>
            </a:pPr>
            <a:r>
              <a:rPr lang="sv-SE" altLang="en-US" sz="2007" dirty="0"/>
              <a:t>Realism: the model accurately reflects the iterative nature of software development on projects with unclear requirements</a:t>
            </a:r>
          </a:p>
          <a:p>
            <a:pPr marL="1008606" lvl="1" indent="-608669" defTabSz="913929">
              <a:spcAft>
                <a:spcPts val="399"/>
              </a:spcAft>
              <a:buFontTx/>
              <a:buAutoNum type="arabicPeriod"/>
              <a:defRPr/>
            </a:pPr>
            <a:r>
              <a:rPr lang="sv-SE" altLang="en-US" sz="2007" dirty="0"/>
              <a:t>Comprehensive model decreases risk</a:t>
            </a:r>
          </a:p>
          <a:p>
            <a:pPr marL="1008606" lvl="1" indent="-608669" defTabSz="913929">
              <a:spcAft>
                <a:spcPts val="399"/>
              </a:spcAft>
              <a:buFontTx/>
              <a:buAutoNum type="arabicPeriod"/>
              <a:defRPr/>
            </a:pPr>
            <a:r>
              <a:rPr lang="sv-SE" altLang="en-US" sz="2007" dirty="0"/>
              <a:t>Good project visibility.</a:t>
            </a:r>
          </a:p>
          <a:p>
            <a:pPr marL="91393" indent="-91393" defTabSz="913929">
              <a:spcBef>
                <a:spcPts val="1199"/>
              </a:spcBef>
              <a:defRPr/>
            </a:pPr>
            <a:r>
              <a:rPr lang="sv-SE" altLang="en-US" sz="1999" dirty="0"/>
              <a:t>Cons</a:t>
            </a:r>
          </a:p>
          <a:p>
            <a:pPr marL="1008606" lvl="1" indent="-608669" defTabSz="913929">
              <a:spcAft>
                <a:spcPts val="399"/>
              </a:spcAft>
              <a:buFontTx/>
              <a:buAutoNum type="arabicPeriod"/>
              <a:defRPr/>
            </a:pPr>
            <a:r>
              <a:rPr lang="sv-SE" altLang="en-US" sz="2007" dirty="0"/>
              <a:t>Needs technical expertise in risk analysis to really work</a:t>
            </a:r>
          </a:p>
          <a:p>
            <a:pPr marL="1008606" lvl="1" indent="-608669" defTabSz="913929">
              <a:spcAft>
                <a:spcPts val="399"/>
              </a:spcAft>
              <a:buFontTx/>
              <a:buAutoNum type="arabicPeriod"/>
              <a:defRPr/>
            </a:pPr>
            <a:r>
              <a:rPr lang="sv-SE" altLang="en-US" sz="2007" dirty="0"/>
              <a:t>Model is poorly understood by non-technical management, hence not so widely used</a:t>
            </a:r>
          </a:p>
          <a:p>
            <a:pPr marL="1008606" lvl="1" indent="-608669" defTabSz="913929">
              <a:spcAft>
                <a:spcPts val="399"/>
              </a:spcAft>
              <a:buFontTx/>
              <a:buAutoNum type="arabicPeriod"/>
              <a:defRPr/>
            </a:pPr>
            <a:r>
              <a:rPr lang="sv-SE" altLang="en-US" sz="2007" dirty="0"/>
              <a:t>Complicated model, needs competent professional management. High administrative overhead.</a:t>
            </a:r>
            <a:endParaRPr lang="en-GB" altLang="en-US" sz="2007" dirty="0"/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5746613B-170D-418D-BCE8-7351AE429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D50DEC14-A99B-44AA-B52E-D0AD9FE0C165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711CF05-8700-4D92-AA4B-F3BA4F40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29">
              <a:defRPr/>
            </a:pPr>
            <a:r>
              <a:rPr lang="en-US" altLang="en-US" sz="4398" dirty="0">
                <a:latin typeface="Arial" panose="020B0604020202020204" pitchFamily="34" charset="0"/>
                <a:cs typeface="Arial" panose="020B0604020202020204" pitchFamily="34" charset="0"/>
              </a:rPr>
              <a:t>Process activities</a:t>
            </a:r>
          </a:p>
        </p:txBody>
      </p:sp>
      <p:sp>
        <p:nvSpPr>
          <p:cNvPr id="38915" name="Content Placeholder 4">
            <a:extLst>
              <a:ext uri="{FF2B5EF4-FFF2-40B4-BE49-F238E27FC236}">
                <a16:creationId xmlns:a16="http://schemas.microsoft.com/office/drawing/2014/main" id="{F69014A6-43AE-4A19-ABF0-B309E4885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063773"/>
            <a:ext cx="8225138" cy="389427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9" dirty="0"/>
              <a:t>Software specification</a:t>
            </a:r>
          </a:p>
          <a:p>
            <a:r>
              <a:rPr lang="en-US" altLang="en-US" sz="2409" dirty="0"/>
              <a:t>Software design and implementation</a:t>
            </a:r>
          </a:p>
          <a:p>
            <a:r>
              <a:rPr lang="en-US" altLang="en-US" sz="2409" dirty="0"/>
              <a:t>Software validation</a:t>
            </a:r>
          </a:p>
          <a:p>
            <a:r>
              <a:rPr lang="en-US" altLang="en-US" sz="2409" dirty="0"/>
              <a:t>Software evolution </a:t>
            </a:r>
          </a:p>
          <a:p>
            <a:r>
              <a:rPr lang="en-GB" altLang="en-US" sz="2409" dirty="0">
                <a:latin typeface="Arial" panose="020B0604020202020204" pitchFamily="34" charset="0"/>
                <a:cs typeface="Arial" panose="020B0604020202020204" pitchFamily="34" charset="0"/>
              </a:rPr>
              <a:t>They are organized differently in different development processes. In the waterfall model, they are organized in sequence, whereas in incremental development they are inter-leaved. </a:t>
            </a:r>
            <a:endParaRPr lang="en-US" altLang="en-US" sz="24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Footer Placeholder 6">
            <a:extLst>
              <a:ext uri="{FF2B5EF4-FFF2-40B4-BE49-F238E27FC236}">
                <a16:creationId xmlns:a16="http://schemas.microsoft.com/office/drawing/2014/main" id="{B22CFC5F-FAE3-4526-BC9E-8EBCEB2C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 dirty="0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38917" name="Slide Number Placeholder 5">
            <a:extLst>
              <a:ext uri="{FF2B5EF4-FFF2-40B4-BE49-F238E27FC236}">
                <a16:creationId xmlns:a16="http://schemas.microsoft.com/office/drawing/2014/main" id="{0B65FB44-1AC9-4555-9B2D-556F52C5D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8407F032-F045-4800-AEB1-DFAFBE6FE543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AA71B1F-64F1-460E-8591-425AA772A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0165" y="704283"/>
            <a:ext cx="8371731" cy="995876"/>
          </a:xfrm>
        </p:spPr>
        <p:txBody>
          <a:bodyPr/>
          <a:lstStyle/>
          <a:p>
            <a:pPr defTabSz="913929">
              <a:defRPr/>
            </a:pPr>
            <a:r>
              <a:rPr lang="en-GB" altLang="en-US" sz="4398" dirty="0">
                <a:latin typeface="Arial" panose="020B0604020202020204" pitchFamily="34" charset="0"/>
                <a:cs typeface="Arial" panose="020B0604020202020204" pitchFamily="34" charset="0"/>
              </a:rPr>
              <a:t>Software specification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F1A663E-35A4-4939-9096-503FB45B1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165" y="1700159"/>
            <a:ext cx="8457775" cy="452685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The process of establishing what services are required and the constraints of the system’s operation and development.</a:t>
            </a:r>
          </a:p>
          <a:p>
            <a:pPr>
              <a:buFont typeface="Wingdings" panose="05000000000000000000" pitchFamily="2" charset="2"/>
              <a:buChar char="²"/>
            </a:pPr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Requirements engineering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</a:p>
          <a:p>
            <a:pPr lvl="2"/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Is it technically and financially feasible to build the system?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Requirements elicitation and analysis</a:t>
            </a:r>
          </a:p>
          <a:p>
            <a:pPr lvl="2"/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What do the system stakeholders require or expect from the system?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	</a:t>
            </a:r>
          </a:p>
          <a:p>
            <a:pPr lvl="2"/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Defining the requirements in detail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Requirements validation</a:t>
            </a:r>
          </a:p>
          <a:p>
            <a:pPr lvl="2"/>
            <a:r>
              <a:rPr lang="en-GB" altLang="en-US" sz="2208" dirty="0">
                <a:latin typeface="Arial" panose="020B0604020202020204" pitchFamily="34" charset="0"/>
                <a:cs typeface="Arial" panose="020B0604020202020204" pitchFamily="34" charset="0"/>
              </a:rPr>
              <a:t>Checking the validity of the requirements</a:t>
            </a:r>
          </a:p>
        </p:txBody>
      </p:sp>
      <p:sp>
        <p:nvSpPr>
          <p:cNvPr id="52229" name="Footer Placeholder 6">
            <a:extLst>
              <a:ext uri="{FF2B5EF4-FFF2-40B4-BE49-F238E27FC236}">
                <a16:creationId xmlns:a16="http://schemas.microsoft.com/office/drawing/2014/main" id="{F2CAF452-993B-42CA-91C5-FA33A7B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778632" y="6493112"/>
            <a:ext cx="2742244" cy="364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5699" indent="-286807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7229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6121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5012" indent="-229446"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23904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82796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41687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00579" indent="-229446" eaLnBrk="0" fontAlgn="base" hangingPunct="0">
              <a:spcBef>
                <a:spcPct val="0"/>
              </a:spcBef>
              <a:spcAft>
                <a:spcPct val="0"/>
              </a:spcAft>
              <a:defRPr sz="2409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5" dirty="0">
                <a:solidFill>
                  <a:schemeClr val="tx2"/>
                </a:solidFill>
              </a:rPr>
              <a:t>Chapter 2 Software Processes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736F340C-4133-4D5D-AE8F-6F3B8E203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5699" indent="-286807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7229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6121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65012" indent="-229446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23904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82796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41687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00579" indent="-229446" defTabSz="45889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fld id="{292520D5-08AF-40A1-A766-A4173086E36A}" type="slidenum">
              <a:rPr lang="en-US" altLang="en-US" sz="1204">
                <a:solidFill>
                  <a:srgbClr val="FFFFFF"/>
                </a:solidFill>
                <a:latin typeface="Times" panose="02020603050405020304" pitchFamily="18" charset="0"/>
              </a:rPr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4">
              <a:solidFill>
                <a:srgbClr val="FFFF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78E2E55-AA7D-450C-AE11-A25679BD0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948" y="262912"/>
            <a:ext cx="8414753" cy="1109007"/>
          </a:xfrm>
        </p:spPr>
        <p:txBody>
          <a:bodyPr/>
          <a:lstStyle/>
          <a:p>
            <a:pPr defTabSz="913929">
              <a:defRPr/>
            </a:pPr>
            <a:r>
              <a:rPr lang="en-GB" altLang="en-US" sz="3413"/>
              <a:t>The requirements engineering process</a:t>
            </a:r>
            <a:endParaRPr lang="en-GB" altLang="en-US" sz="4398"/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8FC13F2D-073E-41FA-9B5E-39A75DD9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507" y="1682632"/>
            <a:ext cx="8107227" cy="466548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endParaRPr lang="en-US" altLang="en-US" sz="2409">
              <a:latin typeface="Times" panose="02020603050405020304" pitchFamily="18" charset="0"/>
            </a:endParaRPr>
          </a:p>
        </p:txBody>
      </p:sp>
      <p:pic>
        <p:nvPicPr>
          <p:cNvPr id="40964" name="Picture 6" descr="4.6 RE-process.eps                                             000FF8ECMacintosh HD                   B8AA5F2E:">
            <a:extLst>
              <a:ext uri="{FF2B5EF4-FFF2-40B4-BE49-F238E27FC236}">
                <a16:creationId xmlns:a16="http://schemas.microsoft.com/office/drawing/2014/main" id="{BA324780-B978-467E-8376-D76A69D2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57" y="1988565"/>
            <a:ext cx="7648327" cy="399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69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1002</Words>
  <Application>Microsoft Office PowerPoint</Application>
  <PresentationFormat>Widescreen</PresentationFormat>
  <Paragraphs>127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Times</vt:lpstr>
      <vt:lpstr>Tw Cen MT</vt:lpstr>
      <vt:lpstr>Tw Cen MT Condensed</vt:lpstr>
      <vt:lpstr>Wingdings</vt:lpstr>
      <vt:lpstr>Wingdings 2</vt:lpstr>
      <vt:lpstr>Wingdings 3</vt:lpstr>
      <vt:lpstr>Integral</vt:lpstr>
      <vt:lpstr>Software Models</vt:lpstr>
      <vt:lpstr>Spiral Model</vt:lpstr>
      <vt:lpstr>Boehm’s spiral model</vt:lpstr>
      <vt:lpstr>Boehm’s spiral model of the software process </vt:lpstr>
      <vt:lpstr>Spiral model sectors</vt:lpstr>
      <vt:lpstr>Spiral Model Discussion</vt:lpstr>
      <vt:lpstr>Process activities</vt:lpstr>
      <vt:lpstr>Software specification</vt:lpstr>
      <vt:lpstr>The requirements engineering process</vt:lpstr>
      <vt:lpstr>Software design and implementation</vt:lpstr>
      <vt:lpstr>Design process activities</vt:lpstr>
      <vt:lpstr>The software design process</vt:lpstr>
      <vt:lpstr>Structured methods</vt:lpstr>
      <vt:lpstr>Programming and debugging</vt:lpstr>
      <vt:lpstr>The debugging process</vt:lpstr>
      <vt:lpstr>Software validation</vt:lpstr>
      <vt:lpstr>The testing process</vt:lpstr>
      <vt:lpstr>Testing stages</vt:lpstr>
      <vt:lpstr>Testing phases</vt:lpstr>
      <vt:lpstr>Software evolution</vt:lpstr>
      <vt:lpstr>System evolution</vt:lpstr>
      <vt:lpstr>Key points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farooq</dc:creator>
  <cp:lastModifiedBy>hina farooq</cp:lastModifiedBy>
  <cp:revision>4</cp:revision>
  <dcterms:created xsi:type="dcterms:W3CDTF">2018-09-11T03:55:12Z</dcterms:created>
  <dcterms:modified xsi:type="dcterms:W3CDTF">2018-09-18T04:49:32Z</dcterms:modified>
</cp:coreProperties>
</file>