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45"/>
  </p:notesMasterIdLst>
  <p:sldIdLst>
    <p:sldId id="289" r:id="rId2"/>
    <p:sldId id="290" r:id="rId3"/>
    <p:sldId id="291" r:id="rId4"/>
    <p:sldId id="258" r:id="rId5"/>
    <p:sldId id="259" r:id="rId6"/>
    <p:sldId id="260" r:id="rId7"/>
    <p:sldId id="261" r:id="rId8"/>
    <p:sldId id="292" r:id="rId9"/>
    <p:sldId id="262" r:id="rId10"/>
    <p:sldId id="293" r:id="rId11"/>
    <p:sldId id="263" r:id="rId12"/>
    <p:sldId id="264" r:id="rId13"/>
    <p:sldId id="265" r:id="rId14"/>
    <p:sldId id="266" r:id="rId15"/>
    <p:sldId id="294" r:id="rId16"/>
    <p:sldId id="267" r:id="rId17"/>
    <p:sldId id="295" r:id="rId18"/>
    <p:sldId id="296" r:id="rId19"/>
    <p:sldId id="297" r:id="rId20"/>
    <p:sldId id="298" r:id="rId21"/>
    <p:sldId id="268" r:id="rId22"/>
    <p:sldId id="269" r:id="rId23"/>
    <p:sldId id="270" r:id="rId24"/>
    <p:sldId id="271" r:id="rId25"/>
    <p:sldId id="299" r:id="rId26"/>
    <p:sldId id="272" r:id="rId27"/>
    <p:sldId id="273" r:id="rId28"/>
    <p:sldId id="300"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595"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026"/>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endParaRPr lang="en-US" altLang="en-US"/>
          </a:p>
        </p:txBody>
      </p:sp>
      <p:sp>
        <p:nvSpPr>
          <p:cNvPr id="8195" name="Rectangle 1027"/>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endParaRPr lang="en-US" altLang="en-US"/>
          </a:p>
        </p:txBody>
      </p:sp>
      <p:sp>
        <p:nvSpPr>
          <p:cNvPr id="8196" name="Rectangle 1028"/>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1029"/>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8" name="Rectangle 1030"/>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endParaRPr lang="en-US" altLang="en-US"/>
          </a:p>
        </p:txBody>
      </p:sp>
      <p:sp>
        <p:nvSpPr>
          <p:cNvPr id="8199" name="Rectangle 1031"/>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A98B2295-271D-4FD3-85B7-8201450E03C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4E4FC8F-6AB7-4377-8146-337B490EE777}" type="slidenum">
              <a:rPr lang="en-US" altLang="en-US"/>
              <a:pPr/>
              <a:t>7</a:t>
            </a:fld>
            <a:endParaRPr lang="en-US" altLang="en-US"/>
          </a:p>
        </p:txBody>
      </p:sp>
      <p:sp>
        <p:nvSpPr>
          <p:cNvPr id="13314" name="Rectangle 2"/>
          <p:cNvSpPr>
            <a:spLocks noChangeArrowheads="1" noTextEdit="1"/>
          </p:cNvSpPr>
          <p:nvPr>
            <p:ph type="sldImg"/>
          </p:nvPr>
        </p:nvSpPr>
        <p:spPr>
          <a:xfrm>
            <a:off x="1155700" y="682625"/>
            <a:ext cx="4548188" cy="3411538"/>
          </a:xfrm>
          <a:ln w="12700" cap="flat">
            <a:solidFill>
              <a:schemeClr val="tx1"/>
            </a:solidFill>
          </a:ln>
        </p:spPr>
      </p:sp>
      <p:sp>
        <p:nvSpPr>
          <p:cNvPr id="13315"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AC6AA32-2160-4713-A65D-DF2217F8CB9B}" type="slidenum">
              <a:rPr lang="en-US" altLang="en-US"/>
              <a:pPr/>
              <a:t>29</a:t>
            </a:fld>
            <a:endParaRPr lang="en-US" altLang="en-US"/>
          </a:p>
        </p:txBody>
      </p:sp>
      <p:sp>
        <p:nvSpPr>
          <p:cNvPr id="35842" name="Rectangle 2"/>
          <p:cNvSpPr>
            <a:spLocks noChangeArrowheads="1" noTextEdit="1"/>
          </p:cNvSpPr>
          <p:nvPr>
            <p:ph type="sldImg"/>
          </p:nvPr>
        </p:nvSpPr>
        <p:spPr>
          <a:xfrm>
            <a:off x="1155700" y="682625"/>
            <a:ext cx="4548188" cy="3411538"/>
          </a:xfrm>
          <a:ln w="12700" cap="flat">
            <a:solidFill>
              <a:schemeClr val="tx1"/>
            </a:solidFill>
          </a:ln>
        </p:spPr>
      </p:sp>
      <p:sp>
        <p:nvSpPr>
          <p:cNvPr id="35843"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1693CA2-451B-46FF-AF6D-325016D5CC67}" type="slidenum">
              <a:rPr lang="en-US" altLang="en-US"/>
              <a:pPr/>
              <a:t>33</a:t>
            </a:fld>
            <a:endParaRPr lang="en-US" altLang="en-US"/>
          </a:p>
        </p:txBody>
      </p:sp>
      <p:sp>
        <p:nvSpPr>
          <p:cNvPr id="40962" name="Rectangle 2"/>
          <p:cNvSpPr>
            <a:spLocks noChangeArrowheads="1" noTextEdit="1"/>
          </p:cNvSpPr>
          <p:nvPr>
            <p:ph type="sldImg"/>
          </p:nvPr>
        </p:nvSpPr>
        <p:spPr>
          <a:xfrm>
            <a:off x="1155700" y="682625"/>
            <a:ext cx="4548188" cy="3411538"/>
          </a:xfrm>
          <a:ln w="12700" cap="flat">
            <a:solidFill>
              <a:schemeClr val="tx1"/>
            </a:solidFill>
          </a:ln>
        </p:spPr>
      </p:sp>
      <p:sp>
        <p:nvSpPr>
          <p:cNvPr id="40963"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1BFFB8B-8C32-44A3-B110-5EF77CCF9257}" type="slidenum">
              <a:rPr lang="en-US" altLang="en-US"/>
              <a:pPr/>
              <a:t>36</a:t>
            </a:fld>
            <a:endParaRPr lang="en-US" altLang="en-US"/>
          </a:p>
        </p:txBody>
      </p:sp>
      <p:sp>
        <p:nvSpPr>
          <p:cNvPr id="45058" name="Rectangle 2"/>
          <p:cNvSpPr>
            <a:spLocks noChangeArrowheads="1" noTextEdit="1"/>
          </p:cNvSpPr>
          <p:nvPr>
            <p:ph type="sldImg"/>
          </p:nvPr>
        </p:nvSpPr>
        <p:spPr>
          <a:xfrm>
            <a:off x="1155700" y="682625"/>
            <a:ext cx="4548188" cy="3411538"/>
          </a:xfrm>
          <a:ln w="12700" cap="flat">
            <a:solidFill>
              <a:schemeClr val="tx1"/>
            </a:solidFill>
          </a:ln>
        </p:spPr>
      </p:sp>
      <p:sp>
        <p:nvSpPr>
          <p:cNvPr id="45059"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A0F4425-CBAA-48F9-BE07-5D17D7FED6CE}" type="slidenum">
              <a:rPr lang="en-US" altLang="en-US"/>
              <a:pPr/>
              <a:t>37</a:t>
            </a:fld>
            <a:endParaRPr lang="en-US" altLang="en-US"/>
          </a:p>
        </p:txBody>
      </p:sp>
      <p:sp>
        <p:nvSpPr>
          <p:cNvPr id="47106" name="Rectangle 2"/>
          <p:cNvSpPr>
            <a:spLocks noChangeArrowheads="1" noTextEdit="1"/>
          </p:cNvSpPr>
          <p:nvPr>
            <p:ph type="sldImg"/>
          </p:nvPr>
        </p:nvSpPr>
        <p:spPr>
          <a:xfrm>
            <a:off x="1155700" y="682625"/>
            <a:ext cx="4548188" cy="3411538"/>
          </a:xfrm>
          <a:ln w="12700" cap="flat">
            <a:solidFill>
              <a:schemeClr val="tx1"/>
            </a:solidFill>
          </a:ln>
        </p:spPr>
      </p:sp>
      <p:sp>
        <p:nvSpPr>
          <p:cNvPr id="47107"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1A76758-AEF5-4CA5-8270-CB62951E09E2}" type="slidenum">
              <a:rPr lang="en-US" altLang="en-US"/>
              <a:pPr/>
              <a:t>38</a:t>
            </a:fld>
            <a:endParaRPr lang="en-US" altLang="en-US"/>
          </a:p>
        </p:txBody>
      </p:sp>
      <p:sp>
        <p:nvSpPr>
          <p:cNvPr id="49154" name="Rectangle 2"/>
          <p:cNvSpPr>
            <a:spLocks noChangeArrowheads="1" noTextEdit="1"/>
          </p:cNvSpPr>
          <p:nvPr>
            <p:ph type="sldImg"/>
          </p:nvPr>
        </p:nvSpPr>
        <p:spPr>
          <a:xfrm>
            <a:off x="1155700" y="682625"/>
            <a:ext cx="4548188" cy="3411538"/>
          </a:xfrm>
          <a:ln w="12700" cap="flat">
            <a:solidFill>
              <a:schemeClr val="tx1"/>
            </a:solidFill>
          </a:ln>
        </p:spPr>
      </p:sp>
      <p:sp>
        <p:nvSpPr>
          <p:cNvPr id="49155"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8EA3B4A-5AD6-4E23-9E32-74287B69D808}" type="slidenum">
              <a:rPr lang="en-US" altLang="en-US"/>
              <a:pPr/>
              <a:t>41</a:t>
            </a:fld>
            <a:endParaRPr lang="en-US" altLang="en-US"/>
          </a:p>
        </p:txBody>
      </p:sp>
      <p:sp>
        <p:nvSpPr>
          <p:cNvPr id="53250" name="Rectangle 2"/>
          <p:cNvSpPr>
            <a:spLocks noChangeArrowheads="1" noTextEdit="1"/>
          </p:cNvSpPr>
          <p:nvPr>
            <p:ph type="sldImg"/>
          </p:nvPr>
        </p:nvSpPr>
        <p:spPr>
          <a:xfrm>
            <a:off x="1155700" y="682625"/>
            <a:ext cx="4548188" cy="3411538"/>
          </a:xfrm>
          <a:ln w="12700" cap="flat">
            <a:solidFill>
              <a:schemeClr val="tx1"/>
            </a:solidFill>
          </a:ln>
        </p:spPr>
      </p:sp>
      <p:sp>
        <p:nvSpPr>
          <p:cNvPr id="53251"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90C1D80-2D3C-4D2E-B6C4-468AFDBB291C}" type="slidenum">
              <a:rPr lang="en-US" altLang="en-US"/>
              <a:pPr/>
              <a:t>12</a:t>
            </a:fld>
            <a:endParaRPr lang="en-US" altLang="en-US"/>
          </a:p>
        </p:txBody>
      </p:sp>
      <p:sp>
        <p:nvSpPr>
          <p:cNvPr id="17410" name="Rectangle 2"/>
          <p:cNvSpPr>
            <a:spLocks noChangeArrowheads="1" noTextEdit="1"/>
          </p:cNvSpPr>
          <p:nvPr>
            <p:ph type="sldImg"/>
          </p:nvPr>
        </p:nvSpPr>
        <p:spPr>
          <a:xfrm>
            <a:off x="1155700" y="682625"/>
            <a:ext cx="4548188" cy="3411538"/>
          </a:xfrm>
          <a:ln w="12700" cap="flat">
            <a:solidFill>
              <a:schemeClr val="tx1"/>
            </a:solidFill>
          </a:ln>
        </p:spPr>
      </p:sp>
      <p:sp>
        <p:nvSpPr>
          <p:cNvPr id="17411"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52CF256-77DE-4E6B-A5F3-B295B95B10DA}" type="slidenum">
              <a:rPr lang="en-US" altLang="en-US"/>
              <a:pPr/>
              <a:t>14</a:t>
            </a:fld>
            <a:endParaRPr lang="en-US" altLang="en-US"/>
          </a:p>
        </p:txBody>
      </p:sp>
      <p:sp>
        <p:nvSpPr>
          <p:cNvPr id="20482" name="Rectangle 2"/>
          <p:cNvSpPr>
            <a:spLocks noChangeArrowheads="1" noTextEdit="1"/>
          </p:cNvSpPr>
          <p:nvPr>
            <p:ph type="sldImg"/>
          </p:nvPr>
        </p:nvSpPr>
        <p:spPr>
          <a:xfrm>
            <a:off x="1155700" y="682625"/>
            <a:ext cx="4548188" cy="3411538"/>
          </a:xfrm>
          <a:ln w="12700" cap="flat">
            <a:solidFill>
              <a:schemeClr val="tx1"/>
            </a:solidFill>
          </a:ln>
        </p:spPr>
      </p:sp>
      <p:sp>
        <p:nvSpPr>
          <p:cNvPr id="20483"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7263023-626C-4F1A-9E88-AA529B818EDC}" type="slidenum">
              <a:rPr lang="en-US" altLang="en-US"/>
              <a:pPr/>
              <a:t>16</a:t>
            </a:fld>
            <a:endParaRPr lang="en-US" altLang="en-US"/>
          </a:p>
        </p:txBody>
      </p:sp>
      <p:sp>
        <p:nvSpPr>
          <p:cNvPr id="22530" name="Rectangle 2"/>
          <p:cNvSpPr>
            <a:spLocks noChangeArrowheads="1" noTextEdit="1"/>
          </p:cNvSpPr>
          <p:nvPr>
            <p:ph type="sldImg"/>
          </p:nvPr>
        </p:nvSpPr>
        <p:spPr>
          <a:xfrm>
            <a:off x="1155700" y="682625"/>
            <a:ext cx="4548188" cy="3411538"/>
          </a:xfrm>
          <a:ln w="12700" cap="flat">
            <a:solidFill>
              <a:schemeClr val="tx1"/>
            </a:solidFill>
          </a:ln>
        </p:spPr>
      </p:sp>
      <p:sp>
        <p:nvSpPr>
          <p:cNvPr id="22531"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073C47C-05A4-4F2E-B9F3-6DD0F1430BA9}" type="slidenum">
              <a:rPr lang="en-US" altLang="en-US"/>
              <a:pPr/>
              <a:t>21</a:t>
            </a:fld>
            <a:endParaRPr lang="en-US" altLang="en-US"/>
          </a:p>
        </p:txBody>
      </p:sp>
      <p:sp>
        <p:nvSpPr>
          <p:cNvPr id="24578" name="Rectangle 2"/>
          <p:cNvSpPr>
            <a:spLocks noChangeArrowheads="1" noTextEdit="1"/>
          </p:cNvSpPr>
          <p:nvPr>
            <p:ph type="sldImg"/>
          </p:nvPr>
        </p:nvSpPr>
        <p:spPr>
          <a:xfrm>
            <a:off x="1155700" y="682625"/>
            <a:ext cx="4548188" cy="3411538"/>
          </a:xfrm>
          <a:ln w="12700" cap="flat">
            <a:solidFill>
              <a:schemeClr val="tx1"/>
            </a:solidFill>
          </a:ln>
        </p:spPr>
      </p:sp>
      <p:sp>
        <p:nvSpPr>
          <p:cNvPr id="24579"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63FC677-F0B1-478B-A997-2DED3AB52D82}" type="slidenum">
              <a:rPr lang="en-US" altLang="en-US"/>
              <a:pPr/>
              <a:t>23</a:t>
            </a:fld>
            <a:endParaRPr lang="en-US" altLang="en-US"/>
          </a:p>
        </p:txBody>
      </p:sp>
      <p:sp>
        <p:nvSpPr>
          <p:cNvPr id="27650" name="Rectangle 2"/>
          <p:cNvSpPr>
            <a:spLocks noChangeArrowheads="1" noTextEdit="1"/>
          </p:cNvSpPr>
          <p:nvPr>
            <p:ph type="sldImg"/>
          </p:nvPr>
        </p:nvSpPr>
        <p:spPr>
          <a:xfrm>
            <a:off x="1155700" y="682625"/>
            <a:ext cx="4548188" cy="3411538"/>
          </a:xfrm>
          <a:ln w="12700" cap="flat">
            <a:solidFill>
              <a:schemeClr val="tx1"/>
            </a:solidFill>
          </a:ln>
        </p:spPr>
      </p:sp>
      <p:sp>
        <p:nvSpPr>
          <p:cNvPr id="27651"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63492F0-F33B-4572-8A0A-E222D2713526}" type="slidenum">
              <a:rPr lang="en-US" altLang="en-US"/>
              <a:pPr/>
              <a:t>24</a:t>
            </a:fld>
            <a:endParaRPr lang="en-US" altLang="en-US"/>
          </a:p>
        </p:txBody>
      </p:sp>
      <p:sp>
        <p:nvSpPr>
          <p:cNvPr id="29698" name="Rectangle 2"/>
          <p:cNvSpPr>
            <a:spLocks noChangeArrowheads="1" noTextEdit="1"/>
          </p:cNvSpPr>
          <p:nvPr>
            <p:ph type="sldImg"/>
          </p:nvPr>
        </p:nvSpPr>
        <p:spPr>
          <a:xfrm>
            <a:off x="1155700" y="682625"/>
            <a:ext cx="4548188" cy="3411538"/>
          </a:xfrm>
          <a:ln w="12700" cap="flat">
            <a:solidFill>
              <a:schemeClr val="tx1"/>
            </a:solidFill>
          </a:ln>
        </p:spPr>
      </p:sp>
      <p:sp>
        <p:nvSpPr>
          <p:cNvPr id="29699"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D5A6DBE-BB10-4B15-B72D-4211BDEF5A4C}" type="slidenum">
              <a:rPr lang="en-US" altLang="en-US"/>
              <a:pPr/>
              <a:t>26</a:t>
            </a:fld>
            <a:endParaRPr lang="en-US" altLang="en-US"/>
          </a:p>
        </p:txBody>
      </p:sp>
      <p:sp>
        <p:nvSpPr>
          <p:cNvPr id="31746" name="Rectangle 2"/>
          <p:cNvSpPr>
            <a:spLocks noChangeArrowheads="1" noTextEdit="1"/>
          </p:cNvSpPr>
          <p:nvPr>
            <p:ph type="sldImg"/>
          </p:nvPr>
        </p:nvSpPr>
        <p:spPr>
          <a:xfrm>
            <a:off x="1155700" y="682625"/>
            <a:ext cx="4548188" cy="3411538"/>
          </a:xfrm>
          <a:ln w="12700" cap="flat">
            <a:solidFill>
              <a:schemeClr val="tx1"/>
            </a:solidFill>
          </a:ln>
        </p:spPr>
      </p:sp>
      <p:sp>
        <p:nvSpPr>
          <p:cNvPr id="31747"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FFE6FBA-9553-45D8-8E59-15B1ECCC82A7}" type="slidenum">
              <a:rPr lang="en-US" altLang="en-US"/>
              <a:pPr/>
              <a:t>27</a:t>
            </a:fld>
            <a:endParaRPr lang="en-US" altLang="en-US"/>
          </a:p>
        </p:txBody>
      </p:sp>
      <p:sp>
        <p:nvSpPr>
          <p:cNvPr id="33794" name="Rectangle 2"/>
          <p:cNvSpPr>
            <a:spLocks noChangeArrowheads="1" noTextEdit="1"/>
          </p:cNvSpPr>
          <p:nvPr>
            <p:ph type="sldImg"/>
          </p:nvPr>
        </p:nvSpPr>
        <p:spPr>
          <a:xfrm>
            <a:off x="1155700" y="682625"/>
            <a:ext cx="4548188" cy="3411538"/>
          </a:xfrm>
          <a:ln w="12700" cap="flat">
            <a:solidFill>
              <a:schemeClr val="tx1"/>
            </a:solidFill>
          </a:ln>
        </p:spPr>
      </p:sp>
      <p:sp>
        <p:nvSpPr>
          <p:cNvPr id="33795" name="Rectangle 3"/>
          <p:cNvSpPr>
            <a:spLocks noGrp="1" noChangeArrowheads="1"/>
          </p:cNvSpPr>
          <p:nvPr>
            <p:ph type="body" idx="1"/>
          </p:nvPr>
        </p:nvSpPr>
        <p:spPr>
          <a:xfrm>
            <a:off x="914400" y="4341813"/>
            <a:ext cx="5029200" cy="4114800"/>
          </a:xfrm>
          <a:ln/>
        </p:spPr>
        <p:txBody>
          <a:bodyPr lIns="92075" tIns="46038" rIns="92075" bIns="46038"/>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0418" name="Group 2"/>
          <p:cNvGrpSpPr>
            <a:grpSpLocks/>
          </p:cNvGrpSpPr>
          <p:nvPr/>
        </p:nvGrpSpPr>
        <p:grpSpPr bwMode="auto">
          <a:xfrm>
            <a:off x="-6350" y="20638"/>
            <a:ext cx="9144000" cy="6858000"/>
            <a:chOff x="0" y="0"/>
            <a:chExt cx="5760" cy="4320"/>
          </a:xfrm>
        </p:grpSpPr>
        <p:sp>
          <p:nvSpPr>
            <p:cNvPr id="60419"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60420"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60421" name="Freeform 5"/>
          <p:cNvSpPr>
            <a:spLocks/>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60422" name="Group 6"/>
          <p:cNvGrpSpPr>
            <a:grpSpLocks/>
          </p:cNvGrpSpPr>
          <p:nvPr/>
        </p:nvGrpSpPr>
        <p:grpSpPr bwMode="auto">
          <a:xfrm>
            <a:off x="-1588" y="6034088"/>
            <a:ext cx="7845426" cy="850900"/>
            <a:chOff x="0" y="3792"/>
            <a:chExt cx="4942" cy="536"/>
          </a:xfrm>
        </p:grpSpPr>
        <p:sp>
          <p:nvSpPr>
            <p:cNvPr id="60423"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60424" name="Group 8"/>
            <p:cNvGrpSpPr>
              <a:grpSpLocks/>
            </p:cNvGrpSpPr>
            <p:nvPr userDrawn="1"/>
          </p:nvGrpSpPr>
          <p:grpSpPr bwMode="auto">
            <a:xfrm>
              <a:off x="2486" y="3792"/>
              <a:ext cx="2456" cy="536"/>
              <a:chOff x="2486" y="3792"/>
              <a:chExt cx="2456" cy="536"/>
            </a:xfrm>
          </p:grpSpPr>
          <p:sp>
            <p:nvSpPr>
              <p:cNvPr id="60425" name="Freeform 9"/>
              <p:cNvSpPr>
                <a:spLocks/>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endParaRPr lang="en-US"/>
              </a:p>
            </p:txBody>
          </p:sp>
          <p:sp>
            <p:nvSpPr>
              <p:cNvPr id="60426"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60427"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60428"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60429"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60430"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60431" name="Group 15"/>
          <p:cNvGrpSpPr>
            <a:grpSpLocks/>
          </p:cNvGrpSpPr>
          <p:nvPr/>
        </p:nvGrpSpPr>
        <p:grpSpPr bwMode="auto">
          <a:xfrm>
            <a:off x="627063" y="6021388"/>
            <a:ext cx="5684837" cy="849312"/>
            <a:chOff x="395" y="3793"/>
            <a:chExt cx="3581" cy="535"/>
          </a:xfrm>
        </p:grpSpPr>
        <p:sp>
          <p:nvSpPr>
            <p:cNvPr id="60432" name="Freeform 16"/>
            <p:cNvSpPr>
              <a:spLocks/>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60433" name="Freeform 17"/>
            <p:cNvSpPr>
              <a:spLocks/>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60434" name="Freeform 18"/>
            <p:cNvSpPr>
              <a:spLocks/>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60435" name="Freeform 19"/>
            <p:cNvSpPr>
              <a:spLocks/>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60436" name="Freeform 20"/>
            <p:cNvSpPr>
              <a:spLocks/>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60437" name="Freeform 21"/>
            <p:cNvSpPr>
              <a:spLocks/>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60438" name="Rectangle 22"/>
          <p:cNvSpPr>
            <a:spLocks noGrp="1" noChangeArrowheads="1"/>
          </p:cNvSpPr>
          <p:nvPr>
            <p:ph type="ctrTitle" sz="quarter"/>
          </p:nvPr>
        </p:nvSpPr>
        <p:spPr>
          <a:xfrm>
            <a:off x="457200" y="1447800"/>
            <a:ext cx="8229600" cy="1736725"/>
          </a:xfrm>
        </p:spPr>
        <p:txBody>
          <a:bodyPr/>
          <a:lstStyle>
            <a:lvl1pPr>
              <a:defRPr sz="5400"/>
            </a:lvl1pPr>
          </a:lstStyle>
          <a:p>
            <a:r>
              <a:rPr lang="en-US"/>
              <a:t>Click to edit Master title style</a:t>
            </a:r>
          </a:p>
        </p:txBody>
      </p:sp>
      <p:sp>
        <p:nvSpPr>
          <p:cNvPr id="60439"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US"/>
              <a:t>Click to edit Master subtitle style</a:t>
            </a:r>
          </a:p>
        </p:txBody>
      </p:sp>
      <p:sp>
        <p:nvSpPr>
          <p:cNvPr id="60440" name="Rectangle 24"/>
          <p:cNvSpPr>
            <a:spLocks noGrp="1" noChangeArrowheads="1"/>
          </p:cNvSpPr>
          <p:nvPr>
            <p:ph type="dt" sz="quarter" idx="2"/>
          </p:nvPr>
        </p:nvSpPr>
        <p:spPr/>
        <p:txBody>
          <a:bodyPr/>
          <a:lstStyle>
            <a:lvl1pPr>
              <a:defRPr/>
            </a:lvl1pPr>
          </a:lstStyle>
          <a:p>
            <a:endParaRPr lang="en-US"/>
          </a:p>
        </p:txBody>
      </p:sp>
      <p:sp>
        <p:nvSpPr>
          <p:cNvPr id="60441" name="Rectangle 25"/>
          <p:cNvSpPr>
            <a:spLocks noGrp="1" noChangeArrowheads="1"/>
          </p:cNvSpPr>
          <p:nvPr>
            <p:ph type="sldNum" sz="quarter" idx="4"/>
          </p:nvPr>
        </p:nvSpPr>
        <p:spPr/>
        <p:txBody>
          <a:bodyPr/>
          <a:lstStyle>
            <a:lvl1pPr>
              <a:defRPr/>
            </a:lvl1pPr>
          </a:lstStyle>
          <a:p>
            <a:fld id="{71C78479-E1F0-416D-88A8-7A22A245E411}" type="slidenum">
              <a:rPr lang="en-US"/>
              <a:pPr/>
              <a:t>‹#›</a:t>
            </a:fld>
            <a:endParaRPr lang="en-US"/>
          </a:p>
        </p:txBody>
      </p:sp>
      <p:sp>
        <p:nvSpPr>
          <p:cNvPr id="60442" name="Rectangle 26"/>
          <p:cNvSpPr>
            <a:spLocks noGrp="1" noChangeArrowheads="1"/>
          </p:cNvSpPr>
          <p:nvPr>
            <p:ph type="ftr" sz="quarter" idx="3"/>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DF20D6F-D382-47F1-BCC6-94DD4509CD0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C1C7D-BEA2-4339-889D-2905ABBA0C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495800"/>
          </a:xfrm>
        </p:spPr>
        <p:txBody>
          <a:bodyPr/>
          <a:lstStyle/>
          <a:p>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75D586F2-2C28-428C-8907-165A32CCF85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53DB39-D366-4D25-9AA0-A088174E954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4EECA2-CCA4-4CDF-8C4B-2C015009AC7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E039518-8E31-425B-A915-12BFC95D953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B71EC24-06F5-4027-A8E2-C1C65148F64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C59B513-C160-47FA-AFD8-C5B96FF840D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6E02EF-EAA2-4589-84CB-0229725A7C3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8FF91C0-778B-4922-A798-032425A510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512FD1-0EE1-4E7E-84C8-EAF66D1F35A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59394" name="Group 2"/>
          <p:cNvGrpSpPr>
            <a:grpSpLocks/>
          </p:cNvGrpSpPr>
          <p:nvPr/>
        </p:nvGrpSpPr>
        <p:grpSpPr bwMode="auto">
          <a:xfrm>
            <a:off x="0" y="0"/>
            <a:ext cx="9144000" cy="6858000"/>
            <a:chOff x="0" y="0"/>
            <a:chExt cx="5760" cy="4320"/>
          </a:xfrm>
        </p:grpSpPr>
        <p:sp>
          <p:nvSpPr>
            <p:cNvPr id="59395"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59396"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59397" name="Freeform 5"/>
          <p:cNvSpPr>
            <a:spLocks/>
          </p:cNvSpPr>
          <p:nvPr/>
        </p:nvSpPr>
        <p:spPr bwMode="hidden">
          <a:xfrm>
            <a:off x="6248400" y="626268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59398" name="Group 6"/>
          <p:cNvGrpSpPr>
            <a:grpSpLocks/>
          </p:cNvGrpSpPr>
          <p:nvPr/>
        </p:nvGrpSpPr>
        <p:grpSpPr bwMode="auto">
          <a:xfrm>
            <a:off x="0" y="6019800"/>
            <a:ext cx="7848600" cy="857250"/>
            <a:chOff x="0" y="3792"/>
            <a:chExt cx="4944" cy="540"/>
          </a:xfrm>
        </p:grpSpPr>
        <p:sp>
          <p:nvSpPr>
            <p:cNvPr id="59399"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59400" name="Group 8"/>
            <p:cNvGrpSpPr>
              <a:grpSpLocks/>
            </p:cNvGrpSpPr>
            <p:nvPr userDrawn="1"/>
          </p:nvGrpSpPr>
          <p:grpSpPr bwMode="auto">
            <a:xfrm>
              <a:off x="2486" y="3792"/>
              <a:ext cx="2458" cy="540"/>
              <a:chOff x="2486" y="3792"/>
              <a:chExt cx="2458" cy="540"/>
            </a:xfrm>
          </p:grpSpPr>
          <p:sp>
            <p:nvSpPr>
              <p:cNvPr id="59401" name="Freeform 9"/>
              <p:cNvSpPr>
                <a:spLocks/>
              </p:cNvSpPr>
              <p:nvPr userDrawn="1"/>
            </p:nvSpPr>
            <p:spPr bwMode="ltGray">
              <a:xfrm>
                <a:off x="3948" y="3799"/>
                <a:ext cx="996" cy="533"/>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endParaRPr lang="en-US"/>
              </a:p>
            </p:txBody>
          </p:sp>
          <p:sp>
            <p:nvSpPr>
              <p:cNvPr id="59402"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59403"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59404"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59405"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59406"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59407" name="Group 15"/>
          <p:cNvGrpSpPr>
            <a:grpSpLocks/>
          </p:cNvGrpSpPr>
          <p:nvPr/>
        </p:nvGrpSpPr>
        <p:grpSpPr bwMode="auto">
          <a:xfrm>
            <a:off x="627063" y="6021388"/>
            <a:ext cx="5684837" cy="849312"/>
            <a:chOff x="395" y="3793"/>
            <a:chExt cx="3581" cy="535"/>
          </a:xfrm>
        </p:grpSpPr>
        <p:sp>
          <p:nvSpPr>
            <p:cNvPr id="59408" name="Freeform 16"/>
            <p:cNvSpPr>
              <a:spLocks/>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59409" name="Freeform 17"/>
            <p:cNvSpPr>
              <a:spLocks/>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59410" name="Freeform 18"/>
            <p:cNvSpPr>
              <a:spLocks/>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59411" name="Freeform 19"/>
            <p:cNvSpPr>
              <a:spLocks/>
            </p:cNvSpPr>
            <p:nvPr/>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59412" name="Freeform 20"/>
            <p:cNvSpPr>
              <a:spLocks/>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59413" name="Freeform 21"/>
            <p:cNvSpPr>
              <a:spLocks/>
            </p:cNvSpPr>
            <p:nvPr/>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59414"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9415" name="Rectangle 23"/>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9416"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59417"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59418"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3B327FC9-11FD-438A-82BB-9FF7E794389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457200" y="1447800"/>
            <a:ext cx="8229600" cy="3505200"/>
          </a:xfrm>
        </p:spPr>
        <p:txBody>
          <a:bodyPr/>
          <a:lstStyle/>
          <a:p>
            <a:r>
              <a:rPr lang="en-US" sz="6600" b="1"/>
              <a:t>THE TRANSMISSION MEDIA   </a:t>
            </a:r>
            <a:r>
              <a:rPr lang="en-US" sz="660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z="4000"/>
              <a:t>Twisted Pair Cable </a:t>
            </a:r>
            <a:br>
              <a:rPr lang="en-US" altLang="en-US" sz="4000"/>
            </a:br>
            <a:r>
              <a:rPr lang="en-US" altLang="en-US" sz="4000"/>
              <a:t>Classes</a:t>
            </a:r>
            <a:endParaRPr lang="en-US" sz="4000"/>
          </a:p>
        </p:txBody>
      </p:sp>
      <p:sp>
        <p:nvSpPr>
          <p:cNvPr id="69635" name="Rectangle 3"/>
          <p:cNvSpPr>
            <a:spLocks noGrp="1" noChangeArrowheads="1"/>
          </p:cNvSpPr>
          <p:nvPr>
            <p:ph type="body" idx="1"/>
          </p:nvPr>
        </p:nvSpPr>
        <p:spPr/>
        <p:txBody>
          <a:bodyPr/>
          <a:lstStyle/>
          <a:p>
            <a:endParaRPr lang="en-US"/>
          </a:p>
        </p:txBody>
      </p:sp>
      <p:pic>
        <p:nvPicPr>
          <p:cNvPr id="69636" name="Picture 4" descr="TPC"/>
          <p:cNvPicPr>
            <a:picLocks noChangeAspect="1" noChangeArrowheads="1"/>
          </p:cNvPicPr>
          <p:nvPr/>
        </p:nvPicPr>
        <p:blipFill>
          <a:blip r:embed="rId2" cstate="print"/>
          <a:srcRect/>
          <a:stretch>
            <a:fillRect/>
          </a:stretch>
        </p:blipFill>
        <p:spPr bwMode="auto">
          <a:xfrm>
            <a:off x="0" y="1600200"/>
            <a:ext cx="9144000" cy="5867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Ratings of Twisted Pair</a:t>
            </a:r>
          </a:p>
        </p:txBody>
      </p:sp>
      <p:sp>
        <p:nvSpPr>
          <p:cNvPr id="15363" name="Rectangle 3"/>
          <p:cNvSpPr>
            <a:spLocks noGrp="1" noChangeArrowheads="1"/>
          </p:cNvSpPr>
          <p:nvPr>
            <p:ph type="body" idx="1"/>
          </p:nvPr>
        </p:nvSpPr>
        <p:spPr/>
        <p:txBody>
          <a:bodyPr/>
          <a:lstStyle/>
          <a:p>
            <a:pPr>
              <a:lnSpc>
                <a:spcPct val="90000"/>
              </a:lnSpc>
            </a:pPr>
            <a:r>
              <a:rPr lang="en-US" altLang="en-US" sz="2800"/>
              <a:t>Category 3 UTP</a:t>
            </a:r>
          </a:p>
          <a:p>
            <a:pPr lvl="2">
              <a:lnSpc>
                <a:spcPct val="90000"/>
              </a:lnSpc>
            </a:pPr>
            <a:r>
              <a:rPr lang="en-US" altLang="en-US" sz="2000"/>
              <a:t>data rates of up to 16mbps are achievable</a:t>
            </a:r>
          </a:p>
          <a:p>
            <a:pPr>
              <a:lnSpc>
                <a:spcPct val="90000"/>
              </a:lnSpc>
            </a:pPr>
            <a:r>
              <a:rPr lang="en-US" altLang="en-US" sz="2800"/>
              <a:t>Category 5 UTP</a:t>
            </a:r>
          </a:p>
          <a:p>
            <a:pPr lvl="2">
              <a:lnSpc>
                <a:spcPct val="90000"/>
              </a:lnSpc>
            </a:pPr>
            <a:r>
              <a:rPr lang="en-US" altLang="en-US" sz="2000"/>
              <a:t>data rates of up to 100mbps are achievable</a:t>
            </a:r>
          </a:p>
          <a:p>
            <a:pPr lvl="2">
              <a:lnSpc>
                <a:spcPct val="90000"/>
              </a:lnSpc>
            </a:pPr>
            <a:r>
              <a:rPr lang="en-US" altLang="en-US" sz="2000"/>
              <a:t>more tightly twisted than Category 3 cables</a:t>
            </a:r>
          </a:p>
          <a:p>
            <a:pPr lvl="2">
              <a:lnSpc>
                <a:spcPct val="90000"/>
              </a:lnSpc>
            </a:pPr>
            <a:r>
              <a:rPr lang="en-US" altLang="en-US" sz="2000"/>
              <a:t>more expensive, but better performance</a:t>
            </a:r>
          </a:p>
          <a:p>
            <a:pPr>
              <a:lnSpc>
                <a:spcPct val="90000"/>
              </a:lnSpc>
            </a:pPr>
            <a:r>
              <a:rPr lang="en-US" altLang="en-US" sz="2800"/>
              <a:t>Category 6</a:t>
            </a:r>
          </a:p>
          <a:p>
            <a:pPr lvl="2">
              <a:lnSpc>
                <a:spcPct val="90000"/>
              </a:lnSpc>
            </a:pPr>
            <a:endParaRPr lang="en-US" altLang="en-US" sz="1600"/>
          </a:p>
          <a:p>
            <a:pPr lvl="2">
              <a:lnSpc>
                <a:spcPct val="90000"/>
              </a:lnSpc>
            </a:pPr>
            <a:r>
              <a:rPr lang="en-US" altLang="en-US" sz="1600">
                <a:solidFill>
                  <a:srgbClr val="FF0000"/>
                </a:solidFill>
              </a:rPr>
              <a:t>SELF </a:t>
            </a:r>
          </a:p>
          <a:p>
            <a:pPr>
              <a:lnSpc>
                <a:spcPct val="90000"/>
              </a:lnSpc>
            </a:pPr>
            <a:r>
              <a:rPr lang="en-US" altLang="en-US" sz="2800"/>
              <a:t>STP</a:t>
            </a:r>
          </a:p>
          <a:p>
            <a:pPr lvl="2">
              <a:lnSpc>
                <a:spcPct val="90000"/>
              </a:lnSpc>
            </a:pPr>
            <a:r>
              <a:rPr lang="en-US" altLang="en-US" sz="2000"/>
              <a:t>More expensive, </a:t>
            </a:r>
          </a:p>
          <a:p>
            <a:pPr lvl="2">
              <a:lnSpc>
                <a:spcPct val="90000"/>
              </a:lnSpc>
            </a:pPr>
            <a:r>
              <a:rPr lang="en-US" altLang="en-US" sz="2000"/>
              <a:t>harder to work with</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Twisted Pair Advantages</a:t>
            </a:r>
          </a:p>
        </p:txBody>
      </p:sp>
      <p:sp>
        <p:nvSpPr>
          <p:cNvPr id="16387" name="Rectangle 3"/>
          <p:cNvSpPr>
            <a:spLocks noGrp="1" noChangeArrowheads="1"/>
          </p:cNvSpPr>
          <p:nvPr>
            <p:ph type="body" idx="1"/>
          </p:nvPr>
        </p:nvSpPr>
        <p:spPr/>
        <p:txBody>
          <a:bodyPr/>
          <a:lstStyle/>
          <a:p>
            <a:r>
              <a:rPr lang="en-US" altLang="en-US"/>
              <a:t>Inexpensive </a:t>
            </a:r>
          </a:p>
          <a:p>
            <a:r>
              <a:rPr lang="en-US" altLang="en-US"/>
              <a:t>readily available</a:t>
            </a:r>
          </a:p>
          <a:p>
            <a:r>
              <a:rPr lang="en-US" altLang="en-US"/>
              <a:t>Flexible and light weight </a:t>
            </a:r>
          </a:p>
          <a:p>
            <a:r>
              <a:rPr lang="en-US" altLang="en-US"/>
              <a:t>Easy to work with and install</a:t>
            </a:r>
          </a:p>
          <a:p>
            <a:r>
              <a:rPr lang="en-US" altLang="en-US"/>
              <a:t>Cables may hold hundreds of pairs. Neighbor pairs typically have different twist lengths to reduce crosstalk. </a:t>
            </a:r>
          </a:p>
          <a:p>
            <a:pPr>
              <a:buFontTx/>
              <a:buNone/>
            </a:pPr>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Twisted Pair Disadvantages</a:t>
            </a:r>
          </a:p>
        </p:txBody>
      </p:sp>
      <p:sp>
        <p:nvSpPr>
          <p:cNvPr id="18435" name="Rectangle 3"/>
          <p:cNvSpPr>
            <a:spLocks noGrp="1" noChangeArrowheads="1"/>
          </p:cNvSpPr>
          <p:nvPr>
            <p:ph type="body" idx="1"/>
          </p:nvPr>
        </p:nvSpPr>
        <p:spPr/>
        <p:txBody>
          <a:bodyPr/>
          <a:lstStyle/>
          <a:p>
            <a:endParaRPr lang="en-US" altLang="en-US"/>
          </a:p>
          <a:p>
            <a:r>
              <a:rPr lang="en-US" altLang="en-US"/>
              <a:t>Susceptibility to interference and noise</a:t>
            </a:r>
          </a:p>
          <a:p>
            <a:r>
              <a:rPr lang="en-US" altLang="en-US"/>
              <a:t>Attenuation problem</a:t>
            </a:r>
          </a:p>
          <a:p>
            <a:pPr lvl="2"/>
            <a:r>
              <a:rPr lang="en-US" altLang="en-US"/>
              <a:t>For analog, repeaters needed every 5-6km</a:t>
            </a:r>
          </a:p>
          <a:p>
            <a:pPr lvl="2"/>
            <a:r>
              <a:rPr lang="en-US" altLang="en-US"/>
              <a:t>For digital, repeaters needed every 2-3km</a:t>
            </a:r>
          </a:p>
          <a:p>
            <a:r>
              <a:rPr lang="en-US" altLang="en-US"/>
              <a:t>Relatively low bandwidth (3000Hz)</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Coaxial Cable (or Coax)</a:t>
            </a:r>
          </a:p>
        </p:txBody>
      </p:sp>
      <p:sp>
        <p:nvSpPr>
          <p:cNvPr id="19459" name="Rectangle 3"/>
          <p:cNvSpPr>
            <a:spLocks noGrp="1" noChangeArrowheads="1"/>
          </p:cNvSpPr>
          <p:nvPr>
            <p:ph type="body" idx="1"/>
          </p:nvPr>
        </p:nvSpPr>
        <p:spPr/>
        <p:txBody>
          <a:bodyPr/>
          <a:lstStyle/>
          <a:p>
            <a:r>
              <a:rPr lang="en-US" altLang="en-US"/>
              <a:t>Used for cable television, LANs, telephony</a:t>
            </a:r>
          </a:p>
          <a:p>
            <a:r>
              <a:rPr lang="en-US" altLang="en-US"/>
              <a:t>Has an inner conductor surrounded by a braided mesh</a:t>
            </a:r>
          </a:p>
          <a:p>
            <a:r>
              <a:rPr lang="en-US" altLang="en-US"/>
              <a:t>Both conductors share a common center axial, hence the term “co-axial”</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Coaxial Cable (or Coax)</a:t>
            </a:r>
            <a:endParaRPr lang="en-US"/>
          </a:p>
        </p:txBody>
      </p:sp>
      <p:sp>
        <p:nvSpPr>
          <p:cNvPr id="70659" name="Rectangle 3"/>
          <p:cNvSpPr>
            <a:spLocks noGrp="1" noChangeArrowheads="1"/>
          </p:cNvSpPr>
          <p:nvPr>
            <p:ph type="body" idx="1"/>
          </p:nvPr>
        </p:nvSpPr>
        <p:spPr/>
        <p:txBody>
          <a:bodyPr/>
          <a:lstStyle/>
          <a:p>
            <a:endParaRPr lang="en-US"/>
          </a:p>
        </p:txBody>
      </p:sp>
      <p:pic>
        <p:nvPicPr>
          <p:cNvPr id="70660" name="Picture 4" descr="COAX"/>
          <p:cNvPicPr>
            <a:picLocks noChangeAspect="1" noChangeArrowheads="1"/>
          </p:cNvPicPr>
          <p:nvPr/>
        </p:nvPicPr>
        <p:blipFill>
          <a:blip r:embed="rId2" cstate="print"/>
          <a:srcRect/>
          <a:stretch>
            <a:fillRect/>
          </a:stretch>
        </p:blipFill>
        <p:spPr bwMode="auto">
          <a:xfrm>
            <a:off x="0" y="1600200"/>
            <a:ext cx="9144000" cy="5867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6400" y="457200"/>
            <a:ext cx="7772400" cy="1143000"/>
          </a:xfrm>
          <a:noFill/>
          <a:ln/>
        </p:spPr>
        <p:txBody>
          <a:bodyPr lIns="92075" tIns="46038" rIns="92075" bIns="46038"/>
          <a:lstStyle/>
          <a:p>
            <a:r>
              <a:rPr lang="en-US" altLang="en-US"/>
              <a:t>Coax Layers</a:t>
            </a:r>
          </a:p>
        </p:txBody>
      </p:sp>
      <p:sp>
        <p:nvSpPr>
          <p:cNvPr id="21507" name="Rectangle 3"/>
          <p:cNvSpPr>
            <a:spLocks noChangeArrowheads="1"/>
          </p:cNvSpPr>
          <p:nvPr/>
        </p:nvSpPr>
        <p:spPr bwMode="auto">
          <a:xfrm>
            <a:off x="3810000" y="4648200"/>
            <a:ext cx="2381250" cy="641350"/>
          </a:xfrm>
          <a:prstGeom prst="rect">
            <a:avLst/>
          </a:prstGeom>
          <a:noFill/>
          <a:ln w="9525">
            <a:noFill/>
            <a:miter lim="800000"/>
            <a:headEnd/>
            <a:tailEnd/>
          </a:ln>
          <a:effectLst/>
        </p:spPr>
        <p:txBody>
          <a:bodyPr wrap="none" lIns="92075" tIns="46038" rIns="92075" bIns="46038">
            <a:spAutoFit/>
          </a:bodyPr>
          <a:lstStyle/>
          <a:p>
            <a:pPr algn="ctr"/>
            <a:r>
              <a:rPr lang="en-US" altLang="en-US" b="1"/>
              <a:t>copper or aluminum</a:t>
            </a:r>
          </a:p>
          <a:p>
            <a:pPr algn="ctr"/>
            <a:r>
              <a:rPr lang="en-US" altLang="en-US" b="1"/>
              <a:t> conductor</a:t>
            </a:r>
          </a:p>
        </p:txBody>
      </p:sp>
      <p:sp>
        <p:nvSpPr>
          <p:cNvPr id="21508" name="Rectangle 4"/>
          <p:cNvSpPr>
            <a:spLocks noChangeArrowheads="1"/>
          </p:cNvSpPr>
          <p:nvPr/>
        </p:nvSpPr>
        <p:spPr bwMode="auto">
          <a:xfrm>
            <a:off x="3886200" y="3581400"/>
            <a:ext cx="2203450" cy="366713"/>
          </a:xfrm>
          <a:prstGeom prst="rect">
            <a:avLst/>
          </a:prstGeom>
          <a:noFill/>
          <a:ln w="9525">
            <a:noFill/>
            <a:miter lim="800000"/>
            <a:headEnd/>
            <a:tailEnd/>
          </a:ln>
          <a:effectLst/>
        </p:spPr>
        <p:txBody>
          <a:bodyPr wrap="none" lIns="92075" tIns="46038" rIns="92075" bIns="46038">
            <a:spAutoFit/>
          </a:bodyPr>
          <a:lstStyle/>
          <a:p>
            <a:r>
              <a:rPr lang="en-US" altLang="en-US" b="1"/>
              <a:t>insulating material</a:t>
            </a:r>
          </a:p>
        </p:txBody>
      </p:sp>
      <p:sp>
        <p:nvSpPr>
          <p:cNvPr id="21509" name="Rectangle 5"/>
          <p:cNvSpPr>
            <a:spLocks noChangeArrowheads="1"/>
          </p:cNvSpPr>
          <p:nvPr/>
        </p:nvSpPr>
        <p:spPr bwMode="auto">
          <a:xfrm>
            <a:off x="3708400" y="2438400"/>
            <a:ext cx="1682750" cy="641350"/>
          </a:xfrm>
          <a:prstGeom prst="rect">
            <a:avLst/>
          </a:prstGeom>
          <a:noFill/>
          <a:ln w="9525">
            <a:noFill/>
            <a:miter lim="800000"/>
            <a:headEnd/>
            <a:tailEnd/>
          </a:ln>
          <a:effectLst/>
        </p:spPr>
        <p:txBody>
          <a:bodyPr wrap="none" lIns="92075" tIns="46038" rIns="92075" bIns="46038">
            <a:spAutoFit/>
          </a:bodyPr>
          <a:lstStyle/>
          <a:p>
            <a:pPr algn="ctr"/>
            <a:r>
              <a:rPr lang="en-US" altLang="en-US" b="1"/>
              <a:t>shield</a:t>
            </a:r>
            <a:br>
              <a:rPr lang="en-US" altLang="en-US" b="1"/>
            </a:br>
            <a:r>
              <a:rPr lang="en-US" altLang="en-US" b="1"/>
              <a:t>(braided wire)</a:t>
            </a:r>
          </a:p>
        </p:txBody>
      </p:sp>
      <p:sp>
        <p:nvSpPr>
          <p:cNvPr id="21510" name="Rectangle 6"/>
          <p:cNvSpPr>
            <a:spLocks noChangeArrowheads="1"/>
          </p:cNvSpPr>
          <p:nvPr/>
        </p:nvSpPr>
        <p:spPr bwMode="auto">
          <a:xfrm>
            <a:off x="3657600" y="1752600"/>
            <a:ext cx="1733550" cy="641350"/>
          </a:xfrm>
          <a:prstGeom prst="rect">
            <a:avLst/>
          </a:prstGeom>
          <a:noFill/>
          <a:ln w="9525">
            <a:noFill/>
            <a:miter lim="800000"/>
            <a:headEnd/>
            <a:tailEnd/>
          </a:ln>
          <a:effectLst/>
        </p:spPr>
        <p:txBody>
          <a:bodyPr wrap="none" lIns="92075" tIns="46038" rIns="92075" bIns="46038">
            <a:spAutoFit/>
          </a:bodyPr>
          <a:lstStyle/>
          <a:p>
            <a:pPr algn="ctr"/>
            <a:r>
              <a:rPr lang="en-US" altLang="en-US" b="1"/>
              <a:t>outer jacket</a:t>
            </a:r>
          </a:p>
          <a:p>
            <a:pPr algn="ctr"/>
            <a:r>
              <a:rPr lang="en-US" altLang="en-US" b="1"/>
              <a:t>(polyethylene)</a:t>
            </a:r>
          </a:p>
        </p:txBody>
      </p:sp>
      <p:grpSp>
        <p:nvGrpSpPr>
          <p:cNvPr id="21511" name="Group 7"/>
          <p:cNvGrpSpPr>
            <a:grpSpLocks/>
          </p:cNvGrpSpPr>
          <p:nvPr/>
        </p:nvGrpSpPr>
        <p:grpSpPr bwMode="auto">
          <a:xfrm>
            <a:off x="228600" y="1981200"/>
            <a:ext cx="8432800" cy="3581400"/>
            <a:chOff x="144" y="1248"/>
            <a:chExt cx="5312" cy="2256"/>
          </a:xfrm>
        </p:grpSpPr>
        <p:sp>
          <p:nvSpPr>
            <p:cNvPr id="21512" name="Oval 8"/>
            <p:cNvSpPr>
              <a:spLocks noChangeArrowheads="1"/>
            </p:cNvSpPr>
            <p:nvPr/>
          </p:nvSpPr>
          <p:spPr bwMode="auto">
            <a:xfrm>
              <a:off x="144" y="1448"/>
              <a:ext cx="2056" cy="205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1513" name="Oval 9"/>
            <p:cNvSpPr>
              <a:spLocks noChangeArrowheads="1"/>
            </p:cNvSpPr>
            <p:nvPr/>
          </p:nvSpPr>
          <p:spPr bwMode="auto">
            <a:xfrm>
              <a:off x="384" y="1640"/>
              <a:ext cx="1624" cy="1624"/>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1514" name="Oval 10"/>
            <p:cNvSpPr>
              <a:spLocks noChangeArrowheads="1"/>
            </p:cNvSpPr>
            <p:nvPr/>
          </p:nvSpPr>
          <p:spPr bwMode="auto">
            <a:xfrm>
              <a:off x="528" y="1784"/>
              <a:ext cx="1336" cy="133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21515" name="Oval 11"/>
            <p:cNvSpPr>
              <a:spLocks noChangeArrowheads="1"/>
            </p:cNvSpPr>
            <p:nvPr/>
          </p:nvSpPr>
          <p:spPr bwMode="auto">
            <a:xfrm>
              <a:off x="1056" y="2312"/>
              <a:ext cx="280" cy="280"/>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1516" name="Line 12"/>
            <p:cNvSpPr>
              <a:spLocks noChangeShapeType="1"/>
            </p:cNvSpPr>
            <p:nvPr/>
          </p:nvSpPr>
          <p:spPr bwMode="auto">
            <a:xfrm>
              <a:off x="1584" y="2448"/>
              <a:ext cx="812" cy="4"/>
            </a:xfrm>
            <a:prstGeom prst="line">
              <a:avLst/>
            </a:prstGeom>
            <a:noFill/>
            <a:ln w="50800">
              <a:solidFill>
                <a:schemeClr val="accent2"/>
              </a:solidFill>
              <a:round/>
              <a:headEnd type="stealth" w="med" len="lg"/>
              <a:tailEnd type="none" w="sm" len="sm"/>
            </a:ln>
            <a:effectLst/>
          </p:spPr>
          <p:txBody>
            <a:bodyPr wrap="none" anchor="ctr"/>
            <a:lstStyle/>
            <a:p>
              <a:endParaRPr lang="en-US"/>
            </a:p>
          </p:txBody>
        </p:sp>
        <p:sp>
          <p:nvSpPr>
            <p:cNvPr id="21517" name="Line 13"/>
            <p:cNvSpPr>
              <a:spLocks noChangeShapeType="1"/>
            </p:cNvSpPr>
            <p:nvPr/>
          </p:nvSpPr>
          <p:spPr bwMode="auto">
            <a:xfrm flipV="1">
              <a:off x="1776" y="1780"/>
              <a:ext cx="524" cy="284"/>
            </a:xfrm>
            <a:prstGeom prst="line">
              <a:avLst/>
            </a:prstGeom>
            <a:noFill/>
            <a:ln w="50800">
              <a:solidFill>
                <a:schemeClr val="accent2"/>
              </a:solidFill>
              <a:round/>
              <a:headEnd type="stealth" w="med" len="lg"/>
              <a:tailEnd type="none" w="sm" len="sm"/>
            </a:ln>
            <a:effectLst/>
          </p:spPr>
          <p:txBody>
            <a:bodyPr wrap="none" anchor="ctr"/>
            <a:lstStyle/>
            <a:p>
              <a:endParaRPr lang="en-US"/>
            </a:p>
          </p:txBody>
        </p:sp>
        <p:sp>
          <p:nvSpPr>
            <p:cNvPr id="21518" name="Line 14"/>
            <p:cNvSpPr>
              <a:spLocks noChangeShapeType="1"/>
            </p:cNvSpPr>
            <p:nvPr/>
          </p:nvSpPr>
          <p:spPr bwMode="auto">
            <a:xfrm>
              <a:off x="1296" y="2544"/>
              <a:ext cx="1152" cy="624"/>
            </a:xfrm>
            <a:prstGeom prst="line">
              <a:avLst/>
            </a:prstGeom>
            <a:noFill/>
            <a:ln w="50800">
              <a:solidFill>
                <a:schemeClr val="accent2"/>
              </a:solidFill>
              <a:round/>
              <a:headEnd type="stealth" w="med" len="lg"/>
              <a:tailEnd type="none" w="sm" len="sm"/>
            </a:ln>
            <a:effectLst/>
          </p:spPr>
          <p:txBody>
            <a:bodyPr wrap="none" anchor="ctr"/>
            <a:lstStyle/>
            <a:p>
              <a:endParaRPr lang="en-US"/>
            </a:p>
          </p:txBody>
        </p:sp>
        <p:sp>
          <p:nvSpPr>
            <p:cNvPr id="21519" name="Line 15"/>
            <p:cNvSpPr>
              <a:spLocks noChangeShapeType="1"/>
            </p:cNvSpPr>
            <p:nvPr/>
          </p:nvSpPr>
          <p:spPr bwMode="auto">
            <a:xfrm flipV="1">
              <a:off x="1148" y="1248"/>
              <a:ext cx="1060" cy="292"/>
            </a:xfrm>
            <a:prstGeom prst="line">
              <a:avLst/>
            </a:prstGeom>
            <a:noFill/>
            <a:ln w="50800">
              <a:solidFill>
                <a:schemeClr val="accent2"/>
              </a:solidFill>
              <a:round/>
              <a:headEnd type="stealth" w="med" len="lg"/>
              <a:tailEnd type="none" w="sm" len="sm"/>
            </a:ln>
            <a:effectLst/>
          </p:spPr>
          <p:txBody>
            <a:bodyPr wrap="none" anchor="ctr"/>
            <a:lstStyle/>
            <a:p>
              <a:endParaRPr lang="en-US"/>
            </a:p>
          </p:txBody>
        </p:sp>
        <p:sp>
          <p:nvSpPr>
            <p:cNvPr id="21520" name="Oval 16"/>
            <p:cNvSpPr>
              <a:spLocks noChangeArrowheads="1"/>
            </p:cNvSpPr>
            <p:nvPr/>
          </p:nvSpPr>
          <p:spPr bwMode="auto">
            <a:xfrm>
              <a:off x="4080" y="1728"/>
              <a:ext cx="912" cy="912"/>
            </a:xfrm>
            <a:prstGeom prst="ellipse">
              <a:avLst/>
            </a:prstGeom>
            <a:solidFill>
              <a:schemeClr val="bg2"/>
            </a:solidFill>
            <a:ln w="12700">
              <a:round/>
              <a:headEnd type="none" w="sm" len="sm"/>
              <a:tailEnd type="none" w="sm" len="sm"/>
            </a:ln>
            <a:effectLst/>
            <a:scene3d>
              <a:camera prst="legacyPerspectiveFront">
                <a:rot lat="1500000" lon="20099999" rev="0"/>
              </a:camera>
              <a:lightRig rig="legacyFlat4" dir="t"/>
            </a:scene3d>
            <a:sp3d extrusionH="887400" prstMaterial="legacyMatte">
              <a:bevelT w="13500" h="13500" prst="angle"/>
              <a:bevelB w="13500" h="13500" prst="angle"/>
              <a:extrusionClr>
                <a:schemeClr val="bg2"/>
              </a:extrusionClr>
            </a:sp3d>
          </p:spPr>
          <p:txBody>
            <a:bodyPr wrap="none" anchor="ctr">
              <a:flatTx/>
            </a:bodyPr>
            <a:lstStyle/>
            <a:p>
              <a:endParaRPr lang="en-US"/>
            </a:p>
          </p:txBody>
        </p:sp>
        <p:sp>
          <p:nvSpPr>
            <p:cNvPr id="21521" name="Oval 17"/>
            <p:cNvSpPr>
              <a:spLocks noChangeArrowheads="1"/>
            </p:cNvSpPr>
            <p:nvPr/>
          </p:nvSpPr>
          <p:spPr bwMode="auto">
            <a:xfrm>
              <a:off x="4464" y="2064"/>
              <a:ext cx="768" cy="816"/>
            </a:xfrm>
            <a:prstGeom prst="ellipse">
              <a:avLst/>
            </a:prstGeom>
            <a:solidFill>
              <a:schemeClr val="accent1"/>
            </a:solidFill>
            <a:ln w="12700">
              <a:round/>
              <a:headEnd type="none" w="sm" len="sm"/>
              <a:tailEnd type="none" w="sm" len="sm"/>
            </a:ln>
            <a:effectLst/>
            <a:scene3d>
              <a:camera prst="legacyPerspectiveFront">
                <a:rot lat="1500000" lon="20099999" rev="0"/>
              </a:camera>
              <a:lightRig rig="legacyFlat4" dir="t"/>
            </a:scene3d>
            <a:sp3d extrusionH="1192200" prstMaterial="legacyPlastic">
              <a:bevelT w="13500" h="13500" prst="angle"/>
              <a:bevelB w="13500" h="13500" prst="angle"/>
              <a:extrusionClr>
                <a:schemeClr val="accent1"/>
              </a:extrusionClr>
            </a:sp3d>
          </p:spPr>
          <p:txBody>
            <a:bodyPr wrap="none" anchor="ctr">
              <a:flatTx/>
            </a:bodyPr>
            <a:lstStyle/>
            <a:p>
              <a:endParaRPr lang="en-US"/>
            </a:p>
          </p:txBody>
        </p:sp>
        <p:sp>
          <p:nvSpPr>
            <p:cNvPr id="21522" name="Line 18"/>
            <p:cNvSpPr>
              <a:spLocks noChangeShapeType="1"/>
            </p:cNvSpPr>
            <p:nvPr/>
          </p:nvSpPr>
          <p:spPr bwMode="auto">
            <a:xfrm flipH="1" flipV="1">
              <a:off x="3312" y="1248"/>
              <a:ext cx="912" cy="432"/>
            </a:xfrm>
            <a:prstGeom prst="line">
              <a:avLst/>
            </a:prstGeom>
            <a:noFill/>
            <a:ln w="50800">
              <a:solidFill>
                <a:schemeClr val="accent2"/>
              </a:solidFill>
              <a:round/>
              <a:headEnd type="stealth" w="med" len="lg"/>
              <a:tailEnd type="none" w="sm" len="sm"/>
            </a:ln>
            <a:effectLst/>
          </p:spPr>
          <p:txBody>
            <a:bodyPr wrap="none" anchor="ctr"/>
            <a:lstStyle/>
            <a:p>
              <a:endParaRPr lang="en-US"/>
            </a:p>
          </p:txBody>
        </p:sp>
        <p:sp>
          <p:nvSpPr>
            <p:cNvPr id="21523" name="Oval 19"/>
            <p:cNvSpPr>
              <a:spLocks noChangeArrowheads="1"/>
            </p:cNvSpPr>
            <p:nvPr/>
          </p:nvSpPr>
          <p:spPr bwMode="auto">
            <a:xfrm>
              <a:off x="4752" y="2304"/>
              <a:ext cx="704" cy="768"/>
            </a:xfrm>
            <a:prstGeom prst="ellipse">
              <a:avLst/>
            </a:prstGeom>
            <a:solidFill>
              <a:schemeClr val="bg2"/>
            </a:solidFill>
            <a:ln w="12700">
              <a:round/>
              <a:headEnd type="none" w="sm" len="sm"/>
              <a:tailEnd type="none" w="sm" len="sm"/>
            </a:ln>
            <a:effectLst/>
            <a:scene3d>
              <a:camera prst="legacyPerspectiveFront">
                <a:rot lat="1500000" lon="20099999" rev="0"/>
              </a:camera>
              <a:lightRig rig="legacyFlat4" dir="t"/>
            </a:scene3d>
            <a:sp3d extrusionH="887400" prstMaterial="legacyMatte">
              <a:bevelT w="13500" h="13500" prst="angle"/>
              <a:bevelB w="13500" h="13500" prst="angle"/>
              <a:extrusionClr>
                <a:schemeClr val="bg2"/>
              </a:extrusionClr>
            </a:sp3d>
          </p:spPr>
          <p:txBody>
            <a:bodyPr wrap="none" anchor="ctr">
              <a:flatTx/>
            </a:bodyPr>
            <a:lstStyle/>
            <a:p>
              <a:endParaRPr lang="en-US"/>
            </a:p>
          </p:txBody>
        </p:sp>
        <p:sp>
          <p:nvSpPr>
            <p:cNvPr id="21524" name="Line 20"/>
            <p:cNvSpPr>
              <a:spLocks noChangeShapeType="1"/>
            </p:cNvSpPr>
            <p:nvPr/>
          </p:nvSpPr>
          <p:spPr bwMode="auto">
            <a:xfrm flipH="1" flipV="1">
              <a:off x="3408" y="1776"/>
              <a:ext cx="960" cy="528"/>
            </a:xfrm>
            <a:prstGeom prst="line">
              <a:avLst/>
            </a:prstGeom>
            <a:noFill/>
            <a:ln w="50800">
              <a:solidFill>
                <a:schemeClr val="accent2"/>
              </a:solidFill>
              <a:round/>
              <a:headEnd type="stealth" w="med" len="lg"/>
              <a:tailEnd type="none" w="sm" len="sm"/>
            </a:ln>
            <a:effectLst/>
          </p:spPr>
          <p:txBody>
            <a:bodyPr wrap="none" anchor="ctr"/>
            <a:lstStyle/>
            <a:p>
              <a:endParaRPr lang="en-US"/>
            </a:p>
          </p:txBody>
        </p:sp>
        <p:sp>
          <p:nvSpPr>
            <p:cNvPr id="21525" name="Line 21"/>
            <p:cNvSpPr>
              <a:spLocks noChangeShapeType="1"/>
            </p:cNvSpPr>
            <p:nvPr/>
          </p:nvSpPr>
          <p:spPr bwMode="auto">
            <a:xfrm flipH="1" flipV="1">
              <a:off x="3840" y="2400"/>
              <a:ext cx="912" cy="192"/>
            </a:xfrm>
            <a:prstGeom prst="line">
              <a:avLst/>
            </a:prstGeom>
            <a:noFill/>
            <a:ln w="50800">
              <a:solidFill>
                <a:schemeClr val="accent2"/>
              </a:solidFill>
              <a:round/>
              <a:headEnd type="stealth" w="med" len="lg"/>
              <a:tailEnd type="none" w="sm" len="sm"/>
            </a:ln>
            <a:effectLst/>
          </p:spPr>
          <p:txBody>
            <a:bodyPr wrap="none" anchor="ctr"/>
            <a:lstStyle/>
            <a:p>
              <a:endParaRPr lang="en-US"/>
            </a:p>
          </p:txBody>
        </p:sp>
        <p:sp>
          <p:nvSpPr>
            <p:cNvPr id="21526" name="Oval 22"/>
            <p:cNvSpPr>
              <a:spLocks noChangeArrowheads="1"/>
            </p:cNvSpPr>
            <p:nvPr/>
          </p:nvSpPr>
          <p:spPr bwMode="auto">
            <a:xfrm>
              <a:off x="5280" y="2880"/>
              <a:ext cx="144" cy="144"/>
            </a:xfrm>
            <a:prstGeom prst="ellipse">
              <a:avLst/>
            </a:prstGeom>
            <a:solidFill>
              <a:srgbClr val="B2B2B2"/>
            </a:solidFill>
            <a:ln w="12700">
              <a:round/>
              <a:headEnd/>
              <a:tailEnd/>
            </a:ln>
            <a:effectLst/>
            <a:scene3d>
              <a:camera prst="legacyPerspectiveFront">
                <a:rot lat="1500000" lon="20099999" rev="0"/>
              </a:camera>
              <a:lightRig rig="legacyFlat4" dir="t"/>
            </a:scene3d>
            <a:sp3d extrusionH="887400" prstMaterial="legacyMatte">
              <a:bevelT w="13500" h="13500" prst="angle"/>
              <a:bevelB w="13500" h="13500" prst="angle"/>
              <a:extrusionClr>
                <a:srgbClr val="B2B2B2"/>
              </a:extrusionClr>
            </a:sp3d>
          </p:spPr>
          <p:txBody>
            <a:bodyPr wrap="none" anchor="ctr">
              <a:flatTx/>
            </a:bodyPr>
            <a:lstStyle/>
            <a:p>
              <a:endParaRPr lang="en-US"/>
            </a:p>
          </p:txBody>
        </p:sp>
        <p:sp>
          <p:nvSpPr>
            <p:cNvPr id="21527" name="Line 23"/>
            <p:cNvSpPr>
              <a:spLocks noChangeShapeType="1"/>
            </p:cNvSpPr>
            <p:nvPr/>
          </p:nvSpPr>
          <p:spPr bwMode="auto">
            <a:xfrm flipH="1">
              <a:off x="3648" y="2976"/>
              <a:ext cx="1584" cy="288"/>
            </a:xfrm>
            <a:prstGeom prst="line">
              <a:avLst/>
            </a:prstGeom>
            <a:noFill/>
            <a:ln w="50800">
              <a:solidFill>
                <a:schemeClr val="accent2"/>
              </a:solidFill>
              <a:round/>
              <a:headEnd type="stealth" w="med" len="lg"/>
              <a:tailEnd type="none" w="sm" len="sm"/>
            </a:ln>
            <a:effectLst/>
          </p:spPr>
          <p:txBody>
            <a:bodyPr wrap="none" anchor="ctr"/>
            <a:lstStyle/>
            <a:p>
              <a:endParaRPr lang="en-US"/>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4000"/>
              <a:t>Coax Cable </a:t>
            </a:r>
            <a:br>
              <a:rPr lang="en-US" sz="4000"/>
            </a:br>
            <a:r>
              <a:rPr lang="en-US" sz="4000"/>
              <a:t>Classes </a:t>
            </a:r>
          </a:p>
        </p:txBody>
      </p:sp>
      <p:sp>
        <p:nvSpPr>
          <p:cNvPr id="71683" name="Rectangle 3"/>
          <p:cNvSpPr>
            <a:spLocks noGrp="1" noChangeArrowheads="1"/>
          </p:cNvSpPr>
          <p:nvPr>
            <p:ph type="body" idx="1"/>
          </p:nvPr>
        </p:nvSpPr>
        <p:spPr/>
        <p:txBody>
          <a:bodyPr/>
          <a:lstStyle/>
          <a:p>
            <a:endParaRPr lang="en-US"/>
          </a:p>
          <a:p>
            <a:endParaRPr lang="en-US"/>
          </a:p>
          <a:p>
            <a:r>
              <a:rPr lang="en-US"/>
              <a:t>Thinnet cable (10Base2) </a:t>
            </a:r>
          </a:p>
          <a:p>
            <a:endParaRPr lang="en-US"/>
          </a:p>
          <a:p>
            <a:r>
              <a:rPr lang="en-US"/>
              <a:t>Thicknet cable (10Base5)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Thinnet </a:t>
            </a:r>
          </a:p>
        </p:txBody>
      </p:sp>
      <p:sp>
        <p:nvSpPr>
          <p:cNvPr id="72707" name="Rectangle 3"/>
          <p:cNvSpPr>
            <a:spLocks noGrp="1" noChangeArrowheads="1"/>
          </p:cNvSpPr>
          <p:nvPr>
            <p:ph type="body" idx="1"/>
          </p:nvPr>
        </p:nvSpPr>
        <p:spPr/>
        <p:txBody>
          <a:bodyPr/>
          <a:lstStyle/>
          <a:p>
            <a:pPr algn="just">
              <a:lnSpc>
                <a:spcPct val="90000"/>
              </a:lnSpc>
            </a:pPr>
            <a:r>
              <a:rPr lang="en-US"/>
              <a:t>Thinnet coaxial cable is connected using special connectors and requires to be terminated at each end using a 50ohm resistor.</a:t>
            </a:r>
          </a:p>
          <a:p>
            <a:pPr algn="just">
              <a:lnSpc>
                <a:spcPct val="90000"/>
              </a:lnSpc>
            </a:pPr>
            <a:r>
              <a:rPr lang="en-US"/>
              <a:t>10Base2 stands for:</a:t>
            </a:r>
          </a:p>
          <a:p>
            <a:pPr lvl="2" algn="just">
              <a:lnSpc>
                <a:spcPct val="90000"/>
              </a:lnSpc>
            </a:pPr>
            <a:r>
              <a:rPr lang="en-US"/>
              <a:t>Data Transmission Rate of 10Mbps, i.e. 10 </a:t>
            </a:r>
          </a:p>
          <a:p>
            <a:pPr lvl="2" algn="just">
              <a:lnSpc>
                <a:spcPct val="90000"/>
              </a:lnSpc>
            </a:pPr>
            <a:r>
              <a:rPr lang="en-US"/>
              <a:t>Uses baseband transmission, i.e. Base </a:t>
            </a:r>
          </a:p>
          <a:p>
            <a:pPr lvl="2" algn="just">
              <a:lnSpc>
                <a:spcPct val="90000"/>
              </a:lnSpc>
            </a:pPr>
            <a:r>
              <a:rPr lang="en-US"/>
              <a:t>Used in Ethernet networks it has a maximum cable length of 185 metres, i.e. the 2 for approximately 200 metres </a:t>
            </a:r>
          </a:p>
          <a:p>
            <a:pPr>
              <a:lnSpc>
                <a:spcPct val="90000"/>
              </a:lnSpc>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Thicknet </a:t>
            </a:r>
          </a:p>
        </p:txBody>
      </p:sp>
      <p:sp>
        <p:nvSpPr>
          <p:cNvPr id="73731" name="Rectangle 3"/>
          <p:cNvSpPr>
            <a:spLocks noGrp="1" noChangeArrowheads="1"/>
          </p:cNvSpPr>
          <p:nvPr>
            <p:ph type="body" idx="1"/>
          </p:nvPr>
        </p:nvSpPr>
        <p:spPr>
          <a:xfrm>
            <a:off x="457200" y="1600200"/>
            <a:ext cx="8229600" cy="5257800"/>
          </a:xfrm>
        </p:spPr>
        <p:txBody>
          <a:bodyPr/>
          <a:lstStyle/>
          <a:p>
            <a:pPr algn="just">
              <a:lnSpc>
                <a:spcPct val="80000"/>
              </a:lnSpc>
            </a:pPr>
            <a:r>
              <a:rPr lang="en-US" sz="2800"/>
              <a:t>Thicknet is similar in construction to Thinnet, however, there is an additional layer of aluminum insulation and copper braid. This means that the cable is more rigid and reliable and can be used for longer runs.</a:t>
            </a:r>
          </a:p>
          <a:p>
            <a:pPr algn="just">
              <a:lnSpc>
                <a:spcPct val="80000"/>
              </a:lnSpc>
            </a:pPr>
            <a:r>
              <a:rPr lang="en-US" sz="2800"/>
              <a:t>The thicker the copper core, the further the cable can carry signals. Thicknet is sometimes used as a backbone to connect several smaller Thinnet based networks.</a:t>
            </a:r>
          </a:p>
          <a:p>
            <a:pPr algn="just">
              <a:lnSpc>
                <a:spcPct val="80000"/>
              </a:lnSpc>
            </a:pPr>
            <a:r>
              <a:rPr lang="en-US" sz="2800"/>
              <a:t>10base5 stands for:</a:t>
            </a:r>
          </a:p>
          <a:p>
            <a:pPr lvl="2" algn="just">
              <a:lnSpc>
                <a:spcPct val="80000"/>
              </a:lnSpc>
            </a:pPr>
            <a:r>
              <a:rPr lang="en-US" sz="2000"/>
              <a:t>Data Transmission Rate of 10Mbps, i.e. 10 </a:t>
            </a:r>
          </a:p>
          <a:p>
            <a:pPr lvl="2" algn="just">
              <a:lnSpc>
                <a:spcPct val="80000"/>
              </a:lnSpc>
            </a:pPr>
            <a:r>
              <a:rPr lang="en-US" sz="2000"/>
              <a:t>Uses base band transmission, i.e. Base </a:t>
            </a:r>
          </a:p>
          <a:p>
            <a:pPr lvl="2" algn="just">
              <a:lnSpc>
                <a:spcPct val="80000"/>
              </a:lnSpc>
            </a:pPr>
            <a:r>
              <a:rPr lang="en-US" sz="2000"/>
              <a:t>Used in Ethernet networks it has a maximum cable length of 500 meters, i.e. the 5 is for 500 meters </a:t>
            </a:r>
          </a:p>
          <a:p>
            <a:pPr algn="just">
              <a:lnSpc>
                <a:spcPct val="80000"/>
              </a:lnSpc>
            </a:pP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r>
              <a:rPr lang="en-US" sz="4000"/>
              <a:t>TRANSMISSION MEDIA </a:t>
            </a:r>
            <a:endParaRPr lang="en-US" sz="2400">
              <a:solidFill>
                <a:srgbClr val="FF3300"/>
              </a:solidFill>
            </a:endParaRPr>
          </a:p>
        </p:txBody>
      </p:sp>
      <p:sp>
        <p:nvSpPr>
          <p:cNvPr id="63491" name="Rectangle 3"/>
          <p:cNvSpPr>
            <a:spLocks noGrp="1" noChangeArrowheads="1"/>
          </p:cNvSpPr>
          <p:nvPr>
            <p:ph type="body" idx="4294967295"/>
          </p:nvPr>
        </p:nvSpPr>
        <p:spPr/>
        <p:txBody>
          <a:bodyPr/>
          <a:lstStyle/>
          <a:p>
            <a:pPr lvl="2">
              <a:buFontTx/>
              <a:buNone/>
            </a:pPr>
            <a:endParaRPr lang="en-US" sz="1800">
              <a:solidFill>
                <a:srgbClr val="FF3300"/>
              </a:solidFill>
            </a:endParaRPr>
          </a:p>
          <a:p>
            <a:pPr algn="just"/>
            <a:r>
              <a:rPr lang="en-US">
                <a:solidFill>
                  <a:srgbClr val="FF3300"/>
                </a:solidFill>
              </a:rPr>
              <a:t>The Transmission Media</a:t>
            </a:r>
            <a:r>
              <a:rPr lang="en-US"/>
              <a:t>  </a:t>
            </a:r>
          </a:p>
          <a:p>
            <a:pPr lvl="2" algn="just"/>
            <a:endParaRPr lang="en-US"/>
          </a:p>
          <a:p>
            <a:pPr lvl="2" algn="just"/>
            <a:r>
              <a:rPr lang="en-US"/>
              <a:t>Any material, substance which can propagate the energy waves</a:t>
            </a:r>
          </a:p>
          <a:p>
            <a:pPr lvl="2" algn="just"/>
            <a:endParaRPr lang="en-US"/>
          </a:p>
          <a:p>
            <a:pPr lvl="2" algn="just"/>
            <a:r>
              <a:rPr lang="en-US"/>
              <a:t>Any material, substance or resource through which the communication signal can be transmitted.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Thicknet </a:t>
            </a:r>
          </a:p>
        </p:txBody>
      </p:sp>
      <p:sp>
        <p:nvSpPr>
          <p:cNvPr id="74755" name="Rectangle 3"/>
          <p:cNvSpPr>
            <a:spLocks noGrp="1" noChangeArrowheads="1"/>
          </p:cNvSpPr>
          <p:nvPr>
            <p:ph type="body" idx="1"/>
          </p:nvPr>
        </p:nvSpPr>
        <p:spPr>
          <a:xfrm>
            <a:off x="457200" y="1600200"/>
            <a:ext cx="8229600" cy="5257800"/>
          </a:xfrm>
        </p:spPr>
        <p:txBody>
          <a:bodyPr/>
          <a:lstStyle/>
          <a:p>
            <a:pPr algn="just">
              <a:lnSpc>
                <a:spcPct val="80000"/>
              </a:lnSpc>
            </a:pPr>
            <a:r>
              <a:rPr lang="en-US" sz="2800"/>
              <a:t>Thicknet is similar in construction to Thinnet, however, there is an additional layer of aluminum insulation and copper braid. This means that the cable is more rigid and reliable and can be used for longer runs.</a:t>
            </a:r>
          </a:p>
          <a:p>
            <a:pPr algn="just">
              <a:lnSpc>
                <a:spcPct val="80000"/>
              </a:lnSpc>
            </a:pPr>
            <a:r>
              <a:rPr lang="en-US" sz="2800"/>
              <a:t>The thicker the copper core, the further the cable can carry signals. Thicknet is sometimes used as a backbone to connect several smaller Thinnet based networks.</a:t>
            </a:r>
          </a:p>
          <a:p>
            <a:pPr algn="just">
              <a:lnSpc>
                <a:spcPct val="80000"/>
              </a:lnSpc>
            </a:pPr>
            <a:r>
              <a:rPr lang="en-US" sz="2800"/>
              <a:t>10base5 stands for:</a:t>
            </a:r>
          </a:p>
          <a:p>
            <a:pPr lvl="2" algn="just">
              <a:lnSpc>
                <a:spcPct val="80000"/>
              </a:lnSpc>
            </a:pPr>
            <a:r>
              <a:rPr lang="en-US" sz="2000"/>
              <a:t>Data Transmission Rate of 10Mbps, i.e. 10 </a:t>
            </a:r>
          </a:p>
          <a:p>
            <a:pPr lvl="2" algn="just">
              <a:lnSpc>
                <a:spcPct val="80000"/>
              </a:lnSpc>
            </a:pPr>
            <a:r>
              <a:rPr lang="en-US" sz="2000"/>
              <a:t>Uses base band transmission, i.e. Base </a:t>
            </a:r>
          </a:p>
          <a:p>
            <a:pPr lvl="2" algn="just">
              <a:lnSpc>
                <a:spcPct val="80000"/>
              </a:lnSpc>
            </a:pPr>
            <a:r>
              <a:rPr lang="en-US" sz="2000"/>
              <a:t>Used in Ethernet networks it has a maximum cable length of 500 meters, i.e. the 5 is for 500 meters </a:t>
            </a:r>
          </a:p>
          <a:p>
            <a:pPr algn="just">
              <a:lnSpc>
                <a:spcPct val="80000"/>
              </a:lnSpc>
            </a:pPr>
            <a:endParaRPr lang="en-US" sz="2800"/>
          </a:p>
        </p:txBody>
      </p:sp>
      <p:pic>
        <p:nvPicPr>
          <p:cNvPr id="74756" name="Picture 4" descr="Thick net"/>
          <p:cNvPicPr>
            <a:picLocks noChangeAspect="1" noChangeArrowheads="1"/>
          </p:cNvPicPr>
          <p:nvPr/>
        </p:nvPicPr>
        <p:blipFill>
          <a:blip r:embed="rId2" cstate="print"/>
          <a:srcRect/>
          <a:stretch>
            <a:fillRect/>
          </a:stretch>
        </p:blipFill>
        <p:spPr bwMode="auto">
          <a:xfrm>
            <a:off x="0" y="1524000"/>
            <a:ext cx="9296400" cy="6019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Coax Advantages</a:t>
            </a:r>
          </a:p>
        </p:txBody>
      </p:sp>
      <p:sp>
        <p:nvSpPr>
          <p:cNvPr id="23555" name="Rectangle 3"/>
          <p:cNvSpPr>
            <a:spLocks noGrp="1" noChangeArrowheads="1"/>
          </p:cNvSpPr>
          <p:nvPr>
            <p:ph type="body" idx="1"/>
          </p:nvPr>
        </p:nvSpPr>
        <p:spPr/>
        <p:txBody>
          <a:bodyPr/>
          <a:lstStyle/>
          <a:p>
            <a:r>
              <a:rPr lang="en-US" altLang="en-US"/>
              <a:t>Higher bandwidth</a:t>
            </a:r>
          </a:p>
          <a:p>
            <a:pPr lvl="2"/>
            <a:r>
              <a:rPr lang="en-US" altLang="en-US"/>
              <a:t>400 to 600Mhz</a:t>
            </a:r>
          </a:p>
          <a:p>
            <a:pPr lvl="2"/>
            <a:r>
              <a:rPr lang="en-US" altLang="en-US"/>
              <a:t>up to 10,800 voice conversations</a:t>
            </a:r>
          </a:p>
          <a:p>
            <a:r>
              <a:rPr lang="en-US" altLang="en-US"/>
              <a:t>Can be tapped easily (pros and cons)</a:t>
            </a:r>
          </a:p>
          <a:p>
            <a:r>
              <a:rPr lang="en-US" altLang="en-US"/>
              <a:t>Much less susceptible to interference than twisted pair</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Coax Disadvantages</a:t>
            </a:r>
          </a:p>
        </p:txBody>
      </p:sp>
      <p:sp>
        <p:nvSpPr>
          <p:cNvPr id="25603" name="Rectangle 3"/>
          <p:cNvSpPr>
            <a:spLocks noGrp="1" noChangeArrowheads="1"/>
          </p:cNvSpPr>
          <p:nvPr>
            <p:ph type="body" idx="1"/>
          </p:nvPr>
        </p:nvSpPr>
        <p:spPr/>
        <p:txBody>
          <a:bodyPr/>
          <a:lstStyle/>
          <a:p>
            <a:r>
              <a:rPr lang="en-US" altLang="en-US"/>
              <a:t>High attenuation rate makes it expensive over long distance</a:t>
            </a:r>
          </a:p>
          <a:p>
            <a:r>
              <a:rPr lang="en-US" altLang="en-US"/>
              <a:t>Bulky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Fiber Optic Cable</a:t>
            </a:r>
          </a:p>
        </p:txBody>
      </p:sp>
      <p:sp>
        <p:nvSpPr>
          <p:cNvPr id="26627" name="Rectangle 3"/>
          <p:cNvSpPr>
            <a:spLocks noGrp="1" noChangeArrowheads="1"/>
          </p:cNvSpPr>
          <p:nvPr>
            <p:ph type="body" idx="1"/>
          </p:nvPr>
        </p:nvSpPr>
        <p:spPr/>
        <p:txBody>
          <a:bodyPr/>
          <a:lstStyle/>
          <a:p>
            <a:r>
              <a:rPr lang="en-US" altLang="en-US" sz="2800"/>
              <a:t>Relatively new transmission medium used by telephone companies in place of long-distance trunk lines</a:t>
            </a:r>
          </a:p>
          <a:p>
            <a:r>
              <a:rPr lang="en-US" altLang="en-US" sz="2800"/>
              <a:t>Also used by private companies in implementing local data communications networks</a:t>
            </a:r>
          </a:p>
          <a:p>
            <a:r>
              <a:rPr lang="en-US" altLang="en-US" sz="2800"/>
              <a:t>Require a light source with </a:t>
            </a:r>
            <a:r>
              <a:rPr lang="en-US" altLang="en-US" sz="2800">
                <a:solidFill>
                  <a:srgbClr val="FF0000"/>
                </a:solidFill>
              </a:rPr>
              <a:t>Injection Laser Diode (ILD) or Light-Emitting Diodes (LED)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1295400" y="3260725"/>
            <a:ext cx="6334125" cy="2454275"/>
            <a:chOff x="816" y="2054"/>
            <a:chExt cx="3990" cy="1546"/>
          </a:xfrm>
        </p:grpSpPr>
        <p:sp>
          <p:nvSpPr>
            <p:cNvPr id="28675" name="Rectangle 3"/>
            <p:cNvSpPr>
              <a:spLocks noChangeArrowheads="1"/>
            </p:cNvSpPr>
            <p:nvPr/>
          </p:nvSpPr>
          <p:spPr bwMode="auto">
            <a:xfrm>
              <a:off x="816" y="2688"/>
              <a:ext cx="1488" cy="912"/>
            </a:xfrm>
            <a:prstGeom prst="rect">
              <a:avLst/>
            </a:prstGeom>
            <a:gradFill rotWithShape="0">
              <a:gsLst>
                <a:gs pos="0">
                  <a:srgbClr val="F39FD1">
                    <a:gamma/>
                    <a:shade val="29804"/>
                    <a:invGamma/>
                  </a:srgbClr>
                </a:gs>
                <a:gs pos="50000">
                  <a:srgbClr val="F39FD1"/>
                </a:gs>
                <a:gs pos="100000">
                  <a:srgbClr val="F39FD1">
                    <a:gamma/>
                    <a:shade val="29804"/>
                    <a:invGamma/>
                  </a:srgbClr>
                </a:gs>
              </a:gsLst>
              <a:lin ang="5400000" scaled="1"/>
            </a:gradFill>
            <a:ln w="9525">
              <a:noFill/>
              <a:miter lim="800000"/>
              <a:headEnd/>
              <a:tailEnd/>
            </a:ln>
            <a:effectLst/>
          </p:spPr>
          <p:txBody>
            <a:bodyPr wrap="none" anchor="ctr"/>
            <a:lstStyle/>
            <a:p>
              <a:endParaRPr lang="en-US"/>
            </a:p>
          </p:txBody>
        </p:sp>
        <p:sp>
          <p:nvSpPr>
            <p:cNvPr id="28676" name="Rectangle 4"/>
            <p:cNvSpPr>
              <a:spLocks noChangeArrowheads="1"/>
            </p:cNvSpPr>
            <p:nvPr/>
          </p:nvSpPr>
          <p:spPr bwMode="auto">
            <a:xfrm>
              <a:off x="2304" y="2928"/>
              <a:ext cx="1248" cy="432"/>
            </a:xfrm>
            <a:prstGeom prst="rect">
              <a:avLst/>
            </a:prstGeom>
            <a:gradFill rotWithShape="0">
              <a:gsLst>
                <a:gs pos="0">
                  <a:srgbClr val="A2C1FE">
                    <a:gamma/>
                    <a:shade val="29804"/>
                    <a:invGamma/>
                  </a:srgbClr>
                </a:gs>
                <a:gs pos="50000">
                  <a:srgbClr val="A2C1FE"/>
                </a:gs>
                <a:gs pos="100000">
                  <a:srgbClr val="A2C1FE">
                    <a:gamma/>
                    <a:shade val="29804"/>
                    <a:invGamma/>
                  </a:srgbClr>
                </a:gs>
              </a:gsLst>
              <a:lin ang="5400000" scaled="1"/>
            </a:gradFill>
            <a:ln w="9525">
              <a:noFill/>
              <a:miter lim="800000"/>
              <a:headEnd/>
              <a:tailEnd/>
            </a:ln>
            <a:effectLst/>
          </p:spPr>
          <p:txBody>
            <a:bodyPr wrap="none" anchor="ctr"/>
            <a:lstStyle/>
            <a:p>
              <a:endParaRPr lang="en-US"/>
            </a:p>
          </p:txBody>
        </p:sp>
        <p:sp>
          <p:nvSpPr>
            <p:cNvPr id="28677" name="Rectangle 5"/>
            <p:cNvSpPr>
              <a:spLocks noChangeArrowheads="1"/>
            </p:cNvSpPr>
            <p:nvPr/>
          </p:nvSpPr>
          <p:spPr bwMode="auto">
            <a:xfrm>
              <a:off x="3552" y="3024"/>
              <a:ext cx="1008" cy="192"/>
            </a:xfrm>
            <a:prstGeom prst="rect">
              <a:avLst/>
            </a:prstGeom>
            <a:gradFill rotWithShape="0">
              <a:gsLst>
                <a:gs pos="0">
                  <a:srgbClr val="EAEC5E">
                    <a:gamma/>
                    <a:shade val="29804"/>
                    <a:invGamma/>
                  </a:srgbClr>
                </a:gs>
                <a:gs pos="50000">
                  <a:srgbClr val="EAEC5E"/>
                </a:gs>
                <a:gs pos="100000">
                  <a:srgbClr val="EAEC5E">
                    <a:gamma/>
                    <a:shade val="29804"/>
                    <a:invGamma/>
                  </a:srgbClr>
                </a:gs>
              </a:gsLst>
              <a:lin ang="5400000" scaled="1"/>
            </a:gradFill>
            <a:ln w="9525">
              <a:noFill/>
              <a:miter lim="800000"/>
              <a:headEnd/>
              <a:tailEnd/>
            </a:ln>
            <a:effectLst/>
          </p:spPr>
          <p:txBody>
            <a:bodyPr wrap="none" anchor="ctr"/>
            <a:lstStyle/>
            <a:p>
              <a:endParaRPr lang="en-US"/>
            </a:p>
          </p:txBody>
        </p:sp>
        <p:sp>
          <p:nvSpPr>
            <p:cNvPr id="28678" name="Line 6"/>
            <p:cNvSpPr>
              <a:spLocks noChangeShapeType="1"/>
            </p:cNvSpPr>
            <p:nvPr/>
          </p:nvSpPr>
          <p:spPr bwMode="auto">
            <a:xfrm>
              <a:off x="1440" y="2352"/>
              <a:ext cx="0" cy="336"/>
            </a:xfrm>
            <a:prstGeom prst="line">
              <a:avLst/>
            </a:prstGeom>
            <a:noFill/>
            <a:ln w="50800">
              <a:solidFill>
                <a:schemeClr val="tx1"/>
              </a:solidFill>
              <a:round/>
              <a:headEnd type="none" w="sm" len="sm"/>
              <a:tailEnd type="stealth" w="med" len="lg"/>
            </a:ln>
            <a:effectLst/>
          </p:spPr>
          <p:txBody>
            <a:bodyPr wrap="none" anchor="ctr"/>
            <a:lstStyle/>
            <a:p>
              <a:endParaRPr lang="en-US"/>
            </a:p>
          </p:txBody>
        </p:sp>
        <p:sp>
          <p:nvSpPr>
            <p:cNvPr id="28679" name="Rectangle 7"/>
            <p:cNvSpPr>
              <a:spLocks noChangeArrowheads="1"/>
            </p:cNvSpPr>
            <p:nvPr/>
          </p:nvSpPr>
          <p:spPr bwMode="auto">
            <a:xfrm>
              <a:off x="854" y="2054"/>
              <a:ext cx="1322" cy="288"/>
            </a:xfrm>
            <a:prstGeom prst="rect">
              <a:avLst/>
            </a:prstGeom>
            <a:noFill/>
            <a:ln w="9525">
              <a:noFill/>
              <a:miter lim="800000"/>
              <a:headEnd/>
              <a:tailEnd/>
            </a:ln>
            <a:effectLst/>
          </p:spPr>
          <p:txBody>
            <a:bodyPr wrap="none" lIns="92075" tIns="46038" rIns="92075" bIns="46038">
              <a:spAutoFit/>
            </a:bodyPr>
            <a:lstStyle/>
            <a:p>
              <a:r>
                <a:rPr lang="en-US" altLang="en-US" sz="2400" b="1"/>
                <a:t>plastic jacket</a:t>
              </a:r>
            </a:p>
          </p:txBody>
        </p:sp>
        <p:sp>
          <p:nvSpPr>
            <p:cNvPr id="28680" name="Line 8"/>
            <p:cNvSpPr>
              <a:spLocks noChangeShapeType="1"/>
            </p:cNvSpPr>
            <p:nvPr/>
          </p:nvSpPr>
          <p:spPr bwMode="auto">
            <a:xfrm>
              <a:off x="2832" y="2592"/>
              <a:ext cx="0" cy="336"/>
            </a:xfrm>
            <a:prstGeom prst="line">
              <a:avLst/>
            </a:prstGeom>
            <a:noFill/>
            <a:ln w="50800">
              <a:solidFill>
                <a:schemeClr val="tx1"/>
              </a:solidFill>
              <a:round/>
              <a:headEnd type="none" w="sm" len="sm"/>
              <a:tailEnd type="stealth" w="med" len="lg"/>
            </a:ln>
            <a:effectLst/>
          </p:spPr>
          <p:txBody>
            <a:bodyPr wrap="none" anchor="ctr"/>
            <a:lstStyle/>
            <a:p>
              <a:endParaRPr lang="en-US"/>
            </a:p>
          </p:txBody>
        </p:sp>
        <p:sp>
          <p:nvSpPr>
            <p:cNvPr id="28681" name="Rectangle 9"/>
            <p:cNvSpPr>
              <a:spLocks noChangeArrowheads="1"/>
            </p:cNvSpPr>
            <p:nvPr/>
          </p:nvSpPr>
          <p:spPr bwMode="auto">
            <a:xfrm>
              <a:off x="2278" y="2054"/>
              <a:ext cx="1514" cy="518"/>
            </a:xfrm>
            <a:prstGeom prst="rect">
              <a:avLst/>
            </a:prstGeom>
            <a:noFill/>
            <a:ln w="9525">
              <a:noFill/>
              <a:miter lim="800000"/>
              <a:headEnd/>
              <a:tailEnd/>
            </a:ln>
            <a:effectLst/>
          </p:spPr>
          <p:txBody>
            <a:bodyPr wrap="none" lIns="92075" tIns="46038" rIns="92075" bIns="46038">
              <a:spAutoFit/>
            </a:bodyPr>
            <a:lstStyle/>
            <a:p>
              <a:pPr algn="ctr"/>
              <a:r>
                <a:rPr lang="en-US" altLang="en-US" sz="2400" b="1"/>
                <a:t>glass or plastic</a:t>
              </a:r>
            </a:p>
            <a:p>
              <a:pPr algn="ctr"/>
              <a:r>
                <a:rPr lang="en-US" altLang="en-US" sz="2400" b="1"/>
                <a:t>cladding</a:t>
              </a:r>
            </a:p>
          </p:txBody>
        </p:sp>
        <p:sp>
          <p:nvSpPr>
            <p:cNvPr id="28682" name="Line 10"/>
            <p:cNvSpPr>
              <a:spLocks noChangeShapeType="1"/>
            </p:cNvSpPr>
            <p:nvPr/>
          </p:nvSpPr>
          <p:spPr bwMode="auto">
            <a:xfrm>
              <a:off x="4128" y="2688"/>
              <a:ext cx="0" cy="336"/>
            </a:xfrm>
            <a:prstGeom prst="line">
              <a:avLst/>
            </a:prstGeom>
            <a:noFill/>
            <a:ln w="50800">
              <a:solidFill>
                <a:schemeClr val="tx1"/>
              </a:solidFill>
              <a:round/>
              <a:headEnd type="none" w="sm" len="sm"/>
              <a:tailEnd type="stealth" w="med" len="lg"/>
            </a:ln>
            <a:effectLst/>
          </p:spPr>
          <p:txBody>
            <a:bodyPr wrap="none" anchor="ctr"/>
            <a:lstStyle/>
            <a:p>
              <a:endParaRPr lang="en-US"/>
            </a:p>
          </p:txBody>
        </p:sp>
        <p:sp>
          <p:nvSpPr>
            <p:cNvPr id="28683" name="Rectangle 11"/>
            <p:cNvSpPr>
              <a:spLocks noChangeArrowheads="1"/>
            </p:cNvSpPr>
            <p:nvPr/>
          </p:nvSpPr>
          <p:spPr bwMode="auto">
            <a:xfrm>
              <a:off x="3815" y="2150"/>
              <a:ext cx="991" cy="288"/>
            </a:xfrm>
            <a:prstGeom prst="rect">
              <a:avLst/>
            </a:prstGeom>
            <a:noFill/>
            <a:ln w="9525">
              <a:noFill/>
              <a:miter lim="800000"/>
              <a:headEnd/>
              <a:tailEnd/>
            </a:ln>
            <a:effectLst/>
          </p:spPr>
          <p:txBody>
            <a:bodyPr wrap="none" lIns="92075" tIns="46038" rIns="92075" bIns="46038">
              <a:spAutoFit/>
            </a:bodyPr>
            <a:lstStyle/>
            <a:p>
              <a:pPr algn="ctr"/>
              <a:r>
                <a:rPr lang="en-US" altLang="en-US" sz="2400" b="1"/>
                <a:t>fiber core</a:t>
              </a:r>
            </a:p>
          </p:txBody>
        </p:sp>
      </p:grpSp>
      <p:sp>
        <p:nvSpPr>
          <p:cNvPr id="28684" name="Rectangle 12"/>
          <p:cNvSpPr>
            <a:spLocks noGrp="1" noChangeArrowheads="1"/>
          </p:cNvSpPr>
          <p:nvPr>
            <p:ph type="title"/>
          </p:nvPr>
        </p:nvSpPr>
        <p:spPr/>
        <p:txBody>
          <a:bodyPr/>
          <a:lstStyle/>
          <a:p>
            <a:r>
              <a:rPr lang="en-US" altLang="en-US"/>
              <a:t>Fiber Optic Layers</a:t>
            </a:r>
          </a:p>
        </p:txBody>
      </p:sp>
      <p:sp>
        <p:nvSpPr>
          <p:cNvPr id="28685" name="Rectangle 13"/>
          <p:cNvSpPr>
            <a:spLocks noGrp="1" noChangeArrowheads="1"/>
          </p:cNvSpPr>
          <p:nvPr>
            <p:ph type="body" idx="1"/>
          </p:nvPr>
        </p:nvSpPr>
        <p:spPr/>
        <p:txBody>
          <a:bodyPr/>
          <a:lstStyle/>
          <a:p>
            <a:r>
              <a:rPr lang="en-US" altLang="en-US"/>
              <a:t>consists of three concentric sections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The Fiber Optics</a:t>
            </a:r>
            <a:endParaRPr lang="en-US"/>
          </a:p>
        </p:txBody>
      </p:sp>
      <p:sp>
        <p:nvSpPr>
          <p:cNvPr id="75779" name="Rectangle 3"/>
          <p:cNvSpPr>
            <a:spLocks noGrp="1" noChangeArrowheads="1"/>
          </p:cNvSpPr>
          <p:nvPr>
            <p:ph type="body" idx="1"/>
          </p:nvPr>
        </p:nvSpPr>
        <p:spPr/>
        <p:txBody>
          <a:bodyPr/>
          <a:lstStyle/>
          <a:p>
            <a:endParaRPr lang="en-US"/>
          </a:p>
        </p:txBody>
      </p:sp>
      <p:pic>
        <p:nvPicPr>
          <p:cNvPr id="75780" name="Picture 4" descr="Fib opt"/>
          <p:cNvPicPr>
            <a:picLocks noChangeAspect="1" noChangeArrowheads="1"/>
          </p:cNvPicPr>
          <p:nvPr/>
        </p:nvPicPr>
        <p:blipFill>
          <a:blip r:embed="rId2" cstate="print"/>
          <a:srcRect/>
          <a:stretch>
            <a:fillRect/>
          </a:stretch>
        </p:blipFill>
        <p:spPr bwMode="auto">
          <a:xfrm>
            <a:off x="0" y="1524000"/>
            <a:ext cx="9144000" cy="5943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Fiber Optic Types</a:t>
            </a:r>
          </a:p>
        </p:txBody>
      </p:sp>
      <p:sp>
        <p:nvSpPr>
          <p:cNvPr id="30723" name="Rectangle 3"/>
          <p:cNvSpPr>
            <a:spLocks noGrp="1" noChangeArrowheads="1"/>
          </p:cNvSpPr>
          <p:nvPr>
            <p:ph type="body" idx="1"/>
          </p:nvPr>
        </p:nvSpPr>
        <p:spPr/>
        <p:txBody>
          <a:bodyPr/>
          <a:lstStyle/>
          <a:p>
            <a:r>
              <a:rPr lang="en-US" altLang="en-US" sz="2800"/>
              <a:t>multimode step-index fiber</a:t>
            </a:r>
          </a:p>
          <a:p>
            <a:pPr lvl="2"/>
            <a:r>
              <a:rPr lang="en-US" altLang="en-US" sz="2000"/>
              <a:t>the reflective walls of the fiber move the light pulses to the receiver</a:t>
            </a:r>
          </a:p>
          <a:p>
            <a:r>
              <a:rPr lang="en-US" altLang="en-US" sz="2800"/>
              <a:t>multimode graded-index fiber</a:t>
            </a:r>
          </a:p>
          <a:p>
            <a:pPr lvl="2"/>
            <a:r>
              <a:rPr lang="en-US" altLang="en-US" sz="2000"/>
              <a:t>acts to refract the light toward the center of the fiber by variations in the density</a:t>
            </a:r>
          </a:p>
          <a:p>
            <a:r>
              <a:rPr lang="en-US" altLang="en-US" sz="2800"/>
              <a:t>single mode fiber</a:t>
            </a:r>
          </a:p>
          <a:p>
            <a:pPr lvl="2"/>
            <a:r>
              <a:rPr lang="en-US" altLang="en-US" sz="2000"/>
              <a:t>the light is guided down the center of an extremely narrow core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609600" y="2209800"/>
            <a:ext cx="4419600" cy="533400"/>
            <a:chOff x="384" y="1008"/>
            <a:chExt cx="2784" cy="336"/>
          </a:xfrm>
        </p:grpSpPr>
        <p:sp>
          <p:nvSpPr>
            <p:cNvPr id="32771" name="Line 3"/>
            <p:cNvSpPr>
              <a:spLocks noChangeShapeType="1"/>
            </p:cNvSpPr>
            <p:nvPr/>
          </p:nvSpPr>
          <p:spPr bwMode="auto">
            <a:xfrm>
              <a:off x="384" y="1008"/>
              <a:ext cx="278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772" name="Line 4"/>
            <p:cNvSpPr>
              <a:spLocks noChangeShapeType="1"/>
            </p:cNvSpPr>
            <p:nvPr/>
          </p:nvSpPr>
          <p:spPr bwMode="auto">
            <a:xfrm>
              <a:off x="384" y="1344"/>
              <a:ext cx="278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32773" name="Group 5"/>
          <p:cNvGrpSpPr>
            <a:grpSpLocks/>
          </p:cNvGrpSpPr>
          <p:nvPr/>
        </p:nvGrpSpPr>
        <p:grpSpPr bwMode="auto">
          <a:xfrm>
            <a:off x="609600" y="3657600"/>
            <a:ext cx="4419600" cy="533400"/>
            <a:chOff x="384" y="1920"/>
            <a:chExt cx="2784" cy="336"/>
          </a:xfrm>
        </p:grpSpPr>
        <p:sp>
          <p:nvSpPr>
            <p:cNvPr id="32774" name="Line 6"/>
            <p:cNvSpPr>
              <a:spLocks noChangeShapeType="1"/>
            </p:cNvSpPr>
            <p:nvPr/>
          </p:nvSpPr>
          <p:spPr bwMode="auto">
            <a:xfrm>
              <a:off x="384" y="1920"/>
              <a:ext cx="278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775" name="Line 7"/>
            <p:cNvSpPr>
              <a:spLocks noChangeShapeType="1"/>
            </p:cNvSpPr>
            <p:nvPr/>
          </p:nvSpPr>
          <p:spPr bwMode="auto">
            <a:xfrm>
              <a:off x="384" y="2256"/>
              <a:ext cx="278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32776" name="Group 8"/>
          <p:cNvGrpSpPr>
            <a:grpSpLocks/>
          </p:cNvGrpSpPr>
          <p:nvPr/>
        </p:nvGrpSpPr>
        <p:grpSpPr bwMode="auto">
          <a:xfrm>
            <a:off x="609600" y="5105400"/>
            <a:ext cx="4419600" cy="533400"/>
            <a:chOff x="384" y="2832"/>
            <a:chExt cx="2784" cy="336"/>
          </a:xfrm>
        </p:grpSpPr>
        <p:sp>
          <p:nvSpPr>
            <p:cNvPr id="32777" name="Line 9"/>
            <p:cNvSpPr>
              <a:spLocks noChangeShapeType="1"/>
            </p:cNvSpPr>
            <p:nvPr/>
          </p:nvSpPr>
          <p:spPr bwMode="auto">
            <a:xfrm>
              <a:off x="384" y="2832"/>
              <a:ext cx="278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778" name="Line 10"/>
            <p:cNvSpPr>
              <a:spLocks noChangeShapeType="1"/>
            </p:cNvSpPr>
            <p:nvPr/>
          </p:nvSpPr>
          <p:spPr bwMode="auto">
            <a:xfrm>
              <a:off x="384" y="3168"/>
              <a:ext cx="278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32779" name="Group 11"/>
          <p:cNvGrpSpPr>
            <a:grpSpLocks/>
          </p:cNvGrpSpPr>
          <p:nvPr/>
        </p:nvGrpSpPr>
        <p:grpSpPr bwMode="auto">
          <a:xfrm>
            <a:off x="762000" y="2209800"/>
            <a:ext cx="838200" cy="533400"/>
            <a:chOff x="480" y="1008"/>
            <a:chExt cx="528" cy="336"/>
          </a:xfrm>
        </p:grpSpPr>
        <p:sp>
          <p:nvSpPr>
            <p:cNvPr id="32780" name="Line 12"/>
            <p:cNvSpPr>
              <a:spLocks noChangeShapeType="1"/>
            </p:cNvSpPr>
            <p:nvPr/>
          </p:nvSpPr>
          <p:spPr bwMode="auto">
            <a:xfrm flipV="1">
              <a:off x="480"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32781" name="Line 13"/>
            <p:cNvSpPr>
              <a:spLocks noChangeShapeType="1"/>
            </p:cNvSpPr>
            <p:nvPr/>
          </p:nvSpPr>
          <p:spPr bwMode="auto">
            <a:xfrm flipH="1" flipV="1">
              <a:off x="720"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grpSp>
      <p:grpSp>
        <p:nvGrpSpPr>
          <p:cNvPr id="32782" name="Group 14"/>
          <p:cNvGrpSpPr>
            <a:grpSpLocks/>
          </p:cNvGrpSpPr>
          <p:nvPr/>
        </p:nvGrpSpPr>
        <p:grpSpPr bwMode="auto">
          <a:xfrm>
            <a:off x="1524000" y="2209800"/>
            <a:ext cx="838200" cy="533400"/>
            <a:chOff x="960" y="1008"/>
            <a:chExt cx="528" cy="336"/>
          </a:xfrm>
        </p:grpSpPr>
        <p:sp>
          <p:nvSpPr>
            <p:cNvPr id="32783" name="Line 15"/>
            <p:cNvSpPr>
              <a:spLocks noChangeShapeType="1"/>
            </p:cNvSpPr>
            <p:nvPr/>
          </p:nvSpPr>
          <p:spPr bwMode="auto">
            <a:xfrm flipV="1">
              <a:off x="960"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32784" name="Line 16"/>
            <p:cNvSpPr>
              <a:spLocks noChangeShapeType="1"/>
            </p:cNvSpPr>
            <p:nvPr/>
          </p:nvSpPr>
          <p:spPr bwMode="auto">
            <a:xfrm flipH="1" flipV="1">
              <a:off x="1200"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grpSp>
      <p:grpSp>
        <p:nvGrpSpPr>
          <p:cNvPr id="32785" name="Group 17"/>
          <p:cNvGrpSpPr>
            <a:grpSpLocks/>
          </p:cNvGrpSpPr>
          <p:nvPr/>
        </p:nvGrpSpPr>
        <p:grpSpPr bwMode="auto">
          <a:xfrm>
            <a:off x="2362200" y="2209800"/>
            <a:ext cx="838200" cy="533400"/>
            <a:chOff x="1488" y="1008"/>
            <a:chExt cx="528" cy="336"/>
          </a:xfrm>
        </p:grpSpPr>
        <p:sp>
          <p:nvSpPr>
            <p:cNvPr id="32786" name="Line 18"/>
            <p:cNvSpPr>
              <a:spLocks noChangeShapeType="1"/>
            </p:cNvSpPr>
            <p:nvPr/>
          </p:nvSpPr>
          <p:spPr bwMode="auto">
            <a:xfrm flipV="1">
              <a:off x="1488"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32787" name="Line 19"/>
            <p:cNvSpPr>
              <a:spLocks noChangeShapeType="1"/>
            </p:cNvSpPr>
            <p:nvPr/>
          </p:nvSpPr>
          <p:spPr bwMode="auto">
            <a:xfrm flipH="1" flipV="1">
              <a:off x="1728"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grpSp>
      <p:grpSp>
        <p:nvGrpSpPr>
          <p:cNvPr id="32788" name="Group 20"/>
          <p:cNvGrpSpPr>
            <a:grpSpLocks/>
          </p:cNvGrpSpPr>
          <p:nvPr/>
        </p:nvGrpSpPr>
        <p:grpSpPr bwMode="auto">
          <a:xfrm>
            <a:off x="3200400" y="2209800"/>
            <a:ext cx="838200" cy="533400"/>
            <a:chOff x="2016" y="1008"/>
            <a:chExt cx="528" cy="336"/>
          </a:xfrm>
        </p:grpSpPr>
        <p:sp>
          <p:nvSpPr>
            <p:cNvPr id="32789" name="Line 21"/>
            <p:cNvSpPr>
              <a:spLocks noChangeShapeType="1"/>
            </p:cNvSpPr>
            <p:nvPr/>
          </p:nvSpPr>
          <p:spPr bwMode="auto">
            <a:xfrm flipV="1">
              <a:off x="2016"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32790" name="Line 22"/>
            <p:cNvSpPr>
              <a:spLocks noChangeShapeType="1"/>
            </p:cNvSpPr>
            <p:nvPr/>
          </p:nvSpPr>
          <p:spPr bwMode="auto">
            <a:xfrm flipH="1" flipV="1">
              <a:off x="2256"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grpSp>
      <p:grpSp>
        <p:nvGrpSpPr>
          <p:cNvPr id="32791" name="Group 23"/>
          <p:cNvGrpSpPr>
            <a:grpSpLocks/>
          </p:cNvGrpSpPr>
          <p:nvPr/>
        </p:nvGrpSpPr>
        <p:grpSpPr bwMode="auto">
          <a:xfrm>
            <a:off x="4038600" y="2209800"/>
            <a:ext cx="838200" cy="533400"/>
            <a:chOff x="2544" y="1008"/>
            <a:chExt cx="528" cy="336"/>
          </a:xfrm>
        </p:grpSpPr>
        <p:sp>
          <p:nvSpPr>
            <p:cNvPr id="32792" name="Line 24"/>
            <p:cNvSpPr>
              <a:spLocks noChangeShapeType="1"/>
            </p:cNvSpPr>
            <p:nvPr/>
          </p:nvSpPr>
          <p:spPr bwMode="auto">
            <a:xfrm flipV="1">
              <a:off x="2544"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32793" name="Line 25"/>
            <p:cNvSpPr>
              <a:spLocks noChangeShapeType="1"/>
            </p:cNvSpPr>
            <p:nvPr/>
          </p:nvSpPr>
          <p:spPr bwMode="auto">
            <a:xfrm flipH="1" flipV="1">
              <a:off x="2784" y="1008"/>
              <a:ext cx="288" cy="336"/>
            </a:xfrm>
            <a:prstGeom prst="line">
              <a:avLst/>
            </a:prstGeom>
            <a:noFill/>
            <a:ln w="50800">
              <a:solidFill>
                <a:schemeClr val="tx2"/>
              </a:solidFill>
              <a:round/>
              <a:headEnd type="none" w="sm" len="sm"/>
              <a:tailEnd type="none" w="sm" len="sm"/>
            </a:ln>
            <a:effectLst/>
          </p:spPr>
          <p:txBody>
            <a:bodyPr wrap="none" anchor="ctr"/>
            <a:lstStyle/>
            <a:p>
              <a:endParaRPr lang="en-US"/>
            </a:p>
          </p:txBody>
        </p:sp>
      </p:grpSp>
      <p:sp>
        <p:nvSpPr>
          <p:cNvPr id="32794" name="Line 26"/>
          <p:cNvSpPr>
            <a:spLocks noChangeShapeType="1"/>
          </p:cNvSpPr>
          <p:nvPr/>
        </p:nvSpPr>
        <p:spPr bwMode="auto">
          <a:xfrm flipV="1">
            <a:off x="4876800" y="2438400"/>
            <a:ext cx="304800" cy="228600"/>
          </a:xfrm>
          <a:prstGeom prst="line">
            <a:avLst/>
          </a:prstGeom>
          <a:noFill/>
          <a:ln w="50800">
            <a:solidFill>
              <a:schemeClr val="tx2"/>
            </a:solidFill>
            <a:round/>
            <a:headEnd type="none" w="sm" len="sm"/>
            <a:tailEnd type="stealth" w="med" len="lg"/>
          </a:ln>
          <a:effectLst/>
        </p:spPr>
        <p:txBody>
          <a:bodyPr wrap="none" anchor="ctr"/>
          <a:lstStyle/>
          <a:p>
            <a:endParaRPr lang="en-US"/>
          </a:p>
        </p:txBody>
      </p:sp>
      <p:sp>
        <p:nvSpPr>
          <p:cNvPr id="32795" name="Freeform 27"/>
          <p:cNvSpPr>
            <a:spLocks/>
          </p:cNvSpPr>
          <p:nvPr/>
        </p:nvSpPr>
        <p:spPr bwMode="auto">
          <a:xfrm>
            <a:off x="762000" y="3810000"/>
            <a:ext cx="4364038" cy="306388"/>
          </a:xfrm>
          <a:custGeom>
            <a:avLst/>
            <a:gdLst/>
            <a:ahLst/>
            <a:cxnLst>
              <a:cxn ang="0">
                <a:pos x="48" y="192"/>
              </a:cxn>
              <a:cxn ang="0">
                <a:pos x="96" y="144"/>
              </a:cxn>
              <a:cxn ang="0">
                <a:pos x="168" y="108"/>
              </a:cxn>
              <a:cxn ang="0">
                <a:pos x="264" y="48"/>
              </a:cxn>
              <a:cxn ang="0">
                <a:pos x="336" y="12"/>
              </a:cxn>
              <a:cxn ang="0">
                <a:pos x="408" y="0"/>
              </a:cxn>
              <a:cxn ang="0">
                <a:pos x="504" y="12"/>
              </a:cxn>
              <a:cxn ang="0">
                <a:pos x="624" y="120"/>
              </a:cxn>
              <a:cxn ang="0">
                <a:pos x="696" y="156"/>
              </a:cxn>
              <a:cxn ang="0">
                <a:pos x="768" y="156"/>
              </a:cxn>
              <a:cxn ang="0">
                <a:pos x="840" y="156"/>
              </a:cxn>
              <a:cxn ang="0">
                <a:pos x="924" y="132"/>
              </a:cxn>
              <a:cxn ang="0">
                <a:pos x="1008" y="96"/>
              </a:cxn>
              <a:cxn ang="0">
                <a:pos x="1080" y="48"/>
              </a:cxn>
              <a:cxn ang="0">
                <a:pos x="1164" y="36"/>
              </a:cxn>
              <a:cxn ang="0">
                <a:pos x="1236" y="36"/>
              </a:cxn>
              <a:cxn ang="0">
                <a:pos x="1320" y="60"/>
              </a:cxn>
              <a:cxn ang="0">
                <a:pos x="1404" y="108"/>
              </a:cxn>
              <a:cxn ang="0">
                <a:pos x="1500" y="144"/>
              </a:cxn>
              <a:cxn ang="0">
                <a:pos x="1596" y="156"/>
              </a:cxn>
              <a:cxn ang="0">
                <a:pos x="1680" y="156"/>
              </a:cxn>
              <a:cxn ang="0">
                <a:pos x="1752" y="132"/>
              </a:cxn>
              <a:cxn ang="0">
                <a:pos x="1824" y="96"/>
              </a:cxn>
              <a:cxn ang="0">
                <a:pos x="1920" y="36"/>
              </a:cxn>
              <a:cxn ang="0">
                <a:pos x="2004" y="0"/>
              </a:cxn>
              <a:cxn ang="0">
                <a:pos x="2088" y="0"/>
              </a:cxn>
              <a:cxn ang="0">
                <a:pos x="2172" y="36"/>
              </a:cxn>
              <a:cxn ang="0">
                <a:pos x="2256" y="120"/>
              </a:cxn>
              <a:cxn ang="0">
                <a:pos x="2328" y="156"/>
              </a:cxn>
              <a:cxn ang="0">
                <a:pos x="2424" y="192"/>
              </a:cxn>
              <a:cxn ang="0">
                <a:pos x="2520" y="192"/>
              </a:cxn>
              <a:cxn ang="0">
                <a:pos x="2604" y="168"/>
              </a:cxn>
              <a:cxn ang="0">
                <a:pos x="2676" y="132"/>
              </a:cxn>
              <a:cxn ang="0">
                <a:pos x="2748" y="72"/>
              </a:cxn>
            </a:cxnLst>
            <a:rect l="0" t="0" r="r" b="b"/>
            <a:pathLst>
              <a:path w="2749" h="193">
                <a:moveTo>
                  <a:pt x="0" y="192"/>
                </a:moveTo>
                <a:lnTo>
                  <a:pt x="48" y="192"/>
                </a:lnTo>
                <a:lnTo>
                  <a:pt x="60" y="156"/>
                </a:lnTo>
                <a:lnTo>
                  <a:pt x="96" y="144"/>
                </a:lnTo>
                <a:lnTo>
                  <a:pt x="132" y="132"/>
                </a:lnTo>
                <a:lnTo>
                  <a:pt x="168" y="108"/>
                </a:lnTo>
                <a:lnTo>
                  <a:pt x="228" y="60"/>
                </a:lnTo>
                <a:lnTo>
                  <a:pt x="264" y="48"/>
                </a:lnTo>
                <a:lnTo>
                  <a:pt x="300" y="36"/>
                </a:lnTo>
                <a:lnTo>
                  <a:pt x="336" y="12"/>
                </a:lnTo>
                <a:lnTo>
                  <a:pt x="372" y="12"/>
                </a:lnTo>
                <a:lnTo>
                  <a:pt x="408" y="0"/>
                </a:lnTo>
                <a:lnTo>
                  <a:pt x="444" y="0"/>
                </a:lnTo>
                <a:lnTo>
                  <a:pt x="504" y="12"/>
                </a:lnTo>
                <a:lnTo>
                  <a:pt x="552" y="60"/>
                </a:lnTo>
                <a:lnTo>
                  <a:pt x="624" y="120"/>
                </a:lnTo>
                <a:lnTo>
                  <a:pt x="660" y="144"/>
                </a:lnTo>
                <a:lnTo>
                  <a:pt x="696" y="156"/>
                </a:lnTo>
                <a:lnTo>
                  <a:pt x="732" y="156"/>
                </a:lnTo>
                <a:lnTo>
                  <a:pt x="768" y="156"/>
                </a:lnTo>
                <a:lnTo>
                  <a:pt x="804" y="156"/>
                </a:lnTo>
                <a:lnTo>
                  <a:pt x="840" y="156"/>
                </a:lnTo>
                <a:lnTo>
                  <a:pt x="888" y="144"/>
                </a:lnTo>
                <a:lnTo>
                  <a:pt x="924" y="132"/>
                </a:lnTo>
                <a:lnTo>
                  <a:pt x="972" y="120"/>
                </a:lnTo>
                <a:lnTo>
                  <a:pt x="1008" y="96"/>
                </a:lnTo>
                <a:lnTo>
                  <a:pt x="1044" y="72"/>
                </a:lnTo>
                <a:lnTo>
                  <a:pt x="1080" y="48"/>
                </a:lnTo>
                <a:lnTo>
                  <a:pt x="1116" y="36"/>
                </a:lnTo>
                <a:lnTo>
                  <a:pt x="1164" y="36"/>
                </a:lnTo>
                <a:lnTo>
                  <a:pt x="1200" y="36"/>
                </a:lnTo>
                <a:lnTo>
                  <a:pt x="1236" y="36"/>
                </a:lnTo>
                <a:lnTo>
                  <a:pt x="1284" y="48"/>
                </a:lnTo>
                <a:lnTo>
                  <a:pt x="1320" y="60"/>
                </a:lnTo>
                <a:lnTo>
                  <a:pt x="1356" y="84"/>
                </a:lnTo>
                <a:lnTo>
                  <a:pt x="1404" y="108"/>
                </a:lnTo>
                <a:lnTo>
                  <a:pt x="1464" y="144"/>
                </a:lnTo>
                <a:lnTo>
                  <a:pt x="1500" y="144"/>
                </a:lnTo>
                <a:lnTo>
                  <a:pt x="1536" y="156"/>
                </a:lnTo>
                <a:lnTo>
                  <a:pt x="1596" y="156"/>
                </a:lnTo>
                <a:lnTo>
                  <a:pt x="1632" y="156"/>
                </a:lnTo>
                <a:lnTo>
                  <a:pt x="1680" y="156"/>
                </a:lnTo>
                <a:lnTo>
                  <a:pt x="1716" y="156"/>
                </a:lnTo>
                <a:lnTo>
                  <a:pt x="1752" y="132"/>
                </a:lnTo>
                <a:lnTo>
                  <a:pt x="1788" y="120"/>
                </a:lnTo>
                <a:lnTo>
                  <a:pt x="1824" y="96"/>
                </a:lnTo>
                <a:lnTo>
                  <a:pt x="1884" y="60"/>
                </a:lnTo>
                <a:lnTo>
                  <a:pt x="1920" y="36"/>
                </a:lnTo>
                <a:lnTo>
                  <a:pt x="1968" y="0"/>
                </a:lnTo>
                <a:lnTo>
                  <a:pt x="2004" y="0"/>
                </a:lnTo>
                <a:lnTo>
                  <a:pt x="2052" y="0"/>
                </a:lnTo>
                <a:lnTo>
                  <a:pt x="2088" y="0"/>
                </a:lnTo>
                <a:lnTo>
                  <a:pt x="2136" y="24"/>
                </a:lnTo>
                <a:lnTo>
                  <a:pt x="2172" y="36"/>
                </a:lnTo>
                <a:lnTo>
                  <a:pt x="2220" y="72"/>
                </a:lnTo>
                <a:lnTo>
                  <a:pt x="2256" y="120"/>
                </a:lnTo>
                <a:lnTo>
                  <a:pt x="2292" y="144"/>
                </a:lnTo>
                <a:lnTo>
                  <a:pt x="2328" y="156"/>
                </a:lnTo>
                <a:lnTo>
                  <a:pt x="2388" y="180"/>
                </a:lnTo>
                <a:lnTo>
                  <a:pt x="2424" y="192"/>
                </a:lnTo>
                <a:lnTo>
                  <a:pt x="2484" y="192"/>
                </a:lnTo>
                <a:lnTo>
                  <a:pt x="2520" y="192"/>
                </a:lnTo>
                <a:lnTo>
                  <a:pt x="2568" y="180"/>
                </a:lnTo>
                <a:lnTo>
                  <a:pt x="2604" y="168"/>
                </a:lnTo>
                <a:lnTo>
                  <a:pt x="2640" y="144"/>
                </a:lnTo>
                <a:lnTo>
                  <a:pt x="2676" y="132"/>
                </a:lnTo>
                <a:lnTo>
                  <a:pt x="2712" y="96"/>
                </a:lnTo>
                <a:lnTo>
                  <a:pt x="2748" y="72"/>
                </a:lnTo>
              </a:path>
            </a:pathLst>
          </a:custGeom>
          <a:noFill/>
          <a:ln w="50800" cap="rnd" cmpd="sng">
            <a:solidFill>
              <a:schemeClr val="tx2"/>
            </a:solidFill>
            <a:prstDash val="solid"/>
            <a:round/>
            <a:headEnd type="none" w="sm" len="sm"/>
            <a:tailEnd type="stealth" w="med" len="lg"/>
          </a:ln>
          <a:effectLst/>
        </p:spPr>
        <p:txBody>
          <a:bodyPr/>
          <a:lstStyle/>
          <a:p>
            <a:endParaRPr lang="en-US"/>
          </a:p>
        </p:txBody>
      </p:sp>
      <p:sp>
        <p:nvSpPr>
          <p:cNvPr id="32796" name="Line 28"/>
          <p:cNvSpPr>
            <a:spLocks noChangeShapeType="1"/>
          </p:cNvSpPr>
          <p:nvPr/>
        </p:nvSpPr>
        <p:spPr bwMode="auto">
          <a:xfrm>
            <a:off x="685800" y="5410200"/>
            <a:ext cx="4267200" cy="0"/>
          </a:xfrm>
          <a:prstGeom prst="line">
            <a:avLst/>
          </a:prstGeom>
          <a:noFill/>
          <a:ln w="50800">
            <a:solidFill>
              <a:schemeClr val="tx2"/>
            </a:solidFill>
            <a:round/>
            <a:headEnd type="none" w="sm" len="sm"/>
            <a:tailEnd type="stealth" w="med" len="lg"/>
          </a:ln>
          <a:effectLst/>
        </p:spPr>
        <p:txBody>
          <a:bodyPr wrap="none" anchor="ctr"/>
          <a:lstStyle/>
          <a:p>
            <a:endParaRPr lang="en-US"/>
          </a:p>
        </p:txBody>
      </p:sp>
      <p:sp>
        <p:nvSpPr>
          <p:cNvPr id="32797" name="Rectangle 29"/>
          <p:cNvSpPr>
            <a:spLocks noChangeArrowheads="1"/>
          </p:cNvSpPr>
          <p:nvPr/>
        </p:nvSpPr>
        <p:spPr bwMode="auto">
          <a:xfrm>
            <a:off x="5241925" y="2117725"/>
            <a:ext cx="3279775" cy="822325"/>
          </a:xfrm>
          <a:prstGeom prst="rect">
            <a:avLst/>
          </a:prstGeom>
          <a:noFill/>
          <a:ln w="9525">
            <a:noFill/>
            <a:miter lim="800000"/>
            <a:headEnd/>
            <a:tailEnd/>
          </a:ln>
          <a:effectLst/>
        </p:spPr>
        <p:txBody>
          <a:bodyPr wrap="none" lIns="92075" tIns="46038" rIns="92075" bIns="46038">
            <a:spAutoFit/>
          </a:bodyPr>
          <a:lstStyle/>
          <a:p>
            <a:r>
              <a:rPr lang="en-US" altLang="en-US" sz="2400" b="1"/>
              <a:t>fiber optic multimode</a:t>
            </a:r>
          </a:p>
          <a:p>
            <a:r>
              <a:rPr lang="en-US" altLang="en-US" sz="2400" b="1"/>
              <a:t>step-index</a:t>
            </a:r>
          </a:p>
        </p:txBody>
      </p:sp>
      <p:sp>
        <p:nvSpPr>
          <p:cNvPr id="32798" name="Rectangle 30"/>
          <p:cNvSpPr>
            <a:spLocks noChangeArrowheads="1"/>
          </p:cNvSpPr>
          <p:nvPr/>
        </p:nvSpPr>
        <p:spPr bwMode="auto">
          <a:xfrm>
            <a:off x="5318125" y="3565525"/>
            <a:ext cx="3279775" cy="822325"/>
          </a:xfrm>
          <a:prstGeom prst="rect">
            <a:avLst/>
          </a:prstGeom>
          <a:noFill/>
          <a:ln w="9525">
            <a:noFill/>
            <a:miter lim="800000"/>
            <a:headEnd/>
            <a:tailEnd/>
          </a:ln>
          <a:effectLst/>
        </p:spPr>
        <p:txBody>
          <a:bodyPr wrap="none" lIns="92075" tIns="46038" rIns="92075" bIns="46038">
            <a:spAutoFit/>
          </a:bodyPr>
          <a:lstStyle/>
          <a:p>
            <a:r>
              <a:rPr lang="en-US" altLang="en-US" sz="2400" b="1"/>
              <a:t>fiber optic multimode</a:t>
            </a:r>
          </a:p>
          <a:p>
            <a:r>
              <a:rPr lang="en-US" altLang="en-US" sz="2400" b="1"/>
              <a:t>graded-index</a:t>
            </a:r>
          </a:p>
        </p:txBody>
      </p:sp>
      <p:sp>
        <p:nvSpPr>
          <p:cNvPr id="32799" name="Rectangle 31"/>
          <p:cNvSpPr>
            <a:spLocks noChangeArrowheads="1"/>
          </p:cNvSpPr>
          <p:nvPr/>
        </p:nvSpPr>
        <p:spPr bwMode="auto">
          <a:xfrm>
            <a:off x="5318125" y="5013325"/>
            <a:ext cx="3516313" cy="457200"/>
          </a:xfrm>
          <a:prstGeom prst="rect">
            <a:avLst/>
          </a:prstGeom>
          <a:noFill/>
          <a:ln w="9525">
            <a:noFill/>
            <a:miter lim="800000"/>
            <a:headEnd/>
            <a:tailEnd/>
          </a:ln>
          <a:effectLst/>
        </p:spPr>
        <p:txBody>
          <a:bodyPr wrap="none" lIns="92075" tIns="46038" rIns="92075" bIns="46038">
            <a:spAutoFit/>
          </a:bodyPr>
          <a:lstStyle/>
          <a:p>
            <a:r>
              <a:rPr lang="en-US" altLang="en-US" sz="2400" b="1"/>
              <a:t>fiber optic single mode</a:t>
            </a:r>
          </a:p>
        </p:txBody>
      </p:sp>
      <p:sp>
        <p:nvSpPr>
          <p:cNvPr id="32800" name="Rectangle 32"/>
          <p:cNvSpPr>
            <a:spLocks noGrp="1" noChangeArrowheads="1"/>
          </p:cNvSpPr>
          <p:nvPr>
            <p:ph type="title"/>
          </p:nvPr>
        </p:nvSpPr>
        <p:spPr/>
        <p:txBody>
          <a:bodyPr/>
          <a:lstStyle/>
          <a:p>
            <a:r>
              <a:rPr lang="en-US" altLang="en-US"/>
              <a:t>Fiber Optic Signals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4000"/>
              <a:t>Fiber Optic Cable </a:t>
            </a:r>
            <a:br>
              <a:rPr lang="en-US" sz="4000"/>
            </a:br>
            <a:r>
              <a:rPr lang="en-US" sz="4000"/>
              <a:t>Operation </a:t>
            </a:r>
          </a:p>
        </p:txBody>
      </p:sp>
      <p:sp>
        <p:nvSpPr>
          <p:cNvPr id="76803" name="Rectangle 3"/>
          <p:cNvSpPr>
            <a:spLocks noGrp="1" noChangeArrowheads="1"/>
          </p:cNvSpPr>
          <p:nvPr>
            <p:ph type="body" idx="1"/>
          </p:nvPr>
        </p:nvSpPr>
        <p:spPr/>
        <p:txBody>
          <a:bodyPr/>
          <a:lstStyle/>
          <a:p>
            <a:r>
              <a:rPr lang="en-US"/>
              <a:t>Light source </a:t>
            </a:r>
          </a:p>
          <a:p>
            <a:r>
              <a:rPr lang="en-US"/>
              <a:t>Receiver</a:t>
            </a:r>
          </a:p>
          <a:p>
            <a:r>
              <a:rPr lang="en-US"/>
              <a:t>Total internal reflection </a:t>
            </a:r>
          </a:p>
          <a:p>
            <a:pPr>
              <a:buFontTx/>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2075" tIns="46038" rIns="92075" bIns="46038"/>
          <a:lstStyle/>
          <a:p>
            <a:r>
              <a:rPr lang="en-US" altLang="en-US"/>
              <a:t>Optical Fiber Advantages</a:t>
            </a:r>
          </a:p>
        </p:txBody>
      </p:sp>
      <p:sp>
        <p:nvSpPr>
          <p:cNvPr id="34819" name="Rectangle 3"/>
          <p:cNvSpPr>
            <a:spLocks noGrp="1" noChangeArrowheads="1"/>
          </p:cNvSpPr>
          <p:nvPr>
            <p:ph type="body" idx="1"/>
          </p:nvPr>
        </p:nvSpPr>
        <p:spPr>
          <a:noFill/>
          <a:ln/>
        </p:spPr>
        <p:txBody>
          <a:bodyPr lIns="92075" tIns="46038" rIns="92075" bIns="46038"/>
          <a:lstStyle/>
          <a:p>
            <a:pPr>
              <a:lnSpc>
                <a:spcPct val="90000"/>
              </a:lnSpc>
              <a:buClr>
                <a:schemeClr val="tx1"/>
              </a:buClr>
            </a:pPr>
            <a:r>
              <a:rPr lang="en-US" altLang="en-US"/>
              <a:t>Greater capacity (bandwidth of up to 2 Gbps)</a:t>
            </a:r>
          </a:p>
          <a:p>
            <a:pPr>
              <a:lnSpc>
                <a:spcPct val="90000"/>
              </a:lnSpc>
              <a:buClr>
                <a:schemeClr val="tx1"/>
              </a:buClr>
            </a:pPr>
            <a:r>
              <a:rPr lang="en-US" altLang="en-US"/>
              <a:t>smaller size and lighter weight</a:t>
            </a:r>
          </a:p>
          <a:p>
            <a:pPr>
              <a:lnSpc>
                <a:spcPct val="90000"/>
              </a:lnSpc>
              <a:buClr>
                <a:schemeClr val="tx1"/>
              </a:buClr>
            </a:pPr>
            <a:r>
              <a:rPr lang="en-US" altLang="en-US"/>
              <a:t>lower attenuation</a:t>
            </a:r>
          </a:p>
          <a:p>
            <a:pPr>
              <a:lnSpc>
                <a:spcPct val="90000"/>
              </a:lnSpc>
              <a:buClr>
                <a:schemeClr val="tx1"/>
              </a:buClr>
            </a:pPr>
            <a:r>
              <a:rPr lang="en-US" altLang="en-US"/>
              <a:t>immunity to environmental interference</a:t>
            </a:r>
          </a:p>
          <a:p>
            <a:pPr>
              <a:lnSpc>
                <a:spcPct val="90000"/>
              </a:lnSpc>
              <a:buClr>
                <a:schemeClr val="tx1"/>
              </a:buClr>
            </a:pPr>
            <a:r>
              <a:rPr lang="en-US" altLang="en-US"/>
              <a:t>highly secure due to tap difficulty and lack of signal radiation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r>
              <a:rPr lang="en-US" sz="4000"/>
              <a:t>TRANSMISSION MEDIA </a:t>
            </a:r>
            <a:endParaRPr lang="en-US" sz="2400">
              <a:solidFill>
                <a:srgbClr val="FF3300"/>
              </a:solidFill>
            </a:endParaRPr>
          </a:p>
        </p:txBody>
      </p:sp>
      <p:sp>
        <p:nvSpPr>
          <p:cNvPr id="64515" name="Rectangle 3"/>
          <p:cNvSpPr>
            <a:spLocks noGrp="1" noChangeArrowheads="1"/>
          </p:cNvSpPr>
          <p:nvPr>
            <p:ph type="body" idx="4294967295"/>
          </p:nvPr>
        </p:nvSpPr>
        <p:spPr/>
        <p:txBody>
          <a:bodyPr/>
          <a:lstStyle/>
          <a:p>
            <a:pPr lvl="2">
              <a:buFontTx/>
              <a:buNone/>
            </a:pPr>
            <a:endParaRPr lang="en-US" sz="1800">
              <a:solidFill>
                <a:srgbClr val="FF3300"/>
              </a:solidFill>
            </a:endParaRPr>
          </a:p>
          <a:p>
            <a:pPr algn="just"/>
            <a:r>
              <a:rPr lang="en-US">
                <a:solidFill>
                  <a:srgbClr val="FF3300"/>
                </a:solidFill>
              </a:rPr>
              <a:t>Guided Transmission Media</a:t>
            </a:r>
          </a:p>
          <a:p>
            <a:pPr lvl="2" algn="just"/>
            <a:r>
              <a:rPr lang="en-US"/>
              <a:t>A communication medium which has its tangible or viewable physical existence</a:t>
            </a:r>
          </a:p>
          <a:p>
            <a:pPr algn="just"/>
            <a:r>
              <a:rPr lang="en-US">
                <a:solidFill>
                  <a:srgbClr val="FF3300"/>
                </a:solidFill>
              </a:rPr>
              <a:t>Wireless Transmission media (unguided)</a:t>
            </a:r>
          </a:p>
          <a:p>
            <a:pPr lvl="2" algn="just"/>
            <a:r>
              <a:rPr lang="en-US"/>
              <a:t>A communication medium which does not has a tangible physical existence but the data is transmitted in the form of wave/rays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nSpc>
                <a:spcPct val="90000"/>
              </a:lnSpc>
            </a:pPr>
            <a:r>
              <a:rPr lang="en-US" altLang="en-US"/>
              <a:t>Fiber Optic Disadvantages</a:t>
            </a:r>
          </a:p>
        </p:txBody>
      </p:sp>
      <p:sp>
        <p:nvSpPr>
          <p:cNvPr id="36867" name="Rectangle 3"/>
          <p:cNvSpPr>
            <a:spLocks noGrp="1" noChangeArrowheads="1"/>
          </p:cNvSpPr>
          <p:nvPr>
            <p:ph type="body" idx="1"/>
          </p:nvPr>
        </p:nvSpPr>
        <p:spPr/>
        <p:txBody>
          <a:bodyPr/>
          <a:lstStyle/>
          <a:p>
            <a:pPr>
              <a:lnSpc>
                <a:spcPct val="90000"/>
              </a:lnSpc>
              <a:buClr>
                <a:schemeClr val="tx1"/>
              </a:buClr>
            </a:pPr>
            <a:r>
              <a:rPr lang="en-US" altLang="en-US"/>
              <a:t>expensive over short distance</a:t>
            </a:r>
          </a:p>
          <a:p>
            <a:pPr>
              <a:lnSpc>
                <a:spcPct val="90000"/>
              </a:lnSpc>
              <a:buClr>
                <a:schemeClr val="tx1"/>
              </a:buClr>
            </a:pPr>
            <a:r>
              <a:rPr lang="en-US" altLang="en-US"/>
              <a:t>requires highly skilled installers</a:t>
            </a:r>
          </a:p>
          <a:p>
            <a:pPr>
              <a:lnSpc>
                <a:spcPct val="90000"/>
              </a:lnSpc>
              <a:buClr>
                <a:schemeClr val="tx1"/>
              </a:buClr>
            </a:pPr>
            <a:r>
              <a:rPr lang="en-US" altLang="en-US"/>
              <a:t>adding additional nodes is difficult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Wireless (Unguided Media) Transmission</a:t>
            </a:r>
          </a:p>
        </p:txBody>
      </p:sp>
      <p:sp>
        <p:nvSpPr>
          <p:cNvPr id="37891" name="Rectangle 3"/>
          <p:cNvSpPr>
            <a:spLocks noGrp="1" noChangeArrowheads="1"/>
          </p:cNvSpPr>
          <p:nvPr>
            <p:ph type="body" idx="1"/>
          </p:nvPr>
        </p:nvSpPr>
        <p:spPr/>
        <p:txBody>
          <a:bodyPr/>
          <a:lstStyle/>
          <a:p>
            <a:r>
              <a:rPr lang="en-US" altLang="en-US" sz="2800"/>
              <a:t>transmission and reception are achieved by means of an antenna</a:t>
            </a:r>
          </a:p>
          <a:p>
            <a:r>
              <a:rPr lang="en-US" altLang="en-US" sz="2800"/>
              <a:t>directional</a:t>
            </a:r>
          </a:p>
          <a:p>
            <a:pPr lvl="1"/>
            <a:r>
              <a:rPr lang="en-US" altLang="en-US" sz="2400"/>
              <a:t>transmitting antenna puts out focused beam</a:t>
            </a:r>
          </a:p>
          <a:p>
            <a:pPr lvl="1"/>
            <a:r>
              <a:rPr lang="en-US" altLang="en-US" sz="2400"/>
              <a:t>transmitter and receiver must be aligned</a:t>
            </a:r>
          </a:p>
          <a:p>
            <a:r>
              <a:rPr lang="en-US" altLang="en-US" sz="2800"/>
              <a:t>omnidirectional</a:t>
            </a:r>
          </a:p>
          <a:p>
            <a:pPr lvl="1"/>
            <a:r>
              <a:rPr lang="en-US" altLang="en-US" sz="2400"/>
              <a:t>signal spreads out in all directions</a:t>
            </a:r>
          </a:p>
          <a:p>
            <a:pPr lvl="1"/>
            <a:r>
              <a:rPr lang="en-US" altLang="en-US" sz="2400"/>
              <a:t>can be received by many antennas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Wireless Examples</a:t>
            </a:r>
          </a:p>
        </p:txBody>
      </p:sp>
      <p:sp>
        <p:nvSpPr>
          <p:cNvPr id="38915" name="Rectangle 3"/>
          <p:cNvSpPr>
            <a:spLocks noGrp="1" noChangeArrowheads="1"/>
          </p:cNvSpPr>
          <p:nvPr>
            <p:ph type="body" idx="1"/>
          </p:nvPr>
        </p:nvSpPr>
        <p:spPr/>
        <p:txBody>
          <a:bodyPr/>
          <a:lstStyle/>
          <a:p>
            <a:r>
              <a:rPr lang="en-US" altLang="en-US"/>
              <a:t>terrestrial microwave</a:t>
            </a:r>
          </a:p>
          <a:p>
            <a:r>
              <a:rPr lang="en-US" altLang="en-US"/>
              <a:t>satellite microwave</a:t>
            </a:r>
          </a:p>
          <a:p>
            <a:r>
              <a:rPr lang="en-US" altLang="en-US"/>
              <a:t>broadcast radio</a:t>
            </a:r>
          </a:p>
          <a:p>
            <a:r>
              <a:rPr lang="en-US" altLang="en-US"/>
              <a:t>infrared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Terrestrial Microwave</a:t>
            </a:r>
          </a:p>
        </p:txBody>
      </p:sp>
      <p:sp>
        <p:nvSpPr>
          <p:cNvPr id="39939" name="Rectangle 3"/>
          <p:cNvSpPr>
            <a:spLocks noGrp="1" noChangeArrowheads="1"/>
          </p:cNvSpPr>
          <p:nvPr>
            <p:ph type="body" idx="1"/>
          </p:nvPr>
        </p:nvSpPr>
        <p:spPr/>
        <p:txBody>
          <a:bodyPr/>
          <a:lstStyle/>
          <a:p>
            <a:pPr>
              <a:lnSpc>
                <a:spcPct val="90000"/>
              </a:lnSpc>
            </a:pPr>
            <a:r>
              <a:rPr lang="en-US" altLang="en-US" sz="2800"/>
              <a:t>used for long-distance telephone service</a:t>
            </a:r>
          </a:p>
          <a:p>
            <a:pPr>
              <a:lnSpc>
                <a:spcPct val="90000"/>
              </a:lnSpc>
            </a:pPr>
            <a:r>
              <a:rPr lang="en-US" altLang="en-US" sz="2800"/>
              <a:t>uses radio frequency spectrum, from 2 to 40 Ghz</a:t>
            </a:r>
          </a:p>
          <a:p>
            <a:pPr>
              <a:lnSpc>
                <a:spcPct val="90000"/>
              </a:lnSpc>
            </a:pPr>
            <a:r>
              <a:rPr lang="en-US" altLang="en-US" sz="2800"/>
              <a:t>parabolic dish transmitter, mounted high</a:t>
            </a:r>
          </a:p>
          <a:p>
            <a:pPr>
              <a:lnSpc>
                <a:spcPct val="90000"/>
              </a:lnSpc>
            </a:pPr>
            <a:r>
              <a:rPr lang="en-US" altLang="en-US" sz="2800"/>
              <a:t>used by common carriers as well as private networks</a:t>
            </a:r>
          </a:p>
          <a:p>
            <a:pPr>
              <a:lnSpc>
                <a:spcPct val="90000"/>
              </a:lnSpc>
            </a:pPr>
            <a:r>
              <a:rPr lang="en-US" altLang="en-US" sz="2800"/>
              <a:t>requires unobstructed line of sight between source and receiver</a:t>
            </a:r>
          </a:p>
          <a:p>
            <a:pPr>
              <a:lnSpc>
                <a:spcPct val="90000"/>
              </a:lnSpc>
            </a:pPr>
            <a:r>
              <a:rPr lang="en-US" altLang="en-US" sz="2800"/>
              <a:t>curvature of the earth requires stations (repeaters) ~30 miles apart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Satellite Microwave</a:t>
            </a:r>
            <a:br>
              <a:rPr lang="en-US" altLang="en-US"/>
            </a:br>
            <a:r>
              <a:rPr lang="en-US" altLang="en-US"/>
              <a:t>Applications</a:t>
            </a:r>
          </a:p>
        </p:txBody>
      </p:sp>
      <p:sp>
        <p:nvSpPr>
          <p:cNvPr id="41987" name="Rectangle 3"/>
          <p:cNvSpPr>
            <a:spLocks noGrp="1" noChangeArrowheads="1"/>
          </p:cNvSpPr>
          <p:nvPr>
            <p:ph type="body" idx="1"/>
          </p:nvPr>
        </p:nvSpPr>
        <p:spPr/>
        <p:txBody>
          <a:bodyPr/>
          <a:lstStyle/>
          <a:p>
            <a:endParaRPr lang="en-US" altLang="en-US"/>
          </a:p>
          <a:p>
            <a:r>
              <a:rPr lang="en-US" altLang="en-US"/>
              <a:t>Television distribution</a:t>
            </a:r>
          </a:p>
          <a:p>
            <a:r>
              <a:rPr lang="en-US" altLang="en-US"/>
              <a:t>Long-distance telephone transmission</a:t>
            </a:r>
          </a:p>
          <a:p>
            <a:r>
              <a:rPr lang="en-US" altLang="en-US"/>
              <a:t>Private business networks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Microwave Transmission Disadvantages</a:t>
            </a:r>
          </a:p>
        </p:txBody>
      </p:sp>
      <p:sp>
        <p:nvSpPr>
          <p:cNvPr id="43011" name="Rectangle 3"/>
          <p:cNvSpPr>
            <a:spLocks noGrp="1" noChangeArrowheads="1"/>
          </p:cNvSpPr>
          <p:nvPr>
            <p:ph type="body" idx="1"/>
          </p:nvPr>
        </p:nvSpPr>
        <p:spPr/>
        <p:txBody>
          <a:bodyPr/>
          <a:lstStyle/>
          <a:p>
            <a:r>
              <a:rPr lang="en-US" altLang="en-US"/>
              <a:t>line of sight requirement</a:t>
            </a:r>
          </a:p>
          <a:p>
            <a:r>
              <a:rPr lang="en-US" altLang="en-US"/>
              <a:t>expensive towers and repeaters</a:t>
            </a:r>
          </a:p>
          <a:p>
            <a:r>
              <a:rPr lang="en-US" altLang="en-US"/>
              <a:t>subject to interference such as passing airplanes and rain</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Satellite </a:t>
            </a:r>
            <a:br>
              <a:rPr lang="en-US" altLang="en-US"/>
            </a:br>
            <a:r>
              <a:rPr lang="en-US" altLang="en-US"/>
              <a:t>Microwave Transmission</a:t>
            </a:r>
          </a:p>
        </p:txBody>
      </p:sp>
      <p:sp>
        <p:nvSpPr>
          <p:cNvPr id="44035" name="Rectangle 3"/>
          <p:cNvSpPr>
            <a:spLocks noGrp="1" noChangeArrowheads="1"/>
          </p:cNvSpPr>
          <p:nvPr>
            <p:ph type="body" idx="1"/>
          </p:nvPr>
        </p:nvSpPr>
        <p:spPr/>
        <p:txBody>
          <a:bodyPr/>
          <a:lstStyle/>
          <a:p>
            <a:pPr algn="just"/>
            <a:r>
              <a:rPr lang="en-US" altLang="en-US"/>
              <a:t>a microwave relay station in space</a:t>
            </a:r>
          </a:p>
          <a:p>
            <a:pPr algn="just"/>
            <a:r>
              <a:rPr lang="en-US" altLang="en-US"/>
              <a:t>can relay signals over long distances</a:t>
            </a:r>
          </a:p>
          <a:p>
            <a:pPr algn="just"/>
            <a:r>
              <a:rPr lang="en-US" altLang="en-US"/>
              <a:t>geostationary satellites </a:t>
            </a:r>
          </a:p>
          <a:p>
            <a:pPr lvl="1" algn="just"/>
            <a:r>
              <a:rPr lang="en-US" altLang="en-US"/>
              <a:t>remain above the equator at a height of 22,300 miles (geosynchronous orbit)</a:t>
            </a:r>
          </a:p>
          <a:p>
            <a:pPr lvl="1" algn="just"/>
            <a:r>
              <a:rPr lang="en-US" altLang="en-US"/>
              <a:t>travel around the earth in exactly the time the earth takes to rotate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Satellite Transmission Links</a:t>
            </a:r>
          </a:p>
        </p:txBody>
      </p:sp>
      <p:sp>
        <p:nvSpPr>
          <p:cNvPr id="46083" name="Rectangle 3"/>
          <p:cNvSpPr>
            <a:spLocks noGrp="1" noChangeArrowheads="1"/>
          </p:cNvSpPr>
          <p:nvPr>
            <p:ph type="body" idx="1"/>
          </p:nvPr>
        </p:nvSpPr>
        <p:spPr/>
        <p:txBody>
          <a:bodyPr/>
          <a:lstStyle/>
          <a:p>
            <a:pPr algn="just">
              <a:lnSpc>
                <a:spcPct val="90000"/>
              </a:lnSpc>
            </a:pPr>
            <a:r>
              <a:rPr lang="en-US" altLang="en-US"/>
              <a:t>earth stations communicate by sending signals to the satellite on an uplink</a:t>
            </a:r>
          </a:p>
          <a:p>
            <a:pPr algn="just">
              <a:lnSpc>
                <a:spcPct val="90000"/>
              </a:lnSpc>
            </a:pPr>
            <a:r>
              <a:rPr lang="en-US" altLang="en-US"/>
              <a:t>the satellite then repeats those signals on a downlink</a:t>
            </a:r>
          </a:p>
          <a:p>
            <a:pPr algn="just">
              <a:lnSpc>
                <a:spcPct val="90000"/>
              </a:lnSpc>
            </a:pPr>
            <a:r>
              <a:rPr lang="en-US" altLang="en-US"/>
              <a:t>the broadcast nature of the downlink makes it attractive for services such as the distribution of television programming</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descr="Small grid"/>
          <p:cNvSpPr>
            <a:spLocks noChangeArrowheads="1"/>
          </p:cNvSpPr>
          <p:nvPr/>
        </p:nvSpPr>
        <p:spPr bwMode="auto">
          <a:xfrm rot="5400000">
            <a:off x="4054475" y="2667000"/>
            <a:ext cx="685800" cy="533400"/>
          </a:xfrm>
          <a:prstGeom prst="parallelogram">
            <a:avLst>
              <a:gd name="adj" fmla="val 32137"/>
            </a:avLst>
          </a:prstGeom>
          <a:pattFill prst="smGrid">
            <a:fgClr>
              <a:schemeClr val="bg1"/>
            </a:fgClr>
            <a:bgClr>
              <a:schemeClr val="folHlink"/>
            </a:bgClr>
          </a:pattFill>
          <a:ln w="9525">
            <a:noFill/>
            <a:miter lim="800000"/>
            <a:headEnd/>
            <a:tailEnd/>
          </a:ln>
          <a:effectLst/>
        </p:spPr>
        <p:txBody>
          <a:bodyPr wrap="none" anchor="ctr"/>
          <a:lstStyle/>
          <a:p>
            <a:endParaRPr lang="en-US"/>
          </a:p>
        </p:txBody>
      </p:sp>
      <p:graphicFrame>
        <p:nvGraphicFramePr>
          <p:cNvPr id="77824" name="Object 0"/>
          <p:cNvGraphicFramePr>
            <a:graphicFrameLocks/>
          </p:cNvGraphicFramePr>
          <p:nvPr/>
        </p:nvGraphicFramePr>
        <p:xfrm>
          <a:off x="482600" y="4419600"/>
          <a:ext cx="1303338" cy="1228725"/>
        </p:xfrm>
        <a:graphic>
          <a:graphicData uri="http://schemas.openxmlformats.org/presentationml/2006/ole">
            <p:oleObj spid="_x0000_s77824" name="Drag 'n Draw" r:id="rId4" imgW="969840" imgH="914400" progId="DragnDraw.2">
              <p:embed/>
            </p:oleObj>
          </a:graphicData>
        </a:graphic>
      </p:graphicFrame>
      <p:graphicFrame>
        <p:nvGraphicFramePr>
          <p:cNvPr id="77825" name="Object 1"/>
          <p:cNvGraphicFramePr>
            <a:graphicFrameLocks/>
          </p:cNvGraphicFramePr>
          <p:nvPr/>
        </p:nvGraphicFramePr>
        <p:xfrm>
          <a:off x="6873875" y="4552950"/>
          <a:ext cx="1187450" cy="1117600"/>
        </p:xfrm>
        <a:graphic>
          <a:graphicData uri="http://schemas.openxmlformats.org/presentationml/2006/ole">
            <p:oleObj spid="_x0000_s77825" name="Drag 'n Draw" r:id="rId5" imgW="882360" imgH="831600" progId="DragnDraw.2">
              <p:embed/>
            </p:oleObj>
          </a:graphicData>
        </a:graphic>
      </p:graphicFrame>
      <p:sp>
        <p:nvSpPr>
          <p:cNvPr id="48133" name="Rectangle 5"/>
          <p:cNvSpPr>
            <a:spLocks noChangeArrowheads="1"/>
          </p:cNvSpPr>
          <p:nvPr/>
        </p:nvSpPr>
        <p:spPr bwMode="auto">
          <a:xfrm>
            <a:off x="3749675" y="2133600"/>
            <a:ext cx="1066800" cy="609600"/>
          </a:xfrm>
          <a:prstGeom prst="rect">
            <a:avLst/>
          </a:prstGeom>
          <a:gradFill rotWithShape="0">
            <a:gsLst>
              <a:gs pos="0">
                <a:srgbClr val="EAEC5E">
                  <a:gamma/>
                  <a:shade val="29804"/>
                  <a:invGamma/>
                </a:srgbClr>
              </a:gs>
              <a:gs pos="50000">
                <a:srgbClr val="EAEC5E"/>
              </a:gs>
              <a:gs pos="100000">
                <a:srgbClr val="EAEC5E">
                  <a:gamma/>
                  <a:shade val="29804"/>
                  <a:invGamma/>
                </a:srgbClr>
              </a:gs>
            </a:gsLst>
            <a:lin ang="5400000" scaled="1"/>
          </a:gradFill>
          <a:ln w="9525">
            <a:noFill/>
            <a:miter lim="800000"/>
            <a:headEnd/>
            <a:tailEnd/>
          </a:ln>
          <a:effectLst/>
        </p:spPr>
        <p:txBody>
          <a:bodyPr wrap="none" anchor="ctr"/>
          <a:lstStyle/>
          <a:p>
            <a:endParaRPr lang="en-US"/>
          </a:p>
        </p:txBody>
      </p:sp>
      <p:sp>
        <p:nvSpPr>
          <p:cNvPr id="48134" name="AutoShape 6" descr="Small grid"/>
          <p:cNvSpPr>
            <a:spLocks noChangeArrowheads="1"/>
          </p:cNvSpPr>
          <p:nvPr/>
        </p:nvSpPr>
        <p:spPr bwMode="auto">
          <a:xfrm rot="5400000">
            <a:off x="3673475" y="1752600"/>
            <a:ext cx="685800" cy="533400"/>
          </a:xfrm>
          <a:prstGeom prst="parallelogram">
            <a:avLst>
              <a:gd name="adj" fmla="val 32137"/>
            </a:avLst>
          </a:prstGeom>
          <a:pattFill prst="smGrid">
            <a:fgClr>
              <a:schemeClr val="bg1"/>
            </a:fgClr>
            <a:bgClr>
              <a:schemeClr val="folHlink"/>
            </a:bgClr>
          </a:pattFill>
          <a:ln w="9525">
            <a:noFill/>
            <a:miter lim="800000"/>
            <a:headEnd/>
            <a:tailEnd/>
          </a:ln>
          <a:effectLst/>
        </p:spPr>
        <p:txBody>
          <a:bodyPr wrap="none" anchor="ctr"/>
          <a:lstStyle/>
          <a:p>
            <a:endParaRPr lang="en-US"/>
          </a:p>
        </p:txBody>
      </p:sp>
      <p:sp>
        <p:nvSpPr>
          <p:cNvPr id="48135" name="Line 7"/>
          <p:cNvSpPr>
            <a:spLocks noChangeShapeType="1"/>
          </p:cNvSpPr>
          <p:nvPr/>
        </p:nvSpPr>
        <p:spPr bwMode="auto">
          <a:xfrm flipV="1">
            <a:off x="1539875" y="2971800"/>
            <a:ext cx="2286000" cy="1752600"/>
          </a:xfrm>
          <a:prstGeom prst="line">
            <a:avLst/>
          </a:prstGeom>
          <a:noFill/>
          <a:ln w="50800">
            <a:solidFill>
              <a:schemeClr val="tx1"/>
            </a:solidFill>
            <a:prstDash val="dash"/>
            <a:round/>
            <a:headEnd type="none" w="sm" len="sm"/>
            <a:tailEnd type="stealth" w="med" len="lg"/>
          </a:ln>
          <a:effectLst/>
        </p:spPr>
        <p:txBody>
          <a:bodyPr wrap="none" anchor="ctr"/>
          <a:lstStyle/>
          <a:p>
            <a:endParaRPr lang="en-US"/>
          </a:p>
        </p:txBody>
      </p:sp>
      <p:sp>
        <p:nvSpPr>
          <p:cNvPr id="48136" name="Line 8"/>
          <p:cNvSpPr>
            <a:spLocks noChangeShapeType="1"/>
          </p:cNvSpPr>
          <p:nvPr/>
        </p:nvSpPr>
        <p:spPr bwMode="auto">
          <a:xfrm>
            <a:off x="4816475" y="2971800"/>
            <a:ext cx="2286000" cy="1828800"/>
          </a:xfrm>
          <a:prstGeom prst="line">
            <a:avLst/>
          </a:prstGeom>
          <a:noFill/>
          <a:ln w="50800">
            <a:solidFill>
              <a:schemeClr val="tx1"/>
            </a:solidFill>
            <a:prstDash val="dash"/>
            <a:round/>
            <a:headEnd type="none" w="sm" len="sm"/>
            <a:tailEnd type="stealth" w="med" len="lg"/>
          </a:ln>
          <a:effectLst/>
        </p:spPr>
        <p:txBody>
          <a:bodyPr wrap="none" anchor="ctr"/>
          <a:lstStyle/>
          <a:p>
            <a:endParaRPr lang="en-US"/>
          </a:p>
        </p:txBody>
      </p:sp>
      <p:sp>
        <p:nvSpPr>
          <p:cNvPr id="48137" name="Rectangle 9"/>
          <p:cNvSpPr>
            <a:spLocks noChangeArrowheads="1"/>
          </p:cNvSpPr>
          <p:nvPr/>
        </p:nvSpPr>
        <p:spPr bwMode="auto">
          <a:xfrm>
            <a:off x="457200" y="4022725"/>
            <a:ext cx="809625" cy="457200"/>
          </a:xfrm>
          <a:prstGeom prst="rect">
            <a:avLst/>
          </a:prstGeom>
          <a:noFill/>
          <a:ln w="9525">
            <a:noFill/>
            <a:miter lim="800000"/>
            <a:headEnd/>
            <a:tailEnd/>
          </a:ln>
          <a:effectLst/>
        </p:spPr>
        <p:txBody>
          <a:bodyPr wrap="none" lIns="92075" tIns="46038" rIns="92075" bIns="46038">
            <a:spAutoFit/>
          </a:bodyPr>
          <a:lstStyle/>
          <a:p>
            <a:r>
              <a:rPr lang="en-US" altLang="en-US" sz="2400" b="1"/>
              <a:t>dish</a:t>
            </a:r>
          </a:p>
        </p:txBody>
      </p:sp>
      <p:sp>
        <p:nvSpPr>
          <p:cNvPr id="48138" name="Rectangle 10"/>
          <p:cNvSpPr>
            <a:spLocks noChangeArrowheads="1"/>
          </p:cNvSpPr>
          <p:nvPr/>
        </p:nvSpPr>
        <p:spPr bwMode="auto">
          <a:xfrm>
            <a:off x="7239000" y="4175125"/>
            <a:ext cx="809625" cy="457200"/>
          </a:xfrm>
          <a:prstGeom prst="rect">
            <a:avLst/>
          </a:prstGeom>
          <a:noFill/>
          <a:ln w="9525">
            <a:noFill/>
            <a:miter lim="800000"/>
            <a:headEnd/>
            <a:tailEnd/>
          </a:ln>
          <a:effectLst/>
        </p:spPr>
        <p:txBody>
          <a:bodyPr wrap="none" lIns="92075" tIns="46038" rIns="92075" bIns="46038">
            <a:spAutoFit/>
          </a:bodyPr>
          <a:lstStyle/>
          <a:p>
            <a:r>
              <a:rPr lang="en-US" altLang="en-US" sz="2400" b="1"/>
              <a:t>dish</a:t>
            </a:r>
          </a:p>
        </p:txBody>
      </p:sp>
      <p:sp>
        <p:nvSpPr>
          <p:cNvPr id="48139" name="Rectangle 11"/>
          <p:cNvSpPr>
            <a:spLocks noChangeArrowheads="1"/>
          </p:cNvSpPr>
          <p:nvPr/>
        </p:nvSpPr>
        <p:spPr bwMode="auto">
          <a:xfrm>
            <a:off x="152400" y="5699125"/>
            <a:ext cx="2162175" cy="457200"/>
          </a:xfrm>
          <a:prstGeom prst="rect">
            <a:avLst/>
          </a:prstGeom>
          <a:noFill/>
          <a:ln w="9525">
            <a:noFill/>
            <a:miter lim="800000"/>
            <a:headEnd/>
            <a:tailEnd/>
          </a:ln>
          <a:effectLst/>
        </p:spPr>
        <p:txBody>
          <a:bodyPr wrap="none" lIns="92075" tIns="46038" rIns="92075" bIns="46038">
            <a:spAutoFit/>
          </a:bodyPr>
          <a:lstStyle/>
          <a:p>
            <a:r>
              <a:rPr lang="en-US" altLang="en-US" sz="2400" b="1"/>
              <a:t>uplink station</a:t>
            </a:r>
          </a:p>
        </p:txBody>
      </p:sp>
      <p:sp>
        <p:nvSpPr>
          <p:cNvPr id="48140" name="Rectangle 12"/>
          <p:cNvSpPr>
            <a:spLocks noChangeArrowheads="1"/>
          </p:cNvSpPr>
          <p:nvPr/>
        </p:nvSpPr>
        <p:spPr bwMode="auto">
          <a:xfrm>
            <a:off x="6324600" y="5699125"/>
            <a:ext cx="2584450" cy="457200"/>
          </a:xfrm>
          <a:prstGeom prst="rect">
            <a:avLst/>
          </a:prstGeom>
          <a:noFill/>
          <a:ln w="9525">
            <a:noFill/>
            <a:miter lim="800000"/>
            <a:headEnd/>
            <a:tailEnd/>
          </a:ln>
          <a:effectLst/>
        </p:spPr>
        <p:txBody>
          <a:bodyPr wrap="none" lIns="92075" tIns="46038" rIns="92075" bIns="46038">
            <a:spAutoFit/>
          </a:bodyPr>
          <a:lstStyle/>
          <a:p>
            <a:r>
              <a:rPr lang="en-US" altLang="en-US" sz="2400" b="1"/>
              <a:t>downlink station</a:t>
            </a:r>
          </a:p>
        </p:txBody>
      </p:sp>
      <p:sp>
        <p:nvSpPr>
          <p:cNvPr id="48141" name="Rectangle 13"/>
          <p:cNvSpPr>
            <a:spLocks noChangeArrowheads="1"/>
          </p:cNvSpPr>
          <p:nvPr/>
        </p:nvSpPr>
        <p:spPr bwMode="auto">
          <a:xfrm>
            <a:off x="4876800" y="1736725"/>
            <a:ext cx="1962150" cy="822325"/>
          </a:xfrm>
          <a:prstGeom prst="rect">
            <a:avLst/>
          </a:prstGeom>
          <a:noFill/>
          <a:ln w="9525">
            <a:noFill/>
            <a:miter lim="800000"/>
            <a:headEnd/>
            <a:tailEnd/>
          </a:ln>
          <a:effectLst/>
        </p:spPr>
        <p:txBody>
          <a:bodyPr wrap="none" lIns="92075" tIns="46038" rIns="92075" bIns="46038">
            <a:spAutoFit/>
          </a:bodyPr>
          <a:lstStyle/>
          <a:p>
            <a:r>
              <a:rPr lang="en-US" altLang="en-US" sz="2400" b="1"/>
              <a:t>satellite</a:t>
            </a:r>
          </a:p>
          <a:p>
            <a:r>
              <a:rPr lang="en-US" altLang="en-US" sz="2400" b="1"/>
              <a:t>transponder</a:t>
            </a:r>
          </a:p>
        </p:txBody>
      </p:sp>
      <p:sp>
        <p:nvSpPr>
          <p:cNvPr id="48142" name="Line 14"/>
          <p:cNvSpPr>
            <a:spLocks noChangeShapeType="1"/>
          </p:cNvSpPr>
          <p:nvPr/>
        </p:nvSpPr>
        <p:spPr bwMode="auto">
          <a:xfrm>
            <a:off x="4206875" y="2819400"/>
            <a:ext cx="0" cy="327660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48143" name="Rectangle 15"/>
          <p:cNvSpPr>
            <a:spLocks noChangeArrowheads="1"/>
          </p:cNvSpPr>
          <p:nvPr/>
        </p:nvSpPr>
        <p:spPr bwMode="auto">
          <a:xfrm>
            <a:off x="4191000" y="4556125"/>
            <a:ext cx="1981200" cy="457200"/>
          </a:xfrm>
          <a:prstGeom prst="rect">
            <a:avLst/>
          </a:prstGeom>
          <a:noFill/>
          <a:ln w="9525">
            <a:noFill/>
            <a:miter lim="800000"/>
            <a:headEnd/>
            <a:tailEnd/>
          </a:ln>
          <a:effectLst/>
        </p:spPr>
        <p:txBody>
          <a:bodyPr wrap="none" lIns="92075" tIns="46038" rIns="92075" bIns="46038">
            <a:spAutoFit/>
          </a:bodyPr>
          <a:lstStyle/>
          <a:p>
            <a:r>
              <a:rPr lang="en-US" altLang="en-US" sz="2400" b="1"/>
              <a:t>22,300 miles</a:t>
            </a:r>
          </a:p>
        </p:txBody>
      </p:sp>
      <p:sp>
        <p:nvSpPr>
          <p:cNvPr id="48144" name="Rectangle 16"/>
          <p:cNvSpPr>
            <a:spLocks noGrp="1" noChangeArrowheads="1"/>
          </p:cNvSpPr>
          <p:nvPr>
            <p:ph type="title"/>
          </p:nvPr>
        </p:nvSpPr>
        <p:spPr/>
        <p:txBody>
          <a:bodyPr/>
          <a:lstStyle/>
          <a:p>
            <a:r>
              <a:rPr lang="en-US" altLang="en-US"/>
              <a:t>Satellite Transmission Process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Satellite Transmission Applications</a:t>
            </a:r>
          </a:p>
        </p:txBody>
      </p:sp>
      <p:sp>
        <p:nvSpPr>
          <p:cNvPr id="50179" name="Rectangle 3"/>
          <p:cNvSpPr>
            <a:spLocks noGrp="1" noChangeArrowheads="1"/>
          </p:cNvSpPr>
          <p:nvPr>
            <p:ph type="body" idx="1"/>
          </p:nvPr>
        </p:nvSpPr>
        <p:spPr/>
        <p:txBody>
          <a:bodyPr/>
          <a:lstStyle/>
          <a:p>
            <a:pPr algn="just"/>
            <a:r>
              <a:rPr lang="en-US" altLang="en-US"/>
              <a:t>television distribution</a:t>
            </a:r>
          </a:p>
          <a:p>
            <a:pPr lvl="1" algn="just"/>
            <a:r>
              <a:rPr lang="en-US" altLang="en-US"/>
              <a:t>a network provides programming from a central location</a:t>
            </a:r>
          </a:p>
          <a:p>
            <a:pPr lvl="1" algn="just"/>
            <a:r>
              <a:rPr lang="en-US" altLang="en-US"/>
              <a:t>direct broadcast satellite (DBS)</a:t>
            </a:r>
          </a:p>
          <a:p>
            <a:pPr algn="just"/>
            <a:r>
              <a:rPr lang="en-US" altLang="en-US"/>
              <a:t>long-distance telephone transmission</a:t>
            </a:r>
          </a:p>
          <a:p>
            <a:pPr lvl="1" algn="just"/>
            <a:r>
              <a:rPr lang="en-US" altLang="en-US"/>
              <a:t>high-usage international trunks</a:t>
            </a:r>
          </a:p>
          <a:p>
            <a:pPr algn="just"/>
            <a:r>
              <a:rPr lang="en-US" altLang="en-US"/>
              <a:t>private business networks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Design Factors </a:t>
            </a:r>
            <a:br>
              <a:rPr lang="en-US" altLang="en-US"/>
            </a:br>
            <a:r>
              <a:rPr lang="en-US" altLang="en-US"/>
              <a:t>for Transmission Media</a:t>
            </a:r>
          </a:p>
        </p:txBody>
      </p:sp>
      <p:sp>
        <p:nvSpPr>
          <p:cNvPr id="9219" name="Rectangle 3"/>
          <p:cNvSpPr>
            <a:spLocks noGrp="1" noChangeArrowheads="1"/>
          </p:cNvSpPr>
          <p:nvPr>
            <p:ph type="body" idx="1"/>
          </p:nvPr>
        </p:nvSpPr>
        <p:spPr/>
        <p:txBody>
          <a:bodyPr/>
          <a:lstStyle/>
          <a:p>
            <a:r>
              <a:rPr lang="en-US" altLang="en-US" sz="2400"/>
              <a:t>Bandwidth: </a:t>
            </a:r>
          </a:p>
          <a:p>
            <a:pPr lvl="2"/>
            <a:r>
              <a:rPr lang="en-US" altLang="en-US" sz="1800"/>
              <a:t>All other factors remaining constant, the greater the band-width of a signal, the higher the data rate that can be achieved.</a:t>
            </a:r>
          </a:p>
          <a:p>
            <a:r>
              <a:rPr lang="en-US" altLang="en-US" sz="2400"/>
              <a:t>Transmission impairments. </a:t>
            </a:r>
          </a:p>
          <a:p>
            <a:pPr lvl="2"/>
            <a:r>
              <a:rPr lang="en-US" altLang="en-US" sz="1800"/>
              <a:t>Limit the distance a signal can travel.</a:t>
            </a:r>
          </a:p>
          <a:p>
            <a:r>
              <a:rPr lang="en-US" altLang="en-US" sz="2400"/>
              <a:t>Interference: </a:t>
            </a:r>
          </a:p>
          <a:p>
            <a:pPr lvl="2"/>
            <a:r>
              <a:rPr lang="en-US" altLang="en-US" sz="1800"/>
              <a:t>Competing signals in overlapping frequency bands can distort or wipe out a signal.</a:t>
            </a:r>
          </a:p>
          <a:p>
            <a:r>
              <a:rPr lang="en-US" altLang="en-US" sz="2400"/>
              <a:t>Number of receivers: </a:t>
            </a:r>
          </a:p>
          <a:p>
            <a:pPr lvl="2"/>
            <a:r>
              <a:rPr lang="en-US" altLang="en-US" sz="1800"/>
              <a:t>Each attachment introduces some attenuation and distortion, limiting distance and/or data rate.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Principal Satellite Transmission Bands</a:t>
            </a:r>
          </a:p>
        </p:txBody>
      </p:sp>
      <p:sp>
        <p:nvSpPr>
          <p:cNvPr id="51203" name="Rectangle 3"/>
          <p:cNvSpPr>
            <a:spLocks noGrp="1" noChangeArrowheads="1"/>
          </p:cNvSpPr>
          <p:nvPr>
            <p:ph type="body" idx="1"/>
          </p:nvPr>
        </p:nvSpPr>
        <p:spPr/>
        <p:txBody>
          <a:bodyPr/>
          <a:lstStyle/>
          <a:p>
            <a:pPr algn="just"/>
            <a:r>
              <a:rPr lang="en-US" altLang="en-US"/>
              <a:t>C band: 4(downlink) - 6(uplink) GHz</a:t>
            </a:r>
          </a:p>
          <a:p>
            <a:pPr lvl="1" algn="just"/>
            <a:r>
              <a:rPr lang="en-US" altLang="en-US"/>
              <a:t>the first to be designated </a:t>
            </a:r>
          </a:p>
          <a:p>
            <a:pPr algn="just"/>
            <a:r>
              <a:rPr lang="en-US" altLang="en-US"/>
              <a:t>Ku band: 12(downlink) -14(uplink) GHz</a:t>
            </a:r>
          </a:p>
          <a:p>
            <a:pPr lvl="1" algn="just"/>
            <a:r>
              <a:rPr lang="en-US" altLang="en-US"/>
              <a:t>rain interference is the major problem</a:t>
            </a:r>
          </a:p>
          <a:p>
            <a:pPr algn="just"/>
            <a:r>
              <a:rPr lang="en-US" altLang="en-US"/>
              <a:t>Ka band: 19(downlink) - 29(uplink) GHz</a:t>
            </a:r>
          </a:p>
          <a:p>
            <a:pPr lvl="1" algn="just"/>
            <a:r>
              <a:rPr lang="en-US" altLang="en-US"/>
              <a:t>equipment needed to use the band is still very expensive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Fiber vs Satellite</a:t>
            </a:r>
          </a:p>
        </p:txBody>
      </p:sp>
      <p:pic>
        <p:nvPicPr>
          <p:cNvPr id="52227" name="Picture 3"/>
          <p:cNvPicPr>
            <a:picLocks noChangeAspect="1" noChangeArrowheads="1"/>
          </p:cNvPicPr>
          <p:nvPr/>
        </p:nvPicPr>
        <p:blipFill>
          <a:blip r:embed="rId3" cstate="print"/>
          <a:srcRect/>
          <a:stretch>
            <a:fillRect/>
          </a:stretch>
        </p:blipFill>
        <p:spPr bwMode="auto">
          <a:xfrm>
            <a:off x="0" y="1143000"/>
            <a:ext cx="9144000" cy="5715000"/>
          </a:xfrm>
          <a:prstGeom prst="rect">
            <a:avLst/>
          </a:prstGeom>
          <a:noFill/>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Radio</a:t>
            </a:r>
          </a:p>
        </p:txBody>
      </p:sp>
      <p:sp>
        <p:nvSpPr>
          <p:cNvPr id="54275" name="Rectangle 3"/>
          <p:cNvSpPr>
            <a:spLocks noGrp="1" noChangeArrowheads="1"/>
          </p:cNvSpPr>
          <p:nvPr>
            <p:ph type="body" idx="1"/>
          </p:nvPr>
        </p:nvSpPr>
        <p:spPr/>
        <p:txBody>
          <a:bodyPr/>
          <a:lstStyle/>
          <a:p>
            <a:pPr algn="just"/>
            <a:r>
              <a:rPr lang="en-US" altLang="en-US"/>
              <a:t>radio is omni directional and microwave  is directional</a:t>
            </a:r>
          </a:p>
          <a:p>
            <a:pPr algn="just"/>
            <a:r>
              <a:rPr lang="en-US" altLang="en-US"/>
              <a:t>Radio is a general term often used to encompass frequencies in the range 3 kHz to 300 GHz. </a:t>
            </a:r>
          </a:p>
          <a:p>
            <a:pPr algn="just"/>
            <a:r>
              <a:rPr lang="en-US" altLang="en-US"/>
              <a:t>Mobile telephony occupies several frequency bands just under 1 GHz.</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Infrared</a:t>
            </a:r>
          </a:p>
        </p:txBody>
      </p:sp>
      <p:sp>
        <p:nvSpPr>
          <p:cNvPr id="55299" name="Rectangle 3"/>
          <p:cNvSpPr>
            <a:spLocks noGrp="1" noChangeArrowheads="1"/>
          </p:cNvSpPr>
          <p:nvPr>
            <p:ph type="body" idx="1"/>
          </p:nvPr>
        </p:nvSpPr>
        <p:spPr/>
        <p:txBody>
          <a:bodyPr/>
          <a:lstStyle/>
          <a:p>
            <a:pPr algn="just">
              <a:lnSpc>
                <a:spcPct val="90000"/>
              </a:lnSpc>
            </a:pPr>
            <a:r>
              <a:rPr lang="en-US" altLang="en-US"/>
              <a:t>Uses transmitters/receivers (transceivers) that modulate noncoherent infrared light. </a:t>
            </a:r>
          </a:p>
          <a:p>
            <a:pPr algn="just">
              <a:lnSpc>
                <a:spcPct val="90000"/>
              </a:lnSpc>
            </a:pPr>
            <a:r>
              <a:rPr lang="en-US" altLang="en-US"/>
              <a:t>Transceivers must be within line of sight of each other (directly or via reflection ). </a:t>
            </a:r>
          </a:p>
          <a:p>
            <a:pPr algn="just">
              <a:lnSpc>
                <a:spcPct val="90000"/>
              </a:lnSpc>
            </a:pPr>
            <a:r>
              <a:rPr lang="en-US" altLang="en-US"/>
              <a:t>Unlike microwaves, infrared does not penetrate walls.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Electromagnetic Spectrum for Transmission Media</a:t>
            </a:r>
          </a:p>
        </p:txBody>
      </p:sp>
      <p:pic>
        <p:nvPicPr>
          <p:cNvPr id="10243" name="Picture 3"/>
          <p:cNvPicPr>
            <a:picLocks noChangeAspect="1" noChangeArrowheads="1"/>
          </p:cNvPicPr>
          <p:nvPr/>
        </p:nvPicPr>
        <p:blipFill>
          <a:blip r:embed="rId2" cstate="print"/>
          <a:srcRect/>
          <a:stretch>
            <a:fillRect/>
          </a:stretch>
        </p:blipFill>
        <p:spPr bwMode="auto">
          <a:xfrm>
            <a:off x="0" y="1447800"/>
            <a:ext cx="9144000" cy="6019800"/>
          </a:xfrm>
          <a:prstGeom prst="rect">
            <a:avLst/>
          </a:prstGeo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lIns="92075" tIns="46038" rIns="92075" bIns="46038"/>
          <a:lstStyle/>
          <a:p>
            <a:r>
              <a:rPr lang="en-US" altLang="en-US"/>
              <a:t>Guided Transmission Media</a:t>
            </a:r>
          </a:p>
        </p:txBody>
      </p:sp>
      <p:sp>
        <p:nvSpPr>
          <p:cNvPr id="11267" name="Rectangle 3"/>
          <p:cNvSpPr>
            <a:spLocks noGrp="1" noChangeArrowheads="1"/>
          </p:cNvSpPr>
          <p:nvPr>
            <p:ph type="body" idx="1"/>
          </p:nvPr>
        </p:nvSpPr>
        <p:spPr>
          <a:noFill/>
          <a:ln/>
        </p:spPr>
        <p:txBody>
          <a:bodyPr lIns="92075" tIns="46038" rIns="92075" bIns="46038"/>
          <a:lstStyle/>
          <a:p>
            <a:r>
              <a:rPr lang="en-US" altLang="en-US"/>
              <a:t>Transmission capacity depends on the distance and on whether the medium is point-to-point or multipoint</a:t>
            </a:r>
          </a:p>
          <a:p>
            <a:r>
              <a:rPr lang="en-US" altLang="en-US"/>
              <a:t>Examples</a:t>
            </a:r>
          </a:p>
          <a:p>
            <a:pPr lvl="2"/>
            <a:r>
              <a:rPr lang="en-US" altLang="en-US"/>
              <a:t>twisted pair wires</a:t>
            </a:r>
          </a:p>
          <a:p>
            <a:pPr lvl="2"/>
            <a:r>
              <a:rPr lang="en-US" altLang="en-US"/>
              <a:t>coaxial cables</a:t>
            </a:r>
          </a:p>
          <a:p>
            <a:pPr lvl="2"/>
            <a:r>
              <a:rPr lang="en-US" altLang="en-US"/>
              <a:t>optical fiber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Twisted Pair Wires</a:t>
            </a:r>
          </a:p>
        </p:txBody>
      </p:sp>
      <p:sp>
        <p:nvSpPr>
          <p:cNvPr id="12291" name="Rectangle 3"/>
          <p:cNvSpPr>
            <a:spLocks noGrp="1" noChangeArrowheads="1"/>
          </p:cNvSpPr>
          <p:nvPr>
            <p:ph type="body" idx="1"/>
          </p:nvPr>
        </p:nvSpPr>
        <p:spPr/>
        <p:txBody>
          <a:bodyPr/>
          <a:lstStyle/>
          <a:p>
            <a:pPr algn="just">
              <a:lnSpc>
                <a:spcPct val="90000"/>
              </a:lnSpc>
            </a:pPr>
            <a:r>
              <a:rPr lang="en-US" altLang="en-US"/>
              <a:t>Consists of two insulated copper wires arranged in a regular spiral pattern to minimize the electromagnetic interference between adjacent pairs</a:t>
            </a:r>
          </a:p>
          <a:p>
            <a:pPr algn="just">
              <a:lnSpc>
                <a:spcPct val="90000"/>
              </a:lnSpc>
            </a:pPr>
            <a:r>
              <a:rPr lang="en-US" altLang="en-US"/>
              <a:t>Often used at customer facilities and also over distances to carry voice as well as data communications</a:t>
            </a:r>
          </a:p>
          <a:p>
            <a:pPr algn="just">
              <a:lnSpc>
                <a:spcPct val="90000"/>
              </a:lnSpc>
            </a:pPr>
            <a:r>
              <a:rPr lang="en-US" altLang="en-US"/>
              <a:t>Low frequency transmission medium</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Twisted Pair Wires </a:t>
            </a:r>
          </a:p>
        </p:txBody>
      </p:sp>
      <p:sp>
        <p:nvSpPr>
          <p:cNvPr id="68611" name="Rectangle 3"/>
          <p:cNvSpPr>
            <a:spLocks noGrp="1" noChangeArrowheads="1"/>
          </p:cNvSpPr>
          <p:nvPr>
            <p:ph type="body" idx="1"/>
          </p:nvPr>
        </p:nvSpPr>
        <p:spPr/>
        <p:txBody>
          <a:bodyPr/>
          <a:lstStyle/>
          <a:p>
            <a:endParaRPr lang="en-US"/>
          </a:p>
        </p:txBody>
      </p:sp>
      <p:pic>
        <p:nvPicPr>
          <p:cNvPr id="68612" name="Picture 4" descr="Electrical-Cable-Twisted-Pair-"/>
          <p:cNvPicPr>
            <a:picLocks noChangeAspect="1" noChangeArrowheads="1"/>
          </p:cNvPicPr>
          <p:nvPr/>
        </p:nvPicPr>
        <p:blipFill>
          <a:blip r:embed="rId2" cstate="print"/>
          <a:srcRect/>
          <a:stretch>
            <a:fillRect/>
          </a:stretch>
        </p:blipFill>
        <p:spPr bwMode="auto">
          <a:xfrm>
            <a:off x="0" y="1600200"/>
            <a:ext cx="9144000" cy="5867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4000"/>
              <a:t>Twisted Pair Cable </a:t>
            </a:r>
            <a:br>
              <a:rPr lang="en-US" altLang="en-US" sz="4000"/>
            </a:br>
            <a:r>
              <a:rPr lang="en-US" altLang="en-US" sz="4000"/>
              <a:t>Classes </a:t>
            </a:r>
          </a:p>
        </p:txBody>
      </p:sp>
      <p:sp>
        <p:nvSpPr>
          <p:cNvPr id="14339" name="Rectangle 3"/>
          <p:cNvSpPr>
            <a:spLocks noGrp="1" noChangeArrowheads="1"/>
          </p:cNvSpPr>
          <p:nvPr>
            <p:ph type="body" idx="1"/>
          </p:nvPr>
        </p:nvSpPr>
        <p:spPr/>
        <p:txBody>
          <a:bodyPr/>
          <a:lstStyle/>
          <a:p>
            <a:r>
              <a:rPr lang="en-US" altLang="en-US"/>
              <a:t>STP (shielded twisted pair)</a:t>
            </a:r>
          </a:p>
          <a:p>
            <a:pPr lvl="2"/>
            <a:r>
              <a:rPr lang="en-US" altLang="en-US"/>
              <a:t>the pair is wrapped with metallic foil or braid to insulate the pair from electromagnetic interference</a:t>
            </a:r>
          </a:p>
          <a:p>
            <a:endParaRPr lang="en-US" altLang="en-US"/>
          </a:p>
          <a:p>
            <a:r>
              <a:rPr lang="en-US" altLang="en-US"/>
              <a:t>UTP (unshielded twisted pair)</a:t>
            </a:r>
          </a:p>
          <a:p>
            <a:pPr lvl="2"/>
            <a:r>
              <a:rPr lang="en-US" altLang="en-US"/>
              <a:t>each wire is insulated with plastic wrap, but the pair is encased in an outer covering</a:t>
            </a:r>
          </a:p>
        </p:txBody>
      </p:sp>
    </p:spTree>
  </p:cSld>
  <p:clrMapOvr>
    <a:masterClrMapping/>
  </p:clrMapOvr>
  <p:transition/>
</p:sld>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Mountain Top</Template>
  <TotalTime>129</TotalTime>
  <Words>1391</Words>
  <Application>Microsoft Office PowerPoint</Application>
  <PresentationFormat>On-screen Show (4:3)</PresentationFormat>
  <Paragraphs>238</Paragraphs>
  <Slides>43</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Times New Roman</vt:lpstr>
      <vt:lpstr>Arial</vt:lpstr>
      <vt:lpstr>Wingdings</vt:lpstr>
      <vt:lpstr>Times</vt:lpstr>
      <vt:lpstr>Mountain Top</vt:lpstr>
      <vt:lpstr>Drag 'n Draw</vt:lpstr>
      <vt:lpstr>THE TRANSMISSION MEDIA    </vt:lpstr>
      <vt:lpstr>TRANSMISSION MEDIA </vt:lpstr>
      <vt:lpstr>TRANSMISSION MEDIA </vt:lpstr>
      <vt:lpstr>Design Factors  for Transmission Media</vt:lpstr>
      <vt:lpstr>Electromagnetic Spectrum for Transmission Media</vt:lpstr>
      <vt:lpstr>Guided Transmission Media</vt:lpstr>
      <vt:lpstr>Twisted Pair Wires</vt:lpstr>
      <vt:lpstr>Twisted Pair Wires </vt:lpstr>
      <vt:lpstr>Twisted Pair Cable  Classes </vt:lpstr>
      <vt:lpstr>Twisted Pair Cable  Classes</vt:lpstr>
      <vt:lpstr>Ratings of Twisted Pair</vt:lpstr>
      <vt:lpstr>Twisted Pair Advantages</vt:lpstr>
      <vt:lpstr>Twisted Pair Disadvantages</vt:lpstr>
      <vt:lpstr>Coaxial Cable (or Coax)</vt:lpstr>
      <vt:lpstr>Coaxial Cable (or Coax)</vt:lpstr>
      <vt:lpstr>Coax Layers</vt:lpstr>
      <vt:lpstr>Coax Cable  Classes </vt:lpstr>
      <vt:lpstr>Thinnet </vt:lpstr>
      <vt:lpstr>Thicknet </vt:lpstr>
      <vt:lpstr>Thicknet </vt:lpstr>
      <vt:lpstr>Coax Advantages</vt:lpstr>
      <vt:lpstr>Coax Disadvantages</vt:lpstr>
      <vt:lpstr>Fiber Optic Cable</vt:lpstr>
      <vt:lpstr>Fiber Optic Layers</vt:lpstr>
      <vt:lpstr>The Fiber Optics</vt:lpstr>
      <vt:lpstr>Fiber Optic Types</vt:lpstr>
      <vt:lpstr>Fiber Optic Signals</vt:lpstr>
      <vt:lpstr>Fiber Optic Cable  Operation </vt:lpstr>
      <vt:lpstr>Optical Fiber Advantages</vt:lpstr>
      <vt:lpstr>Fiber Optic Disadvantages</vt:lpstr>
      <vt:lpstr>Wireless (Unguided Media) Transmission</vt:lpstr>
      <vt:lpstr>Wireless Examples</vt:lpstr>
      <vt:lpstr>Terrestrial Microwave</vt:lpstr>
      <vt:lpstr>Satellite Microwave Applications</vt:lpstr>
      <vt:lpstr>Microwave Transmission Disadvantages</vt:lpstr>
      <vt:lpstr>Satellite  Microwave Transmission</vt:lpstr>
      <vt:lpstr>Satellite Transmission Links</vt:lpstr>
      <vt:lpstr>Satellite Transmission Process</vt:lpstr>
      <vt:lpstr>Satellite Transmission Applications</vt:lpstr>
      <vt:lpstr>Principal Satellite Transmission Bands</vt:lpstr>
      <vt:lpstr>Fiber vs Satellite</vt:lpstr>
      <vt:lpstr>Radio</vt:lpstr>
      <vt:lpstr>Infrared</vt:lpstr>
    </vt:vector>
  </TitlesOfParts>
  <Company>Rochester Institute of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Transmission Media</dc:title>
  <dc:creator>Elizabeth Lane Lawley</dc:creator>
  <cp:lastModifiedBy>MAJID</cp:lastModifiedBy>
  <cp:revision>32</cp:revision>
  <dcterms:created xsi:type="dcterms:W3CDTF">2000-10-30T22:37:35Z</dcterms:created>
  <dcterms:modified xsi:type="dcterms:W3CDTF">2015-10-26T18:10:51Z</dcterms:modified>
</cp:coreProperties>
</file>