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6" r:id="rId5"/>
    <p:sldId id="285" r:id="rId6"/>
    <p:sldId id="257" r:id="rId7"/>
    <p:sldId id="273" r:id="rId8"/>
    <p:sldId id="258" r:id="rId9"/>
    <p:sldId id="274" r:id="rId10"/>
    <p:sldId id="259" r:id="rId11"/>
    <p:sldId id="276" r:id="rId12"/>
    <p:sldId id="277" r:id="rId13"/>
    <p:sldId id="275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72" r:id="rId22"/>
    <p:sldId id="286" r:id="rId23"/>
    <p:sldId id="26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274" autoAdjust="0"/>
  </p:normalViewPr>
  <p:slideViewPr>
    <p:cSldViewPr snapToGrid="0" showGuides="1">
      <p:cViewPr varScale="1">
        <p:scale>
          <a:sx n="74" d="100"/>
          <a:sy n="74" d="100"/>
        </p:scale>
        <p:origin x="33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17.12.2019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Interfaces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Oriented</a:t>
            </a:r>
          </a:p>
          <a:p>
            <a:r>
              <a:rPr lang="en-US" dirty="0"/>
              <a:t>Programming…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7C57D5B0-86E2-4C35-8BA0-052AA53FAAA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4182" r="141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b/w </a:t>
            </a:r>
            <a:br>
              <a:rPr lang="en-US" dirty="0"/>
            </a:br>
            <a:r>
              <a:rPr lang="en-US" dirty="0"/>
              <a:t>Interfaces and Inheritance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B6869B71-8A93-450A-B902-C13FD29C20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213" y="3294063"/>
            <a:ext cx="4365625" cy="23336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Inheritance</a:t>
            </a:r>
            <a:r>
              <a:rPr lang="en-US" sz="2000" dirty="0"/>
              <a:t> is a </a:t>
            </a:r>
            <a:r>
              <a:rPr lang="en-US" sz="2000" dirty="0">
                <a:solidFill>
                  <a:schemeClr val="accent3"/>
                </a:solidFill>
              </a:rPr>
              <a:t>way</a:t>
            </a:r>
            <a:r>
              <a:rPr lang="en-US" sz="2000" dirty="0"/>
              <a:t> how one class </a:t>
            </a:r>
            <a:r>
              <a:rPr lang="en-US" sz="2000" dirty="0">
                <a:solidFill>
                  <a:schemeClr val="accent1"/>
                </a:solidFill>
              </a:rPr>
              <a:t>extends</a:t>
            </a:r>
            <a:r>
              <a:rPr lang="en-US" sz="2000" dirty="0"/>
              <a:t> the </a:t>
            </a:r>
            <a:r>
              <a:rPr lang="en-US" sz="2000" dirty="0">
                <a:solidFill>
                  <a:schemeClr val="accent1"/>
                </a:solidFill>
              </a:rPr>
              <a:t>functionality</a:t>
            </a:r>
            <a:r>
              <a:rPr lang="en-US" sz="2000" dirty="0"/>
              <a:t> of </a:t>
            </a:r>
            <a:r>
              <a:rPr lang="en-US" sz="2000" dirty="0">
                <a:solidFill>
                  <a:schemeClr val="accent1"/>
                </a:solidFill>
              </a:rPr>
              <a:t>another</a:t>
            </a:r>
            <a:r>
              <a:rPr lang="en-US" sz="2000" dirty="0"/>
              <a:t> by </a:t>
            </a:r>
            <a:r>
              <a:rPr lang="en-US" sz="2000" dirty="0">
                <a:solidFill>
                  <a:schemeClr val="accent3"/>
                </a:solidFill>
              </a:rPr>
              <a:t>inheriting</a:t>
            </a:r>
            <a:r>
              <a:rPr lang="en-US" sz="2000" dirty="0"/>
              <a:t> it.</a:t>
            </a:r>
            <a:endParaRPr lang="ru-RU" sz="2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AA69BE76-B8F4-4179-B29F-22B4742DD4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>
              <a:buClr>
                <a:srgbClr val="D30F64"/>
              </a:buClr>
            </a:pP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Interface is a </a:t>
            </a:r>
            <a:r>
              <a:rPr lang="en-US" sz="2000" dirty="0">
                <a:solidFill>
                  <a:schemeClr val="accent3"/>
                </a:solidFill>
              </a:rPr>
              <a:t>collection of function </a:t>
            </a: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which defines a </a:t>
            </a:r>
            <a:r>
              <a:rPr lang="en-US" sz="2000" dirty="0">
                <a:solidFill>
                  <a:schemeClr val="accent1"/>
                </a:solidFill>
              </a:rPr>
              <a:t>contract</a:t>
            </a: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that any 'implementing' class should </a:t>
            </a:r>
            <a:r>
              <a:rPr lang="en-US" sz="2000" dirty="0">
                <a:solidFill>
                  <a:schemeClr val="accent2"/>
                </a:solidFill>
              </a:rPr>
              <a:t>override</a:t>
            </a: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those </a:t>
            </a:r>
            <a:r>
              <a:rPr lang="en-US" sz="2000" dirty="0">
                <a:solidFill>
                  <a:schemeClr val="accent3"/>
                </a:solidFill>
              </a:rPr>
              <a:t>functions</a:t>
            </a: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interfaces a part of inheritance?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188" y="2025896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Creator’s choice: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24AEEDB4-EB87-4639-9BAF-C8E5833EBB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213" y="2959593"/>
            <a:ext cx="9993145" cy="852554"/>
          </a:xfrm>
        </p:spPr>
        <p:txBody>
          <a:bodyPr>
            <a:normAutofit/>
          </a:bodyPr>
          <a:lstStyle/>
          <a:p>
            <a:r>
              <a:rPr lang="en-US" sz="2000" dirty="0"/>
              <a:t>Any class can </a:t>
            </a:r>
            <a:r>
              <a:rPr lang="en-US" sz="2000" dirty="0">
                <a:solidFill>
                  <a:schemeClr val="accent3"/>
                </a:solidFill>
              </a:rPr>
              <a:t>implement</a:t>
            </a:r>
            <a:r>
              <a:rPr lang="en-US" sz="2000" dirty="0"/>
              <a:t> a </a:t>
            </a:r>
            <a:r>
              <a:rPr lang="en-US" sz="2000" dirty="0">
                <a:solidFill>
                  <a:schemeClr val="accent1"/>
                </a:solidFill>
              </a:rPr>
              <a:t>particular interface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2"/>
                </a:solidFill>
              </a:rPr>
              <a:t>importantly</a:t>
            </a:r>
            <a:r>
              <a:rPr lang="en-US" sz="2000" dirty="0"/>
              <a:t> the </a:t>
            </a:r>
            <a:r>
              <a:rPr lang="en-US" sz="2000" dirty="0">
                <a:solidFill>
                  <a:schemeClr val="accent3"/>
                </a:solidFill>
              </a:rPr>
              <a:t>interfaces</a:t>
            </a:r>
            <a:r>
              <a:rPr lang="en-US" sz="2000" dirty="0"/>
              <a:t> are not a part of </a:t>
            </a:r>
            <a:r>
              <a:rPr lang="en-US" sz="2000" dirty="0">
                <a:solidFill>
                  <a:schemeClr val="accent3"/>
                </a:solidFill>
              </a:rPr>
              <a:t>class hierarchy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DB4788C-A961-484A-95D3-AC57FEF12ADC}"/>
              </a:ext>
            </a:extLst>
          </p:cNvPr>
          <p:cNvSpPr/>
          <p:nvPr/>
        </p:nvSpPr>
        <p:spPr>
          <a:xfrm>
            <a:off x="993188" y="5344905"/>
            <a:ext cx="637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Note: Class Hierarchy exists when 1 class extends another…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2E39AA6-4107-466B-9305-A9DFD6EADDDC}"/>
              </a:ext>
            </a:extLst>
          </p:cNvPr>
          <p:cNvSpPr/>
          <p:nvPr/>
        </p:nvSpPr>
        <p:spPr>
          <a:xfrm>
            <a:off x="993188" y="3784046"/>
            <a:ext cx="57246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Inheritance: </a:t>
            </a:r>
            <a:r>
              <a:rPr lang="en-US" dirty="0">
                <a:solidFill>
                  <a:schemeClr val="tx2"/>
                </a:solidFill>
              </a:rPr>
              <a:t>class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Son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Father</a:t>
            </a:r>
            <a:r>
              <a:rPr lang="en-US" dirty="0">
                <a:solidFill>
                  <a:schemeClr val="accent3"/>
                </a:solidFill>
              </a:rPr>
              <a:t> { };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So, </a:t>
            </a:r>
            <a:r>
              <a:rPr lang="en-US" dirty="0">
                <a:solidFill>
                  <a:srgbClr val="00B050"/>
                </a:solidFill>
              </a:rPr>
              <a:t>Father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/>
              <a:t>newFather</a:t>
            </a:r>
            <a:r>
              <a:rPr lang="en-US" dirty="0">
                <a:solidFill>
                  <a:schemeClr val="accent3"/>
                </a:solidFill>
              </a:rPr>
              <a:t> = </a:t>
            </a:r>
            <a:r>
              <a:rPr lang="en-US" dirty="0">
                <a:solidFill>
                  <a:schemeClr val="tx2"/>
                </a:solidFill>
              </a:rPr>
              <a:t>new</a:t>
            </a:r>
            <a:r>
              <a:rPr lang="en-US" dirty="0">
                <a:solidFill>
                  <a:schemeClr val="accent3"/>
                </a:solidFill>
              </a:rPr>
              <a:t> Son();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// Class </a:t>
            </a:r>
            <a:r>
              <a:rPr lang="en-US" dirty="0">
                <a:solidFill>
                  <a:srgbClr val="00B050"/>
                </a:solidFill>
              </a:rPr>
              <a:t>Son</a:t>
            </a:r>
            <a:r>
              <a:rPr lang="en-US" dirty="0">
                <a:solidFill>
                  <a:schemeClr val="accent3"/>
                </a:solidFill>
              </a:rPr>
              <a:t> can act as </a:t>
            </a:r>
            <a:r>
              <a:rPr lang="en-US" dirty="0">
                <a:solidFill>
                  <a:srgbClr val="00B050"/>
                </a:solidFill>
              </a:rPr>
              <a:t>Father</a:t>
            </a:r>
            <a:r>
              <a:rPr lang="en-US" dirty="0">
                <a:solidFill>
                  <a:schemeClr val="accent3"/>
                </a:solidFill>
              </a:rPr>
              <a:t> in forms of “</a:t>
            </a:r>
            <a:r>
              <a:rPr lang="en-US" dirty="0" err="1"/>
              <a:t>newFather</a:t>
            </a:r>
            <a:r>
              <a:rPr lang="en-US" dirty="0">
                <a:solidFill>
                  <a:schemeClr val="accent3"/>
                </a:solidFill>
              </a:rPr>
              <a:t>”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946D4B0-10B4-4828-8A01-AFB5345C75F7}"/>
              </a:ext>
            </a:extLst>
          </p:cNvPr>
          <p:cNvSpPr/>
          <p:nvPr/>
        </p:nvSpPr>
        <p:spPr>
          <a:xfrm>
            <a:off x="7792103" y="3574966"/>
            <a:ext cx="34067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Interface: </a:t>
            </a:r>
          </a:p>
          <a:p>
            <a:r>
              <a:rPr lang="en-US" dirty="0">
                <a:solidFill>
                  <a:schemeClr val="tx2"/>
                </a:solidFill>
              </a:rPr>
              <a:t>Interface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{ };</a:t>
            </a:r>
          </a:p>
          <a:p>
            <a:r>
              <a:rPr lang="en-US" dirty="0">
                <a:solidFill>
                  <a:schemeClr val="tx2"/>
                </a:solidFill>
              </a:rPr>
              <a:t>interface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B : A</a:t>
            </a:r>
            <a:r>
              <a:rPr lang="en-US" dirty="0">
                <a:solidFill>
                  <a:schemeClr val="accent2"/>
                </a:solidFill>
              </a:rPr>
              <a:t> { };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>
                <a:solidFill>
                  <a:schemeClr val="tx2"/>
                </a:solidFill>
              </a:rPr>
              <a:t>new</a:t>
            </a:r>
            <a:r>
              <a:rPr lang="en-US" dirty="0">
                <a:solidFill>
                  <a:schemeClr val="accent2"/>
                </a:solidFill>
              </a:rPr>
              <a:t> B(); // </a:t>
            </a:r>
            <a:r>
              <a:rPr lang="en-US" dirty="0">
                <a:solidFill>
                  <a:schemeClr val="accent3"/>
                </a:solidFill>
              </a:rPr>
              <a:t>Error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// B can not act as A</a:t>
            </a:r>
          </a:p>
        </p:txBody>
      </p:sp>
    </p:spTree>
    <p:extLst>
      <p:ext uri="{BB962C8B-B14F-4D97-AF65-F5344CB8AC3E}">
        <p14:creationId xmlns:p14="http://schemas.microsoft.com/office/powerpoint/2010/main" val="216476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why are they considered as similar to inheritance?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188" y="2025896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Logical explanation: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24AEEDB4-EB87-4639-9BAF-C8E5833EBB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213" y="2959593"/>
            <a:ext cx="9993145" cy="852554"/>
          </a:xfrm>
        </p:spPr>
        <p:txBody>
          <a:bodyPr>
            <a:normAutofit/>
          </a:bodyPr>
          <a:lstStyle/>
          <a:p>
            <a:r>
              <a:rPr lang="en-US" sz="2000" dirty="0"/>
              <a:t>Use of </a:t>
            </a:r>
            <a:r>
              <a:rPr lang="en-US" sz="2000" dirty="0">
                <a:solidFill>
                  <a:schemeClr val="accent3"/>
                </a:solidFill>
              </a:rPr>
              <a:t>Interface</a:t>
            </a:r>
            <a:r>
              <a:rPr lang="en-US" sz="2000" dirty="0"/>
              <a:t> is </a:t>
            </a:r>
            <a:r>
              <a:rPr lang="en-US" sz="2000" dirty="0">
                <a:solidFill>
                  <a:schemeClr val="tx2"/>
                </a:solidFill>
              </a:rPr>
              <a:t>similar to inheritance </a:t>
            </a:r>
            <a:r>
              <a:rPr lang="en-US" sz="2000" dirty="0"/>
              <a:t>in a </a:t>
            </a:r>
            <a:r>
              <a:rPr lang="en-US" sz="2000" dirty="0">
                <a:solidFill>
                  <a:schemeClr val="tx2"/>
                </a:solidFill>
              </a:rPr>
              <a:t>sense</a:t>
            </a:r>
            <a:r>
              <a:rPr lang="en-US" sz="2000" dirty="0"/>
              <a:t> that it enables us to implement some functionality that the </a:t>
            </a:r>
            <a:r>
              <a:rPr lang="en-US" sz="2000" dirty="0">
                <a:solidFill>
                  <a:schemeClr val="accent2"/>
                </a:solidFill>
              </a:rPr>
              <a:t>implementing class </a:t>
            </a:r>
            <a:r>
              <a:rPr lang="en-US" sz="2000" dirty="0"/>
              <a:t>already </a:t>
            </a:r>
            <a:r>
              <a:rPr lang="en-US" sz="2000" dirty="0">
                <a:solidFill>
                  <a:schemeClr val="accent3"/>
                </a:solidFill>
              </a:rPr>
              <a:t>doesn’t contain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74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defining Interfaces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188" y="2025896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Creator’s Choice: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24AEEDB4-EB87-4639-9BAF-C8E5833EBB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213" y="2959593"/>
            <a:ext cx="9993145" cy="2282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interface</a:t>
            </a:r>
            <a:r>
              <a:rPr lang="en-US" sz="2000" dirty="0"/>
              <a:t> &lt;</a:t>
            </a:r>
            <a:r>
              <a:rPr lang="en-US" sz="2000" dirty="0">
                <a:solidFill>
                  <a:schemeClr val="accent2"/>
                </a:solidFill>
              </a:rPr>
              <a:t>I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interface_name</a:t>
            </a:r>
            <a:r>
              <a:rPr lang="en-US" sz="2000" dirty="0"/>
              <a:t>)&gt; {</a:t>
            </a:r>
          </a:p>
          <a:p>
            <a:pPr marL="0" indent="0">
              <a:buNone/>
            </a:pPr>
            <a:r>
              <a:rPr lang="en-US" sz="2000" dirty="0"/>
              <a:t>	// methods &amp; constant declarations…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9281E5-E81D-4596-A5D1-896DD746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012" y="3948110"/>
            <a:ext cx="4894159" cy="22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03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Example Activity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2DF9AB8-A747-428D-A412-3E05A01C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6" y="2128837"/>
            <a:ext cx="4975414" cy="33704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88A698B-1DA4-4160-988A-4AD9C91E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53" y="2123605"/>
            <a:ext cx="4536878" cy="19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2354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Example Activity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0292" y="6224914"/>
            <a:ext cx="4114800" cy="365125"/>
          </a:xfrm>
        </p:spPr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6A07B3-C121-420B-9950-8ECC90DB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2" y="1884471"/>
            <a:ext cx="4833951" cy="4192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01550F-2D09-477B-AF98-378E1C6A7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16" y="1884471"/>
            <a:ext cx="4991568" cy="41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3927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Example Activity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0292" y="6224914"/>
            <a:ext cx="4114800" cy="365125"/>
          </a:xfrm>
        </p:spPr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109F96-15AE-4FD8-9237-91C7DB4E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880785"/>
            <a:ext cx="6747597" cy="37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5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Example Activity(Result)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0292" y="6224914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90B9AB6-BE8C-4872-B25C-9E4A0B4A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33" y="1926821"/>
            <a:ext cx="6139534" cy="42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A5F82C66-3BC6-4A41-A2C9-730F250EB720}"/>
              </a:ext>
            </a:extLst>
          </p:cNvPr>
          <p:cNvSpPr txBox="1">
            <a:spLocks/>
          </p:cNvSpPr>
          <p:nvPr/>
        </p:nvSpPr>
        <p:spPr>
          <a:xfrm>
            <a:off x="1570741" y="2956251"/>
            <a:ext cx="9050518" cy="94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Or anything you’d like to share?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Friendly Programming advice…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BB0C38CD-A800-4A4E-9FA5-03AA5A4B30FE}"/>
              </a:ext>
            </a:extLst>
          </p:cNvPr>
          <p:cNvSpPr txBox="1">
            <a:spLocks/>
          </p:cNvSpPr>
          <p:nvPr/>
        </p:nvSpPr>
        <p:spPr>
          <a:xfrm>
            <a:off x="682424" y="1903526"/>
            <a:ext cx="9993145" cy="8525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Life is full of </a:t>
            </a:r>
            <a:r>
              <a:rPr lang="en-US" sz="2000" dirty="0">
                <a:solidFill>
                  <a:schemeClr val="accent3"/>
                </a:solidFill>
              </a:rPr>
              <a:t>End Less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miracles.</a:t>
            </a:r>
            <a:r>
              <a:rPr lang="en-US" sz="2000" dirty="0"/>
              <a:t> So never stop at “What you already know” </a:t>
            </a:r>
            <a:r>
              <a:rPr lang="en-US" sz="2000" dirty="0">
                <a:solidFill>
                  <a:schemeClr val="accent2"/>
                </a:solidFill>
              </a:rPr>
              <a:t>Keep on exploring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032F40E-4837-42B5-85E3-8600272CCCC3}"/>
              </a:ext>
            </a:extLst>
          </p:cNvPr>
          <p:cNvSpPr txBox="1">
            <a:spLocks/>
          </p:cNvSpPr>
          <p:nvPr/>
        </p:nvSpPr>
        <p:spPr>
          <a:xfrm>
            <a:off x="682423" y="2756080"/>
            <a:ext cx="4649431" cy="4250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For example: Let’s talk about number “0”.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8044F31A-E4E5-4339-B094-8B38E7A187C8}"/>
              </a:ext>
            </a:extLst>
          </p:cNvPr>
          <p:cNvSpPr txBox="1">
            <a:spLocks/>
          </p:cNvSpPr>
          <p:nvPr/>
        </p:nvSpPr>
        <p:spPr>
          <a:xfrm>
            <a:off x="682422" y="3464418"/>
            <a:ext cx="4366095" cy="4250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(Anything) x 0 = Nothing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FDDC45A2-B81A-4512-9F41-5894E8FBEA04}"/>
              </a:ext>
            </a:extLst>
          </p:cNvPr>
          <p:cNvSpPr txBox="1">
            <a:spLocks/>
          </p:cNvSpPr>
          <p:nvPr/>
        </p:nvSpPr>
        <p:spPr>
          <a:xfrm>
            <a:off x="682421" y="4036185"/>
            <a:ext cx="7869151" cy="4250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(Anything) / 0 = (Infinite possibilities, Unknown, Something)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1A688071-404B-4B48-997E-9447264EAA2D}"/>
              </a:ext>
            </a:extLst>
          </p:cNvPr>
          <p:cNvSpPr txBox="1">
            <a:spLocks/>
          </p:cNvSpPr>
          <p:nvPr/>
        </p:nvSpPr>
        <p:spPr>
          <a:xfrm>
            <a:off x="682421" y="4636661"/>
            <a:ext cx="7869151" cy="4250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Life Cycle: 0 &lt;=&gt; 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E1ADB0B8-996D-444A-974B-3E5FE0725DB0}"/>
              </a:ext>
            </a:extLst>
          </p:cNvPr>
          <p:cNvSpPr txBox="1">
            <a:spLocks/>
          </p:cNvSpPr>
          <p:nvPr/>
        </p:nvSpPr>
        <p:spPr>
          <a:xfrm>
            <a:off x="682420" y="5237137"/>
            <a:ext cx="7869151" cy="4250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Your brain: 0 =&gt; 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xmlns="" id="{75D091DD-45BD-444E-B189-E597B9784EB9}"/>
              </a:ext>
            </a:extLst>
          </p:cNvPr>
          <p:cNvSpPr txBox="1">
            <a:spLocks/>
          </p:cNvSpPr>
          <p:nvPr/>
        </p:nvSpPr>
        <p:spPr>
          <a:xfrm>
            <a:off x="682420" y="5741292"/>
            <a:ext cx="9050518" cy="94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Main point is, be creative…</a:t>
            </a:r>
          </a:p>
        </p:txBody>
      </p:sp>
    </p:spTree>
    <p:extLst>
      <p:ext uri="{BB962C8B-B14F-4D97-AF65-F5344CB8AC3E}">
        <p14:creationId xmlns:p14="http://schemas.microsoft.com/office/powerpoint/2010/main" val="37794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DCC0EF-AA69-4D1D-BB3E-3D568CC4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Going on a programming tour?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2B2B93-7E2D-41AB-A08C-23E620E4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D0B694-F3E6-4429-8FAD-DFC3CE70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D592EED3-180C-48F9-BD27-AA4B82536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638" y="793750"/>
            <a:ext cx="9144000" cy="655638"/>
          </a:xfrm>
        </p:spPr>
        <p:txBody>
          <a:bodyPr/>
          <a:lstStyle/>
          <a:p>
            <a:r>
              <a:rPr lang="en-US" dirty="0"/>
              <a:t>Table of contents: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54D4F8F-6576-4841-B03B-3B1DE1B2C03D}"/>
              </a:ext>
            </a:extLst>
          </p:cNvPr>
          <p:cNvSpPr txBox="1">
            <a:spLocks/>
          </p:cNvSpPr>
          <p:nvPr/>
        </p:nvSpPr>
        <p:spPr>
          <a:xfrm>
            <a:off x="782638" y="2373274"/>
            <a:ext cx="6609835" cy="40404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</a:rPr>
              <a:t>What is an Interface?</a:t>
            </a:r>
            <a:endParaRPr lang="en-US" sz="2000" dirty="0"/>
          </a:p>
          <a:p>
            <a:r>
              <a:rPr lang="en-US" sz="2000" dirty="0">
                <a:solidFill>
                  <a:schemeClr val="accent3"/>
                </a:solidFill>
              </a:rPr>
              <a:t>Why do we use them?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Limitations of Interfaces.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Difference b/w Interfaces and Abstract Classes.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Similarities b/w Interfaces and Abstract Classes.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Comparison b/w Interface and Inheritance.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Syntax for defining an </a:t>
            </a:r>
            <a:r>
              <a:rPr lang="en-US" sz="2000" dirty="0">
                <a:solidFill>
                  <a:schemeClr val="tx1"/>
                </a:solidFill>
              </a:rPr>
              <a:t>Interface.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 code activity.</a:t>
            </a:r>
          </a:p>
        </p:txBody>
      </p:sp>
    </p:spTree>
    <p:extLst>
      <p:ext uri="{BB962C8B-B14F-4D97-AF65-F5344CB8AC3E}">
        <p14:creationId xmlns:p14="http://schemas.microsoft.com/office/powerpoint/2010/main" val="747127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658" y="1969306"/>
            <a:ext cx="4367531" cy="524711"/>
          </a:xfrm>
        </p:spPr>
        <p:txBody>
          <a:bodyPr/>
          <a:lstStyle/>
          <a:p>
            <a:r>
              <a:rPr lang="en-US" dirty="0"/>
              <a:t>Have a nice day!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xmlns="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xmlns="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1" y="908050"/>
            <a:ext cx="5012518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Interface?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050475"/>
            <a:ext cx="5958625" cy="789239"/>
          </a:xfrm>
        </p:spPr>
        <p:txBody>
          <a:bodyPr>
            <a:normAutofit/>
          </a:bodyPr>
          <a:lstStyle/>
          <a:p>
            <a:r>
              <a:rPr lang="en-US" dirty="0"/>
              <a:t>“An </a:t>
            </a:r>
            <a:r>
              <a:rPr lang="en-US" dirty="0">
                <a:solidFill>
                  <a:schemeClr val="accent2"/>
                </a:solidFill>
              </a:rPr>
              <a:t>interface</a:t>
            </a:r>
            <a:r>
              <a:rPr lang="en-US" dirty="0"/>
              <a:t> is a </a:t>
            </a:r>
            <a:r>
              <a:rPr lang="en-US" dirty="0">
                <a:solidFill>
                  <a:schemeClr val="accent2"/>
                </a:solidFill>
              </a:rPr>
              <a:t>logical structure </a:t>
            </a:r>
            <a:r>
              <a:rPr lang="en-US" dirty="0"/>
              <a:t>that</a:t>
            </a:r>
          </a:p>
          <a:p>
            <a:r>
              <a:rPr lang="en-US" dirty="0"/>
              <a:t>Provides a </a:t>
            </a:r>
            <a:r>
              <a:rPr lang="en-US" dirty="0">
                <a:solidFill>
                  <a:schemeClr val="accent2"/>
                </a:solidFill>
              </a:rPr>
              <a:t>specification</a:t>
            </a:r>
            <a:r>
              <a:rPr lang="en-US" dirty="0"/>
              <a:t> rather than </a:t>
            </a: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4179115"/>
            <a:ext cx="5958625" cy="1118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</a:t>
            </a:r>
            <a:r>
              <a:rPr lang="en-US" sz="2400" dirty="0">
                <a:solidFill>
                  <a:schemeClr val="accent2"/>
                </a:solidFill>
              </a:rPr>
              <a:t>enforces</a:t>
            </a:r>
            <a:r>
              <a:rPr lang="en-US" sz="2400" dirty="0"/>
              <a:t> us to implement the certain specified </a:t>
            </a:r>
            <a:r>
              <a:rPr lang="en-US" sz="2400" dirty="0">
                <a:solidFill>
                  <a:schemeClr val="accent2"/>
                </a:solidFill>
              </a:rPr>
              <a:t>methods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accent2"/>
                </a:solidFill>
              </a:rPr>
              <a:t>properties</a:t>
            </a:r>
            <a:r>
              <a:rPr lang="en-US" sz="2400" dirty="0"/>
              <a:t> to the </a:t>
            </a:r>
            <a:r>
              <a:rPr lang="en-US" sz="2400" dirty="0">
                <a:solidFill>
                  <a:schemeClr val="accent2"/>
                </a:solidFill>
              </a:rPr>
              <a:t>inheriting class</a:t>
            </a:r>
            <a:r>
              <a:rPr lang="en-US" sz="2400" dirty="0"/>
              <a:t>…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077409-4A01-458F-9F55-9DFBCBFC3A54}"/>
              </a:ext>
            </a:extLst>
          </p:cNvPr>
          <p:cNvSpPr/>
          <p:nvPr/>
        </p:nvSpPr>
        <p:spPr>
          <a:xfrm>
            <a:off x="6096000" y="3198167"/>
            <a:ext cx="6083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 tells us </a:t>
            </a:r>
            <a:r>
              <a:rPr lang="en-US" sz="2400" dirty="0">
                <a:solidFill>
                  <a:schemeClr val="accent2"/>
                </a:solidFill>
              </a:rPr>
              <a:t>“what to do”</a:t>
            </a:r>
            <a:r>
              <a:rPr lang="en-US" sz="2400" dirty="0"/>
              <a:t> but not </a:t>
            </a:r>
            <a:r>
              <a:rPr lang="en-US" sz="2400" dirty="0">
                <a:solidFill>
                  <a:schemeClr val="accent2"/>
                </a:solidFill>
              </a:rPr>
              <a:t>“how to do”</a:t>
            </a:r>
            <a:r>
              <a:rPr lang="en-US" sz="2400" dirty="0"/>
              <a:t> it.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04" y="1231900"/>
            <a:ext cx="6284890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we use interfaces?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5842" y="2415807"/>
            <a:ext cx="5344952" cy="782639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C#</a:t>
            </a:r>
            <a:r>
              <a:rPr lang="en-US" b="0" dirty="0"/>
              <a:t> does not allow </a:t>
            </a:r>
            <a:r>
              <a:rPr lang="en-US" b="0" dirty="0">
                <a:solidFill>
                  <a:srgbClr val="00B050"/>
                </a:solidFill>
              </a:rPr>
              <a:t>multiple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inheritance</a:t>
            </a:r>
            <a:r>
              <a:rPr lang="en-US" b="0" dirty="0"/>
              <a:t>… </a:t>
            </a:r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xmlns="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842" y="6332860"/>
            <a:ext cx="3908793" cy="365125"/>
          </a:xfrm>
        </p:spPr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xmlns="" id="{322CAAA1-B277-4648-AFA5-C76598809D12}"/>
              </a:ext>
            </a:extLst>
          </p:cNvPr>
          <p:cNvSpPr txBox="1">
            <a:spLocks/>
          </p:cNvSpPr>
          <p:nvPr/>
        </p:nvSpPr>
        <p:spPr>
          <a:xfrm>
            <a:off x="205842" y="3198446"/>
            <a:ext cx="1841899" cy="46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0B050"/>
                </a:solidFill>
              </a:rPr>
              <a:t>For example: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xmlns="" id="{09339FC5-8E6B-4BDE-9935-BD49EC04582E}"/>
              </a:ext>
            </a:extLst>
          </p:cNvPr>
          <p:cNvSpPr txBox="1">
            <a:spLocks/>
          </p:cNvSpPr>
          <p:nvPr/>
        </p:nvSpPr>
        <p:spPr>
          <a:xfrm>
            <a:off x="180304" y="3599716"/>
            <a:ext cx="2550017" cy="3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You can’t do this in </a:t>
            </a:r>
            <a:r>
              <a:rPr lang="en-US" b="0" dirty="0">
                <a:solidFill>
                  <a:schemeClr val="accent3"/>
                </a:solidFill>
              </a:rPr>
              <a:t>C#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F83FFA-55B3-41FE-8E6E-2C1191E8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1" y="3894386"/>
            <a:ext cx="3848100" cy="1695450"/>
          </a:xfrm>
          <a:prstGeom prst="rect">
            <a:avLst/>
          </a:prstGeom>
        </p:spPr>
      </p:pic>
      <p:sp>
        <p:nvSpPr>
          <p:cNvPr id="11" name="Text Placeholder 23">
            <a:extLst>
              <a:ext uri="{FF2B5EF4-FFF2-40B4-BE49-F238E27FC236}">
                <a16:creationId xmlns:a16="http://schemas.microsoft.com/office/drawing/2014/main" xmlns="" id="{A383D850-B54E-4A7E-9CE7-E6B45F83CF9B}"/>
              </a:ext>
            </a:extLst>
          </p:cNvPr>
          <p:cNvSpPr txBox="1">
            <a:spLocks/>
          </p:cNvSpPr>
          <p:nvPr/>
        </p:nvSpPr>
        <p:spPr>
          <a:xfrm>
            <a:off x="205842" y="5784546"/>
            <a:ext cx="5344952" cy="782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</a:rPr>
              <a:t>So the solution is to implement </a:t>
            </a:r>
            <a:r>
              <a:rPr lang="en-US" b="0" dirty="0">
                <a:solidFill>
                  <a:schemeClr val="tx2"/>
                </a:solidFill>
              </a:rPr>
              <a:t>Base 2</a:t>
            </a:r>
            <a:r>
              <a:rPr lang="en-US" b="0" dirty="0">
                <a:solidFill>
                  <a:schemeClr val="accent2"/>
                </a:solidFill>
              </a:rPr>
              <a:t> class as an interface…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001571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13" grpId="0"/>
      <p:bldP spid="1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04" y="1231900"/>
            <a:ext cx="6284890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we use interfaces?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5842" y="2415807"/>
            <a:ext cx="5344952" cy="782639"/>
          </a:xfrm>
        </p:spPr>
        <p:txBody>
          <a:bodyPr/>
          <a:lstStyle/>
          <a:p>
            <a:r>
              <a:rPr lang="en-US" b="0" dirty="0"/>
              <a:t>Programmers use </a:t>
            </a:r>
            <a:r>
              <a:rPr lang="en-US" b="0" dirty="0">
                <a:solidFill>
                  <a:schemeClr val="accent2"/>
                </a:solidFill>
              </a:rPr>
              <a:t>interfaces</a:t>
            </a:r>
            <a:r>
              <a:rPr lang="en-US" b="0" dirty="0"/>
              <a:t> in order to </a:t>
            </a:r>
            <a:r>
              <a:rPr lang="en-US" b="0" dirty="0">
                <a:solidFill>
                  <a:schemeClr val="accent2"/>
                </a:solidFill>
              </a:rPr>
              <a:t>restrict</a:t>
            </a:r>
            <a:r>
              <a:rPr lang="en-US" b="0" dirty="0"/>
              <a:t> that certain </a:t>
            </a:r>
            <a:r>
              <a:rPr lang="en-US" b="0" dirty="0">
                <a:solidFill>
                  <a:schemeClr val="accent2"/>
                </a:solidFill>
              </a:rPr>
              <a:t>specified functionality</a:t>
            </a:r>
            <a:r>
              <a:rPr lang="en-US" b="0" dirty="0"/>
              <a:t> should must be implemented when </a:t>
            </a:r>
            <a:r>
              <a:rPr lang="en-US" b="0" dirty="0">
                <a:solidFill>
                  <a:schemeClr val="accent2"/>
                </a:solidFill>
              </a:rPr>
              <a:t>inherited</a:t>
            </a:r>
            <a:r>
              <a:rPr lang="en-US" b="0" dirty="0"/>
              <a:t>.</a:t>
            </a:r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xmlns="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xmlns="" id="{322CAAA1-B277-4648-AFA5-C76598809D12}"/>
              </a:ext>
            </a:extLst>
          </p:cNvPr>
          <p:cNvSpPr txBox="1">
            <a:spLocks/>
          </p:cNvSpPr>
          <p:nvPr/>
        </p:nvSpPr>
        <p:spPr>
          <a:xfrm>
            <a:off x="205842" y="3592147"/>
            <a:ext cx="5344952" cy="1211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accent3"/>
                </a:solidFill>
              </a:rPr>
              <a:t>For example:</a:t>
            </a:r>
          </a:p>
          <a:p>
            <a:r>
              <a:rPr lang="en-US" b="0" dirty="0"/>
              <a:t>You’ve created some </a:t>
            </a:r>
            <a:r>
              <a:rPr lang="en-US" b="0" dirty="0">
                <a:solidFill>
                  <a:schemeClr val="accent2"/>
                </a:solidFill>
              </a:rPr>
              <a:t>library</a:t>
            </a:r>
            <a:r>
              <a:rPr lang="en-US" b="0" dirty="0"/>
              <a:t> and you want other developers to implement some certain </a:t>
            </a:r>
            <a:r>
              <a:rPr lang="en-US" b="0" dirty="0">
                <a:solidFill>
                  <a:schemeClr val="accent2"/>
                </a:solidFill>
              </a:rPr>
              <a:t>methods </a:t>
            </a:r>
            <a:r>
              <a:rPr lang="en-US" b="0" dirty="0"/>
              <a:t>/ </a:t>
            </a:r>
            <a:r>
              <a:rPr lang="en-US" b="0" dirty="0">
                <a:solidFill>
                  <a:schemeClr val="accent2"/>
                </a:solidFill>
              </a:rPr>
              <a:t>functionality</a:t>
            </a:r>
            <a:r>
              <a:rPr lang="en-US" b="0" dirty="0"/>
              <a:t> during </a:t>
            </a:r>
            <a:r>
              <a:rPr lang="en-US" b="0" dirty="0">
                <a:solidFill>
                  <a:schemeClr val="accent2"/>
                </a:solidFill>
              </a:rPr>
              <a:t>inheritance</a:t>
            </a:r>
            <a:r>
              <a:rPr lang="en-US" b="0" dirty="0"/>
              <a:t>.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xmlns="" id="{09339FC5-8E6B-4BDE-9935-BD49EC04582E}"/>
              </a:ext>
            </a:extLst>
          </p:cNvPr>
          <p:cNvSpPr txBox="1">
            <a:spLocks/>
          </p:cNvSpPr>
          <p:nvPr/>
        </p:nvSpPr>
        <p:spPr>
          <a:xfrm>
            <a:off x="180304" y="4768658"/>
            <a:ext cx="5344952" cy="1211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Because </a:t>
            </a:r>
            <a:r>
              <a:rPr lang="en-US" b="0" dirty="0">
                <a:solidFill>
                  <a:schemeClr val="accent2"/>
                </a:solidFill>
              </a:rPr>
              <a:t>without this functionality </a:t>
            </a:r>
            <a:r>
              <a:rPr lang="en-US" b="0" dirty="0"/>
              <a:t>the </a:t>
            </a:r>
            <a:r>
              <a:rPr lang="en-US" b="0" dirty="0">
                <a:solidFill>
                  <a:schemeClr val="accent2"/>
                </a:solidFill>
              </a:rPr>
              <a:t>inheritance</a:t>
            </a:r>
            <a:r>
              <a:rPr lang="en-US" b="0" dirty="0"/>
              <a:t> would be </a:t>
            </a:r>
            <a:r>
              <a:rPr lang="en-US" b="0" dirty="0">
                <a:solidFill>
                  <a:schemeClr val="accent2"/>
                </a:solidFill>
              </a:rPr>
              <a:t>useless</a:t>
            </a:r>
            <a:r>
              <a:rPr lang="en-US" b="0" dirty="0"/>
              <a:t> so you </a:t>
            </a:r>
            <a:r>
              <a:rPr lang="en-US" b="0" dirty="0">
                <a:solidFill>
                  <a:schemeClr val="accent2"/>
                </a:solidFill>
              </a:rPr>
              <a:t>restrict</a:t>
            </a:r>
            <a:r>
              <a:rPr lang="en-US" b="0" dirty="0"/>
              <a:t> the </a:t>
            </a:r>
            <a:r>
              <a:rPr lang="en-US" b="0" dirty="0">
                <a:solidFill>
                  <a:schemeClr val="accent2"/>
                </a:solidFill>
              </a:rPr>
              <a:t>implementation as mandatory </a:t>
            </a:r>
            <a:r>
              <a:rPr lang="en-US" b="0" dirty="0"/>
              <a:t>for other developers. </a:t>
            </a:r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1217" y="1941463"/>
            <a:ext cx="7456866" cy="36512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C# Interfaces limitations:</a:t>
            </a:r>
            <a:endParaRPr lang="ru-RU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84968" y="2885366"/>
            <a:ext cx="6647674" cy="2333625"/>
          </a:xfrm>
        </p:spPr>
        <p:txBody>
          <a:bodyPr>
            <a:normAutofit/>
          </a:bodyPr>
          <a:lstStyle/>
          <a:p>
            <a:r>
              <a:rPr lang="en-US" sz="2000" dirty="0"/>
              <a:t>Interfaces cannot have data members.</a:t>
            </a:r>
          </a:p>
          <a:p>
            <a:r>
              <a:rPr lang="en-US" sz="2000" dirty="0"/>
              <a:t>They can’t define Constructors, destructors.</a:t>
            </a:r>
          </a:p>
          <a:p>
            <a:r>
              <a:rPr lang="en-US" sz="2000" dirty="0"/>
              <a:t>No member can be declared static.</a:t>
            </a:r>
            <a:endParaRPr lang="ru-RU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b/w interfaces and abstract classes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Classes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24AEEDB4-EB87-4639-9BAF-C8E5833EBB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213" y="3294063"/>
            <a:ext cx="4365625" cy="2333625"/>
          </a:xfrm>
        </p:spPr>
        <p:txBody>
          <a:bodyPr>
            <a:normAutofit/>
          </a:bodyPr>
          <a:lstStyle/>
          <a:p>
            <a:r>
              <a:rPr lang="en-US" sz="2000" dirty="0"/>
              <a:t>Interfaces </a:t>
            </a:r>
            <a:r>
              <a:rPr lang="en-US" sz="2000" dirty="0">
                <a:solidFill>
                  <a:schemeClr val="tx2"/>
                </a:solidFill>
              </a:rPr>
              <a:t>cannot contain </a:t>
            </a:r>
            <a:r>
              <a:rPr lang="en-US" sz="2000" dirty="0"/>
              <a:t>any </a:t>
            </a:r>
            <a:r>
              <a:rPr lang="en-US" sz="2000" dirty="0">
                <a:solidFill>
                  <a:schemeClr val="tx2"/>
                </a:solidFill>
              </a:rPr>
              <a:t>implementation</a:t>
            </a:r>
            <a:r>
              <a:rPr lang="en-US" sz="2000" dirty="0"/>
              <a:t>.</a:t>
            </a:r>
          </a:p>
          <a:p>
            <a:r>
              <a:rPr lang="en-US" sz="2000" dirty="0"/>
              <a:t>They can’t declare </a:t>
            </a:r>
            <a:r>
              <a:rPr lang="en-US" sz="2000" dirty="0">
                <a:solidFill>
                  <a:schemeClr val="tx2"/>
                </a:solidFill>
              </a:rPr>
              <a:t>non-public</a:t>
            </a:r>
            <a:r>
              <a:rPr lang="en-US" sz="2000" dirty="0"/>
              <a:t> members.</a:t>
            </a:r>
          </a:p>
          <a:p>
            <a:r>
              <a:rPr lang="en-US" sz="2000" dirty="0"/>
              <a:t>Interfaces can not extend </a:t>
            </a:r>
            <a:r>
              <a:rPr lang="en-US" sz="2000" dirty="0">
                <a:solidFill>
                  <a:schemeClr val="tx2"/>
                </a:solidFill>
              </a:rPr>
              <a:t>non-interfaces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5A0573BB-ECB3-4DBE-BC32-50080C16FDA1}"/>
              </a:ext>
            </a:extLst>
          </p:cNvPr>
          <p:cNvSpPr txBox="1">
            <a:spLocks/>
          </p:cNvSpPr>
          <p:nvPr/>
        </p:nvSpPr>
        <p:spPr>
          <a:xfrm>
            <a:off x="6064972" y="3324718"/>
            <a:ext cx="4365625" cy="233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Can contain implementation.</a:t>
            </a:r>
          </a:p>
          <a:p>
            <a:r>
              <a:rPr lang="en-US" sz="2000" dirty="0"/>
              <a:t>They </a:t>
            </a:r>
            <a:r>
              <a:rPr lang="en-US" sz="2000" dirty="0">
                <a:solidFill>
                  <a:schemeClr val="tx2"/>
                </a:solidFill>
              </a:rPr>
              <a:t>can</a:t>
            </a:r>
            <a:r>
              <a:rPr lang="en-US" sz="2000" dirty="0"/>
              <a:t> declare </a:t>
            </a:r>
            <a:r>
              <a:rPr lang="en-US" sz="2000" dirty="0">
                <a:solidFill>
                  <a:schemeClr val="tx2"/>
                </a:solidFill>
              </a:rPr>
              <a:t>non-public members.</a:t>
            </a:r>
          </a:p>
          <a:p>
            <a:r>
              <a:rPr lang="en-US" sz="2000" dirty="0"/>
              <a:t>Abstract classes </a:t>
            </a:r>
            <a:r>
              <a:rPr lang="en-US" sz="2000" dirty="0">
                <a:solidFill>
                  <a:schemeClr val="tx2"/>
                </a:solidFill>
              </a:rPr>
              <a:t>can</a:t>
            </a:r>
            <a:r>
              <a:rPr lang="en-US" sz="2000" dirty="0"/>
              <a:t> extend </a:t>
            </a:r>
            <a:r>
              <a:rPr lang="en-US" sz="2000" dirty="0">
                <a:solidFill>
                  <a:schemeClr val="tx2"/>
                </a:solidFill>
              </a:rPr>
              <a:t>non- abstract classes.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these differences exist?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188" y="2025896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Creator’s choice: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24AEEDB4-EB87-4639-9BAF-C8E5833EBB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213" y="2959593"/>
            <a:ext cx="9993145" cy="852554"/>
          </a:xfrm>
        </p:spPr>
        <p:txBody>
          <a:bodyPr>
            <a:normAutofit/>
          </a:bodyPr>
          <a:lstStyle/>
          <a:p>
            <a:r>
              <a:rPr lang="en-US" sz="2000" dirty="0"/>
              <a:t>All </a:t>
            </a:r>
            <a:r>
              <a:rPr lang="en-US" sz="2000" dirty="0">
                <a:solidFill>
                  <a:schemeClr val="tx2"/>
                </a:solidFill>
              </a:rPr>
              <a:t>methods</a:t>
            </a:r>
            <a:r>
              <a:rPr lang="en-US" sz="2000" dirty="0"/>
              <a:t> &amp; </a:t>
            </a:r>
            <a:r>
              <a:rPr lang="en-US" sz="2000" dirty="0">
                <a:solidFill>
                  <a:schemeClr val="accent3"/>
                </a:solidFill>
              </a:rPr>
              <a:t>constant</a:t>
            </a:r>
            <a:r>
              <a:rPr lang="en-US" sz="2000" dirty="0"/>
              <a:t> values declared in an </a:t>
            </a:r>
            <a:r>
              <a:rPr lang="en-US" sz="2000" dirty="0">
                <a:solidFill>
                  <a:schemeClr val="accent2"/>
                </a:solidFill>
              </a:rPr>
              <a:t>interface</a:t>
            </a:r>
            <a:r>
              <a:rPr lang="en-US" sz="2000" dirty="0"/>
              <a:t> are </a:t>
            </a:r>
            <a:r>
              <a:rPr lang="en-US" sz="2000" dirty="0">
                <a:solidFill>
                  <a:schemeClr val="accent3"/>
                </a:solidFill>
              </a:rPr>
              <a:t>implicitly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public</a:t>
            </a:r>
            <a:r>
              <a:rPr lang="en-US" sz="2000" dirty="0"/>
              <a:t> , </a:t>
            </a:r>
            <a:r>
              <a:rPr lang="en-US" sz="2000" dirty="0">
                <a:solidFill>
                  <a:schemeClr val="tx2"/>
                </a:solidFill>
              </a:rPr>
              <a:t>static</a:t>
            </a:r>
            <a:r>
              <a:rPr lang="en-US" sz="2000" dirty="0"/>
              <a:t> , </a:t>
            </a:r>
            <a:r>
              <a:rPr lang="en-US" sz="2000" dirty="0">
                <a:solidFill>
                  <a:schemeClr val="tx2"/>
                </a:solidFill>
              </a:rPr>
              <a:t>final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dirty="0">
                <a:solidFill>
                  <a:schemeClr val="tx2"/>
                </a:solidFill>
              </a:rPr>
              <a:t> abstract </a:t>
            </a:r>
            <a:r>
              <a:rPr lang="en-US" sz="2000" dirty="0">
                <a:solidFill>
                  <a:schemeClr val="tx1"/>
                </a:solidFill>
              </a:rPr>
              <a:t>by default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45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Similarities b/w interfaces and Abstract </a:t>
            </a:r>
            <a:br>
              <a:rPr lang="en-US" dirty="0"/>
            </a:br>
            <a:r>
              <a:rPr lang="en-US" dirty="0"/>
              <a:t>classes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Following are similarities: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C# programming ~ </a:t>
            </a:r>
            <a:r>
              <a:rPr lang="en-US" dirty="0" err="1"/>
              <a:t>UnKnowN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24AEEDB4-EB87-4639-9BAF-C8E5833EBB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483194"/>
            <a:ext cx="4365625" cy="2333625"/>
          </a:xfrm>
        </p:spPr>
        <p:txBody>
          <a:bodyPr>
            <a:normAutofit/>
          </a:bodyPr>
          <a:lstStyle/>
          <a:p>
            <a:r>
              <a:rPr lang="en-US" sz="2000" dirty="0"/>
              <a:t>Neither can be </a:t>
            </a:r>
            <a:r>
              <a:rPr lang="en-US" sz="2000" dirty="0">
                <a:solidFill>
                  <a:schemeClr val="accent3"/>
                </a:solidFill>
              </a:rPr>
              <a:t>instantiated</a:t>
            </a:r>
            <a:r>
              <a:rPr lang="en-US" sz="2000" dirty="0"/>
              <a:t>.</a:t>
            </a:r>
          </a:p>
          <a:p>
            <a:r>
              <a:rPr lang="en-US" sz="2000" dirty="0"/>
              <a:t>Neither can be </a:t>
            </a:r>
            <a:r>
              <a:rPr lang="en-US" sz="2000" dirty="0">
                <a:solidFill>
                  <a:schemeClr val="accent3"/>
                </a:solidFill>
              </a:rPr>
              <a:t>sealed.</a:t>
            </a:r>
          </a:p>
          <a:p>
            <a:r>
              <a:rPr lang="en-US" sz="2000" dirty="0"/>
              <a:t>Neither can </a:t>
            </a:r>
            <a:r>
              <a:rPr lang="en-US" sz="2000" dirty="0">
                <a:solidFill>
                  <a:schemeClr val="accent3"/>
                </a:solidFill>
              </a:rPr>
              <a:t>extend</a:t>
            </a:r>
            <a:r>
              <a:rPr lang="en-US" sz="2000" dirty="0"/>
              <a:t> a </a:t>
            </a:r>
            <a:r>
              <a:rPr lang="en-US" sz="2000" dirty="0">
                <a:solidFill>
                  <a:schemeClr val="accent3"/>
                </a:solidFill>
              </a:rPr>
              <a:t>sealed</a:t>
            </a:r>
            <a:r>
              <a:rPr lang="en-US" sz="2000" dirty="0"/>
              <a:t> interface/class.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64130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736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Office Theme</vt:lpstr>
      <vt:lpstr>C# Interfaces</vt:lpstr>
      <vt:lpstr>Table of contents:</vt:lpstr>
      <vt:lpstr>What is an Interface?</vt:lpstr>
      <vt:lpstr>Why do we use interfaces?</vt:lpstr>
      <vt:lpstr>Why do we use interfaces?</vt:lpstr>
      <vt:lpstr>Limitations</vt:lpstr>
      <vt:lpstr>Differences b/w interfaces and abstract classes</vt:lpstr>
      <vt:lpstr>Why these differences exist?</vt:lpstr>
      <vt:lpstr>Similarities b/w interfaces and Abstract  classes</vt:lpstr>
      <vt:lpstr>COMPARISON b/w  Interfaces and Inheritance</vt:lpstr>
      <vt:lpstr>Are interfaces a part of inheritance?</vt:lpstr>
      <vt:lpstr>So why are they considered as similar to inheritance?</vt:lpstr>
      <vt:lpstr>Syntax of defining Interfaces</vt:lpstr>
      <vt:lpstr>Code Example Activity</vt:lpstr>
      <vt:lpstr>Code Example Activity</vt:lpstr>
      <vt:lpstr>Code Example Activity</vt:lpstr>
      <vt:lpstr>Code Example Activity(Result)</vt:lpstr>
      <vt:lpstr>Any Questions?</vt:lpstr>
      <vt:lpstr>A Friendly Programming advice…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2018-12-18T17:40:14Z</dcterms:created>
  <dcterms:modified xsi:type="dcterms:W3CDTF">2019-12-17T02:46:09Z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