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4" r:id="rId3"/>
    <p:sldId id="275" r:id="rId4"/>
    <p:sldId id="276" r:id="rId5"/>
    <p:sldId id="277" r:id="rId6"/>
    <p:sldId id="256" r:id="rId7"/>
    <p:sldId id="257" r:id="rId8"/>
    <p:sldId id="258" r:id="rId9"/>
    <p:sldId id="259" r:id="rId10"/>
    <p:sldId id="260" r:id="rId11"/>
    <p:sldId id="268" r:id="rId12"/>
    <p:sldId id="267" r:id="rId13"/>
    <p:sldId id="261" r:id="rId14"/>
    <p:sldId id="263" r:id="rId15"/>
    <p:sldId id="264" r:id="rId16"/>
    <p:sldId id="265" r:id="rId17"/>
    <p:sldId id="262" r:id="rId18"/>
    <p:sldId id="266" r:id="rId19"/>
    <p:sldId id="269" r:id="rId20"/>
    <p:sldId id="270" r:id="rId21"/>
    <p:sldId id="271" r:id="rId22"/>
    <p:sldId id="272" r:id="rId23"/>
    <p:sldId id="278" r:id="rId24"/>
    <p:sldId id="279" r:id="rId25"/>
    <p:sldId id="280" r:id="rId26"/>
    <p:sldId id="283" r:id="rId27"/>
    <p:sldId id="284" r:id="rId28"/>
    <p:sldId id="285" r:id="rId29"/>
    <p:sldId id="286" r:id="rId30"/>
    <p:sldId id="287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9" autoAdjust="0"/>
  </p:normalViewPr>
  <p:slideViewPr>
    <p:cSldViewPr>
      <p:cViewPr>
        <p:scale>
          <a:sx n="75" d="100"/>
          <a:sy n="75" d="100"/>
        </p:scale>
        <p:origin x="-1824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313E-B563-4A9B-9708-C3D36EDD3ACF}" type="datetimeFigureOut">
              <a:rPr lang="en-US" smtClean="0"/>
              <a:t>04-Mar-18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C8D6-4847-49E9-8820-558526701E7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313E-B563-4A9B-9708-C3D36EDD3ACF}" type="datetimeFigureOut">
              <a:rPr lang="en-US" smtClean="0"/>
              <a:t>04-Mar-18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C8D6-4847-49E9-8820-558526701E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313E-B563-4A9B-9708-C3D36EDD3ACF}" type="datetimeFigureOut">
              <a:rPr lang="en-US" smtClean="0"/>
              <a:t>04-Mar-18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C8D6-4847-49E9-8820-558526701E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313E-B563-4A9B-9708-C3D36EDD3ACF}" type="datetimeFigureOut">
              <a:rPr lang="en-US" smtClean="0"/>
              <a:t>04-Mar-18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C8D6-4847-49E9-8820-558526701E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313E-B563-4A9B-9708-C3D36EDD3ACF}" type="datetimeFigureOut">
              <a:rPr lang="en-US" smtClean="0"/>
              <a:t>04-Mar-18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C8D6-4847-49E9-8820-558526701E7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313E-B563-4A9B-9708-C3D36EDD3ACF}" type="datetimeFigureOut">
              <a:rPr lang="en-US" smtClean="0"/>
              <a:t>04-Mar-18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C8D6-4847-49E9-8820-558526701E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313E-B563-4A9B-9708-C3D36EDD3ACF}" type="datetimeFigureOut">
              <a:rPr lang="en-US" smtClean="0"/>
              <a:t>04-Mar-18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C8D6-4847-49E9-8820-558526701E7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313E-B563-4A9B-9708-C3D36EDD3ACF}" type="datetimeFigureOut">
              <a:rPr lang="en-US" smtClean="0"/>
              <a:t>04-Mar-18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C8D6-4847-49E9-8820-558526701E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313E-B563-4A9B-9708-C3D36EDD3ACF}" type="datetimeFigureOut">
              <a:rPr lang="en-US" smtClean="0"/>
              <a:t>04-Mar-18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C8D6-4847-49E9-8820-558526701E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313E-B563-4A9B-9708-C3D36EDD3ACF}" type="datetimeFigureOut">
              <a:rPr lang="en-US" smtClean="0"/>
              <a:t>04-Mar-18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C8D6-4847-49E9-8820-558526701E7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313E-B563-4A9B-9708-C3D36EDD3ACF}" type="datetimeFigureOut">
              <a:rPr lang="en-US" smtClean="0"/>
              <a:t>04-Mar-18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C8D6-4847-49E9-8820-558526701E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D10313E-B563-4A9B-9708-C3D36EDD3ACF}" type="datetimeFigureOut">
              <a:rPr lang="en-US" smtClean="0"/>
              <a:t>04-Mar-18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BA1C8D6-4847-49E9-8820-558526701E7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Franchising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82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Characteristics of Entrepreneurs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pPr marL="342900" lvl="0" indent="-342900" fontAlgn="base">
              <a:spcBef>
                <a:spcPct val="10000"/>
              </a:spcBef>
              <a:spcAft>
                <a:spcPct val="30000"/>
              </a:spcAft>
              <a:buClrTx/>
              <a:buSzTx/>
              <a:buFontTx/>
              <a:buChar char="•"/>
            </a:pPr>
            <a:r>
              <a:rPr lang="en-US" altLang="en-US" sz="20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Vision</a:t>
            </a:r>
            <a:r>
              <a:rPr lang="en-US" altLang="en-US" sz="20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- </a:t>
            </a:r>
            <a:r>
              <a:rPr lang="en-US" altLang="en-US" sz="2000" kern="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Entrepreneurs </a:t>
            </a:r>
            <a:r>
              <a:rPr lang="en-US" altLang="en-US" sz="20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begin with an overall idea for how to make their business idea a </a:t>
            </a:r>
            <a:r>
              <a:rPr lang="en-US" altLang="en-US" sz="2000" kern="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success</a:t>
            </a:r>
            <a:endParaRPr lang="en-US" altLang="en-US" sz="2000" b="1" kern="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ct val="10000"/>
              </a:spcBef>
              <a:spcAft>
                <a:spcPct val="30000"/>
              </a:spcAft>
              <a:buClrTx/>
              <a:buSzTx/>
              <a:buFontTx/>
              <a:buChar char="•"/>
            </a:pPr>
            <a:r>
              <a:rPr lang="en-US" altLang="en-US" sz="2000" b="1" kern="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High </a:t>
            </a:r>
            <a:r>
              <a:rPr lang="en-US" altLang="en-US" sz="20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Energy Level</a:t>
            </a:r>
            <a:r>
              <a:rPr lang="en-US" altLang="en-US" sz="20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- </a:t>
            </a:r>
            <a:r>
              <a:rPr lang="en-US" altLang="en-US" sz="2000" kern="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 </a:t>
            </a:r>
            <a:r>
              <a:rPr lang="en-US" altLang="en-US" sz="20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willingness to work </a:t>
            </a:r>
            <a:r>
              <a:rPr lang="en-US" altLang="en-US" sz="2000" kern="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hard</a:t>
            </a:r>
          </a:p>
          <a:p>
            <a:pPr marL="342900" lvl="0" indent="-342900" fontAlgn="base">
              <a:spcBef>
                <a:spcPct val="10000"/>
              </a:spcBef>
              <a:spcAft>
                <a:spcPct val="30000"/>
              </a:spcAft>
              <a:buClrTx/>
              <a:buSzTx/>
              <a:buFontTx/>
              <a:buChar char="•"/>
            </a:pPr>
            <a:r>
              <a:rPr lang="en-US" altLang="en-US" sz="2000" kern="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Entrepreneurs </a:t>
            </a:r>
            <a:r>
              <a:rPr lang="en-US" altLang="en-US" sz="20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willingly work hard to realize their visions – often work a full-time job in addition to their entrepreneurial work, in order to pay bills during </a:t>
            </a:r>
            <a:r>
              <a:rPr lang="en-US" altLang="en-US" sz="2000" kern="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startup.</a:t>
            </a:r>
          </a:p>
          <a:p>
            <a:pPr marL="342900" lvl="0" indent="-342900" fontAlgn="base">
              <a:spcBef>
                <a:spcPct val="10000"/>
              </a:spcBef>
              <a:spcAft>
                <a:spcPct val="30000"/>
              </a:spcAft>
              <a:buClrTx/>
              <a:buSzTx/>
              <a:buFontTx/>
              <a:buChar char="•"/>
            </a:pPr>
            <a:r>
              <a:rPr lang="en-US" altLang="en-US" sz="2000" kern="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Because </a:t>
            </a:r>
            <a:r>
              <a:rPr lang="en-US" altLang="en-US" sz="20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of small staffs and resource constraints, the founder has to do </a:t>
            </a:r>
            <a:r>
              <a:rPr lang="en-US" altLang="en-US" sz="2000" kern="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more.</a:t>
            </a:r>
          </a:p>
          <a:p>
            <a:pPr marL="342900" lvl="0" indent="-342900" fontAlgn="base">
              <a:spcBef>
                <a:spcPct val="10000"/>
              </a:spcBef>
              <a:spcAft>
                <a:spcPct val="30000"/>
              </a:spcAft>
              <a:buClrTx/>
              <a:buSzTx/>
              <a:buFontTx/>
              <a:buChar char="•"/>
            </a:pPr>
            <a:r>
              <a:rPr lang="en-US" altLang="en-US" sz="2000" kern="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The </a:t>
            </a:r>
            <a:r>
              <a:rPr lang="en-US" altLang="en-US" sz="20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challenge is to balance the required hard work with rest, recreation, family, and maintenance of health</a:t>
            </a:r>
            <a:r>
              <a:rPr lang="en-US" altLang="en-US" sz="2000" kern="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.</a:t>
            </a:r>
            <a:endParaRPr lang="en-US" altLang="en-US" sz="2000" kern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ct val="10000"/>
              </a:spcBef>
              <a:spcAft>
                <a:spcPct val="30000"/>
              </a:spcAft>
              <a:buClrTx/>
              <a:buSzTx/>
              <a:buFontTx/>
              <a:buChar char="•"/>
            </a:pPr>
            <a:r>
              <a:rPr lang="en-US" altLang="en-US" sz="20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Internal Locus of Control </a:t>
            </a:r>
            <a:r>
              <a:rPr lang="en-US" altLang="en-US" sz="20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- Entrepreneurs believe they can control their own fate</a:t>
            </a:r>
          </a:p>
          <a:p>
            <a:pPr marL="342900" lvl="0" indent="-342900" fontAlgn="base">
              <a:spcBef>
                <a:spcPct val="10000"/>
              </a:spcBef>
              <a:spcAft>
                <a:spcPct val="30000"/>
              </a:spcAft>
              <a:buClrTx/>
              <a:buSzTx/>
              <a:buFontTx/>
              <a:buChar char="•"/>
            </a:pPr>
            <a:endParaRPr lang="en-US" altLang="en-US" sz="2000" kern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742950" lvl="1" indent="-285750" fontAlgn="base">
              <a:spcBef>
                <a:spcPct val="10000"/>
              </a:spcBef>
              <a:spcAft>
                <a:spcPct val="30000"/>
              </a:spcAft>
              <a:buClrTx/>
              <a:buSzTx/>
              <a:buFontTx/>
              <a:buChar char="–"/>
            </a:pPr>
            <a:endParaRPr lang="en-US" altLang="en-US" kern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ct val="10000"/>
              </a:spcBef>
              <a:spcAft>
                <a:spcPct val="30000"/>
              </a:spcAft>
              <a:buClrTx/>
              <a:buSzTx/>
              <a:buFontTx/>
              <a:buChar char="•"/>
            </a:pPr>
            <a:endParaRPr lang="en-US" altLang="en-US" sz="2000" kern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45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Characteristics of Entrepreneurs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Need to Achieve </a:t>
            </a:r>
            <a:r>
              <a:rPr lang="en-US" dirty="0"/>
              <a:t>- Entrepreneurs work hard because they want to excel-their strong competitive drive helps them to enjoy challenges involved with reaching their goals.</a:t>
            </a:r>
          </a:p>
          <a:p>
            <a:r>
              <a:rPr lang="en-US" b="1" dirty="0"/>
              <a:t>Self-Confidence</a:t>
            </a:r>
            <a:r>
              <a:rPr lang="en-US" dirty="0"/>
              <a:t> - Fearlessness in the face of difficult odds</a:t>
            </a:r>
          </a:p>
          <a:p>
            <a:r>
              <a:rPr lang="en-US" dirty="0"/>
              <a:t>Believe in ability to succeed, and they instill their optimism in </a:t>
            </a:r>
            <a:r>
              <a:rPr lang="en-US" dirty="0" smtClean="0"/>
              <a:t>others</a:t>
            </a:r>
          </a:p>
          <a:p>
            <a:r>
              <a:rPr lang="en-US" b="1" dirty="0"/>
              <a:t>Tolerance for Failure </a:t>
            </a:r>
            <a:r>
              <a:rPr lang="en-US" dirty="0"/>
              <a:t>- Entrepreneurs are not easily discouraged</a:t>
            </a:r>
          </a:p>
          <a:p>
            <a:r>
              <a:rPr lang="en-US" dirty="0"/>
              <a:t>Entrepreneurs view setbacks and failures as learning experiences</a:t>
            </a:r>
          </a:p>
          <a:p>
            <a:r>
              <a:rPr lang="en-US" dirty="0"/>
              <a:t>Not easily discouraged or disappointed when things don’t go as planned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Characteristics of </a:t>
            </a:r>
            <a:r>
              <a:rPr lang="en-US" b="1" dirty="0" smtClean="0"/>
              <a:t>Entrepreneurs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pPr marL="342900" lvl="0" indent="-342900" fontAlgn="base">
              <a:spcBef>
                <a:spcPct val="10000"/>
              </a:spcBef>
              <a:spcAft>
                <a:spcPct val="30000"/>
              </a:spcAft>
              <a:buClrTx/>
              <a:buSzTx/>
              <a:buFontTx/>
              <a:buChar char="•"/>
            </a:pPr>
            <a:r>
              <a:rPr lang="en-US" altLang="en-US" sz="2000" b="1" kern="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Creativity</a:t>
            </a:r>
            <a:r>
              <a:rPr lang="en-US" altLang="en-US" sz="2000" kern="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0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- Entrepreneurs devise innovative ways to overcome difficult problems and </a:t>
            </a:r>
            <a:r>
              <a:rPr lang="en-US" altLang="en-US" sz="2000" kern="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situations</a:t>
            </a:r>
          </a:p>
          <a:p>
            <a:pPr marL="342900" lvl="0" indent="-342900" fontAlgn="base">
              <a:spcBef>
                <a:spcPct val="10000"/>
              </a:spcBef>
              <a:spcAft>
                <a:spcPct val="30000"/>
              </a:spcAft>
              <a:buClrTx/>
              <a:buSzTx/>
              <a:buFontTx/>
              <a:buChar char="•"/>
            </a:pPr>
            <a:r>
              <a:rPr lang="en-US" altLang="en-US" sz="2000" kern="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Typically </a:t>
            </a:r>
            <a:r>
              <a:rPr lang="en-US" altLang="en-US" sz="20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conceive new ideas for goods and services</a:t>
            </a:r>
          </a:p>
          <a:p>
            <a:pPr marL="342900" lvl="0" indent="-342900" fontAlgn="base">
              <a:spcBef>
                <a:spcPct val="10000"/>
              </a:spcBef>
              <a:spcAft>
                <a:spcPct val="30000"/>
              </a:spcAft>
              <a:buClrTx/>
              <a:buSzTx/>
              <a:buFontTx/>
              <a:buChar char="•"/>
            </a:pPr>
            <a:r>
              <a:rPr lang="en-US" altLang="en-US" sz="2000" kern="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Devise </a:t>
            </a:r>
            <a:r>
              <a:rPr lang="en-US" altLang="en-US" sz="20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innovative ways to overcome obstacles</a:t>
            </a:r>
          </a:p>
          <a:p>
            <a:pPr marL="342900" lvl="0" indent="-342900" fontAlgn="base">
              <a:spcBef>
                <a:spcPct val="10000"/>
              </a:spcBef>
              <a:spcAft>
                <a:spcPct val="30000"/>
              </a:spcAft>
              <a:buClrTx/>
              <a:buSzTx/>
              <a:buFontTx/>
              <a:buChar char="•"/>
            </a:pPr>
            <a:r>
              <a:rPr lang="en-US" altLang="en-US" sz="2000" kern="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Often </a:t>
            </a:r>
            <a:r>
              <a:rPr lang="en-US" altLang="en-US" sz="20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achieve by making creative improvements, rather than revolutionizing entire industry </a:t>
            </a:r>
            <a:r>
              <a:rPr lang="en-US" altLang="en-US" sz="2000" kern="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single-handedly</a:t>
            </a:r>
            <a:endParaRPr lang="en-US" altLang="en-US" sz="2000" kern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ct val="10000"/>
              </a:spcBef>
              <a:spcAft>
                <a:spcPct val="30000"/>
              </a:spcAft>
              <a:buClrTx/>
              <a:buSzTx/>
              <a:buFontTx/>
              <a:buChar char="•"/>
            </a:pPr>
            <a:r>
              <a:rPr lang="en-US" altLang="en-US" sz="20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Tolerance for Ambiguity</a:t>
            </a:r>
            <a:r>
              <a:rPr lang="en-US" altLang="en-US" sz="20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- Entrepreneurs take in stride uncertainties</a:t>
            </a:r>
            <a:r>
              <a:rPr lang="en-US" altLang="en-US" sz="2000" kern="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.</a:t>
            </a:r>
          </a:p>
          <a:p>
            <a:pPr marL="342900" lvl="0" indent="-342900" fontAlgn="base">
              <a:spcBef>
                <a:spcPct val="10000"/>
              </a:spcBef>
              <a:spcAft>
                <a:spcPct val="30000"/>
              </a:spcAft>
              <a:buClrTx/>
              <a:buSzTx/>
              <a:buFontTx/>
              <a:buChar char="•"/>
            </a:pPr>
            <a:r>
              <a:rPr lang="en-US" altLang="en-US" sz="2000" kern="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Entrepreneurs </a:t>
            </a:r>
            <a:r>
              <a:rPr lang="en-US" altLang="en-US" sz="20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take in stride the uncertainties associated with launching a new venture.</a:t>
            </a:r>
          </a:p>
          <a:p>
            <a:pPr marL="342900" lvl="0" indent="-342900" fontAlgn="base">
              <a:spcBef>
                <a:spcPct val="10000"/>
              </a:spcBef>
              <a:spcAft>
                <a:spcPct val="30000"/>
              </a:spcAft>
              <a:buClrTx/>
              <a:buSzTx/>
              <a:buFontTx/>
              <a:buChar char="•"/>
            </a:pPr>
            <a:r>
              <a:rPr lang="en-US" altLang="en-US" sz="2000" kern="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They </a:t>
            </a:r>
            <a:r>
              <a:rPr lang="en-US" altLang="en-US" sz="20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are not gamblers, but are willing to take risks even when conditions are uncertain or ambiguous.</a:t>
            </a:r>
          </a:p>
          <a:p>
            <a:pPr marL="342900" lvl="0" indent="-342900" fontAlgn="base">
              <a:spcBef>
                <a:spcPct val="10000"/>
              </a:spcBef>
              <a:spcAft>
                <a:spcPct val="30000"/>
              </a:spcAft>
              <a:buClrTx/>
              <a:buSzTx/>
              <a:buFontTx/>
              <a:buChar char="•"/>
            </a:pPr>
            <a:r>
              <a:rPr lang="en-US" altLang="en-US" sz="2000" kern="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They </a:t>
            </a:r>
            <a:r>
              <a:rPr lang="en-US" altLang="en-US" sz="20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manage ambiguity by remaining close to their customers, so they can adjust accordingly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10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Personal traits and characteristics of entrepreneurs.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67" y="1676400"/>
            <a:ext cx="8965533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787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Entrepreneurs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600200"/>
            <a:ext cx="6781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465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Entrepreneurs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Classic entrepreneurs</a:t>
            </a:r>
            <a:r>
              <a:rPr lang="en-US" dirty="0"/>
              <a:t>—person who identifies a business opportunity and allocates available resources to tap that market.</a:t>
            </a:r>
          </a:p>
          <a:p>
            <a:r>
              <a:rPr lang="en-US" dirty="0"/>
              <a:t>Classic entrepreneurs – identify business opportunities and allocate available resources to tap those markets by:</a:t>
            </a:r>
          </a:p>
          <a:p>
            <a:r>
              <a:rPr lang="en-US" dirty="0"/>
              <a:t>1. </a:t>
            </a:r>
            <a:r>
              <a:rPr lang="en-US" dirty="0" smtClean="0"/>
              <a:t>Looking </a:t>
            </a:r>
            <a:r>
              <a:rPr lang="en-US" dirty="0"/>
              <a:t>for markets that have potential</a:t>
            </a:r>
          </a:p>
          <a:p>
            <a:r>
              <a:rPr lang="en-US" dirty="0"/>
              <a:t>2. </a:t>
            </a:r>
            <a:r>
              <a:rPr lang="en-US" dirty="0" smtClean="0"/>
              <a:t>Seeking </a:t>
            </a:r>
            <a:r>
              <a:rPr lang="en-US" dirty="0"/>
              <a:t>an advantage through speed</a:t>
            </a:r>
          </a:p>
          <a:p>
            <a:r>
              <a:rPr lang="en-US" dirty="0"/>
              <a:t>3. </a:t>
            </a:r>
            <a:r>
              <a:rPr lang="en-US" dirty="0" smtClean="0"/>
              <a:t>Relying </a:t>
            </a:r>
            <a:r>
              <a:rPr lang="en-US" dirty="0"/>
              <a:t>on drive and selling ability to assemble money and people quickly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95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Entrepreneurs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Change Agent</a:t>
            </a:r>
            <a:r>
              <a:rPr lang="en-US" dirty="0"/>
              <a:t>—manager who tries to revitalize an established firm to keep it competitive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anager </a:t>
            </a:r>
            <a:r>
              <a:rPr lang="en-US" dirty="0"/>
              <a:t>who tries to revitalize an established firm to keep it competitive.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46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Categories of </a:t>
            </a:r>
            <a:r>
              <a:rPr lang="en-US" dirty="0" smtClean="0"/>
              <a:t>Entrepreneurs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Intrapreneurship</a:t>
            </a:r>
          </a:p>
          <a:p>
            <a:r>
              <a:rPr lang="en-US" dirty="0" smtClean="0"/>
              <a:t>Entrepreneurially </a:t>
            </a:r>
            <a:r>
              <a:rPr lang="en-US" dirty="0"/>
              <a:t>oriented people who seek to develop new products, ideas and commercial ventures within large organizations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Promoting </a:t>
            </a:r>
            <a:r>
              <a:rPr lang="en-US" dirty="0"/>
              <a:t>innovation within organizational structures</a:t>
            </a:r>
          </a:p>
          <a:p>
            <a:r>
              <a:rPr lang="en-US" dirty="0"/>
              <a:t>An idea to promote creativity</a:t>
            </a:r>
          </a:p>
          <a:p>
            <a:r>
              <a:rPr lang="en-US" dirty="0"/>
              <a:t>Companies promote in a variety of ways</a:t>
            </a:r>
          </a:p>
          <a:p>
            <a:r>
              <a:rPr lang="en-US" dirty="0"/>
              <a:t>Skunkworks</a:t>
            </a:r>
          </a:p>
          <a:p>
            <a:r>
              <a:rPr lang="en-US" dirty="0"/>
              <a:t>Pacing </a:t>
            </a:r>
            <a:r>
              <a:rPr lang="en-US" dirty="0" smtClean="0"/>
              <a:t>Programs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7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People Become </a:t>
            </a:r>
            <a:r>
              <a:rPr lang="en-US" dirty="0" smtClean="0"/>
              <a:t>Entrepreneurs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166" y="1600200"/>
            <a:ext cx="5011667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238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Reasons to Choose Entrepreneurship</a:t>
            </a:r>
            <a:br>
              <a:rPr lang="en-US" dirty="0"/>
            </a:br>
            <a:r>
              <a:rPr lang="en-US" dirty="0"/>
              <a:t>as a Career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become entrepreneurs for different reasons, including:</a:t>
            </a:r>
          </a:p>
          <a:p>
            <a:pPr marL="0" indent="0">
              <a:buNone/>
            </a:pPr>
            <a:r>
              <a:rPr lang="en-US" dirty="0"/>
              <a:t>1. Desire to be own boss</a:t>
            </a:r>
          </a:p>
          <a:p>
            <a:pPr marL="0" indent="0">
              <a:buNone/>
            </a:pPr>
            <a:r>
              <a:rPr lang="en-US" dirty="0"/>
              <a:t>2. Desire to succeed financially</a:t>
            </a:r>
          </a:p>
          <a:p>
            <a:pPr marL="0" indent="0">
              <a:buNone/>
            </a:pPr>
            <a:r>
              <a:rPr lang="en-US" dirty="0"/>
              <a:t>3. However, the path to riches is uncertain and typically very long</a:t>
            </a:r>
          </a:p>
          <a:p>
            <a:pPr marL="0" indent="0">
              <a:buNone/>
            </a:pPr>
            <a:r>
              <a:rPr lang="en-US" dirty="0"/>
              <a:t>4. Desire to improve upon and attain job security</a:t>
            </a:r>
          </a:p>
          <a:p>
            <a:pPr marL="0" indent="0">
              <a:buNone/>
            </a:pPr>
            <a:r>
              <a:rPr lang="en-US" dirty="0"/>
              <a:t>5. However, job security is not guaranteed to the entrepreneur; but greater control 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36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Franchising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agreement between two parties in which one party passes on the rights to other party.</a:t>
            </a:r>
          </a:p>
          <a:p>
            <a:r>
              <a:rPr lang="en-US" dirty="0" smtClean="0"/>
              <a:t>Rights include:</a:t>
            </a:r>
          </a:p>
          <a:p>
            <a:r>
              <a:rPr lang="en-US" dirty="0" smtClean="0"/>
              <a:t>Right to use the trade mark</a:t>
            </a:r>
          </a:p>
          <a:p>
            <a:r>
              <a:rPr lang="en-US" dirty="0" smtClean="0"/>
              <a:t>Right to use the name</a:t>
            </a:r>
          </a:p>
          <a:p>
            <a:r>
              <a:rPr lang="en-US" dirty="0" smtClean="0"/>
              <a:t>Right to use systems, methods and researches</a:t>
            </a:r>
          </a:p>
          <a:p>
            <a:r>
              <a:rPr lang="en-US" dirty="0" smtClean="0"/>
              <a:t>Right to use the packing materials</a:t>
            </a:r>
          </a:p>
          <a:p>
            <a:r>
              <a:rPr lang="en-US" dirty="0" smtClean="0"/>
              <a:t>Sometimes provide training also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6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Reasons to Choose Entrepreneurship</a:t>
            </a:r>
            <a:br>
              <a:rPr lang="en-US" dirty="0"/>
            </a:br>
            <a:r>
              <a:rPr lang="en-US" dirty="0"/>
              <a:t>as a Career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6. Job security is dependent on customers and investors</a:t>
            </a:r>
          </a:p>
          <a:p>
            <a:pPr marL="0" indent="0">
              <a:buNone/>
            </a:pPr>
            <a:r>
              <a:rPr lang="en-US" dirty="0"/>
              <a:t>7. The entrepreneur’s commitment to employees and customers assists in securing job longevity</a:t>
            </a:r>
          </a:p>
          <a:p>
            <a:pPr marL="0" indent="0">
              <a:buNone/>
            </a:pPr>
            <a:r>
              <a:rPr lang="en-US" dirty="0"/>
              <a:t>8. Dissatisfaction with current employment situation</a:t>
            </a:r>
          </a:p>
          <a:p>
            <a:pPr marL="0" indent="0">
              <a:buNone/>
            </a:pPr>
            <a:r>
              <a:rPr lang="en-US" dirty="0"/>
              <a:t>9. Insufficient rewards and recognition</a:t>
            </a:r>
          </a:p>
          <a:p>
            <a:pPr marL="0" indent="0">
              <a:buNone/>
            </a:pPr>
            <a:r>
              <a:rPr lang="en-US" dirty="0"/>
              <a:t>10. Believe that their ideas represent opportunities to fulfill customer needs</a:t>
            </a:r>
          </a:p>
          <a:p>
            <a:pPr marL="0" indent="0">
              <a:buNone/>
            </a:pPr>
            <a:r>
              <a:rPr lang="en-US" dirty="0"/>
              <a:t>11. Desire for better quality of life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48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Factors Supporting and Expanding Opportunities for Entrepreneurs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455" y="1600200"/>
            <a:ext cx="4871089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796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many opportunities for entrepreneurs</a:t>
            </a:r>
          </a:p>
          <a:p>
            <a:r>
              <a:rPr lang="en-US" dirty="0"/>
              <a:t>Allows products to be sold overseas</a:t>
            </a:r>
          </a:p>
          <a:p>
            <a:r>
              <a:rPr lang="en-US" dirty="0"/>
              <a:t>Provides international talent </a:t>
            </a:r>
            <a:r>
              <a:rPr lang="en-US" dirty="0" smtClean="0"/>
              <a:t>pool</a:t>
            </a:r>
          </a:p>
          <a:p>
            <a:r>
              <a:rPr lang="en-US" dirty="0" smtClean="0"/>
              <a:t>Now a days</a:t>
            </a:r>
            <a:endParaRPr lang="en-US" dirty="0"/>
          </a:p>
          <a:p>
            <a:r>
              <a:rPr lang="en-US" dirty="0"/>
              <a:t>1. Entrepreneurs are marketing their products abroad and hiring international talent.</a:t>
            </a:r>
          </a:p>
          <a:p>
            <a:r>
              <a:rPr lang="en-US" dirty="0"/>
              <a:t>2. 40% of all small U.S. companies have international sales.</a:t>
            </a:r>
          </a:p>
          <a:p>
            <a:r>
              <a:rPr lang="en-US" dirty="0"/>
              <a:t>3. Entrepreneurs are also forming business partnerships with foreign partners with similar business goals.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09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Education – during the past two decades there has been tremendous growth in educational opportunities, including:</a:t>
            </a:r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dirty="0" smtClean="0"/>
              <a:t>Hundreds </a:t>
            </a:r>
            <a:r>
              <a:rPr lang="en-US" dirty="0"/>
              <a:t>of U.S. colleges offering classes colleges offering entire degrees in entrepreneurship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smtClean="0"/>
              <a:t>Colleges </a:t>
            </a:r>
            <a:r>
              <a:rPr lang="en-US" dirty="0"/>
              <a:t>helping students to start their own businesses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smtClean="0"/>
              <a:t>Students </a:t>
            </a:r>
            <a:r>
              <a:rPr lang="en-US" dirty="0"/>
              <a:t>interacting with CEOs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smtClean="0"/>
              <a:t>Organizations </a:t>
            </a:r>
            <a:r>
              <a:rPr lang="en-US" dirty="0"/>
              <a:t>teaching entrepreneurship to young people</a:t>
            </a:r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dirty="0" smtClean="0"/>
              <a:t>National </a:t>
            </a:r>
            <a:r>
              <a:rPr lang="en-US" dirty="0"/>
              <a:t>not-for-profit organizations working with college students, faculty advisors, grade school children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07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</a:t>
            </a:r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Provided a big boost for entrepreneurs</a:t>
            </a:r>
          </a:p>
          <a:p>
            <a:r>
              <a:rPr lang="en-US" dirty="0"/>
              <a:t>Helps entrepreneurs work quickly and efficiently, provide attentive customer service, increase sales, and project a professional image</a:t>
            </a:r>
          </a:p>
          <a:p>
            <a:r>
              <a:rPr lang="en-US" dirty="0"/>
              <a:t>Has created demand for new products</a:t>
            </a:r>
          </a:p>
          <a:p>
            <a:r>
              <a:rPr lang="en-US" dirty="0"/>
              <a:t>Internet is also a challenge for entrepreneurs</a:t>
            </a:r>
          </a:p>
          <a:p>
            <a:r>
              <a:rPr lang="en-US" dirty="0"/>
              <a:t>Customers can go online, quickly get needed information, and buy from anywhere in the world</a:t>
            </a:r>
          </a:p>
          <a:p>
            <a:r>
              <a:rPr lang="en-US" dirty="0" smtClean="0"/>
              <a:t>Prices </a:t>
            </a:r>
            <a:r>
              <a:rPr lang="en-US" dirty="0"/>
              <a:t>of technology have decreased dramatically making those tools more available to entrepreneurs for their businesses.</a:t>
            </a:r>
          </a:p>
          <a:p>
            <a:r>
              <a:rPr lang="en-US" dirty="0" smtClean="0"/>
              <a:t>Lowering </a:t>
            </a:r>
            <a:r>
              <a:rPr lang="en-US" dirty="0"/>
              <a:t>prices also mean more consumers have access to the Internet, making e-sales easier.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0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Demographic and Economic </a:t>
            </a:r>
            <a:r>
              <a:rPr lang="en-US" dirty="0" smtClean="0"/>
              <a:t>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Demographic trends create opportunities </a:t>
            </a:r>
            <a:r>
              <a:rPr lang="en-US" dirty="0" smtClean="0"/>
              <a:t>for </a:t>
            </a:r>
            <a:r>
              <a:rPr lang="en-US" dirty="0"/>
              <a:t>new goods and services</a:t>
            </a:r>
          </a:p>
          <a:p>
            <a:r>
              <a:rPr lang="en-US" dirty="0"/>
              <a:t>These trend include: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aging U.S. population</a:t>
            </a:r>
          </a:p>
          <a:p>
            <a:r>
              <a:rPr lang="en-US" dirty="0" smtClean="0"/>
              <a:t>The </a:t>
            </a:r>
            <a:r>
              <a:rPr lang="en-US" dirty="0"/>
              <a:t>emergence of Hispanic Americans as the nation’s largest ethnic group</a:t>
            </a:r>
          </a:p>
          <a:p>
            <a:r>
              <a:rPr lang="en-US" dirty="0"/>
              <a:t>G</a:t>
            </a:r>
            <a:r>
              <a:rPr lang="en-US" dirty="0" smtClean="0"/>
              <a:t>rowth </a:t>
            </a:r>
            <a:r>
              <a:rPr lang="en-US" dirty="0"/>
              <a:t>of two-income families, who have more expendable income and who are seeking ways to make their lives more manageable</a:t>
            </a:r>
          </a:p>
          <a:p>
            <a:r>
              <a:rPr lang="en-US" dirty="0" smtClean="0"/>
              <a:t>Competition </a:t>
            </a:r>
            <a:r>
              <a:rPr lang="en-US" dirty="0"/>
              <a:t>for talented workers provides opportunities for assisting companies in locating workers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need to train workers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6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Influence of Entrepreneurs on</a:t>
            </a:r>
            <a:br>
              <a:rPr lang="en-US" dirty="0"/>
            </a:br>
            <a:r>
              <a:rPr lang="en-US" dirty="0"/>
              <a:t>the Economy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95146"/>
            <a:ext cx="8229600" cy="3686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909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Entrepreneurs</a:t>
            </a:r>
            <a:r>
              <a:rPr lang="en-US" dirty="0"/>
              <a:t>:</a:t>
            </a:r>
          </a:p>
          <a:p>
            <a:r>
              <a:rPr lang="en-US" dirty="0"/>
              <a:t>Create new products</a:t>
            </a:r>
          </a:p>
          <a:p>
            <a:r>
              <a:rPr lang="en-US" dirty="0"/>
              <a:t>Build new industries</a:t>
            </a:r>
          </a:p>
          <a:p>
            <a:r>
              <a:rPr lang="en-US" dirty="0"/>
              <a:t>Bring new life to old industries</a:t>
            </a:r>
          </a:p>
          <a:p>
            <a:r>
              <a:rPr lang="en-US" dirty="0" smtClean="0"/>
              <a:t>The </a:t>
            </a:r>
            <a:r>
              <a:rPr lang="en-US" dirty="0"/>
              <a:t>force behind 66% of the inventions and 95% of the major innovations made since WWII.</a:t>
            </a:r>
          </a:p>
          <a:p>
            <a:r>
              <a:rPr lang="en-US" dirty="0" smtClean="0"/>
              <a:t>Some </a:t>
            </a:r>
            <a:r>
              <a:rPr lang="en-US" dirty="0"/>
              <a:t>innovations are born of the entrepreneur’s personal experiences.</a:t>
            </a:r>
          </a:p>
          <a:p>
            <a:r>
              <a:rPr lang="en-US" dirty="0" smtClean="0"/>
              <a:t>Some </a:t>
            </a:r>
            <a:r>
              <a:rPr lang="en-US" dirty="0"/>
              <a:t>entrepreneurs identify better ways to service business customers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26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Job </a:t>
            </a:r>
            <a:r>
              <a:rPr lang="en-US" dirty="0" smtClean="0"/>
              <a:t>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Entrepreneurial startups are the principal job creators in the U.S.</a:t>
            </a:r>
          </a:p>
          <a:p>
            <a:r>
              <a:rPr lang="en-US" dirty="0"/>
              <a:t>2. The fastest growing start-ups are called </a:t>
            </a:r>
            <a:r>
              <a:rPr lang="en-US" b="1" dirty="0"/>
              <a:t>gazelles</a:t>
            </a:r>
            <a:r>
              <a:rPr lang="en-US" dirty="0"/>
              <a:t>.</a:t>
            </a:r>
          </a:p>
          <a:p>
            <a:r>
              <a:rPr lang="en-US" dirty="0"/>
              <a:t>3. Entrepreneurial job creation typically involves fewer employees, but is spread over many companies.</a:t>
            </a:r>
          </a:p>
          <a:p>
            <a:r>
              <a:rPr lang="en-US" dirty="0"/>
              <a:t>4. Entrepreneurs often see missed potential in employees.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5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Entrepreneurship offers excellent economic opportunities for women and minorities</a:t>
            </a:r>
          </a:p>
          <a:p>
            <a:r>
              <a:rPr lang="en-US" dirty="0"/>
              <a:t>Entrepreneurial businesses help to defeat typical stereotypes.</a:t>
            </a:r>
          </a:p>
          <a:p>
            <a:r>
              <a:rPr lang="en-US" dirty="0" smtClean="0"/>
              <a:t>Many </a:t>
            </a:r>
            <a:r>
              <a:rPr lang="en-US" dirty="0"/>
              <a:t>large companies have developed diversity programs to help women and people of color get started as entrepreneurs.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26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Parties of Franchise Agreement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parties:</a:t>
            </a:r>
          </a:p>
          <a:p>
            <a:r>
              <a:rPr lang="en-US" dirty="0" smtClean="0"/>
              <a:t>Franchiser </a:t>
            </a:r>
          </a:p>
          <a:p>
            <a:r>
              <a:rPr lang="en-US" dirty="0" smtClean="0"/>
              <a:t>Franchisee</a:t>
            </a:r>
          </a:p>
          <a:p>
            <a:r>
              <a:rPr lang="en-US" dirty="0" smtClean="0"/>
              <a:t>Franchiser is one who sells the rights to franchisee. </a:t>
            </a:r>
          </a:p>
          <a:p>
            <a:endParaRPr lang="en-US" dirty="0" smtClean="0"/>
          </a:p>
          <a:p>
            <a:r>
              <a:rPr lang="en-US" dirty="0"/>
              <a:t>McDonald’s is one of the more expensive franchises—total start-up </a:t>
            </a:r>
            <a:r>
              <a:rPr lang="en-US" dirty="0" smtClean="0"/>
              <a:t>costs can </a:t>
            </a:r>
            <a:r>
              <a:rPr lang="en-US" dirty="0"/>
              <a:t>run more than $1 million.</a:t>
            </a:r>
          </a:p>
        </p:txBody>
      </p:sp>
    </p:spTree>
    <p:extLst>
      <p:ext uri="{BB962C8B-B14F-4D97-AF65-F5344CB8AC3E}">
        <p14:creationId xmlns:p14="http://schemas.microsoft.com/office/powerpoint/2010/main" val="95619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Entrepreneurship around the </a:t>
            </a:r>
            <a:r>
              <a:rPr lang="en-US" dirty="0" smtClean="0"/>
              <a:t>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Entrepreneurship Around the World</a:t>
            </a:r>
          </a:p>
          <a:p>
            <a:r>
              <a:rPr lang="en-US" dirty="0"/>
              <a:t>1. Growth worldwide is phenomenal – although the rates vary greatly</a:t>
            </a:r>
          </a:p>
          <a:p>
            <a:r>
              <a:rPr lang="en-US" dirty="0"/>
              <a:t>2. Entrepreneurial startup in non-U.S. countries is more difficult, because:</a:t>
            </a:r>
          </a:p>
          <a:p>
            <a:r>
              <a:rPr lang="en-US" dirty="0"/>
              <a:t>   a. government regulation</a:t>
            </a:r>
          </a:p>
          <a:p>
            <a:r>
              <a:rPr lang="en-US" dirty="0"/>
              <a:t>   b. high taxes</a:t>
            </a:r>
          </a:p>
          <a:p>
            <a:r>
              <a:rPr lang="en-US" dirty="0"/>
              <a:t>   c. political attitudes that favor big business</a:t>
            </a:r>
          </a:p>
          <a:p>
            <a:r>
              <a:rPr lang="en-US" dirty="0"/>
              <a:t>   d. cultural values</a:t>
            </a:r>
          </a:p>
          <a:p>
            <a:r>
              <a:rPr lang="en-US" dirty="0"/>
              <a:t>3. Young people who are more comfortable with the Internet, an important entrepreneurial tool, may overcome current barriers abroad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3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Levels of Entrepreneurial Activity in 10 </a:t>
            </a:r>
            <a:r>
              <a:rPr lang="en-US" dirty="0" smtClean="0"/>
              <a:t>Countries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57224"/>
            <a:ext cx="8229600" cy="2562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292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Franchising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Franchiser gets a huge amount of money from franchisee without doing much. </a:t>
            </a:r>
          </a:p>
          <a:p>
            <a:r>
              <a:rPr lang="en-US" dirty="0" smtClean="0"/>
              <a:t>Franchisee get access to big business.</a:t>
            </a:r>
          </a:p>
          <a:p>
            <a:r>
              <a:rPr lang="en-US" dirty="0" smtClean="0"/>
              <a:t>Failure rate of franchise business is lower than any other business.</a:t>
            </a:r>
          </a:p>
          <a:p>
            <a:r>
              <a:rPr lang="en-US" dirty="0" smtClean="0"/>
              <a:t>Franchisee uses world wide tested brand and tested procedures, that is why failure rate is lower in this type of business. </a:t>
            </a:r>
          </a:p>
          <a:p>
            <a:r>
              <a:rPr lang="en-US" dirty="0" smtClean="0"/>
              <a:t>Franchiser provides guidance to franchisee in all affairs of the business.</a:t>
            </a:r>
          </a:p>
          <a:p>
            <a:r>
              <a:rPr lang="en-US" dirty="0" smtClean="0"/>
              <a:t>Choice of location</a:t>
            </a:r>
          </a:p>
          <a:p>
            <a:r>
              <a:rPr lang="en-US" dirty="0" smtClean="0"/>
              <a:t>Franchiser is always there to support the franchisee in all kinds of matters.</a:t>
            </a:r>
          </a:p>
          <a:p>
            <a:r>
              <a:rPr lang="en-US" dirty="0" smtClean="0"/>
              <a:t>Good ROI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6112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Disadvantages of Franchising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cost</a:t>
            </a:r>
          </a:p>
          <a:p>
            <a:r>
              <a:rPr lang="en-US" dirty="0" smtClean="0"/>
              <a:t>Proportionate profit is given to franchiser by franchisee every year.</a:t>
            </a:r>
          </a:p>
          <a:p>
            <a:r>
              <a:rPr lang="en-US" dirty="0" smtClean="0"/>
              <a:t>There are too many restrictions from the franchiser on the franchisee.</a:t>
            </a:r>
          </a:p>
          <a:p>
            <a:r>
              <a:rPr lang="en-US" dirty="0"/>
              <a:t>Franchising can have its downside—for both franchisors and franchisees. For the </a:t>
            </a:r>
            <a:r>
              <a:rPr lang="en-US" dirty="0" smtClean="0"/>
              <a:t>franchisor, if </a:t>
            </a:r>
            <a:r>
              <a:rPr lang="en-US" dirty="0"/>
              <a:t>its franchisees fail in any way, that failure reflects on the brand as well as the </a:t>
            </a:r>
            <a:r>
              <a:rPr lang="en-US" dirty="0" smtClean="0"/>
              <a:t>bottom line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94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Business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Chapter 6-Entrepreneurship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03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Entrepreneur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entrepreneur is a person who seeks a profitable opportunity and takes the necessary risks to set up and operate a business.</a:t>
            </a:r>
          </a:p>
          <a:p>
            <a:r>
              <a:rPr lang="en-US" dirty="0" smtClean="0"/>
              <a:t>Differ from many small-business owners in their strong desire to make their business grow.</a:t>
            </a:r>
          </a:p>
          <a:p>
            <a:r>
              <a:rPr lang="en-US" dirty="0" smtClean="0"/>
              <a:t>Differ from managers through their overriding responsibility to use the resources of the organization to accomplish their goals.</a:t>
            </a:r>
          </a:p>
          <a:p>
            <a:r>
              <a:rPr lang="en-US" dirty="0" smtClean="0"/>
              <a:t>Willing to take risks.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4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Entrepreneurship</a:t>
            </a:r>
          </a:p>
          <a:p>
            <a:r>
              <a:rPr lang="en-US" dirty="0" smtClean="0"/>
              <a:t>Strategic thinking and risk-taking behavior that results in the creation of new opportunities for individuals and/or organizations.</a:t>
            </a:r>
          </a:p>
          <a:p>
            <a:r>
              <a:rPr lang="en-US" b="1" dirty="0" smtClean="0"/>
              <a:t>Entrepreneurs</a:t>
            </a:r>
          </a:p>
          <a:p>
            <a:r>
              <a:rPr lang="en-US" dirty="0" smtClean="0"/>
              <a:t>Risk-taking individuals who take actions to pursue opportunities and situations others may fail to recognize  or may view as problems or threats.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4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Entrepreneurs are …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Founders of businesses that become large-scale enterprises.</a:t>
            </a:r>
          </a:p>
          <a:p>
            <a:r>
              <a:rPr lang="en-US" dirty="0" smtClean="0"/>
              <a:t>People who:</a:t>
            </a:r>
          </a:p>
          <a:p>
            <a:r>
              <a:rPr lang="en-US" dirty="0" smtClean="0"/>
              <a:t>Buy a local franchise outlet</a:t>
            </a:r>
          </a:p>
          <a:p>
            <a:r>
              <a:rPr lang="en-US" dirty="0" smtClean="0"/>
              <a:t>Open a small retail shop</a:t>
            </a:r>
          </a:p>
          <a:p>
            <a:r>
              <a:rPr lang="en-US" dirty="0" smtClean="0"/>
              <a:t>Operate a self-employed service business</a:t>
            </a:r>
          </a:p>
          <a:p>
            <a:r>
              <a:rPr lang="en-US" dirty="0" smtClean="0"/>
              <a:t>People who introduce a new product or operational change in an existing organization.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47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247</TotalTime>
  <Words>1501</Words>
  <Application>Microsoft Office PowerPoint</Application>
  <PresentationFormat>On-screen Show (4:3)</PresentationFormat>
  <Paragraphs>170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Clarity</vt:lpstr>
      <vt:lpstr>Franchising</vt:lpstr>
      <vt:lpstr>Franchising</vt:lpstr>
      <vt:lpstr>Parties of Franchise Agreement</vt:lpstr>
      <vt:lpstr>Advantages of Franchising</vt:lpstr>
      <vt:lpstr>Disadvantages of Franchising</vt:lpstr>
      <vt:lpstr>Introduction to Business</vt:lpstr>
      <vt:lpstr>Entrepreneur </vt:lpstr>
      <vt:lpstr>Definition</vt:lpstr>
      <vt:lpstr>Entrepreneurs are … </vt:lpstr>
      <vt:lpstr>Characteristics of Entrepreneurs</vt:lpstr>
      <vt:lpstr>Characteristics of Entrepreneurs</vt:lpstr>
      <vt:lpstr>Characteristics of Entrepreneurs</vt:lpstr>
      <vt:lpstr>Personal traits and characteristics of entrepreneurs.</vt:lpstr>
      <vt:lpstr>Categories of Entrepreneurs</vt:lpstr>
      <vt:lpstr>Categories of Entrepreneurs</vt:lpstr>
      <vt:lpstr>Categories of Entrepreneurs</vt:lpstr>
      <vt:lpstr>Categories of Entrepreneurs</vt:lpstr>
      <vt:lpstr>Why People Become Entrepreneurs</vt:lpstr>
      <vt:lpstr>Reasons to Choose Entrepreneurship as a Career Path</vt:lpstr>
      <vt:lpstr>Reasons to Choose Entrepreneurship as a Career Path</vt:lpstr>
      <vt:lpstr>Factors Supporting and Expanding Opportunities for Entrepreneurs </vt:lpstr>
      <vt:lpstr>Globalization</vt:lpstr>
      <vt:lpstr>Education</vt:lpstr>
      <vt:lpstr>Information Technology</vt:lpstr>
      <vt:lpstr>Demographic and Economic Trends</vt:lpstr>
      <vt:lpstr>Influence of Entrepreneurs on the Economy</vt:lpstr>
      <vt:lpstr>Innovations </vt:lpstr>
      <vt:lpstr>Job Generation</vt:lpstr>
      <vt:lpstr>Diversity</vt:lpstr>
      <vt:lpstr>Entrepreneurship around the World</vt:lpstr>
      <vt:lpstr>Levels of Entrepreneurial Activity in 10 Countries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Business</dc:title>
  <dc:creator>sadafnoorhussain@gmail.com</dc:creator>
  <cp:lastModifiedBy>hp</cp:lastModifiedBy>
  <cp:revision>26</cp:revision>
  <dcterms:created xsi:type="dcterms:W3CDTF">2018-03-04T06:31:10Z</dcterms:created>
  <dcterms:modified xsi:type="dcterms:W3CDTF">2018-03-04T14:04:55Z</dcterms:modified>
</cp:coreProperties>
</file>