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57" r:id="rId3"/>
    <p:sldId id="259" r:id="rId4"/>
    <p:sldId id="260" r:id="rId5"/>
    <p:sldId id="261" r:id="rId6"/>
    <p:sldId id="262" r:id="rId7"/>
    <p:sldId id="263" r:id="rId8"/>
    <p:sldId id="258" r:id="rId9"/>
    <p:sldId id="264" r:id="rId10"/>
    <p:sldId id="265" r:id="rId11"/>
    <p:sldId id="270" r:id="rId12"/>
    <p:sldId id="271" r:id="rId13"/>
    <p:sldId id="266" r:id="rId14"/>
    <p:sldId id="267" r:id="rId15"/>
    <p:sldId id="273" r:id="rId16"/>
    <p:sldId id="274" r:id="rId17"/>
    <p:sldId id="275" r:id="rId18"/>
    <p:sldId id="268" r:id="rId19"/>
    <p:sldId id="272" r:id="rId20"/>
    <p:sldId id="277" r:id="rId21"/>
    <p:sldId id="278"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959EE7-D27E-44B8-B747-CA68CC5C80A9}" type="datetimeFigureOut">
              <a:rPr lang="en-US" smtClean="0"/>
              <a:t>27-Feb-18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630A06-609A-4375-908A-E6A13E093BD4}" type="slidenum">
              <a:rPr lang="en-US" smtClean="0"/>
              <a:t>‹#›</a:t>
            </a:fld>
            <a:endParaRPr lang="en-US"/>
          </a:p>
        </p:txBody>
      </p:sp>
    </p:spTree>
    <p:extLst>
      <p:ext uri="{BB962C8B-B14F-4D97-AF65-F5344CB8AC3E}">
        <p14:creationId xmlns:p14="http://schemas.microsoft.com/office/powerpoint/2010/main" val="1039997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30A06-609A-4375-908A-E6A13E093BD4}" type="slidenum">
              <a:rPr lang="en-US" smtClean="0"/>
              <a:t>11</a:t>
            </a:fld>
            <a:endParaRPr lang="en-US"/>
          </a:p>
        </p:txBody>
      </p:sp>
    </p:spTree>
    <p:extLst>
      <p:ext uri="{BB962C8B-B14F-4D97-AF65-F5344CB8AC3E}">
        <p14:creationId xmlns:p14="http://schemas.microsoft.com/office/powerpoint/2010/main" val="1457059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30A06-609A-4375-908A-E6A13E093BD4}" type="slidenum">
              <a:rPr lang="en-US" smtClean="0"/>
              <a:t>16</a:t>
            </a:fld>
            <a:endParaRPr lang="en-US"/>
          </a:p>
        </p:txBody>
      </p:sp>
    </p:spTree>
    <p:extLst>
      <p:ext uri="{BB962C8B-B14F-4D97-AF65-F5344CB8AC3E}">
        <p14:creationId xmlns:p14="http://schemas.microsoft.com/office/powerpoint/2010/main" val="311942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30A06-609A-4375-908A-E6A13E093BD4}" type="slidenum">
              <a:rPr lang="en-US" smtClean="0"/>
              <a:t>19</a:t>
            </a:fld>
            <a:endParaRPr lang="en-US"/>
          </a:p>
        </p:txBody>
      </p:sp>
    </p:spTree>
    <p:extLst>
      <p:ext uri="{BB962C8B-B14F-4D97-AF65-F5344CB8AC3E}">
        <p14:creationId xmlns:p14="http://schemas.microsoft.com/office/powerpoint/2010/main" val="932218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C1DD6F5-7A5B-4663-9568-D66DEB2904E8}" type="datetimeFigureOut">
              <a:rPr lang="en-US" smtClean="0"/>
              <a:t>27-Feb-18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249FF4E2-7160-409E-BCC9-7F8BEE5ADAAF}"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1DD6F5-7A5B-4663-9568-D66DEB2904E8}"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FF4E2-7160-409E-BCC9-7F8BEE5ADA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1DD6F5-7A5B-4663-9568-D66DEB2904E8}"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FF4E2-7160-409E-BCC9-7F8BEE5ADAAF}"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C1DD6F5-7A5B-4663-9568-D66DEB2904E8}"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FF4E2-7160-409E-BCC9-7F8BEE5ADAAF}"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C1DD6F5-7A5B-4663-9568-D66DEB2904E8}" type="datetimeFigureOut">
              <a:rPr lang="en-US" smtClean="0"/>
              <a:t>27-Feb-18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249FF4E2-7160-409E-BCC9-7F8BEE5ADAAF}"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C1DD6F5-7A5B-4663-9568-D66DEB2904E8}" type="datetimeFigureOut">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FF4E2-7160-409E-BCC9-7F8BEE5ADAAF}"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C1DD6F5-7A5B-4663-9568-D66DEB2904E8}" type="datetimeFigureOut">
              <a:rPr lang="en-US" smtClean="0"/>
              <a:t>27-Feb-18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FF4E2-7160-409E-BCC9-7F8BEE5ADAAF}"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1DD6F5-7A5B-4663-9568-D66DEB2904E8}" type="datetimeFigureOut">
              <a:rPr lang="en-US" smtClean="0"/>
              <a:t>27-Feb-18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FF4E2-7160-409E-BCC9-7F8BEE5ADAAF}"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DD6F5-7A5B-4663-9568-D66DEB2904E8}" type="datetimeFigureOut">
              <a:rPr lang="en-US" smtClean="0"/>
              <a:t>27-Feb-18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FF4E2-7160-409E-BCC9-7F8BEE5ADAAF}"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1DD6F5-7A5B-4663-9568-D66DEB2904E8}" type="datetimeFigureOut">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FF4E2-7160-409E-BCC9-7F8BEE5ADAAF}"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1DD6F5-7A5B-4663-9568-D66DEB2904E8}" type="datetimeFigureOut">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FF4E2-7160-409E-BCC9-7F8BEE5ADAAF}"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C1DD6F5-7A5B-4663-9568-D66DEB2904E8}" type="datetimeFigureOut">
              <a:rPr lang="en-US" smtClean="0"/>
              <a:t>27-Feb-18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49FF4E2-7160-409E-BCC9-7F8BEE5ADAAF}"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business</a:t>
            </a:r>
            <a:endParaRPr lang="en-US" dirty="0"/>
          </a:p>
        </p:txBody>
      </p:sp>
      <p:sp>
        <p:nvSpPr>
          <p:cNvPr id="3" name="Subtitle 2"/>
          <p:cNvSpPr>
            <a:spLocks noGrp="1"/>
          </p:cNvSpPr>
          <p:nvPr>
            <p:ph type="subTitle" idx="1"/>
          </p:nvPr>
        </p:nvSpPr>
        <p:spPr/>
        <p:txBody>
          <a:bodyPr>
            <a:normAutofit/>
          </a:bodyPr>
          <a:lstStyle/>
          <a:p>
            <a:r>
              <a:rPr lang="en-US" sz="2800" dirty="0" smtClean="0"/>
              <a:t>Environmental factors</a:t>
            </a:r>
            <a:endParaRPr lang="en-US" sz="2800" dirty="0"/>
          </a:p>
        </p:txBody>
      </p:sp>
    </p:spTree>
    <p:extLst>
      <p:ext uri="{BB962C8B-B14F-4D97-AF65-F5344CB8AC3E}">
        <p14:creationId xmlns:p14="http://schemas.microsoft.com/office/powerpoint/2010/main" val="3434977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Sole Proprietorship</a:t>
            </a:r>
          </a:p>
        </p:txBody>
      </p:sp>
      <p:sp>
        <p:nvSpPr>
          <p:cNvPr id="3" name="Content Placeholder 2"/>
          <p:cNvSpPr>
            <a:spLocks noGrp="1"/>
          </p:cNvSpPr>
          <p:nvPr>
            <p:ph sz="quarter" idx="1"/>
          </p:nvPr>
        </p:nvSpPr>
        <p:spPr>
          <a:xfrm>
            <a:off x="457200" y="1219200"/>
            <a:ext cx="8229600" cy="5257800"/>
          </a:xfrm>
        </p:spPr>
        <p:txBody>
          <a:bodyPr>
            <a:normAutofit fontScale="92500"/>
          </a:bodyPr>
          <a:lstStyle/>
          <a:p>
            <a:r>
              <a:rPr lang="en-US" dirty="0"/>
              <a:t>The vast majority of small businesses start out as sole proprietorships.  These firms are owned by one person, usually the individual who has day-to-day responsibility for running the business.  </a:t>
            </a:r>
            <a:endParaRPr lang="en-US" dirty="0" smtClean="0"/>
          </a:p>
          <a:p>
            <a:r>
              <a:rPr lang="en-US" dirty="0" smtClean="0"/>
              <a:t>Sole </a:t>
            </a:r>
            <a:r>
              <a:rPr lang="en-US" dirty="0"/>
              <a:t>proprietorships own all the assets of the business and the profits generated by it.  They also assume complete responsibility for any of its liabilities or </a:t>
            </a:r>
            <a:r>
              <a:rPr lang="en-US" dirty="0" smtClean="0"/>
              <a:t>debts</a:t>
            </a:r>
          </a:p>
          <a:p>
            <a:r>
              <a:rPr lang="en-US" dirty="0" smtClean="0"/>
              <a:t>The </a:t>
            </a:r>
            <a:r>
              <a:rPr lang="en-US" dirty="0"/>
              <a:t>life of a sole proprietorship is limited to the owner's life span, and the amount of equity that can be raised is limited to the amount of the proprietor's personal wealth</a:t>
            </a:r>
            <a:r>
              <a:rPr lang="en-US" dirty="0" smtClean="0"/>
              <a:t>.</a:t>
            </a:r>
          </a:p>
          <a:p>
            <a:r>
              <a:rPr lang="en-US" dirty="0"/>
              <a:t>Ownership of a sole proprietorship may be difficult to transfer because this transfer requires the sale of the entire business to a new owner.</a:t>
            </a:r>
          </a:p>
        </p:txBody>
      </p:sp>
    </p:spTree>
    <p:extLst>
      <p:ext uri="{BB962C8B-B14F-4D97-AF65-F5344CB8AC3E}">
        <p14:creationId xmlns:p14="http://schemas.microsoft.com/office/powerpoint/2010/main" val="312531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172200"/>
          </a:xfrm>
        </p:spPr>
        <p:txBody>
          <a:bodyPr>
            <a:normAutofit fontScale="70000" lnSpcReduction="20000"/>
          </a:bodyPr>
          <a:lstStyle/>
          <a:p>
            <a:r>
              <a:rPr lang="en-US" b="1" dirty="0"/>
              <a:t>Advantages of a Sole Proprietorship</a:t>
            </a:r>
          </a:p>
          <a:p>
            <a:endParaRPr lang="en-US" dirty="0"/>
          </a:p>
          <a:p>
            <a:r>
              <a:rPr lang="en-US" dirty="0" smtClean="0"/>
              <a:t> </a:t>
            </a:r>
            <a:r>
              <a:rPr lang="en-US" dirty="0"/>
              <a:t>Easiest and least expensive form of ownership to organize.</a:t>
            </a:r>
          </a:p>
          <a:p>
            <a:r>
              <a:rPr lang="en-US" dirty="0" smtClean="0"/>
              <a:t> </a:t>
            </a:r>
            <a:r>
              <a:rPr lang="en-US" dirty="0"/>
              <a:t>Sole proprietors are in complete control, and within the parameters of the law, may make decisions as they see fit.</a:t>
            </a:r>
          </a:p>
          <a:p>
            <a:r>
              <a:rPr lang="en-US" dirty="0" smtClean="0"/>
              <a:t>Profits </a:t>
            </a:r>
            <a:r>
              <a:rPr lang="en-US" dirty="0"/>
              <a:t>from the business flow-through directly to the owner’s personal tax return.</a:t>
            </a:r>
          </a:p>
          <a:p>
            <a:r>
              <a:rPr lang="en-US" dirty="0" smtClean="0"/>
              <a:t>The </a:t>
            </a:r>
            <a:r>
              <a:rPr lang="en-US" dirty="0"/>
              <a:t>business is easy to dissolve, if desired</a:t>
            </a:r>
            <a:r>
              <a:rPr lang="en-US" dirty="0" smtClean="0"/>
              <a:t>.</a:t>
            </a:r>
          </a:p>
          <a:p>
            <a:r>
              <a:rPr lang="en-US" dirty="0" smtClean="0"/>
              <a:t>Individual can keep the secrets of the business intact</a:t>
            </a:r>
          </a:p>
          <a:p>
            <a:r>
              <a:rPr lang="en-US" dirty="0" smtClean="0"/>
              <a:t>Expand the size of the business </a:t>
            </a:r>
            <a:endParaRPr lang="en-US" dirty="0"/>
          </a:p>
          <a:p>
            <a:endParaRPr lang="en-US" dirty="0"/>
          </a:p>
          <a:p>
            <a:r>
              <a:rPr lang="en-US" b="1" dirty="0"/>
              <a:t>Disadvantages of a Sole Proprietorship</a:t>
            </a:r>
          </a:p>
          <a:p>
            <a:r>
              <a:rPr lang="en-US" dirty="0" smtClean="0"/>
              <a:t>Limited amount of capital</a:t>
            </a:r>
            <a:endParaRPr lang="en-US" dirty="0"/>
          </a:p>
          <a:p>
            <a:r>
              <a:rPr lang="en-US" dirty="0" smtClean="0"/>
              <a:t> </a:t>
            </a:r>
            <a:r>
              <a:rPr lang="en-US" dirty="0"/>
              <a:t>Sole proprietors have unlimited liability and are legally responsible for all debts against the business.  Their business and personal assets are at risk.</a:t>
            </a:r>
          </a:p>
          <a:p>
            <a:r>
              <a:rPr lang="en-US" dirty="0" smtClean="0"/>
              <a:t> </a:t>
            </a:r>
            <a:r>
              <a:rPr lang="en-US" dirty="0"/>
              <a:t>May be at a disadvantage in raising funds and are often limited to using funds from personal savings or consumer loans</a:t>
            </a:r>
            <a:r>
              <a:rPr lang="en-US" dirty="0" smtClean="0"/>
              <a:t>.</a:t>
            </a:r>
          </a:p>
          <a:p>
            <a:r>
              <a:rPr lang="en-US" dirty="0" smtClean="0"/>
              <a:t>Business life depends upon the owner’s life</a:t>
            </a:r>
            <a:endParaRPr lang="en-US" dirty="0"/>
          </a:p>
          <a:p>
            <a:r>
              <a:rPr lang="en-US" dirty="0" smtClean="0"/>
              <a:t> </a:t>
            </a:r>
            <a:r>
              <a:rPr lang="en-US" dirty="0"/>
              <a:t>May have a hard time attracting high-caliber employees, or those that are motivated by the opportunity to own a part of the business.</a:t>
            </a:r>
          </a:p>
          <a:p>
            <a:r>
              <a:rPr lang="en-US" dirty="0" smtClean="0"/>
              <a:t> </a:t>
            </a:r>
            <a:r>
              <a:rPr lang="en-US" dirty="0"/>
              <a:t>Some employee benefits such as owner’s medical insurance premiums are not directly deductible from business income (only partially as an adjustment to income).</a:t>
            </a:r>
          </a:p>
          <a:p>
            <a:endParaRPr lang="en-US" dirty="0"/>
          </a:p>
        </p:txBody>
      </p:sp>
    </p:spTree>
    <p:extLst>
      <p:ext uri="{BB962C8B-B14F-4D97-AF65-F5344CB8AC3E}">
        <p14:creationId xmlns:p14="http://schemas.microsoft.com/office/powerpoint/2010/main" val="389464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Partnership </a:t>
            </a:r>
            <a:endParaRPr lang="en-US" dirty="0"/>
          </a:p>
        </p:txBody>
      </p:sp>
      <p:sp>
        <p:nvSpPr>
          <p:cNvPr id="3" name="Content Placeholder 2"/>
          <p:cNvSpPr>
            <a:spLocks noGrp="1"/>
          </p:cNvSpPr>
          <p:nvPr>
            <p:ph sz="quarter" idx="1"/>
          </p:nvPr>
        </p:nvSpPr>
        <p:spPr/>
        <p:txBody>
          <a:bodyPr>
            <a:normAutofit/>
          </a:bodyPr>
          <a:lstStyle/>
          <a:p>
            <a:r>
              <a:rPr lang="en-US" dirty="0"/>
              <a:t>In a Partnership, two or more people share ownership of a single business.  </a:t>
            </a:r>
            <a:r>
              <a:rPr lang="en-US" dirty="0" smtClean="0"/>
              <a:t>Partnership act 1932 governs all affairs of the partnership.  </a:t>
            </a:r>
          </a:p>
          <a:p>
            <a:r>
              <a:rPr lang="en-US" dirty="0"/>
              <a:t>A partnership is a business owned by two or more persons who contribute resources into the entity. The partners divide the profits of the business among themselves</a:t>
            </a:r>
            <a:r>
              <a:rPr lang="en-US" dirty="0" smtClean="0"/>
              <a:t>.</a:t>
            </a:r>
          </a:p>
          <a:p>
            <a:r>
              <a:rPr lang="en-US" dirty="0" smtClean="0"/>
              <a:t>All </a:t>
            </a:r>
            <a:r>
              <a:rPr lang="en-US" dirty="0"/>
              <a:t>partners are personally liable for business debts, any partner can be held totally responsible for the business and any partner can make decisions that affect the whole business. </a:t>
            </a:r>
          </a:p>
          <a:p>
            <a:endParaRPr lang="en-US" dirty="0"/>
          </a:p>
        </p:txBody>
      </p:sp>
    </p:spTree>
    <p:extLst>
      <p:ext uri="{BB962C8B-B14F-4D97-AF65-F5344CB8AC3E}">
        <p14:creationId xmlns:p14="http://schemas.microsoft.com/office/powerpoint/2010/main" val="138664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Partnerships</a:t>
            </a:r>
          </a:p>
        </p:txBody>
      </p:sp>
      <p:sp>
        <p:nvSpPr>
          <p:cNvPr id="3" name="Content Placeholder 2"/>
          <p:cNvSpPr>
            <a:spLocks noGrp="1"/>
          </p:cNvSpPr>
          <p:nvPr>
            <p:ph sz="quarter" idx="1"/>
          </p:nvPr>
        </p:nvSpPr>
        <p:spPr>
          <a:xfrm>
            <a:off x="457200" y="1143000"/>
            <a:ext cx="8229600" cy="5562600"/>
          </a:xfrm>
        </p:spPr>
        <p:txBody>
          <a:bodyPr>
            <a:normAutofit fontScale="62500" lnSpcReduction="20000"/>
          </a:bodyPr>
          <a:lstStyle/>
          <a:p>
            <a:endParaRPr lang="en-US" dirty="0"/>
          </a:p>
          <a:p>
            <a:r>
              <a:rPr lang="en-US" b="1" dirty="0"/>
              <a:t>Advantages of a Partnership</a:t>
            </a:r>
          </a:p>
          <a:p>
            <a:endParaRPr lang="en-US" dirty="0"/>
          </a:p>
          <a:p>
            <a:r>
              <a:rPr lang="en-US" dirty="0" smtClean="0"/>
              <a:t>Partnerships </a:t>
            </a:r>
            <a:r>
              <a:rPr lang="en-US" dirty="0"/>
              <a:t>are relatively easy to establish; however time should be invested in developing the partnership agreement.</a:t>
            </a:r>
          </a:p>
          <a:p>
            <a:r>
              <a:rPr lang="en-US" dirty="0" smtClean="0"/>
              <a:t> </a:t>
            </a:r>
            <a:r>
              <a:rPr lang="en-US" dirty="0"/>
              <a:t>With more than one owner, the ability to raise funds may be increased.</a:t>
            </a:r>
          </a:p>
          <a:p>
            <a:r>
              <a:rPr lang="en-US" dirty="0" smtClean="0"/>
              <a:t> </a:t>
            </a:r>
            <a:r>
              <a:rPr lang="en-US" dirty="0"/>
              <a:t>The profits from the business flow directly through to the partners’ personal tax return.</a:t>
            </a:r>
          </a:p>
          <a:p>
            <a:r>
              <a:rPr lang="en-US" dirty="0" smtClean="0"/>
              <a:t> </a:t>
            </a:r>
            <a:r>
              <a:rPr lang="en-US" dirty="0"/>
              <a:t>Prospective employees may be attracted to the business if given the incentive to become a partner.</a:t>
            </a:r>
          </a:p>
          <a:p>
            <a:r>
              <a:rPr lang="en-US" dirty="0" smtClean="0"/>
              <a:t> </a:t>
            </a:r>
            <a:r>
              <a:rPr lang="en-US" dirty="0"/>
              <a:t>The business usually will benefit from partners who have complementary skills</a:t>
            </a:r>
            <a:r>
              <a:rPr lang="en-US" dirty="0" smtClean="0"/>
              <a:t>.</a:t>
            </a:r>
          </a:p>
          <a:p>
            <a:r>
              <a:rPr lang="en-US" dirty="0" smtClean="0"/>
              <a:t>High credit standing</a:t>
            </a:r>
          </a:p>
          <a:p>
            <a:r>
              <a:rPr lang="en-US" dirty="0" smtClean="0"/>
              <a:t>Secrecy </a:t>
            </a:r>
            <a:endParaRPr lang="en-US" dirty="0"/>
          </a:p>
          <a:p>
            <a:endParaRPr lang="en-US" dirty="0"/>
          </a:p>
          <a:p>
            <a:r>
              <a:rPr lang="en-US" b="1" dirty="0"/>
              <a:t>Disadvantages of a Partnership</a:t>
            </a:r>
          </a:p>
          <a:p>
            <a:r>
              <a:rPr lang="en-US" dirty="0" smtClean="0"/>
              <a:t>Unlimited liability </a:t>
            </a:r>
            <a:endParaRPr lang="en-US" dirty="0"/>
          </a:p>
          <a:p>
            <a:r>
              <a:rPr lang="en-US" dirty="0" smtClean="0"/>
              <a:t>Partners </a:t>
            </a:r>
            <a:r>
              <a:rPr lang="en-US" dirty="0"/>
              <a:t>are jointly and individually liable for the actions of the other partners.</a:t>
            </a:r>
          </a:p>
          <a:p>
            <a:r>
              <a:rPr lang="en-US" dirty="0" smtClean="0"/>
              <a:t> </a:t>
            </a:r>
            <a:r>
              <a:rPr lang="en-US" dirty="0"/>
              <a:t>Profits must be shared with others.</a:t>
            </a:r>
          </a:p>
          <a:p>
            <a:r>
              <a:rPr lang="en-US" dirty="0" smtClean="0"/>
              <a:t> </a:t>
            </a:r>
            <a:r>
              <a:rPr lang="en-US" dirty="0"/>
              <a:t>Since decisions are shared, disagreements can occur.</a:t>
            </a:r>
          </a:p>
          <a:p>
            <a:r>
              <a:rPr lang="en-US" dirty="0" smtClean="0"/>
              <a:t> </a:t>
            </a:r>
            <a:r>
              <a:rPr lang="en-US" dirty="0"/>
              <a:t>Some employee benefits are not deductible from business income on tax returns.</a:t>
            </a:r>
          </a:p>
          <a:p>
            <a:r>
              <a:rPr lang="en-US" dirty="0" smtClean="0"/>
              <a:t> </a:t>
            </a:r>
            <a:r>
              <a:rPr lang="en-US" dirty="0"/>
              <a:t>The partnership may have a limited life; it may end upon the withdrawal or death of a partner.</a:t>
            </a:r>
          </a:p>
        </p:txBody>
      </p:sp>
    </p:spTree>
    <p:extLst>
      <p:ext uri="{BB962C8B-B14F-4D97-AF65-F5344CB8AC3E}">
        <p14:creationId xmlns:p14="http://schemas.microsoft.com/office/powerpoint/2010/main" val="375215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Partnerships that should be considered:</a:t>
            </a:r>
          </a:p>
        </p:txBody>
      </p:sp>
      <p:sp>
        <p:nvSpPr>
          <p:cNvPr id="3" name="Content Placeholder 2"/>
          <p:cNvSpPr>
            <a:spLocks noGrp="1"/>
          </p:cNvSpPr>
          <p:nvPr>
            <p:ph sz="quarter" idx="1"/>
          </p:nvPr>
        </p:nvSpPr>
        <p:spPr>
          <a:xfrm>
            <a:off x="457200" y="1219200"/>
            <a:ext cx="8229600" cy="5334000"/>
          </a:xfrm>
        </p:spPr>
        <p:txBody>
          <a:bodyPr>
            <a:normAutofit fontScale="70000" lnSpcReduction="20000"/>
          </a:bodyPr>
          <a:lstStyle/>
          <a:p>
            <a:pPr marL="0" indent="0">
              <a:buNone/>
            </a:pPr>
            <a:r>
              <a:rPr lang="en-US" b="1" dirty="0"/>
              <a:t>1. General </a:t>
            </a:r>
            <a:r>
              <a:rPr lang="en-US" b="1" dirty="0" smtClean="0"/>
              <a:t>Partnership or Partnership at Will</a:t>
            </a:r>
            <a:endParaRPr lang="en-US" b="1" dirty="0"/>
          </a:p>
          <a:p>
            <a:r>
              <a:rPr lang="en-US" dirty="0"/>
              <a:t>Partners divide responsibility for management and liability, as well as the shares of profit or loss according to their internal agreement.  Equal shares are assumed unless there is a written agreement that states differently.</a:t>
            </a:r>
          </a:p>
          <a:p>
            <a:endParaRPr lang="en-US" dirty="0"/>
          </a:p>
          <a:p>
            <a:pPr marL="0" indent="0">
              <a:buNone/>
            </a:pPr>
            <a:r>
              <a:rPr lang="en-US" b="1" dirty="0"/>
              <a:t>2. Limited Partnership and Partnership with limited liability</a:t>
            </a:r>
          </a:p>
          <a:p>
            <a:r>
              <a:rPr lang="en-US" dirty="0"/>
              <a:t>“Limited” means that most of the partners have limited liability (to the extent of their investment) as well as limited input regarding management decision, which generally encourages investors for short term projects, or for investing in capital assets.  This form of ownership is not often used for operating retail or service businesses. </a:t>
            </a:r>
            <a:endParaRPr lang="en-US" dirty="0" smtClean="0"/>
          </a:p>
          <a:p>
            <a:r>
              <a:rPr lang="en-US" dirty="0" smtClean="0"/>
              <a:t>Investor is liable to the amount, he/she invested in the business only.</a:t>
            </a:r>
          </a:p>
          <a:p>
            <a:r>
              <a:rPr lang="en-US" dirty="0" smtClean="0"/>
              <a:t>At least one partner has unlimited liability. </a:t>
            </a:r>
            <a:endParaRPr lang="en-US" dirty="0"/>
          </a:p>
          <a:p>
            <a:r>
              <a:rPr lang="en-US" dirty="0" smtClean="0"/>
              <a:t> </a:t>
            </a:r>
            <a:r>
              <a:rPr lang="en-US" dirty="0"/>
              <a:t>Forming a limited partnership is more complex and formal than that of a general partnership</a:t>
            </a:r>
            <a:r>
              <a:rPr lang="en-US" dirty="0" smtClean="0"/>
              <a:t>.</a:t>
            </a:r>
          </a:p>
          <a:p>
            <a:pPr marL="0" indent="0">
              <a:buNone/>
            </a:pPr>
            <a:r>
              <a:rPr lang="en-US" sz="2900" b="1" dirty="0" smtClean="0"/>
              <a:t>3</a:t>
            </a:r>
            <a:r>
              <a:rPr lang="en-US" b="1" dirty="0"/>
              <a:t>.</a:t>
            </a:r>
            <a:r>
              <a:rPr lang="en-US" b="1" dirty="0" smtClean="0"/>
              <a:t> </a:t>
            </a:r>
            <a:r>
              <a:rPr lang="en-US" b="1" dirty="0"/>
              <a:t>Joint Venture</a:t>
            </a:r>
          </a:p>
          <a:p>
            <a:r>
              <a:rPr lang="en-US" dirty="0"/>
              <a:t>Acts like a general partnership, but is clearly for a limited period of time or a single project.  If the partners in a joint venture repeat the activity, they will be recognized as an ongoing partnership and will have to file as such, and distribute accumulated partnership assets upon dissolution of the entity</a:t>
            </a:r>
            <a:r>
              <a:rPr lang="en-US" dirty="0" smtClean="0"/>
              <a:t>. </a:t>
            </a:r>
            <a:endParaRPr lang="en-US" dirty="0"/>
          </a:p>
        </p:txBody>
      </p:sp>
    </p:spTree>
    <p:extLst>
      <p:ext uri="{BB962C8B-B14F-4D97-AF65-F5344CB8AC3E}">
        <p14:creationId xmlns:p14="http://schemas.microsoft.com/office/powerpoint/2010/main" val="41963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Partnership Deed</a:t>
            </a:r>
            <a:endParaRPr lang="en-US" dirty="0"/>
          </a:p>
        </p:txBody>
      </p:sp>
      <p:sp>
        <p:nvSpPr>
          <p:cNvPr id="3" name="Content Placeholder 2"/>
          <p:cNvSpPr>
            <a:spLocks noGrp="1"/>
          </p:cNvSpPr>
          <p:nvPr>
            <p:ph sz="quarter" idx="1"/>
          </p:nvPr>
        </p:nvSpPr>
        <p:spPr>
          <a:xfrm>
            <a:off x="457200" y="1219200"/>
            <a:ext cx="8229600" cy="5410200"/>
          </a:xfrm>
        </p:spPr>
        <p:txBody>
          <a:bodyPr>
            <a:normAutofit fontScale="92500" lnSpcReduction="20000"/>
          </a:bodyPr>
          <a:lstStyle/>
          <a:p>
            <a:r>
              <a:rPr lang="en-US" dirty="0" smtClean="0"/>
              <a:t>A document that contains the terms and condition of the business. </a:t>
            </a:r>
          </a:p>
          <a:p>
            <a:r>
              <a:rPr lang="en-US" dirty="0" smtClean="0"/>
              <a:t>Date on which the agreement was made.</a:t>
            </a:r>
          </a:p>
          <a:p>
            <a:r>
              <a:rPr lang="en-US" dirty="0" smtClean="0"/>
              <a:t>Name of the business</a:t>
            </a:r>
          </a:p>
          <a:p>
            <a:r>
              <a:rPr lang="en-US" dirty="0" smtClean="0"/>
              <a:t>Nature of the business and scope of the business</a:t>
            </a:r>
          </a:p>
          <a:p>
            <a:r>
              <a:rPr lang="en-US" dirty="0" smtClean="0"/>
              <a:t>Partner’s information</a:t>
            </a:r>
          </a:p>
          <a:p>
            <a:r>
              <a:rPr lang="en-US" dirty="0" smtClean="0"/>
              <a:t>Capital of the business</a:t>
            </a:r>
          </a:p>
          <a:p>
            <a:r>
              <a:rPr lang="en-US" dirty="0" smtClean="0"/>
              <a:t>If duration is attached with any business, that should clearly be mentioned in the particular deed.</a:t>
            </a:r>
          </a:p>
          <a:p>
            <a:r>
              <a:rPr lang="en-US" dirty="0" smtClean="0"/>
              <a:t>Duties of partners</a:t>
            </a:r>
          </a:p>
          <a:p>
            <a:r>
              <a:rPr lang="en-US" dirty="0" smtClean="0"/>
              <a:t>Whether any partner entitled  to salary. If yes, how much amount should be given to him as salary. </a:t>
            </a:r>
          </a:p>
          <a:p>
            <a:r>
              <a:rPr lang="en-US" dirty="0" smtClean="0"/>
              <a:t>Profit distribution</a:t>
            </a:r>
          </a:p>
          <a:p>
            <a:r>
              <a:rPr lang="en-US" dirty="0" smtClean="0"/>
              <a:t>Withdraw of money </a:t>
            </a:r>
          </a:p>
          <a:p>
            <a:r>
              <a:rPr lang="en-US" dirty="0" smtClean="0"/>
              <a:t>Arbitration : How to resolve conflicts? </a:t>
            </a:r>
          </a:p>
          <a:p>
            <a:endParaRPr lang="en-US" dirty="0" smtClean="0"/>
          </a:p>
          <a:p>
            <a:endParaRPr lang="en-US" dirty="0"/>
          </a:p>
        </p:txBody>
      </p:sp>
    </p:spTree>
    <p:extLst>
      <p:ext uri="{BB962C8B-B14F-4D97-AF65-F5344CB8AC3E}">
        <p14:creationId xmlns:p14="http://schemas.microsoft.com/office/powerpoint/2010/main" val="3859720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Partner</a:t>
            </a:r>
            <a:endParaRPr lang="en-US" dirty="0"/>
          </a:p>
        </p:txBody>
      </p:sp>
      <p:sp>
        <p:nvSpPr>
          <p:cNvPr id="3" name="Content Placeholder 2"/>
          <p:cNvSpPr>
            <a:spLocks noGrp="1"/>
          </p:cNvSpPr>
          <p:nvPr>
            <p:ph sz="quarter" idx="1"/>
          </p:nvPr>
        </p:nvSpPr>
        <p:spPr>
          <a:xfrm>
            <a:off x="457200" y="1219200"/>
            <a:ext cx="8229600" cy="5334000"/>
          </a:xfrm>
        </p:spPr>
        <p:txBody>
          <a:bodyPr>
            <a:normAutofit fontScale="92500" lnSpcReduction="20000"/>
          </a:bodyPr>
          <a:lstStyle/>
          <a:p>
            <a:r>
              <a:rPr lang="en-US" b="1" dirty="0" smtClean="0"/>
              <a:t>Active partner</a:t>
            </a:r>
          </a:p>
          <a:p>
            <a:r>
              <a:rPr lang="en-US" dirty="0" smtClean="0"/>
              <a:t>Active partner is one who participate in all the affairs of the business.</a:t>
            </a:r>
          </a:p>
          <a:p>
            <a:r>
              <a:rPr lang="en-US" b="1" dirty="0" smtClean="0"/>
              <a:t>Secret Partner</a:t>
            </a:r>
          </a:p>
          <a:p>
            <a:r>
              <a:rPr lang="en-US" dirty="0" smtClean="0"/>
              <a:t>Secret Partner is one who has invested in the business but he/she is not known to general public.</a:t>
            </a:r>
          </a:p>
          <a:p>
            <a:r>
              <a:rPr lang="en-US" b="1" dirty="0" smtClean="0"/>
              <a:t>Sleeping Partner</a:t>
            </a:r>
          </a:p>
          <a:p>
            <a:r>
              <a:rPr lang="en-US" dirty="0" smtClean="0"/>
              <a:t>Sleeping partner is one who is not very active in the affairs of the business.</a:t>
            </a:r>
          </a:p>
          <a:p>
            <a:r>
              <a:rPr lang="en-US" b="1" dirty="0" smtClean="0"/>
              <a:t>Senior Partner</a:t>
            </a:r>
          </a:p>
          <a:p>
            <a:r>
              <a:rPr lang="en-US" dirty="0" smtClean="0"/>
              <a:t>Senior partner is one who has invested the maximum amount in the business.</a:t>
            </a:r>
          </a:p>
          <a:p>
            <a:r>
              <a:rPr lang="en-US" b="1" dirty="0" smtClean="0"/>
              <a:t>Junior Partner</a:t>
            </a:r>
          </a:p>
          <a:p>
            <a:r>
              <a:rPr lang="en-US" dirty="0" smtClean="0"/>
              <a:t>Junior partner is one who has invested the minimum amount in the business.</a:t>
            </a:r>
          </a:p>
          <a:p>
            <a:endParaRPr lang="en-US" dirty="0"/>
          </a:p>
        </p:txBody>
      </p:sp>
    </p:spTree>
    <p:extLst>
      <p:ext uri="{BB962C8B-B14F-4D97-AF65-F5344CB8AC3E}">
        <p14:creationId xmlns:p14="http://schemas.microsoft.com/office/powerpoint/2010/main" val="2802292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Rights of Partner</a:t>
            </a:r>
            <a:endParaRPr lang="en-US" dirty="0"/>
          </a:p>
        </p:txBody>
      </p:sp>
      <p:sp>
        <p:nvSpPr>
          <p:cNvPr id="3" name="Content Placeholder 2"/>
          <p:cNvSpPr>
            <a:spLocks noGrp="1"/>
          </p:cNvSpPr>
          <p:nvPr>
            <p:ph sz="quarter" idx="1"/>
          </p:nvPr>
        </p:nvSpPr>
        <p:spPr/>
        <p:txBody>
          <a:bodyPr/>
          <a:lstStyle/>
          <a:p>
            <a:r>
              <a:rPr lang="en-US" dirty="0" smtClean="0"/>
              <a:t>Every partner has right to:</a:t>
            </a:r>
          </a:p>
          <a:p>
            <a:endParaRPr lang="en-US" dirty="0" smtClean="0"/>
          </a:p>
          <a:p>
            <a:r>
              <a:rPr lang="en-US" dirty="0" smtClean="0"/>
              <a:t>Participate in all the affairs of the business</a:t>
            </a:r>
          </a:p>
          <a:p>
            <a:r>
              <a:rPr lang="en-US" dirty="0" smtClean="0"/>
              <a:t>Get his/her share of profit from the business</a:t>
            </a:r>
          </a:p>
          <a:p>
            <a:r>
              <a:rPr lang="en-US" dirty="0" smtClean="0"/>
              <a:t>Leave the partnership according to the terms and conditions of the partnership deed</a:t>
            </a:r>
          </a:p>
          <a:p>
            <a:r>
              <a:rPr lang="en-US" dirty="0" smtClean="0"/>
              <a:t>Claim the salary against his/her services</a:t>
            </a:r>
          </a:p>
          <a:p>
            <a:r>
              <a:rPr lang="en-US" dirty="0" smtClean="0"/>
              <a:t>Participate in the management of the business. </a:t>
            </a:r>
          </a:p>
          <a:p>
            <a:endParaRPr lang="en-US" dirty="0" smtClean="0"/>
          </a:p>
          <a:p>
            <a:endParaRPr lang="en-US" dirty="0" smtClean="0"/>
          </a:p>
          <a:p>
            <a:endParaRPr lang="en-US" dirty="0"/>
          </a:p>
        </p:txBody>
      </p:sp>
    </p:spTree>
    <p:extLst>
      <p:ext uri="{BB962C8B-B14F-4D97-AF65-F5344CB8AC3E}">
        <p14:creationId xmlns:p14="http://schemas.microsoft.com/office/powerpoint/2010/main" val="3063070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Corporations or Joint Stock Company</a:t>
            </a:r>
            <a:endParaRPr lang="en-US" dirty="0"/>
          </a:p>
        </p:txBody>
      </p:sp>
      <p:sp>
        <p:nvSpPr>
          <p:cNvPr id="3" name="Content Placeholder 2"/>
          <p:cNvSpPr>
            <a:spLocks noGrp="1"/>
          </p:cNvSpPr>
          <p:nvPr>
            <p:ph sz="quarter" idx="1"/>
          </p:nvPr>
        </p:nvSpPr>
        <p:spPr/>
        <p:txBody>
          <a:bodyPr>
            <a:normAutofit/>
          </a:bodyPr>
          <a:lstStyle/>
          <a:p>
            <a:r>
              <a:rPr lang="en-US" dirty="0"/>
              <a:t>A Corporation, chartered by the state in which it is headquartered, is considered by law to be a unique entity, separate and apart from those who own it.  </a:t>
            </a:r>
            <a:endParaRPr lang="en-US" dirty="0" smtClean="0"/>
          </a:p>
          <a:p>
            <a:r>
              <a:rPr lang="en-US" dirty="0" smtClean="0"/>
              <a:t>A </a:t>
            </a:r>
            <a:r>
              <a:rPr lang="en-US" dirty="0"/>
              <a:t>Corporation can be taxed; it can be sued; it can enter into contractual agreements.  The owners of a corporation are its shareholders.  The shareholders elect a board of directors to oversee the major policies and decisions.  </a:t>
            </a:r>
            <a:endParaRPr lang="en-US" dirty="0" smtClean="0"/>
          </a:p>
          <a:p>
            <a:r>
              <a:rPr lang="en-US" dirty="0" smtClean="0"/>
              <a:t>The </a:t>
            </a:r>
            <a:r>
              <a:rPr lang="en-US" dirty="0"/>
              <a:t>corporation has a life of its own and does not dissolve when ownership changes</a:t>
            </a:r>
            <a:r>
              <a:rPr lang="en-US" dirty="0" smtClean="0"/>
              <a:t>.</a:t>
            </a:r>
          </a:p>
        </p:txBody>
      </p:sp>
    </p:spTree>
    <p:extLst>
      <p:ext uri="{BB962C8B-B14F-4D97-AF65-F5344CB8AC3E}">
        <p14:creationId xmlns:p14="http://schemas.microsoft.com/office/powerpoint/2010/main" val="208794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dirty="0"/>
              <a:t>Corporations or Joint Stock Company</a:t>
            </a:r>
          </a:p>
        </p:txBody>
      </p:sp>
      <p:sp>
        <p:nvSpPr>
          <p:cNvPr id="3" name="Content Placeholder 2"/>
          <p:cNvSpPr>
            <a:spLocks noGrp="1"/>
          </p:cNvSpPr>
          <p:nvPr>
            <p:ph sz="quarter" idx="1"/>
          </p:nvPr>
        </p:nvSpPr>
        <p:spPr>
          <a:xfrm>
            <a:off x="381000" y="973428"/>
            <a:ext cx="8229600" cy="5867400"/>
          </a:xfrm>
        </p:spPr>
        <p:txBody>
          <a:bodyPr>
            <a:normAutofit fontScale="47500" lnSpcReduction="20000"/>
          </a:bodyPr>
          <a:lstStyle/>
          <a:p>
            <a:r>
              <a:rPr lang="en-US" sz="3300" b="1" dirty="0"/>
              <a:t>Advantages of a </a:t>
            </a:r>
            <a:r>
              <a:rPr lang="en-US" sz="3300" b="1" dirty="0" smtClean="0"/>
              <a:t>Corporation</a:t>
            </a:r>
            <a:endParaRPr lang="en-US" sz="3300" b="1" dirty="0"/>
          </a:p>
          <a:p>
            <a:endParaRPr lang="en-US" dirty="0"/>
          </a:p>
          <a:p>
            <a:r>
              <a:rPr lang="en-US" sz="3400" dirty="0" smtClean="0"/>
              <a:t>Expand the business</a:t>
            </a:r>
          </a:p>
          <a:p>
            <a:r>
              <a:rPr lang="en-US" sz="3400" dirty="0" smtClean="0"/>
              <a:t>Shareholders </a:t>
            </a:r>
            <a:r>
              <a:rPr lang="en-US" sz="3400" dirty="0"/>
              <a:t>have limited liability for the corporation’s debts or judgments against the corporation.</a:t>
            </a:r>
          </a:p>
          <a:p>
            <a:r>
              <a:rPr lang="en-US" sz="3400" dirty="0" smtClean="0"/>
              <a:t>Generally</a:t>
            </a:r>
            <a:r>
              <a:rPr lang="en-US" sz="3400" dirty="0"/>
              <a:t>, shareholders can only be held accountable for their investment in stock of the company.  </a:t>
            </a:r>
          </a:p>
          <a:p>
            <a:r>
              <a:rPr lang="en-US" sz="3400" dirty="0" smtClean="0"/>
              <a:t>Corporations </a:t>
            </a:r>
            <a:r>
              <a:rPr lang="en-US" sz="3400" dirty="0"/>
              <a:t>can raise additional funds through the sale of stock</a:t>
            </a:r>
            <a:r>
              <a:rPr lang="en-US" sz="3400" dirty="0" smtClean="0"/>
              <a:t>.</a:t>
            </a:r>
          </a:p>
          <a:p>
            <a:r>
              <a:rPr lang="en-US" sz="3400" dirty="0" smtClean="0"/>
              <a:t>Life of the joint stock company is longer then sole proprietorship and partnership.</a:t>
            </a:r>
            <a:endParaRPr lang="en-US" sz="3400" dirty="0"/>
          </a:p>
          <a:p>
            <a:r>
              <a:rPr lang="en-US" sz="3400" dirty="0" smtClean="0"/>
              <a:t>Company can hire better experts which results in better management.</a:t>
            </a:r>
            <a:endParaRPr lang="en-US" sz="3400" dirty="0"/>
          </a:p>
          <a:p>
            <a:r>
              <a:rPr lang="en-US" sz="3400" dirty="0" smtClean="0"/>
              <a:t>Public place more confidence in companies rather than in any other  forms of business. </a:t>
            </a:r>
          </a:p>
          <a:p>
            <a:r>
              <a:rPr lang="en-US" sz="3400" dirty="0" smtClean="0"/>
              <a:t>Anyone can exit from joint stock company by selling his/her shares. </a:t>
            </a:r>
            <a:endParaRPr lang="en-US" sz="3400" dirty="0"/>
          </a:p>
          <a:p>
            <a:endParaRPr lang="en-US" dirty="0"/>
          </a:p>
          <a:p>
            <a:r>
              <a:rPr lang="en-US" sz="3300" b="1" dirty="0"/>
              <a:t>Disadvantages of a Corporation</a:t>
            </a:r>
          </a:p>
          <a:p>
            <a:endParaRPr lang="en-US" dirty="0"/>
          </a:p>
          <a:p>
            <a:r>
              <a:rPr lang="en-US" sz="3400" dirty="0" smtClean="0"/>
              <a:t>Formation of joint stock company is very lengthy, very complicated and technical job.</a:t>
            </a:r>
            <a:endParaRPr lang="en-US" sz="3400" dirty="0"/>
          </a:p>
          <a:p>
            <a:r>
              <a:rPr lang="en-US" sz="3400" dirty="0" smtClean="0"/>
              <a:t> </a:t>
            </a:r>
            <a:r>
              <a:rPr lang="en-US" sz="3400" dirty="0"/>
              <a:t>Corporations are monitored by federal, state and some local agencies, and as a result may have more paperwork to comply with regulations</a:t>
            </a:r>
            <a:r>
              <a:rPr lang="en-US" sz="3400" dirty="0" smtClean="0"/>
              <a:t>.</a:t>
            </a:r>
          </a:p>
          <a:p>
            <a:r>
              <a:rPr lang="en-US" sz="3400" dirty="0" smtClean="0"/>
              <a:t>There is not much secrecy found in companies.</a:t>
            </a:r>
          </a:p>
          <a:p>
            <a:r>
              <a:rPr lang="en-US" sz="3400" dirty="0" smtClean="0"/>
              <a:t>Incorporating </a:t>
            </a:r>
            <a:r>
              <a:rPr lang="en-US" sz="3400" dirty="0"/>
              <a:t>may result in higher overall taxes.  Dividends paid to shareholders are not deductible from business income; thus this income can be taxed twice</a:t>
            </a:r>
            <a:r>
              <a:rPr lang="en-US" sz="3400" dirty="0" smtClean="0"/>
              <a:t>.</a:t>
            </a:r>
          </a:p>
          <a:p>
            <a:r>
              <a:rPr lang="en-US" sz="3400" dirty="0" smtClean="0"/>
              <a:t>Theoretically Democratic Organization but basically power is centralized because there are few people who hold major portion of company’s shares. </a:t>
            </a:r>
            <a:endParaRPr lang="en-US" sz="3400" dirty="0"/>
          </a:p>
          <a:p>
            <a:endParaRPr lang="en-US" dirty="0"/>
          </a:p>
        </p:txBody>
      </p:sp>
    </p:spTree>
    <p:extLst>
      <p:ext uri="{BB962C8B-B14F-4D97-AF65-F5344CB8AC3E}">
        <p14:creationId xmlns:p14="http://schemas.microsoft.com/office/powerpoint/2010/main" val="130835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Forces</a:t>
            </a:r>
            <a:endParaRPr lang="en-US" dirty="0"/>
          </a:p>
        </p:txBody>
      </p:sp>
      <p:sp>
        <p:nvSpPr>
          <p:cNvPr id="3" name="Content Placeholder 2"/>
          <p:cNvSpPr>
            <a:spLocks noGrp="1"/>
          </p:cNvSpPr>
          <p:nvPr>
            <p:ph sz="quarter" idx="1"/>
          </p:nvPr>
        </p:nvSpPr>
        <p:spPr/>
        <p:txBody>
          <a:bodyPr/>
          <a:lstStyle/>
          <a:p>
            <a:r>
              <a:rPr lang="en-US" dirty="0" smtClean="0"/>
              <a:t>External forces</a:t>
            </a:r>
          </a:p>
          <a:p>
            <a:pPr marL="0" indent="0">
              <a:buNone/>
            </a:pPr>
            <a:r>
              <a:rPr lang="en-US" dirty="0" smtClean="0"/>
              <a:t>Factors found outside the organization</a:t>
            </a:r>
          </a:p>
          <a:p>
            <a:pPr marL="0" indent="0">
              <a:buNone/>
            </a:pPr>
            <a:r>
              <a:rPr lang="en-US" dirty="0" smtClean="0"/>
              <a:t>These factors are not controllable by the organization</a:t>
            </a:r>
          </a:p>
          <a:p>
            <a:pPr marL="0" indent="0">
              <a:buNone/>
            </a:pPr>
            <a:endParaRPr lang="en-US" dirty="0" smtClean="0"/>
          </a:p>
          <a:p>
            <a:r>
              <a:rPr lang="en-US" dirty="0" smtClean="0"/>
              <a:t>Internal factors</a:t>
            </a:r>
          </a:p>
          <a:p>
            <a:pPr marL="0" indent="0">
              <a:buNone/>
            </a:pPr>
            <a:r>
              <a:rPr lang="en-US" dirty="0" smtClean="0"/>
              <a:t>Factors within the organization</a:t>
            </a:r>
          </a:p>
          <a:p>
            <a:pPr marL="0" indent="0">
              <a:buNone/>
            </a:pPr>
            <a:r>
              <a:rPr lang="en-US" dirty="0" smtClean="0"/>
              <a:t>These are controllable by the organization</a:t>
            </a:r>
          </a:p>
          <a:p>
            <a:endParaRPr lang="en-US" dirty="0"/>
          </a:p>
        </p:txBody>
      </p:sp>
    </p:spTree>
    <p:extLst>
      <p:ext uri="{BB962C8B-B14F-4D97-AF65-F5344CB8AC3E}">
        <p14:creationId xmlns:p14="http://schemas.microsoft.com/office/powerpoint/2010/main" val="743403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limited company Vs Private limited company</a:t>
            </a:r>
          </a:p>
        </p:txBody>
      </p:sp>
      <p:sp>
        <p:nvSpPr>
          <p:cNvPr id="3" name="Content Placeholder 2"/>
          <p:cNvSpPr>
            <a:spLocks noGrp="1"/>
          </p:cNvSpPr>
          <p:nvPr>
            <p:ph sz="quarter" idx="1"/>
          </p:nvPr>
        </p:nvSpPr>
        <p:spPr/>
        <p:txBody>
          <a:bodyPr>
            <a:normAutofit fontScale="92500" lnSpcReduction="20000"/>
          </a:bodyPr>
          <a:lstStyle/>
          <a:p>
            <a:r>
              <a:rPr lang="en-US" dirty="0" smtClean="0"/>
              <a:t>A public limited company is owned by general pubic.</a:t>
            </a:r>
          </a:p>
          <a:p>
            <a:r>
              <a:rPr lang="en-US" dirty="0" smtClean="0"/>
              <a:t>For a public limited company, minimum number of members are seven. </a:t>
            </a:r>
          </a:p>
          <a:p>
            <a:r>
              <a:rPr lang="en-US" dirty="0" smtClean="0"/>
              <a:t>Public limited company is bound to promote issue of shares to general public through media. </a:t>
            </a:r>
          </a:p>
          <a:p>
            <a:r>
              <a:rPr lang="en-US" dirty="0" smtClean="0"/>
              <a:t>Public limited companies add the word “Ltd.” with their name.</a:t>
            </a:r>
          </a:p>
          <a:p>
            <a:r>
              <a:rPr lang="en-US" dirty="0" smtClean="0"/>
              <a:t>Public limited companies have to present their data to general pubic. </a:t>
            </a:r>
            <a:endParaRPr lang="en-US" dirty="0"/>
          </a:p>
        </p:txBody>
      </p:sp>
      <p:sp>
        <p:nvSpPr>
          <p:cNvPr id="4" name="Content Placeholder 3"/>
          <p:cNvSpPr>
            <a:spLocks noGrp="1"/>
          </p:cNvSpPr>
          <p:nvPr>
            <p:ph sz="quarter" idx="2"/>
          </p:nvPr>
        </p:nvSpPr>
        <p:spPr/>
        <p:txBody>
          <a:bodyPr>
            <a:normAutofit fontScale="92500" lnSpcReduction="20000"/>
          </a:bodyPr>
          <a:lstStyle/>
          <a:p>
            <a:r>
              <a:rPr lang="en-US" dirty="0"/>
              <a:t>A private limited company is owned by group of private individuals.</a:t>
            </a:r>
          </a:p>
          <a:p>
            <a:r>
              <a:rPr lang="en-US" dirty="0" smtClean="0"/>
              <a:t>For a private limited company, minimum number of members are two.</a:t>
            </a:r>
          </a:p>
          <a:p>
            <a:r>
              <a:rPr lang="en-US" dirty="0" smtClean="0"/>
              <a:t>There is no such provision for private limited company. </a:t>
            </a:r>
          </a:p>
          <a:p>
            <a:r>
              <a:rPr lang="en-US" dirty="0" smtClean="0"/>
              <a:t>Private limited companies add the word “(</a:t>
            </a:r>
            <a:r>
              <a:rPr lang="en-US" dirty="0" err="1" smtClean="0"/>
              <a:t>Pvt</a:t>
            </a:r>
            <a:r>
              <a:rPr lang="en-US" dirty="0" smtClean="0"/>
              <a:t>)Ltd.” with their names. </a:t>
            </a:r>
          </a:p>
          <a:p>
            <a:r>
              <a:rPr lang="en-US" dirty="0" smtClean="0"/>
              <a:t>Private companies are not bound to present their data publically. </a:t>
            </a:r>
            <a:endParaRPr lang="en-US" dirty="0"/>
          </a:p>
        </p:txBody>
      </p:sp>
    </p:spTree>
    <p:extLst>
      <p:ext uri="{BB962C8B-B14F-4D97-AF65-F5344CB8AC3E}">
        <p14:creationId xmlns:p14="http://schemas.microsoft.com/office/powerpoint/2010/main" val="677457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limited company Vs Private limited company</a:t>
            </a:r>
          </a:p>
        </p:txBody>
      </p:sp>
      <p:sp>
        <p:nvSpPr>
          <p:cNvPr id="3" name="Content Placeholder 2"/>
          <p:cNvSpPr>
            <a:spLocks noGrp="1"/>
          </p:cNvSpPr>
          <p:nvPr>
            <p:ph sz="quarter" idx="1"/>
          </p:nvPr>
        </p:nvSpPr>
        <p:spPr/>
        <p:txBody>
          <a:bodyPr>
            <a:normAutofit fontScale="92500" lnSpcReduction="10000"/>
          </a:bodyPr>
          <a:lstStyle/>
          <a:p>
            <a:r>
              <a:rPr lang="en-US" dirty="0"/>
              <a:t>A public company should have at least three </a:t>
            </a:r>
            <a:r>
              <a:rPr lang="en-US" dirty="0" smtClean="0"/>
              <a:t>directors</a:t>
            </a:r>
          </a:p>
          <a:p>
            <a:r>
              <a:rPr lang="en-US" dirty="0"/>
              <a:t>The is no ceiling on the maximum number of members in a public company. </a:t>
            </a:r>
          </a:p>
          <a:p>
            <a:r>
              <a:rPr lang="en-US" dirty="0" smtClean="0"/>
              <a:t>The </a:t>
            </a:r>
            <a:r>
              <a:rPr lang="en-US" dirty="0"/>
              <a:t>transferability of shares of a Pvt. Ltd. company is completely restricted. </a:t>
            </a:r>
            <a:endParaRPr lang="en-US" dirty="0" smtClean="0"/>
          </a:p>
          <a:p>
            <a:r>
              <a:rPr lang="en-US" dirty="0" smtClean="0"/>
              <a:t>Public limited company pays double taxation at different income tax rates.</a:t>
            </a:r>
          </a:p>
          <a:p>
            <a:endParaRPr lang="en-US" dirty="0"/>
          </a:p>
        </p:txBody>
      </p:sp>
      <p:sp>
        <p:nvSpPr>
          <p:cNvPr id="4" name="Content Placeholder 3"/>
          <p:cNvSpPr>
            <a:spLocks noGrp="1"/>
          </p:cNvSpPr>
          <p:nvPr>
            <p:ph sz="quarter" idx="2"/>
          </p:nvPr>
        </p:nvSpPr>
        <p:spPr/>
        <p:txBody>
          <a:bodyPr>
            <a:normAutofit fontScale="92500" lnSpcReduction="10000"/>
          </a:bodyPr>
          <a:lstStyle/>
          <a:p>
            <a:r>
              <a:rPr lang="en-US" dirty="0" smtClean="0"/>
              <a:t>Whereas </a:t>
            </a:r>
            <a:r>
              <a:rPr lang="en-US" dirty="0"/>
              <a:t>the Private Ltd. company can have a minimum of 2 directors.</a:t>
            </a:r>
          </a:p>
          <a:p>
            <a:r>
              <a:rPr lang="en-US" dirty="0" smtClean="0"/>
              <a:t>A </a:t>
            </a:r>
            <a:r>
              <a:rPr lang="en-US" dirty="0"/>
              <a:t>private company can have a maximum of 200 members, subject to certain conditions.</a:t>
            </a:r>
          </a:p>
          <a:p>
            <a:r>
              <a:rPr lang="en-US" dirty="0" smtClean="0"/>
              <a:t>On </a:t>
            </a:r>
            <a:r>
              <a:rPr lang="en-US" dirty="0"/>
              <a:t>the contrary, the shareholders of a public company can freely transfer their shares</a:t>
            </a:r>
            <a:r>
              <a:rPr lang="en-US" dirty="0" smtClean="0"/>
              <a:t>.</a:t>
            </a:r>
          </a:p>
          <a:p>
            <a:r>
              <a:rPr lang="en-US" dirty="0" smtClean="0"/>
              <a:t>Private limited company pays tax only once at different income tax rates. </a:t>
            </a:r>
          </a:p>
          <a:p>
            <a:endParaRPr lang="en-US" dirty="0"/>
          </a:p>
        </p:txBody>
      </p:sp>
    </p:spTree>
    <p:extLst>
      <p:ext uri="{BB962C8B-B14F-4D97-AF65-F5344CB8AC3E}">
        <p14:creationId xmlns:p14="http://schemas.microsoft.com/office/powerpoint/2010/main" val="3683758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Mergers and acquisitions (M&amp;A) </a:t>
            </a:r>
          </a:p>
        </p:txBody>
      </p:sp>
      <p:sp>
        <p:nvSpPr>
          <p:cNvPr id="3" name="Content Placeholder 2"/>
          <p:cNvSpPr>
            <a:spLocks noGrp="1"/>
          </p:cNvSpPr>
          <p:nvPr>
            <p:ph sz="quarter" idx="1"/>
          </p:nvPr>
        </p:nvSpPr>
        <p:spPr/>
        <p:txBody>
          <a:bodyPr>
            <a:normAutofit fontScale="92500" lnSpcReduction="10000"/>
          </a:bodyPr>
          <a:lstStyle/>
          <a:p>
            <a:r>
              <a:rPr lang="en-US" dirty="0"/>
              <a:t>Mergers and acquisitions (M&amp;A) is the area of corporate finances, management and strategy dealing with purchasing and/or joining with other companies. </a:t>
            </a:r>
            <a:endParaRPr lang="en-US" dirty="0" smtClean="0"/>
          </a:p>
          <a:p>
            <a:r>
              <a:rPr lang="en-US" dirty="0" smtClean="0"/>
              <a:t>In </a:t>
            </a:r>
            <a:r>
              <a:rPr lang="en-US" dirty="0"/>
              <a:t>a merger, two organizations join forces to become a new business, usually with a new name. Because the companies involved are typically of similar size and stature, the term "merger of equals" is sometimes used.</a:t>
            </a:r>
          </a:p>
          <a:p>
            <a:endParaRPr lang="en-US" dirty="0"/>
          </a:p>
          <a:p>
            <a:r>
              <a:rPr lang="en-US" dirty="0"/>
              <a:t>In an acquisition, on the other hand, one business buys a second and generally smaller company which may be absorbed into the parent organization or run as a subsidiary. A company under consideration by another organization for a merger or acquisition is sometimes referred to as the target. </a:t>
            </a:r>
          </a:p>
        </p:txBody>
      </p:sp>
    </p:spTree>
    <p:extLst>
      <p:ext uri="{BB962C8B-B14F-4D97-AF65-F5344CB8AC3E}">
        <p14:creationId xmlns:p14="http://schemas.microsoft.com/office/powerpoint/2010/main" val="111735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Factors</a:t>
            </a:r>
            <a:endParaRPr lang="en-US" dirty="0"/>
          </a:p>
        </p:txBody>
      </p:sp>
      <p:sp>
        <p:nvSpPr>
          <p:cNvPr id="3" name="Content Placeholder 2"/>
          <p:cNvSpPr>
            <a:spLocks noGrp="1"/>
          </p:cNvSpPr>
          <p:nvPr>
            <p:ph sz="quarter" idx="1"/>
          </p:nvPr>
        </p:nvSpPr>
        <p:spPr/>
        <p:txBody>
          <a:bodyPr/>
          <a:lstStyle/>
          <a:p>
            <a:pPr marL="0" indent="0">
              <a:buNone/>
            </a:pPr>
            <a:r>
              <a:rPr lang="en-US" sz="2800" dirty="0" smtClean="0"/>
              <a:t>Economic Factors</a:t>
            </a:r>
          </a:p>
          <a:p>
            <a:r>
              <a:rPr lang="en-US" dirty="0" smtClean="0"/>
              <a:t>Economy of the country </a:t>
            </a:r>
          </a:p>
          <a:p>
            <a:r>
              <a:rPr lang="en-US" dirty="0" smtClean="0"/>
              <a:t>Per capita income of the country</a:t>
            </a:r>
          </a:p>
          <a:p>
            <a:r>
              <a:rPr lang="en-US" dirty="0" smtClean="0"/>
              <a:t>General employment or unemployment</a:t>
            </a:r>
          </a:p>
          <a:p>
            <a:r>
              <a:rPr lang="en-US" dirty="0" smtClean="0"/>
              <a:t>Economic Growth</a:t>
            </a:r>
          </a:p>
          <a:p>
            <a:r>
              <a:rPr lang="en-US" dirty="0" smtClean="0"/>
              <a:t>Exchange rate</a:t>
            </a:r>
          </a:p>
          <a:p>
            <a:r>
              <a:rPr lang="en-US" dirty="0" smtClean="0"/>
              <a:t>Inflation rate</a:t>
            </a:r>
          </a:p>
          <a:p>
            <a:endParaRPr lang="en-US" dirty="0" smtClean="0"/>
          </a:p>
        </p:txBody>
      </p:sp>
    </p:spTree>
    <p:extLst>
      <p:ext uri="{BB962C8B-B14F-4D97-AF65-F5344CB8AC3E}">
        <p14:creationId xmlns:p14="http://schemas.microsoft.com/office/powerpoint/2010/main" val="210537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 Factors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Demographic factor is the study of population</a:t>
            </a:r>
          </a:p>
          <a:p>
            <a:r>
              <a:rPr lang="en-US" dirty="0" smtClean="0"/>
              <a:t>Population brings customers</a:t>
            </a:r>
          </a:p>
          <a:p>
            <a:r>
              <a:rPr lang="en-US" dirty="0" smtClean="0"/>
              <a:t>Population tells the size of market and nature of customer</a:t>
            </a:r>
          </a:p>
          <a:p>
            <a:r>
              <a:rPr lang="en-US" dirty="0" smtClean="0"/>
              <a:t>Distribution of population on the basis of ages</a:t>
            </a:r>
          </a:p>
          <a:p>
            <a:r>
              <a:rPr lang="en-US" dirty="0" smtClean="0"/>
              <a:t>Population growth rate</a:t>
            </a:r>
          </a:p>
          <a:p>
            <a:endParaRPr lang="en-US" dirty="0" smtClean="0"/>
          </a:p>
          <a:p>
            <a:endParaRPr lang="en-US" dirty="0"/>
          </a:p>
        </p:txBody>
      </p:sp>
    </p:spTree>
    <p:extLst>
      <p:ext uri="{BB962C8B-B14F-4D97-AF65-F5344CB8AC3E}">
        <p14:creationId xmlns:p14="http://schemas.microsoft.com/office/powerpoint/2010/main" val="3868048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Political and Legal factors</a:t>
            </a:r>
            <a:endParaRPr lang="en-US" dirty="0"/>
          </a:p>
        </p:txBody>
      </p:sp>
      <p:sp>
        <p:nvSpPr>
          <p:cNvPr id="3" name="Content Placeholder 2"/>
          <p:cNvSpPr>
            <a:spLocks noGrp="1"/>
          </p:cNvSpPr>
          <p:nvPr>
            <p:ph sz="quarter" idx="1"/>
          </p:nvPr>
        </p:nvSpPr>
        <p:spPr/>
        <p:txBody>
          <a:bodyPr/>
          <a:lstStyle/>
          <a:p>
            <a:pPr>
              <a:buFont typeface="Wingdings" panose="05000000000000000000" pitchFamily="2" charset="2"/>
              <a:buChar char="q"/>
            </a:pPr>
            <a:r>
              <a:rPr lang="en-US" sz="2800" dirty="0" smtClean="0"/>
              <a:t>Political factors</a:t>
            </a:r>
          </a:p>
          <a:p>
            <a:r>
              <a:rPr lang="en-US" dirty="0" smtClean="0"/>
              <a:t>Preference and priorities of the government</a:t>
            </a:r>
          </a:p>
          <a:p>
            <a:r>
              <a:rPr lang="en-US" dirty="0" smtClean="0"/>
              <a:t>Attitude of government towards exports</a:t>
            </a:r>
          </a:p>
          <a:p>
            <a:pPr>
              <a:buFont typeface="Wingdings" panose="05000000000000000000" pitchFamily="2" charset="2"/>
              <a:buChar char="q"/>
            </a:pPr>
            <a:r>
              <a:rPr lang="en-US" sz="2800" dirty="0" smtClean="0"/>
              <a:t>Legal Factors</a:t>
            </a:r>
          </a:p>
          <a:p>
            <a:r>
              <a:rPr lang="en-US" dirty="0" smtClean="0"/>
              <a:t>Laws related to health</a:t>
            </a:r>
          </a:p>
          <a:p>
            <a:r>
              <a:rPr lang="en-US" dirty="0" smtClean="0"/>
              <a:t>Laws related to imports and exports</a:t>
            </a:r>
          </a:p>
          <a:p>
            <a:r>
              <a:rPr lang="en-US" dirty="0" smtClean="0"/>
              <a:t>Laws related to taxation</a:t>
            </a:r>
          </a:p>
          <a:p>
            <a:r>
              <a:rPr lang="en-US" dirty="0" smtClean="0"/>
              <a:t>Laws related to packing</a:t>
            </a:r>
          </a:p>
          <a:p>
            <a:r>
              <a:rPr lang="en-US" dirty="0" smtClean="0"/>
              <a:t>Laws related to child labor </a:t>
            </a:r>
          </a:p>
          <a:p>
            <a:r>
              <a:rPr lang="en-US" dirty="0" smtClean="0"/>
              <a:t>Laws related to labor union</a:t>
            </a:r>
          </a:p>
          <a:p>
            <a:endParaRPr lang="en-US" dirty="0" smtClean="0"/>
          </a:p>
          <a:p>
            <a:endParaRPr lang="en-US" dirty="0"/>
          </a:p>
        </p:txBody>
      </p:sp>
    </p:spTree>
    <p:extLst>
      <p:ext uri="{BB962C8B-B14F-4D97-AF65-F5344CB8AC3E}">
        <p14:creationId xmlns:p14="http://schemas.microsoft.com/office/powerpoint/2010/main" val="24575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Technological Factors</a:t>
            </a:r>
            <a:endParaRPr lang="en-US" dirty="0"/>
          </a:p>
        </p:txBody>
      </p:sp>
      <p:sp>
        <p:nvSpPr>
          <p:cNvPr id="3" name="Content Placeholder 2"/>
          <p:cNvSpPr>
            <a:spLocks noGrp="1"/>
          </p:cNvSpPr>
          <p:nvPr>
            <p:ph sz="quarter" idx="1"/>
          </p:nvPr>
        </p:nvSpPr>
        <p:spPr/>
        <p:txBody>
          <a:bodyPr/>
          <a:lstStyle/>
          <a:p>
            <a:r>
              <a:rPr lang="en-US" dirty="0" smtClean="0"/>
              <a:t>Technology the meant by which we can adapt to our environment, control our environment, and even change it.</a:t>
            </a:r>
          </a:p>
          <a:p>
            <a:r>
              <a:rPr lang="en-US" dirty="0" smtClean="0"/>
              <a:t>Business people have to pace with the technological advancements. </a:t>
            </a:r>
          </a:p>
          <a:p>
            <a:r>
              <a:rPr lang="en-US" dirty="0" smtClean="0"/>
              <a:t>Technological product for consumer consumption</a:t>
            </a:r>
          </a:p>
          <a:p>
            <a:r>
              <a:rPr lang="en-US" dirty="0" smtClean="0"/>
              <a:t>Technological process </a:t>
            </a:r>
            <a:r>
              <a:rPr lang="en-US" smtClean="0"/>
              <a:t>is meant to </a:t>
            </a:r>
            <a:r>
              <a:rPr lang="en-US" dirty="0" smtClean="0"/>
              <a:t>make and improve product and services.</a:t>
            </a:r>
            <a:endParaRPr lang="en-US" dirty="0"/>
          </a:p>
        </p:txBody>
      </p:sp>
    </p:spTree>
    <p:extLst>
      <p:ext uri="{BB962C8B-B14F-4D97-AF65-F5344CB8AC3E}">
        <p14:creationId xmlns:p14="http://schemas.microsoft.com/office/powerpoint/2010/main" val="771862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Religion </a:t>
            </a:r>
          </a:p>
          <a:p>
            <a:endParaRPr lang="en-US" dirty="0"/>
          </a:p>
          <a:p>
            <a:pPr marL="0" indent="0">
              <a:buNone/>
            </a:pPr>
            <a:r>
              <a:rPr lang="en-US" sz="3600" dirty="0" smtClean="0"/>
              <a:t>Natural factor</a:t>
            </a:r>
          </a:p>
          <a:p>
            <a:r>
              <a:rPr lang="en-US" dirty="0" smtClean="0"/>
              <a:t>Act of God</a:t>
            </a:r>
          </a:p>
          <a:p>
            <a:endParaRPr lang="en-US" dirty="0" smtClean="0"/>
          </a:p>
          <a:p>
            <a:endParaRPr lang="en-US" dirty="0"/>
          </a:p>
        </p:txBody>
      </p:sp>
      <p:sp>
        <p:nvSpPr>
          <p:cNvPr id="5" name="Rectangle 4"/>
          <p:cNvSpPr/>
          <p:nvPr/>
        </p:nvSpPr>
        <p:spPr>
          <a:xfrm>
            <a:off x="533400" y="685800"/>
            <a:ext cx="4006610" cy="646331"/>
          </a:xfrm>
          <a:prstGeom prst="rect">
            <a:avLst/>
          </a:prstGeom>
        </p:spPr>
        <p:txBody>
          <a:bodyPr wrap="none">
            <a:spAutoFit/>
          </a:bodyPr>
          <a:lstStyle/>
          <a:p>
            <a:r>
              <a:rPr lang="en-US" sz="3600" dirty="0"/>
              <a:t>Socio-culture Factor</a:t>
            </a:r>
          </a:p>
        </p:txBody>
      </p:sp>
    </p:spTree>
    <p:extLst>
      <p:ext uri="{BB962C8B-B14F-4D97-AF65-F5344CB8AC3E}">
        <p14:creationId xmlns:p14="http://schemas.microsoft.com/office/powerpoint/2010/main" val="1367634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SWOT Analysis</a:t>
            </a:r>
            <a:endParaRPr lang="en-US" b="1" dirty="0"/>
          </a:p>
        </p:txBody>
      </p:sp>
      <p:sp>
        <p:nvSpPr>
          <p:cNvPr id="3" name="Content Placeholder 2"/>
          <p:cNvSpPr>
            <a:spLocks noGrp="1"/>
          </p:cNvSpPr>
          <p:nvPr>
            <p:ph sz="quarter" idx="1"/>
          </p:nvPr>
        </p:nvSpPr>
        <p:spPr/>
        <p:txBody>
          <a:bodyPr/>
          <a:lstStyle/>
          <a:p>
            <a:r>
              <a:rPr lang="en-US" dirty="0" smtClean="0"/>
              <a:t>Strength </a:t>
            </a:r>
          </a:p>
          <a:p>
            <a:r>
              <a:rPr lang="en-US" dirty="0" smtClean="0"/>
              <a:t>Weakness</a:t>
            </a:r>
          </a:p>
          <a:p>
            <a:r>
              <a:rPr lang="en-US" dirty="0" smtClean="0"/>
              <a:t>Opportunities</a:t>
            </a:r>
          </a:p>
          <a:p>
            <a:r>
              <a:rPr lang="en-US" dirty="0" smtClean="0"/>
              <a:t>Threats</a:t>
            </a:r>
          </a:p>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3048000"/>
            <a:ext cx="8915400" cy="3424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2774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forms of organization</a:t>
            </a:r>
            <a:endParaRPr lang="en-US" dirty="0"/>
          </a:p>
        </p:txBody>
      </p:sp>
      <p:sp>
        <p:nvSpPr>
          <p:cNvPr id="3" name="Content Placeholder 2"/>
          <p:cNvSpPr>
            <a:spLocks noGrp="1"/>
          </p:cNvSpPr>
          <p:nvPr>
            <p:ph sz="quarter" idx="1"/>
          </p:nvPr>
        </p:nvSpPr>
        <p:spPr/>
        <p:txBody>
          <a:bodyPr/>
          <a:lstStyle/>
          <a:p>
            <a:r>
              <a:rPr lang="en-US" dirty="0" smtClean="0"/>
              <a:t>Sole proprietorship</a:t>
            </a:r>
          </a:p>
          <a:p>
            <a:r>
              <a:rPr lang="en-US" dirty="0" smtClean="0"/>
              <a:t>Partnership</a:t>
            </a:r>
          </a:p>
          <a:p>
            <a:r>
              <a:rPr lang="en-US" dirty="0" smtClean="0"/>
              <a:t>Joint stock company</a:t>
            </a:r>
          </a:p>
          <a:p>
            <a:r>
              <a:rPr lang="en-US" dirty="0" smtClean="0"/>
              <a:t>Cooperative societies</a:t>
            </a:r>
          </a:p>
          <a:p>
            <a:pPr marL="0" indent="0">
              <a:buNone/>
            </a:pPr>
            <a:endParaRPr lang="en-US" dirty="0"/>
          </a:p>
        </p:txBody>
      </p:sp>
    </p:spTree>
    <p:extLst>
      <p:ext uri="{BB962C8B-B14F-4D97-AF65-F5344CB8AC3E}">
        <p14:creationId xmlns:p14="http://schemas.microsoft.com/office/powerpoint/2010/main" val="1737450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987</TotalTime>
  <Words>1919</Words>
  <Application>Microsoft Office PowerPoint</Application>
  <PresentationFormat>On-screen Show (4:3)</PresentationFormat>
  <Paragraphs>195</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Origin</vt:lpstr>
      <vt:lpstr>Introduction to business</vt:lpstr>
      <vt:lpstr>Environmental Forces</vt:lpstr>
      <vt:lpstr>External Factors</vt:lpstr>
      <vt:lpstr>Demographic Factors</vt:lpstr>
      <vt:lpstr>Political and Legal factors</vt:lpstr>
      <vt:lpstr>Technological Factors</vt:lpstr>
      <vt:lpstr>PowerPoint Presentation</vt:lpstr>
      <vt:lpstr>SWOT Analysis</vt:lpstr>
      <vt:lpstr>Various forms of organization</vt:lpstr>
      <vt:lpstr>Sole Proprietorship</vt:lpstr>
      <vt:lpstr>PowerPoint Presentation</vt:lpstr>
      <vt:lpstr>Partnership </vt:lpstr>
      <vt:lpstr>Partnerships</vt:lpstr>
      <vt:lpstr>Types of Partnerships that should be considered:</vt:lpstr>
      <vt:lpstr>Partnership Deed</vt:lpstr>
      <vt:lpstr>Types of Partner</vt:lpstr>
      <vt:lpstr>Rights of Partner</vt:lpstr>
      <vt:lpstr>Corporations or Joint Stock Company</vt:lpstr>
      <vt:lpstr>Corporations or Joint Stock Company</vt:lpstr>
      <vt:lpstr>Public limited company Vs Private limited company</vt:lpstr>
      <vt:lpstr>Public limited company Vs Private limited company</vt:lpstr>
      <vt:lpstr>Mergers and acquisitions (M&amp;A)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business</dc:title>
  <dc:creator>hp</dc:creator>
  <cp:lastModifiedBy>hp</cp:lastModifiedBy>
  <cp:revision>49</cp:revision>
  <dcterms:created xsi:type="dcterms:W3CDTF">2018-02-10T06:00:27Z</dcterms:created>
  <dcterms:modified xsi:type="dcterms:W3CDTF">2018-02-27T01:31:04Z</dcterms:modified>
</cp:coreProperties>
</file>