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4" r:id="rId8"/>
    <p:sldId id="263" r:id="rId9"/>
    <p:sldId id="268" r:id="rId10"/>
    <p:sldId id="269" r:id="rId11"/>
    <p:sldId id="270" r:id="rId12"/>
    <p:sldId id="271" r:id="rId13"/>
    <p:sldId id="272" r:id="rId14"/>
    <p:sldId id="273" r:id="rId15"/>
    <p:sldId id="277" r:id="rId16"/>
    <p:sldId id="265" r:id="rId17"/>
    <p:sldId id="275" r:id="rId18"/>
    <p:sldId id="276" r:id="rId19"/>
    <p:sldId id="266" r:id="rId20"/>
    <p:sldId id="267" r:id="rId21"/>
    <p:sldId id="27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6BC3A1-4559-4BCD-9419-B140E6FB08E5}" type="datetimeFigureOut">
              <a:rPr lang="en-US" smtClean="0"/>
              <a:t>27-Feb-18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73114-926A-4F10-9760-A3143DA1FA5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6BC3A1-4559-4BCD-9419-B140E6FB08E5}" type="datetimeFigureOut">
              <a:rPr lang="en-US" smtClean="0"/>
              <a:t>27-Feb-18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73114-926A-4F10-9760-A3143DA1FA5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6BC3A1-4559-4BCD-9419-B140E6FB08E5}" type="datetimeFigureOut">
              <a:rPr lang="en-US" smtClean="0"/>
              <a:t>27-Feb-18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73114-926A-4F10-9760-A3143DA1FA5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6BC3A1-4559-4BCD-9419-B140E6FB08E5}" type="datetimeFigureOut">
              <a:rPr lang="en-US" smtClean="0"/>
              <a:t>27-Feb-18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73114-926A-4F10-9760-A3143DA1FA5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6BC3A1-4559-4BCD-9419-B140E6FB08E5}" type="datetimeFigureOut">
              <a:rPr lang="en-US" smtClean="0"/>
              <a:t>27-Feb-18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73114-926A-4F10-9760-A3143DA1FA5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6BC3A1-4559-4BCD-9419-B140E6FB08E5}" type="datetimeFigureOut">
              <a:rPr lang="en-US" smtClean="0"/>
              <a:t>27-Feb-18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73114-926A-4F10-9760-A3143DA1FA5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6BC3A1-4559-4BCD-9419-B140E6FB08E5}" type="datetimeFigureOut">
              <a:rPr lang="en-US" smtClean="0"/>
              <a:t>27-Feb-18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473114-926A-4F10-9760-A3143DA1FA5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6BC3A1-4559-4BCD-9419-B140E6FB08E5}" type="datetimeFigureOut">
              <a:rPr lang="en-US" smtClean="0"/>
              <a:t>27-Feb-18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473114-926A-4F10-9760-A3143DA1FA5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6BC3A1-4559-4BCD-9419-B140E6FB08E5}" type="datetimeFigureOut">
              <a:rPr lang="en-US" smtClean="0"/>
              <a:t>27-Feb-18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473114-926A-4F10-9760-A3143DA1FA5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6BC3A1-4559-4BCD-9419-B140E6FB08E5}" type="datetimeFigureOut">
              <a:rPr lang="en-US" smtClean="0"/>
              <a:t>27-Feb-18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73114-926A-4F10-9760-A3143DA1FA53}"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66BC3A1-4559-4BCD-9419-B140E6FB08E5}" type="datetimeFigureOut">
              <a:rPr lang="en-US" smtClean="0"/>
              <a:t>27-Feb-18</a:t>
            </a:fld>
            <a:endParaRPr lang="en-US"/>
          </a:p>
        </p:txBody>
      </p:sp>
      <p:sp>
        <p:nvSpPr>
          <p:cNvPr id="9" name="Slide Number Placeholder 8"/>
          <p:cNvSpPr>
            <a:spLocks noGrp="1"/>
          </p:cNvSpPr>
          <p:nvPr>
            <p:ph type="sldNum" sz="quarter" idx="11"/>
          </p:nvPr>
        </p:nvSpPr>
        <p:spPr/>
        <p:txBody>
          <a:bodyPr/>
          <a:lstStyle/>
          <a:p>
            <a:fld id="{7E473114-926A-4F10-9760-A3143DA1FA53}"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E473114-926A-4F10-9760-A3143DA1FA53}"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66BC3A1-4559-4BCD-9419-B140E6FB08E5}" type="datetimeFigureOut">
              <a:rPr lang="en-US" smtClean="0"/>
              <a:t>27-Feb-18</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business</a:t>
            </a:r>
            <a:endParaRPr lang="en-US" dirty="0"/>
          </a:p>
        </p:txBody>
      </p:sp>
      <p:sp>
        <p:nvSpPr>
          <p:cNvPr id="3" name="Subtitle 2"/>
          <p:cNvSpPr>
            <a:spLocks noGrp="1"/>
          </p:cNvSpPr>
          <p:nvPr>
            <p:ph type="subTitle" idx="1"/>
          </p:nvPr>
        </p:nvSpPr>
        <p:spPr/>
        <p:txBody>
          <a:bodyPr/>
          <a:lstStyle/>
          <a:p>
            <a:r>
              <a:rPr lang="en-US" dirty="0" smtClean="0"/>
              <a:t>Forms of Organization </a:t>
            </a:r>
            <a:endParaRPr lang="en-US" dirty="0"/>
          </a:p>
        </p:txBody>
      </p:sp>
    </p:spTree>
    <p:extLst>
      <p:ext uri="{BB962C8B-B14F-4D97-AF65-F5344CB8AC3E}">
        <p14:creationId xmlns:p14="http://schemas.microsoft.com/office/powerpoint/2010/main" val="1171120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Vertical Merger</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vertical merger is done with an aim to combine two companies that are in the same value chain of producing the same good and service, but the only difference is the stage of production at which they are operating. </a:t>
            </a:r>
            <a:endParaRPr lang="en-US" dirty="0" smtClean="0"/>
          </a:p>
          <a:p>
            <a:r>
              <a:rPr lang="en-US" dirty="0" smtClean="0"/>
              <a:t>For </a:t>
            </a:r>
            <a:r>
              <a:rPr lang="en-US" dirty="0"/>
              <a:t>example, if a clothing store takes over a textile factory, this would be termed as vertical merger, since the industry is same, i.e. clothing, but the stage of production is different: one firm is works in territory sector, while the other works in secondary sector. </a:t>
            </a:r>
            <a:endParaRPr lang="en-US" dirty="0" smtClean="0"/>
          </a:p>
          <a:p>
            <a:r>
              <a:rPr lang="en-US" dirty="0" smtClean="0"/>
              <a:t>These </a:t>
            </a:r>
            <a:r>
              <a:rPr lang="en-US" dirty="0"/>
              <a:t>kinds of merger are usually undertaken to secure supply of essential goods, and avoid disruption in supply, since in the case of our example, the clothing store would be rest assured that clothes will be provided by the textile factory. </a:t>
            </a:r>
            <a:endParaRPr lang="en-US" dirty="0" smtClean="0"/>
          </a:p>
          <a:p>
            <a:r>
              <a:rPr lang="en-US" dirty="0" smtClean="0"/>
              <a:t>It </a:t>
            </a:r>
            <a:r>
              <a:rPr lang="en-US" dirty="0"/>
              <a:t>is also done to restrict supply to competitors, hence a greater market share, revenues and profits. </a:t>
            </a:r>
            <a:endParaRPr lang="en-US" dirty="0" smtClean="0"/>
          </a:p>
          <a:p>
            <a:r>
              <a:rPr lang="en-US" dirty="0" smtClean="0"/>
              <a:t>Vertical </a:t>
            </a:r>
            <a:r>
              <a:rPr lang="en-US" dirty="0"/>
              <a:t>mergers also offer cost saving and a higher margin of profit, since manufacturer’s share is eliminated.</a:t>
            </a:r>
          </a:p>
        </p:txBody>
      </p:sp>
    </p:spTree>
    <p:extLst>
      <p:ext uri="{BB962C8B-B14F-4D97-AF65-F5344CB8AC3E}">
        <p14:creationId xmlns:p14="http://schemas.microsoft.com/office/powerpoint/2010/main" val="2814244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Vertical Merger types</a:t>
            </a:r>
            <a:endParaRPr lang="en-US" dirty="0"/>
          </a:p>
        </p:txBody>
      </p:sp>
      <p:sp>
        <p:nvSpPr>
          <p:cNvPr id="3" name="Content Placeholder 2"/>
          <p:cNvSpPr>
            <a:spLocks noGrp="1"/>
          </p:cNvSpPr>
          <p:nvPr>
            <p:ph idx="1"/>
          </p:nvPr>
        </p:nvSpPr>
        <p:spPr/>
        <p:txBody>
          <a:bodyPr/>
          <a:lstStyle/>
          <a:p>
            <a:r>
              <a:rPr lang="en-US" b="1" dirty="0" smtClean="0"/>
              <a:t>Forward Merger</a:t>
            </a:r>
          </a:p>
          <a:p>
            <a:r>
              <a:rPr lang="en-US" dirty="0"/>
              <a:t>Gaining ownership or increased control over distributors or </a:t>
            </a:r>
            <a:r>
              <a:rPr lang="en-US" dirty="0" smtClean="0"/>
              <a:t>retailers or customers.</a:t>
            </a:r>
          </a:p>
          <a:p>
            <a:r>
              <a:rPr lang="en-US" dirty="0"/>
              <a:t> Present distributors are especially expensive or unreliable </a:t>
            </a:r>
            <a:endParaRPr lang="en-US" dirty="0" smtClean="0"/>
          </a:p>
          <a:p>
            <a:r>
              <a:rPr lang="en-US" dirty="0" smtClean="0"/>
              <a:t> </a:t>
            </a:r>
            <a:r>
              <a:rPr lang="en-US" dirty="0"/>
              <a:t>Availability of quality distributors is limited </a:t>
            </a:r>
            <a:endParaRPr lang="en-US" dirty="0" smtClean="0"/>
          </a:p>
          <a:p>
            <a:r>
              <a:rPr lang="en-US" dirty="0" smtClean="0"/>
              <a:t>Competes </a:t>
            </a:r>
            <a:r>
              <a:rPr lang="en-US" dirty="0"/>
              <a:t>in an industry growing and expected to continue To grow </a:t>
            </a:r>
            <a:endParaRPr lang="en-US" dirty="0" smtClean="0"/>
          </a:p>
          <a:p>
            <a:r>
              <a:rPr lang="en-US" dirty="0" smtClean="0"/>
              <a:t> </a:t>
            </a:r>
            <a:r>
              <a:rPr lang="en-US" dirty="0"/>
              <a:t>An organization has both capital and HR needed to manage for Distributing its own products </a:t>
            </a:r>
            <a:endParaRPr lang="en-US" dirty="0" smtClean="0"/>
          </a:p>
          <a:p>
            <a:r>
              <a:rPr lang="en-US" dirty="0" smtClean="0"/>
              <a:t>Present </a:t>
            </a:r>
            <a:r>
              <a:rPr lang="en-US" dirty="0"/>
              <a:t>distributors or retailers have high profit margin</a:t>
            </a:r>
          </a:p>
        </p:txBody>
      </p:sp>
    </p:spTree>
    <p:extLst>
      <p:ext uri="{BB962C8B-B14F-4D97-AF65-F5344CB8AC3E}">
        <p14:creationId xmlns:p14="http://schemas.microsoft.com/office/powerpoint/2010/main" val="12397450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 Merger</a:t>
            </a:r>
            <a:endParaRPr lang="en-US" dirty="0"/>
          </a:p>
        </p:txBody>
      </p:sp>
      <p:sp>
        <p:nvSpPr>
          <p:cNvPr id="3" name="Content Placeholder 2"/>
          <p:cNvSpPr>
            <a:spLocks noGrp="1"/>
          </p:cNvSpPr>
          <p:nvPr>
            <p:ph idx="1"/>
          </p:nvPr>
        </p:nvSpPr>
        <p:spPr/>
        <p:txBody>
          <a:bodyPr>
            <a:normAutofit fontScale="92500"/>
          </a:bodyPr>
          <a:lstStyle/>
          <a:p>
            <a:r>
              <a:rPr lang="en-US" dirty="0"/>
              <a:t>Seeking ownership or increased control of a firm's suppliers </a:t>
            </a:r>
            <a:endParaRPr lang="en-US" dirty="0" smtClean="0"/>
          </a:p>
          <a:p>
            <a:r>
              <a:rPr lang="en-US" dirty="0"/>
              <a:t>For example; Hotels Inc. Purchased a furniture producer </a:t>
            </a:r>
            <a:endParaRPr lang="en-US" dirty="0" smtClean="0"/>
          </a:p>
          <a:p>
            <a:r>
              <a:rPr lang="en-US" dirty="0" smtClean="0"/>
              <a:t> </a:t>
            </a:r>
            <a:r>
              <a:rPr lang="en-US" dirty="0"/>
              <a:t>Boeing in march 2008 purchasing of supplier to its 787 airplane. it enabled them to overcome production problems that have delayed the delivery of the plane to British Airways and Virgin. they </a:t>
            </a:r>
            <a:r>
              <a:rPr lang="en-US" dirty="0" smtClean="0"/>
              <a:t>key </a:t>
            </a:r>
            <a:r>
              <a:rPr lang="en-US" dirty="0"/>
              <a:t>benefit is security of supply</a:t>
            </a:r>
            <a:r>
              <a:rPr lang="en-US" dirty="0" smtClean="0"/>
              <a:t>.</a:t>
            </a:r>
          </a:p>
          <a:p>
            <a:r>
              <a:rPr lang="en-US" dirty="0"/>
              <a:t> Present suppliers are especially expensive or unreliable, have high profit margin. </a:t>
            </a:r>
            <a:endParaRPr lang="en-US" dirty="0" smtClean="0"/>
          </a:p>
          <a:p>
            <a:r>
              <a:rPr lang="en-US" dirty="0" smtClean="0"/>
              <a:t>Number </a:t>
            </a:r>
            <a:r>
              <a:rPr lang="en-US" dirty="0"/>
              <a:t>of suppliers is small and the number of Competitors is large</a:t>
            </a:r>
            <a:r>
              <a:rPr lang="en-US" dirty="0" smtClean="0"/>
              <a:t>.</a:t>
            </a:r>
          </a:p>
          <a:p>
            <a:r>
              <a:rPr lang="en-US" dirty="0" smtClean="0"/>
              <a:t>Competes </a:t>
            </a:r>
            <a:r>
              <a:rPr lang="en-US" dirty="0"/>
              <a:t>in an industry growing and expected to continue to grow. </a:t>
            </a:r>
            <a:endParaRPr lang="en-US" dirty="0" smtClean="0"/>
          </a:p>
          <a:p>
            <a:r>
              <a:rPr lang="en-US" dirty="0" smtClean="0"/>
              <a:t> </a:t>
            </a:r>
            <a:r>
              <a:rPr lang="en-US" dirty="0"/>
              <a:t>An organization has both capital and HR to manage new business of supplying its own raw </a:t>
            </a:r>
            <a:r>
              <a:rPr lang="en-US" dirty="0" smtClean="0"/>
              <a:t>materials</a:t>
            </a:r>
          </a:p>
          <a:p>
            <a:r>
              <a:rPr lang="en-US" dirty="0" smtClean="0"/>
              <a:t>The </a:t>
            </a:r>
            <a:r>
              <a:rPr lang="en-US" dirty="0"/>
              <a:t>advantages of a stable raw material price particularly important.</a:t>
            </a:r>
          </a:p>
        </p:txBody>
      </p:sp>
    </p:spTree>
    <p:extLst>
      <p:ext uri="{BB962C8B-B14F-4D97-AF65-F5344CB8AC3E}">
        <p14:creationId xmlns:p14="http://schemas.microsoft.com/office/powerpoint/2010/main" val="3211606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Concentric Mergers</a:t>
            </a:r>
          </a:p>
        </p:txBody>
      </p:sp>
      <p:sp>
        <p:nvSpPr>
          <p:cNvPr id="3" name="Content Placeholder 2"/>
          <p:cNvSpPr>
            <a:spLocks noGrp="1"/>
          </p:cNvSpPr>
          <p:nvPr>
            <p:ph idx="1"/>
          </p:nvPr>
        </p:nvSpPr>
        <p:spPr>
          <a:xfrm>
            <a:off x="457200" y="1295400"/>
            <a:ext cx="7620000" cy="5257800"/>
          </a:xfrm>
        </p:spPr>
        <p:txBody>
          <a:bodyPr>
            <a:normAutofit fontScale="77500" lnSpcReduction="20000"/>
          </a:bodyPr>
          <a:lstStyle/>
          <a:p>
            <a:r>
              <a:rPr lang="en-US" dirty="0"/>
              <a:t>Concentric mergers take place between firms that serve the same customers in a particular industry, but they don’t offer the same products and services. Their products may be complements, product which go together, but technically not the same products. </a:t>
            </a:r>
            <a:endParaRPr lang="en-US" dirty="0" smtClean="0"/>
          </a:p>
          <a:p>
            <a:r>
              <a:rPr lang="en-US" dirty="0" smtClean="0"/>
              <a:t>For </a:t>
            </a:r>
            <a:r>
              <a:rPr lang="en-US" dirty="0"/>
              <a:t>example, if a company that produces DVDs mergers with a company that produces DVD players, this would be termed as concentric merger, since DVD players and DVDs are complements products, which are usually purchased together. </a:t>
            </a:r>
            <a:endParaRPr lang="en-US" dirty="0" smtClean="0"/>
          </a:p>
          <a:p>
            <a:r>
              <a:rPr lang="en-US" dirty="0" smtClean="0"/>
              <a:t>These </a:t>
            </a:r>
            <a:r>
              <a:rPr lang="en-US" dirty="0"/>
              <a:t>are usually undertaken to facilitate consumers, since it would be easier to sell these products together. Also, this would help the company diversify, hence higher profits. </a:t>
            </a:r>
            <a:endParaRPr lang="en-US" dirty="0" smtClean="0"/>
          </a:p>
          <a:p>
            <a:r>
              <a:rPr lang="en-US" dirty="0" smtClean="0"/>
              <a:t>Selling </a:t>
            </a:r>
            <a:r>
              <a:rPr lang="en-US" dirty="0"/>
              <a:t>one of the products will also encourage the sale of the other, hence more revenues for the company if it manages to increase the sale of one of its product. This would enable business to offer one-stop shopping, and therefore, convenience for consumers</a:t>
            </a:r>
            <a:r>
              <a:rPr lang="en-US" dirty="0" smtClean="0"/>
              <a:t>.</a:t>
            </a:r>
          </a:p>
          <a:p>
            <a:r>
              <a:rPr lang="en-US" dirty="0" smtClean="0"/>
              <a:t> </a:t>
            </a:r>
            <a:r>
              <a:rPr lang="en-US" dirty="0"/>
              <a:t>The two companies in this case are associated in some way or the other. Usually they have the production process, business markets or the basic technology in common. It also includes extension of certain product lines. </a:t>
            </a:r>
            <a:endParaRPr lang="en-US" dirty="0" smtClean="0"/>
          </a:p>
          <a:p>
            <a:r>
              <a:rPr lang="en-US" dirty="0" smtClean="0"/>
              <a:t>These </a:t>
            </a:r>
            <a:r>
              <a:rPr lang="en-US" dirty="0"/>
              <a:t>kinds of mergers offer opportunities for businesses to venture into other areas of the industry reduce risk and provide access to resources and markets unavailable previously.</a:t>
            </a:r>
          </a:p>
        </p:txBody>
      </p:sp>
    </p:spTree>
    <p:extLst>
      <p:ext uri="{BB962C8B-B14F-4D97-AF65-F5344CB8AC3E}">
        <p14:creationId xmlns:p14="http://schemas.microsoft.com/office/powerpoint/2010/main" val="38367791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Conglomerate Merger</a:t>
            </a:r>
            <a:br>
              <a:rPr lang="en-US" dirty="0"/>
            </a:br>
            <a:endParaRPr lang="en-US" dirty="0"/>
          </a:p>
        </p:txBody>
      </p:sp>
      <p:sp>
        <p:nvSpPr>
          <p:cNvPr id="3" name="Content Placeholder 2"/>
          <p:cNvSpPr>
            <a:spLocks noGrp="1"/>
          </p:cNvSpPr>
          <p:nvPr>
            <p:ph idx="1"/>
          </p:nvPr>
        </p:nvSpPr>
        <p:spPr/>
        <p:txBody>
          <a:bodyPr/>
          <a:lstStyle/>
          <a:p>
            <a:r>
              <a:rPr lang="en-US" dirty="0"/>
              <a:t>When two companies that operates in completely different industry, regardless of the stage of production, a merger between both companies is known as conglomerate merger. This is usually done to diversify into other industries, which helps reduce risks.</a:t>
            </a:r>
          </a:p>
        </p:txBody>
      </p:sp>
    </p:spTree>
    <p:extLst>
      <p:ext uri="{BB962C8B-B14F-4D97-AF65-F5344CB8AC3E}">
        <p14:creationId xmlns:p14="http://schemas.microsoft.com/office/powerpoint/2010/main" val="5922015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Reverse merger</a:t>
            </a:r>
            <a:endParaRPr lang="en-US" dirty="0"/>
          </a:p>
        </p:txBody>
      </p:sp>
      <p:sp>
        <p:nvSpPr>
          <p:cNvPr id="3" name="Content Placeholder 2"/>
          <p:cNvSpPr>
            <a:spLocks noGrp="1"/>
          </p:cNvSpPr>
          <p:nvPr>
            <p:ph idx="1"/>
          </p:nvPr>
        </p:nvSpPr>
        <p:spPr/>
        <p:txBody>
          <a:bodyPr/>
          <a:lstStyle/>
          <a:p>
            <a:r>
              <a:rPr lang="en-US" dirty="0"/>
              <a:t>A reverse takeover or reverse merger takeover (reverse IPO) is the acquisition of a public company by a private company so that the private company can bypass the lengthy and complex process of going public. </a:t>
            </a:r>
            <a:endParaRPr lang="en-US" dirty="0" smtClean="0"/>
          </a:p>
          <a:p>
            <a:r>
              <a:rPr lang="en-US" dirty="0" smtClean="0"/>
              <a:t>The </a:t>
            </a:r>
            <a:r>
              <a:rPr lang="en-US" dirty="0"/>
              <a:t>transaction typically requires reorganization of capitalization of the acquiring company</a:t>
            </a:r>
            <a:endParaRPr lang="en-US" dirty="0"/>
          </a:p>
        </p:txBody>
      </p:sp>
    </p:spTree>
    <p:extLst>
      <p:ext uri="{BB962C8B-B14F-4D97-AF65-F5344CB8AC3E}">
        <p14:creationId xmlns:p14="http://schemas.microsoft.com/office/powerpoint/2010/main" val="17455941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Motives for Merger</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7619" b="7777"/>
          <a:stretch/>
        </p:blipFill>
        <p:spPr bwMode="auto">
          <a:xfrm>
            <a:off x="228600" y="1371600"/>
            <a:ext cx="8001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3954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Acquisition </a:t>
            </a:r>
            <a:endParaRPr lang="en-US" dirty="0"/>
          </a:p>
        </p:txBody>
      </p:sp>
      <p:sp>
        <p:nvSpPr>
          <p:cNvPr id="3" name="Content Placeholder 2"/>
          <p:cNvSpPr>
            <a:spLocks noGrp="1"/>
          </p:cNvSpPr>
          <p:nvPr>
            <p:ph idx="1"/>
          </p:nvPr>
        </p:nvSpPr>
        <p:spPr/>
        <p:txBody>
          <a:bodyPr/>
          <a:lstStyle/>
          <a:p>
            <a:r>
              <a:rPr lang="en-US" dirty="0"/>
              <a:t>Acquisition on the other hand is a different process. It is a process in which one company overtakes the other (one or more) company. </a:t>
            </a:r>
            <a:endParaRPr lang="en-US" dirty="0" smtClean="0"/>
          </a:p>
          <a:p>
            <a:r>
              <a:rPr lang="en-US" dirty="0" smtClean="0"/>
              <a:t>It </a:t>
            </a:r>
            <a:r>
              <a:rPr lang="en-US" dirty="0"/>
              <a:t>can be done with the mutual consent known as </a:t>
            </a:r>
            <a:r>
              <a:rPr lang="en-US" b="1" dirty="0"/>
              <a:t>friendly acquisition</a:t>
            </a:r>
            <a:r>
              <a:rPr lang="en-US" dirty="0"/>
              <a:t>. Or it can be done forcibly known as </a:t>
            </a:r>
            <a:r>
              <a:rPr lang="en-US" b="1" dirty="0"/>
              <a:t>hostile acquisition</a:t>
            </a:r>
            <a:r>
              <a:rPr lang="en-US" dirty="0"/>
              <a:t>. </a:t>
            </a:r>
            <a:endParaRPr lang="en-US" dirty="0" smtClean="0"/>
          </a:p>
          <a:p>
            <a:r>
              <a:rPr lang="en-US" dirty="0" smtClean="0"/>
              <a:t>This </a:t>
            </a:r>
            <a:r>
              <a:rPr lang="en-US" dirty="0"/>
              <a:t>is generally done to come over the competitive threats. </a:t>
            </a:r>
            <a:endParaRPr lang="en-US" dirty="0"/>
          </a:p>
          <a:p>
            <a:r>
              <a:rPr lang="en-US" dirty="0" smtClean="0"/>
              <a:t>Sometimes</a:t>
            </a:r>
            <a:r>
              <a:rPr lang="en-US" dirty="0"/>
              <a:t>, the acquiring company comes to know about the process after acquisition, in case of hostile acquisition. </a:t>
            </a:r>
          </a:p>
        </p:txBody>
      </p:sp>
    </p:spTree>
    <p:extLst>
      <p:ext uri="{BB962C8B-B14F-4D97-AF65-F5344CB8AC3E}">
        <p14:creationId xmlns:p14="http://schemas.microsoft.com/office/powerpoint/2010/main" val="21108638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endParaRPr lang="en-US" dirty="0"/>
          </a:p>
        </p:txBody>
      </p:sp>
      <p:sp>
        <p:nvSpPr>
          <p:cNvPr id="3" name="Content Placeholder 2"/>
          <p:cNvSpPr>
            <a:spLocks noGrp="1"/>
          </p:cNvSpPr>
          <p:nvPr>
            <p:ph idx="1"/>
          </p:nvPr>
        </p:nvSpPr>
        <p:spPr/>
        <p:txBody>
          <a:bodyPr>
            <a:normAutofit lnSpcReduction="10000"/>
          </a:bodyPr>
          <a:lstStyle/>
          <a:p>
            <a:r>
              <a:rPr lang="en-US" b="1" dirty="0"/>
              <a:t>Acquisition Through Asset Purchase</a:t>
            </a:r>
            <a:r>
              <a:rPr lang="en-US" dirty="0"/>
              <a:t>: In this type of acquisition, some specific assets of the target company are bought by the acquiring company. The acquiring company does this where the buying of assets help in its existing business also. </a:t>
            </a:r>
            <a:endParaRPr lang="en-US" dirty="0" smtClean="0"/>
          </a:p>
          <a:p>
            <a:r>
              <a:rPr lang="en-US" dirty="0" smtClean="0"/>
              <a:t>However</a:t>
            </a:r>
            <a:r>
              <a:rPr lang="en-US" dirty="0"/>
              <a:t>, this process is not much supported as it is difficult to settle the issue, if any, on a later stage. And also target company has to pay tax on capital gains.</a:t>
            </a:r>
          </a:p>
          <a:p>
            <a:endParaRPr lang="en-US" dirty="0"/>
          </a:p>
          <a:p>
            <a:r>
              <a:rPr lang="en-US" b="1" dirty="0"/>
              <a:t>Acquisition Through Stock Purchase</a:t>
            </a:r>
            <a:r>
              <a:rPr lang="en-US" dirty="0"/>
              <a:t>: Here the acquiring company buys all the equity of the target company. There is no change in the employees or the ongoing process. Just all the assets and liabilities are under the new owner. It is a very simplified and easy process.</a:t>
            </a:r>
          </a:p>
        </p:txBody>
      </p:sp>
    </p:spTree>
    <p:extLst>
      <p:ext uri="{BB962C8B-B14F-4D97-AF65-F5344CB8AC3E}">
        <p14:creationId xmlns:p14="http://schemas.microsoft.com/office/powerpoint/2010/main" val="7747035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endParaRPr lang="en-US" dirty="0"/>
          </a:p>
        </p:txBody>
      </p:sp>
      <p:sp>
        <p:nvSpPr>
          <p:cNvPr id="3" name="Content Placeholder 2"/>
          <p:cNvSpPr>
            <a:spLocks noGrp="1"/>
          </p:cNvSpPr>
          <p:nvPr>
            <p:ph idx="1"/>
          </p:nvPr>
        </p:nvSpPr>
        <p:spPr/>
        <p:txBody>
          <a:bodyPr/>
          <a:lstStyle/>
          <a:p>
            <a:r>
              <a:rPr lang="en-US" b="1" dirty="0" smtClean="0"/>
              <a:t>Pakistan stock exchange (PSX)</a:t>
            </a:r>
          </a:p>
          <a:p>
            <a:r>
              <a:rPr lang="en-US" dirty="0" smtClean="0"/>
              <a:t>The Pakistan stock exchange (PSX) limited came into existence in January 2016 when government of Pakistan decided to merge 3 big exchange markets (Karachi stock exchange, Lahore stock exchange and Islamabad stick exchange) of the country into one market. Launched on January 11, 2016 aimed to help reduce market fragmentation and create a strong case for attracting strategic partnerships necessary for providing technological expertise and assistance. </a:t>
            </a:r>
            <a:r>
              <a:rPr lang="en-US" dirty="0" err="1" smtClean="0"/>
              <a:t>PSXwas</a:t>
            </a:r>
            <a:r>
              <a:rPr lang="en-US" dirty="0" smtClean="0"/>
              <a:t> launched.</a:t>
            </a:r>
            <a:endParaRPr lang="en-US" dirty="0"/>
          </a:p>
        </p:txBody>
      </p:sp>
    </p:spTree>
    <p:extLst>
      <p:ext uri="{BB962C8B-B14F-4D97-AF65-F5344CB8AC3E}">
        <p14:creationId xmlns:p14="http://schemas.microsoft.com/office/powerpoint/2010/main" val="438821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Co-operative Societies</a:t>
            </a:r>
            <a:endParaRPr lang="en-US" dirty="0"/>
          </a:p>
        </p:txBody>
      </p:sp>
      <p:sp>
        <p:nvSpPr>
          <p:cNvPr id="3" name="Content Placeholder 2"/>
          <p:cNvSpPr>
            <a:spLocks noGrp="1"/>
          </p:cNvSpPr>
          <p:nvPr>
            <p:ph idx="1"/>
          </p:nvPr>
        </p:nvSpPr>
        <p:spPr/>
        <p:txBody>
          <a:bodyPr>
            <a:normAutofit/>
          </a:bodyPr>
          <a:lstStyle/>
          <a:p>
            <a:r>
              <a:rPr lang="en-US" sz="2400" dirty="0" smtClean="0"/>
              <a:t>Co-operative Societies are group of people who form the business to co-operate with each other.</a:t>
            </a:r>
          </a:p>
          <a:p>
            <a:endParaRPr lang="en-US" sz="2400" dirty="0" smtClean="0"/>
          </a:p>
          <a:p>
            <a:r>
              <a:rPr lang="en-US" sz="2400" dirty="0" smtClean="0"/>
              <a:t>The main purpose of co-operative societies is to co-operate with each other through self help.</a:t>
            </a:r>
          </a:p>
          <a:p>
            <a:endParaRPr lang="en-US" sz="2400" dirty="0" smtClean="0"/>
          </a:p>
          <a:p>
            <a:r>
              <a:rPr lang="en-US" sz="2400" dirty="0" smtClean="0"/>
              <a:t>People join these organizations as volunteers.</a:t>
            </a:r>
            <a:endParaRPr lang="en-US" sz="2400" dirty="0"/>
          </a:p>
        </p:txBody>
      </p:sp>
    </p:spTree>
    <p:extLst>
      <p:ext uri="{BB962C8B-B14F-4D97-AF65-F5344CB8AC3E}">
        <p14:creationId xmlns:p14="http://schemas.microsoft.com/office/powerpoint/2010/main" val="2400092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Merger of </a:t>
            </a:r>
            <a:r>
              <a:rPr lang="en-US" dirty="0" err="1" smtClean="0"/>
              <a:t>MyBank</a:t>
            </a:r>
            <a:r>
              <a:rPr lang="en-US" dirty="0" smtClean="0"/>
              <a:t> limited to Summit Bank</a:t>
            </a:r>
            <a:endParaRPr lang="en-US" dirty="0"/>
          </a:p>
        </p:txBody>
      </p:sp>
      <p:sp>
        <p:nvSpPr>
          <p:cNvPr id="3" name="Content Placeholder 2"/>
          <p:cNvSpPr>
            <a:spLocks noGrp="1"/>
          </p:cNvSpPr>
          <p:nvPr>
            <p:ph idx="1"/>
          </p:nvPr>
        </p:nvSpPr>
        <p:spPr/>
        <p:txBody>
          <a:bodyPr/>
          <a:lstStyle/>
          <a:p>
            <a:r>
              <a:rPr lang="en-US" dirty="0" err="1" smtClean="0"/>
              <a:t>MyBank</a:t>
            </a:r>
            <a:r>
              <a:rPr lang="en-US" dirty="0" smtClean="0"/>
              <a:t> limited (now merge  with summit bank on </a:t>
            </a:r>
            <a:r>
              <a:rPr lang="en-US" dirty="0" err="1" smtClean="0"/>
              <a:t>july</a:t>
            </a:r>
            <a:r>
              <a:rPr lang="en-US" dirty="0" smtClean="0"/>
              <a:t> 2011) was a bank located in </a:t>
            </a:r>
            <a:r>
              <a:rPr lang="en-US" dirty="0" err="1" smtClean="0"/>
              <a:t>karachi</a:t>
            </a:r>
            <a:r>
              <a:rPr lang="en-US" dirty="0"/>
              <a:t> </a:t>
            </a:r>
            <a:r>
              <a:rPr lang="en-US" dirty="0" err="1" smtClean="0"/>
              <a:t>untill</a:t>
            </a:r>
            <a:r>
              <a:rPr lang="en-US" dirty="0" smtClean="0"/>
              <a:t> its merger with summit bank in </a:t>
            </a:r>
            <a:r>
              <a:rPr lang="en-US" dirty="0" err="1" smtClean="0"/>
              <a:t>july</a:t>
            </a:r>
            <a:r>
              <a:rPr lang="en-US" dirty="0" smtClean="0"/>
              <a:t> 2011. </a:t>
            </a:r>
            <a:r>
              <a:rPr lang="en-US" dirty="0" err="1" smtClean="0"/>
              <a:t>MyBank</a:t>
            </a:r>
            <a:r>
              <a:rPr lang="en-US" dirty="0" smtClean="0"/>
              <a:t> was incorporated in 1992 as a commercial bank in </a:t>
            </a:r>
            <a:r>
              <a:rPr lang="en-US" dirty="0" err="1" smtClean="0"/>
              <a:t>pakistan</a:t>
            </a:r>
            <a:r>
              <a:rPr lang="en-US" dirty="0" smtClean="0"/>
              <a:t>. Before </a:t>
            </a:r>
            <a:r>
              <a:rPr lang="en-US" dirty="0" err="1" smtClean="0"/>
              <a:t>acquistion</a:t>
            </a:r>
            <a:r>
              <a:rPr lang="en-US" dirty="0" smtClean="0"/>
              <a:t> it had 80 branches with PKR 5.303 billion paid up capital.</a:t>
            </a:r>
            <a:endParaRPr lang="en-US" dirty="0"/>
          </a:p>
        </p:txBody>
      </p:sp>
    </p:spTree>
    <p:extLst>
      <p:ext uri="{BB962C8B-B14F-4D97-AF65-F5344CB8AC3E}">
        <p14:creationId xmlns:p14="http://schemas.microsoft.com/office/powerpoint/2010/main" val="3548504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endParaRPr lang="en-US" dirty="0"/>
          </a:p>
        </p:txBody>
      </p:sp>
      <p:sp>
        <p:nvSpPr>
          <p:cNvPr id="3" name="Content Placeholder 2"/>
          <p:cNvSpPr>
            <a:spLocks noGrp="1"/>
          </p:cNvSpPr>
          <p:nvPr>
            <p:ph idx="1"/>
          </p:nvPr>
        </p:nvSpPr>
        <p:spPr>
          <a:xfrm>
            <a:off x="381000" y="1524000"/>
            <a:ext cx="7620000" cy="4800600"/>
          </a:xfrm>
        </p:spPr>
        <p:txBody>
          <a:bodyPr/>
          <a:lstStyle/>
          <a:p>
            <a:r>
              <a:rPr lang="en-US" b="1" dirty="0" smtClean="0"/>
              <a:t>Polka </a:t>
            </a:r>
          </a:p>
          <a:p>
            <a:r>
              <a:rPr lang="en-US" dirty="0" smtClean="0"/>
              <a:t>In </a:t>
            </a:r>
            <a:r>
              <a:rPr lang="en-US" dirty="0"/>
              <a:t>1994 Lever Brothers Pakistan tried to acquire Polka Ice Cream for </a:t>
            </a:r>
            <a:r>
              <a:rPr lang="en-US" dirty="0" err="1"/>
              <a:t>Rs</a:t>
            </a:r>
            <a:r>
              <a:rPr lang="en-US" dirty="0"/>
              <a:t> 600 million. Polka refused the bid, and demanded </a:t>
            </a:r>
            <a:r>
              <a:rPr lang="en-US" dirty="0" err="1"/>
              <a:t>Rs</a:t>
            </a:r>
            <a:r>
              <a:rPr lang="en-US" dirty="0"/>
              <a:t> 1 billion. One year after the launch of Wall's Ice Cream by Lever Brothers in 1995, Polka approached Wall's with an offer to merge the two companies</a:t>
            </a:r>
            <a:r>
              <a:rPr lang="en-US" dirty="0" smtClean="0"/>
              <a:t>.</a:t>
            </a:r>
          </a:p>
          <a:p>
            <a:r>
              <a:rPr lang="en-US" b="1" dirty="0"/>
              <a:t>Knorr</a:t>
            </a:r>
            <a:r>
              <a:rPr lang="en-US" dirty="0"/>
              <a:t> </a:t>
            </a:r>
            <a:endParaRPr lang="en-US" dirty="0" smtClean="0"/>
          </a:p>
          <a:p>
            <a:r>
              <a:rPr lang="en-US" dirty="0" smtClean="0"/>
              <a:t> </a:t>
            </a:r>
            <a:r>
              <a:rPr lang="en-US" dirty="0"/>
              <a:t>It was a </a:t>
            </a:r>
            <a:r>
              <a:rPr lang="en-US" dirty="0" smtClean="0"/>
              <a:t>German </a:t>
            </a:r>
            <a:r>
              <a:rPr lang="en-US" dirty="0"/>
              <a:t>brand which Unilever acquired in year 2000. </a:t>
            </a:r>
            <a:endParaRPr lang="en-US" dirty="0" smtClean="0"/>
          </a:p>
          <a:p>
            <a:r>
              <a:rPr lang="en-US" b="1" dirty="0" err="1" smtClean="0"/>
              <a:t>Glaxose</a:t>
            </a:r>
            <a:r>
              <a:rPr lang="en-US" b="1" dirty="0" smtClean="0"/>
              <a:t>-D </a:t>
            </a:r>
          </a:p>
          <a:p>
            <a:r>
              <a:rPr lang="en-US" dirty="0" err="1" smtClean="0"/>
              <a:t>Glaxose</a:t>
            </a:r>
            <a:r>
              <a:rPr lang="en-US" dirty="0" smtClean="0"/>
              <a:t>-D </a:t>
            </a:r>
            <a:r>
              <a:rPr lang="en-US" dirty="0"/>
              <a:t>is a fifty year old brand which was acquired by Unilever Foods Pakistan Ltd. from Glaxo </a:t>
            </a:r>
            <a:r>
              <a:rPr lang="en-US" dirty="0" err="1"/>
              <a:t>Wellcome</a:t>
            </a:r>
            <a:r>
              <a:rPr lang="en-US" dirty="0"/>
              <a:t> Pakistan Ltd in January 1999.</a:t>
            </a:r>
          </a:p>
        </p:txBody>
      </p:sp>
    </p:spTree>
    <p:extLst>
      <p:ext uri="{BB962C8B-B14F-4D97-AF65-F5344CB8AC3E}">
        <p14:creationId xmlns:p14="http://schemas.microsoft.com/office/powerpoint/2010/main" val="127706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t>
            </a:r>
            <a:endParaRPr lang="en-US" dirty="0"/>
          </a:p>
        </p:txBody>
      </p:sp>
      <p:sp>
        <p:nvSpPr>
          <p:cNvPr id="3" name="Content Placeholder 2"/>
          <p:cNvSpPr>
            <a:spLocks noGrp="1"/>
          </p:cNvSpPr>
          <p:nvPr>
            <p:ph idx="1"/>
          </p:nvPr>
        </p:nvSpPr>
        <p:spPr/>
        <p:txBody>
          <a:bodyPr>
            <a:normAutofit/>
          </a:bodyPr>
          <a:lstStyle/>
          <a:p>
            <a:r>
              <a:rPr lang="en-US" sz="2400" dirty="0" smtClean="0"/>
              <a:t>This system provides high standard of life due to sharing resources.</a:t>
            </a:r>
          </a:p>
          <a:p>
            <a:r>
              <a:rPr lang="en-US" sz="2400" dirty="0" smtClean="0"/>
              <a:t>Formation </a:t>
            </a:r>
            <a:r>
              <a:rPr lang="en-US" sz="2400" dirty="0"/>
              <a:t> </a:t>
            </a:r>
            <a:r>
              <a:rPr lang="en-US" sz="2400" dirty="0" smtClean="0"/>
              <a:t>is easy because Government support these kinds of organizations.</a:t>
            </a:r>
          </a:p>
          <a:p>
            <a:r>
              <a:rPr lang="en-US" sz="2400" dirty="0" smtClean="0"/>
              <a:t>People  running the business have equal rights in decision making regardless of number of shares or amount invested in the business. </a:t>
            </a:r>
          </a:p>
          <a:p>
            <a:r>
              <a:rPr lang="en-US" sz="2400" dirty="0" smtClean="0"/>
              <a:t>Economic   Democracy- people sit together and decide about the business of the society. </a:t>
            </a:r>
          </a:p>
          <a:p>
            <a:r>
              <a:rPr lang="en-US" sz="2400" dirty="0" smtClean="0"/>
              <a:t>Elimination  of  middle man results in cheaper products.</a:t>
            </a:r>
          </a:p>
          <a:p>
            <a:endParaRPr lang="en-US" sz="2400" dirty="0"/>
          </a:p>
        </p:txBody>
      </p:sp>
    </p:spTree>
    <p:extLst>
      <p:ext uri="{BB962C8B-B14F-4D97-AF65-F5344CB8AC3E}">
        <p14:creationId xmlns:p14="http://schemas.microsoft.com/office/powerpoint/2010/main" val="3174783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t>
            </a:r>
          </a:p>
        </p:txBody>
      </p:sp>
      <p:sp>
        <p:nvSpPr>
          <p:cNvPr id="3" name="Content Placeholder 2"/>
          <p:cNvSpPr>
            <a:spLocks noGrp="1"/>
          </p:cNvSpPr>
          <p:nvPr>
            <p:ph idx="1"/>
          </p:nvPr>
        </p:nvSpPr>
        <p:spPr/>
        <p:txBody>
          <a:bodyPr>
            <a:normAutofit/>
          </a:bodyPr>
          <a:lstStyle/>
          <a:p>
            <a:r>
              <a:rPr lang="en-US" sz="2400" dirty="0"/>
              <a:t>Government gives financial assistance to these types of businesses. </a:t>
            </a:r>
          </a:p>
          <a:p>
            <a:r>
              <a:rPr lang="en-US" sz="2400" dirty="0"/>
              <a:t>Friendly atmosphere is developed in the society due to close relationship in the people running the business.</a:t>
            </a:r>
          </a:p>
          <a:p>
            <a:r>
              <a:rPr lang="en-US" sz="2400" dirty="0"/>
              <a:t>Employment  opportunities are created by such businesses. </a:t>
            </a:r>
          </a:p>
          <a:p>
            <a:r>
              <a:rPr lang="en-US" sz="2400" dirty="0"/>
              <a:t>A sense of mutual co-operation is developed in the society. </a:t>
            </a:r>
          </a:p>
          <a:p>
            <a:r>
              <a:rPr lang="en-US" sz="2400" dirty="0"/>
              <a:t>An opportunity to keep demand and supply in balance. </a:t>
            </a:r>
            <a:endParaRPr lang="en-US" sz="2400" dirty="0" smtClean="0"/>
          </a:p>
          <a:p>
            <a:r>
              <a:rPr lang="en-US" sz="2400" dirty="0" smtClean="0"/>
              <a:t>This kind of business requires less expenditures. </a:t>
            </a:r>
          </a:p>
          <a:p>
            <a:endParaRPr lang="en-US" sz="2400" dirty="0"/>
          </a:p>
          <a:p>
            <a:endParaRPr lang="en-US" sz="2400" dirty="0"/>
          </a:p>
        </p:txBody>
      </p:sp>
    </p:spTree>
    <p:extLst>
      <p:ext uri="{BB962C8B-B14F-4D97-AF65-F5344CB8AC3E}">
        <p14:creationId xmlns:p14="http://schemas.microsoft.com/office/powerpoint/2010/main" val="39977550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a:bodyPr>
          <a:lstStyle/>
          <a:p>
            <a:r>
              <a:rPr lang="en-US" sz="2400" dirty="0" smtClean="0"/>
              <a:t>People do not have sufficient capital to start such business. </a:t>
            </a:r>
          </a:p>
          <a:p>
            <a:r>
              <a:rPr lang="en-US" sz="2400" dirty="0" smtClean="0"/>
              <a:t>Unavailability to hire professional manager because: </a:t>
            </a:r>
          </a:p>
          <a:p>
            <a:r>
              <a:rPr lang="en-US" sz="2400" dirty="0" smtClean="0"/>
              <a:t>People do not have money  in remote areas.</a:t>
            </a:r>
          </a:p>
          <a:p>
            <a:r>
              <a:rPr lang="en-US" sz="2400" dirty="0" smtClean="0"/>
              <a:t>There are not such experienced people  in those areas. </a:t>
            </a:r>
          </a:p>
          <a:p>
            <a:r>
              <a:rPr lang="en-US" sz="2400" dirty="0" smtClean="0"/>
              <a:t>People do not have experience of such business. </a:t>
            </a:r>
          </a:p>
          <a:p>
            <a:r>
              <a:rPr lang="en-US" sz="2400" dirty="0" smtClean="0"/>
              <a:t>Lack of secrecy </a:t>
            </a:r>
          </a:p>
          <a:p>
            <a:r>
              <a:rPr lang="en-US" sz="2400" dirty="0" smtClean="0"/>
              <a:t>These are not really businesses in true sense. People might not have confidence in these businesses. </a:t>
            </a:r>
          </a:p>
          <a:p>
            <a:r>
              <a:rPr lang="en-US" sz="2400" dirty="0" smtClean="0"/>
              <a:t>Banks might not provide loans to these businesses.  </a:t>
            </a:r>
          </a:p>
          <a:p>
            <a:r>
              <a:rPr lang="en-US" sz="2400" dirty="0" smtClean="0"/>
              <a:t>Interference of government.</a:t>
            </a:r>
          </a:p>
          <a:p>
            <a:endParaRPr lang="en-US" sz="2400" dirty="0"/>
          </a:p>
        </p:txBody>
      </p:sp>
    </p:spTree>
    <p:extLst>
      <p:ext uri="{BB962C8B-B14F-4D97-AF65-F5344CB8AC3E}">
        <p14:creationId xmlns:p14="http://schemas.microsoft.com/office/powerpoint/2010/main" val="3761909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Mergers and acquisitions (M&amp;A) </a:t>
            </a:r>
          </a:p>
        </p:txBody>
      </p:sp>
      <p:sp>
        <p:nvSpPr>
          <p:cNvPr id="3" name="Content Placeholder 2"/>
          <p:cNvSpPr>
            <a:spLocks noGrp="1"/>
          </p:cNvSpPr>
          <p:nvPr>
            <p:ph idx="1"/>
          </p:nvPr>
        </p:nvSpPr>
        <p:spPr/>
        <p:txBody>
          <a:bodyPr/>
          <a:lstStyle/>
          <a:p>
            <a:r>
              <a:rPr lang="en-US" dirty="0"/>
              <a:t>Mergers and acquisitions (M&amp;A) is the area of corporate finances, management and strategy dealing with purchasing and/or joining with other companies. </a:t>
            </a:r>
          </a:p>
          <a:p>
            <a:r>
              <a:rPr lang="en-US" dirty="0"/>
              <a:t>In a merger, two organizations join forces to become a new business, usually with a new name. Because the companies involved are typically of similar size and stature, the term "merger of equals" is sometimes used.</a:t>
            </a:r>
          </a:p>
          <a:p>
            <a:endParaRPr lang="en-US" dirty="0"/>
          </a:p>
          <a:p>
            <a:r>
              <a:rPr lang="en-US" dirty="0"/>
              <a:t>In an acquisition, on the other hand, one business buys a second and generally smaller company which may be absorbed into the parent organization or run as a subsidiary. A company under consideration by another organization for a merger or acquisition is sometimes referred to as the target. </a:t>
            </a:r>
          </a:p>
          <a:p>
            <a:endParaRPr lang="en-US" dirty="0"/>
          </a:p>
        </p:txBody>
      </p:sp>
    </p:spTree>
    <p:extLst>
      <p:ext uri="{BB962C8B-B14F-4D97-AF65-F5344CB8AC3E}">
        <p14:creationId xmlns:p14="http://schemas.microsoft.com/office/powerpoint/2010/main" val="1073464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381000" y="5072126"/>
            <a:ext cx="7696200" cy="1328674"/>
          </a:xfrm>
        </p:spPr>
        <p:txBody>
          <a:bodyPr>
            <a:normAutofit/>
          </a:bodyPr>
          <a:lstStyle/>
          <a:p>
            <a:r>
              <a:rPr lang="en-US" dirty="0" smtClean="0"/>
              <a:t>A merger is a legal consolidation of two entities into one entity, where as an acquisition occurs when an entity takes ownership  of another entity’s stock, equity interest or assets.</a:t>
            </a:r>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8095"/>
          <a:stretch/>
        </p:blipFill>
        <p:spPr bwMode="auto">
          <a:xfrm>
            <a:off x="228600" y="0"/>
            <a:ext cx="8001000" cy="5148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7378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Mergers</a:t>
            </a:r>
            <a:endParaRPr lang="en-US" dirty="0"/>
          </a:p>
        </p:txBody>
      </p:sp>
      <p:sp>
        <p:nvSpPr>
          <p:cNvPr id="3" name="Content Placeholder 2"/>
          <p:cNvSpPr>
            <a:spLocks noGrp="1"/>
          </p:cNvSpPr>
          <p:nvPr>
            <p:ph idx="1"/>
          </p:nvPr>
        </p:nvSpPr>
        <p:spPr/>
        <p:txBody>
          <a:bodyPr/>
          <a:lstStyle/>
          <a:p>
            <a:r>
              <a:rPr lang="en-US" dirty="0" smtClean="0"/>
              <a:t>Horizontal Merger</a:t>
            </a:r>
          </a:p>
          <a:p>
            <a:r>
              <a:rPr lang="en-US" dirty="0" smtClean="0"/>
              <a:t>Vertical Merger</a:t>
            </a:r>
          </a:p>
          <a:p>
            <a:r>
              <a:rPr lang="en-US" dirty="0" smtClean="0"/>
              <a:t>Froward and backward</a:t>
            </a:r>
          </a:p>
          <a:p>
            <a:r>
              <a:rPr lang="en-US" dirty="0" smtClean="0"/>
              <a:t>Conglomerate</a:t>
            </a:r>
          </a:p>
          <a:p>
            <a:r>
              <a:rPr lang="en-US" dirty="0" smtClean="0"/>
              <a:t>Concentric</a:t>
            </a:r>
          </a:p>
          <a:p>
            <a:r>
              <a:rPr lang="en-US" dirty="0" smtClean="0"/>
              <a:t>Reverse merger </a:t>
            </a:r>
          </a:p>
          <a:p>
            <a:endParaRPr lang="en-US" dirty="0" smtClean="0"/>
          </a:p>
          <a:p>
            <a:endParaRPr lang="en-US" dirty="0" smtClean="0"/>
          </a:p>
          <a:p>
            <a:endParaRPr lang="en-US" dirty="0"/>
          </a:p>
        </p:txBody>
      </p:sp>
    </p:spTree>
    <p:extLst>
      <p:ext uri="{BB962C8B-B14F-4D97-AF65-F5344CB8AC3E}">
        <p14:creationId xmlns:p14="http://schemas.microsoft.com/office/powerpoint/2010/main" val="2630748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Horizontal Merger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When </a:t>
            </a:r>
            <a:r>
              <a:rPr lang="en-US" dirty="0"/>
              <a:t>a company merges or takes over another company that offers the same or similar product lines and services to the final consumers, which means that it is in the same industry and at the same stage of production. Companies, in this case, are usually direct competitors. </a:t>
            </a:r>
            <a:endParaRPr lang="en-US" dirty="0" smtClean="0"/>
          </a:p>
          <a:p>
            <a:r>
              <a:rPr lang="en-US" dirty="0" smtClean="0"/>
              <a:t>For </a:t>
            </a:r>
            <a:r>
              <a:rPr lang="en-US" dirty="0"/>
              <a:t>example, if a company producing cell phones merges with another company in the industry that produces cell phones, this would be termed as horizontal merger. </a:t>
            </a:r>
            <a:endParaRPr lang="en-US" dirty="0" smtClean="0"/>
          </a:p>
          <a:p>
            <a:r>
              <a:rPr lang="en-US" dirty="0" smtClean="0"/>
              <a:t>The </a:t>
            </a:r>
            <a:r>
              <a:rPr lang="en-US" dirty="0"/>
              <a:t>benefit of this kind of merger is that it eliminates competition, which helps the company to increase its market share, revenues and profits. Moreover, it also offers economies of scale due to increase in size as average cost decline due to higher production volume. </a:t>
            </a:r>
            <a:endParaRPr lang="en-US" dirty="0" smtClean="0"/>
          </a:p>
          <a:p>
            <a:r>
              <a:rPr lang="en-US" dirty="0" smtClean="0"/>
              <a:t>These </a:t>
            </a:r>
            <a:r>
              <a:rPr lang="en-US" dirty="0"/>
              <a:t>kinds of merger also encourage cost efficiency, since redundant and wasteful activities are removed from the operations i.e. various administrative departments or departments </a:t>
            </a:r>
            <a:r>
              <a:rPr lang="en-US" dirty="0" smtClean="0"/>
              <a:t>such </a:t>
            </a:r>
            <a:r>
              <a:rPr lang="en-US" dirty="0"/>
              <a:t>as advertising, purchasing and marketing.</a:t>
            </a:r>
          </a:p>
        </p:txBody>
      </p:sp>
    </p:spTree>
    <p:extLst>
      <p:ext uri="{BB962C8B-B14F-4D97-AF65-F5344CB8AC3E}">
        <p14:creationId xmlns:p14="http://schemas.microsoft.com/office/powerpoint/2010/main" val="17491009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369</TotalTime>
  <Words>1777</Words>
  <Application>Microsoft Office PowerPoint</Application>
  <PresentationFormat>On-screen Show (4:3)</PresentationFormat>
  <Paragraphs>108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Adjacency</vt:lpstr>
      <vt:lpstr>Introduction to business</vt:lpstr>
      <vt:lpstr>Co-operative Societies</vt:lpstr>
      <vt:lpstr>Advantages </vt:lpstr>
      <vt:lpstr>Advantages </vt:lpstr>
      <vt:lpstr>Dis-advantages</vt:lpstr>
      <vt:lpstr>Mergers and acquisitions (M&amp;A) </vt:lpstr>
      <vt:lpstr>PowerPoint Presentation</vt:lpstr>
      <vt:lpstr>Types of Mergers</vt:lpstr>
      <vt:lpstr>Horizontal Merger</vt:lpstr>
      <vt:lpstr>Vertical Merger</vt:lpstr>
      <vt:lpstr>Vertical Merger types</vt:lpstr>
      <vt:lpstr>Backward Merger</vt:lpstr>
      <vt:lpstr>Concentric Mergers</vt:lpstr>
      <vt:lpstr>Conglomerate Merger </vt:lpstr>
      <vt:lpstr>Reverse merger</vt:lpstr>
      <vt:lpstr>Motives for Merger</vt:lpstr>
      <vt:lpstr>Acquisition </vt:lpstr>
      <vt:lpstr>Types: </vt:lpstr>
      <vt:lpstr>Examples </vt:lpstr>
      <vt:lpstr>Merger of MyBank limited to Summit Bank</vt:lpstr>
      <vt:lpstr>Examples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business</dc:title>
  <dc:creator>hp</dc:creator>
  <cp:lastModifiedBy>hp</cp:lastModifiedBy>
  <cp:revision>30</cp:revision>
  <dcterms:created xsi:type="dcterms:W3CDTF">2018-02-25T07:36:57Z</dcterms:created>
  <dcterms:modified xsi:type="dcterms:W3CDTF">2018-02-27T06:26:28Z</dcterms:modified>
</cp:coreProperties>
</file>