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301" r:id="rId2"/>
    <p:sldId id="256" r:id="rId3"/>
    <p:sldId id="257" r:id="rId4"/>
    <p:sldId id="259" r:id="rId5"/>
    <p:sldId id="260" r:id="rId6"/>
    <p:sldId id="305" r:id="rId7"/>
    <p:sldId id="262" r:id="rId8"/>
    <p:sldId id="270" r:id="rId9"/>
    <p:sldId id="272" r:id="rId10"/>
    <p:sldId id="273" r:id="rId11"/>
    <p:sldId id="276" r:id="rId12"/>
    <p:sldId id="302" r:id="rId13"/>
    <p:sldId id="280" r:id="rId14"/>
    <p:sldId id="281" r:id="rId15"/>
    <p:sldId id="282" r:id="rId16"/>
    <p:sldId id="283" r:id="rId17"/>
    <p:sldId id="303" r:id="rId18"/>
    <p:sldId id="300" r:id="rId19"/>
    <p:sldId id="284" r:id="rId20"/>
    <p:sldId id="285" r:id="rId21"/>
    <p:sldId id="286" r:id="rId22"/>
    <p:sldId id="287" r:id="rId23"/>
    <p:sldId id="293" r:id="rId24"/>
    <p:sldId id="306" r:id="rId25"/>
    <p:sldId id="29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3" autoAdjust="0"/>
    <p:restoredTop sz="94660"/>
  </p:normalViewPr>
  <p:slideViewPr>
    <p:cSldViewPr snapToGrid="0">
      <p:cViewPr varScale="1">
        <p:scale>
          <a:sx n="64" d="100"/>
          <a:sy n="64" d="100"/>
        </p:scale>
        <p:origin x="-108" y="-30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4/14/2018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4/14/2018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4/14/2018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4/14/2018</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4800" dirty="0" smtClean="0"/>
              <a:t>Exception Handling in Java</a:t>
            </a:r>
            <a:endParaRPr lang="en-US" dirty="0"/>
          </a:p>
        </p:txBody>
      </p:sp>
    </p:spTree>
    <p:extLst>
      <p:ext uri="{BB962C8B-B14F-4D97-AF65-F5344CB8AC3E}">
        <p14:creationId xmlns:p14="http://schemas.microsoft.com/office/powerpoint/2010/main" xmlns="" val="231460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0"/>
            <a:ext cx="8534400" cy="6568225"/>
          </a:xfrm>
        </p:spPr>
        <p:txBody>
          <a:bodyPr>
            <a:normAutofit fontScale="77500" lnSpcReduction="20000"/>
          </a:bodyPr>
          <a:lstStyle/>
          <a:p>
            <a:pPr marL="0" indent="0">
              <a:buNone/>
            </a:pPr>
            <a:r>
              <a:rPr lang="en-US" dirty="0" smtClean="0">
                <a:solidFill>
                  <a:schemeClr val="tx1"/>
                </a:solidFill>
              </a:rPr>
              <a:t>public </a:t>
            </a:r>
            <a:r>
              <a:rPr lang="en-US" dirty="0">
                <a:solidFill>
                  <a:schemeClr val="tx1"/>
                </a:solidFill>
              </a:rPr>
              <a:t>class </a:t>
            </a:r>
            <a:r>
              <a:rPr lang="en-US" dirty="0" err="1">
                <a:solidFill>
                  <a:schemeClr val="tx1"/>
                </a:solidFill>
              </a:rPr>
              <a:t>TC_Demo</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public </a:t>
            </a:r>
            <a:r>
              <a:rPr lang="en-US" dirty="0">
                <a:solidFill>
                  <a:schemeClr val="tx1"/>
                </a:solidFill>
              </a:rPr>
              <a:t>static void main(String[] </a:t>
            </a:r>
            <a:r>
              <a:rPr lang="en-US" dirty="0" err="1">
                <a:solidFill>
                  <a:schemeClr val="tx1"/>
                </a:solidFill>
              </a:rPr>
              <a:t>args</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a=10;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b=5,c=5;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err="1">
                <a:solidFill>
                  <a:schemeClr val="tx1"/>
                </a:solidFill>
              </a:rPr>
              <a:t>x,y</a:t>
            </a:r>
            <a:r>
              <a:rPr lang="en-US" dirty="0">
                <a:solidFill>
                  <a:schemeClr val="tx1"/>
                </a:solidFill>
              </a:rPr>
              <a:t>; </a:t>
            </a:r>
            <a:r>
              <a:rPr lang="en-US" dirty="0" smtClean="0">
                <a:solidFill>
                  <a:schemeClr val="tx1"/>
                </a:solidFill>
              </a:rPr>
              <a:t> </a:t>
            </a:r>
          </a:p>
          <a:p>
            <a:pPr marL="0" indent="0">
              <a:buNone/>
            </a:pPr>
            <a:r>
              <a:rPr lang="en-US" dirty="0">
                <a:solidFill>
                  <a:schemeClr val="tx1"/>
                </a:solidFill>
              </a:rPr>
              <a:t>t</a:t>
            </a:r>
            <a:r>
              <a:rPr lang="en-US" dirty="0" smtClean="0">
                <a:solidFill>
                  <a:schemeClr val="tx1"/>
                </a:solidFill>
              </a:rPr>
              <a:t>ry { </a:t>
            </a:r>
          </a:p>
          <a:p>
            <a:pPr marL="0" indent="0">
              <a:buNone/>
            </a:pPr>
            <a:r>
              <a:rPr lang="en-US" dirty="0" smtClean="0">
                <a:solidFill>
                  <a:schemeClr val="tx1"/>
                </a:solidFill>
              </a:rPr>
              <a:t>x </a:t>
            </a:r>
            <a:r>
              <a:rPr lang="en-US" dirty="0">
                <a:solidFill>
                  <a:schemeClr val="tx1"/>
                </a:solidFill>
              </a:rPr>
              <a:t>= a / (b-c</a:t>
            </a:r>
            <a:r>
              <a:rPr lang="en-US" dirty="0" smtClean="0">
                <a:solidFill>
                  <a:schemeClr val="tx1"/>
                </a:solidFill>
              </a:rPr>
              <a:t>);</a:t>
            </a:r>
          </a:p>
          <a:p>
            <a:pPr marL="0" indent="0">
              <a:buNone/>
            </a:pPr>
            <a:r>
              <a:rPr lang="en-US" dirty="0" smtClean="0">
                <a:solidFill>
                  <a:schemeClr val="tx1"/>
                </a:solidFill>
              </a:rPr>
              <a:t>} </a:t>
            </a:r>
          </a:p>
          <a:p>
            <a:pPr marL="0" indent="0">
              <a:buNone/>
            </a:pPr>
            <a:r>
              <a:rPr lang="en-US" dirty="0" smtClean="0">
                <a:solidFill>
                  <a:schemeClr val="tx1"/>
                </a:solidFill>
              </a:rPr>
              <a:t>catch(</a:t>
            </a:r>
            <a:r>
              <a:rPr lang="en-US" dirty="0" err="1" smtClean="0">
                <a:solidFill>
                  <a:schemeClr val="tx1"/>
                </a:solidFill>
              </a:rPr>
              <a:t>ArithmeticException</a:t>
            </a:r>
            <a:r>
              <a:rPr lang="en-US" dirty="0" smtClean="0">
                <a:solidFill>
                  <a:schemeClr val="tx1"/>
                </a:solidFill>
              </a:rPr>
              <a:t> </a:t>
            </a:r>
            <a:r>
              <a:rPr lang="en-US" dirty="0">
                <a:solidFill>
                  <a:schemeClr val="tx1"/>
                </a:solidFill>
              </a:rPr>
              <a:t>e</a:t>
            </a:r>
            <a:r>
              <a:rPr lang="en-US" dirty="0" smtClean="0">
                <a:solidFill>
                  <a:schemeClr val="tx1"/>
                </a:solidFill>
              </a:rPr>
              <a:t>)</a:t>
            </a:r>
          </a:p>
          <a:p>
            <a:pPr marL="0" indent="0">
              <a:buNone/>
            </a:pPr>
            <a:r>
              <a:rPr lang="en-US" dirty="0" smtClean="0">
                <a:solidFill>
                  <a:schemeClr val="tx1"/>
                </a:solidFill>
              </a:rPr>
              <a:t>{ </a:t>
            </a:r>
          </a:p>
          <a:p>
            <a:pPr marL="0" indent="0">
              <a:buNone/>
            </a:pPr>
            <a:r>
              <a:rPr lang="en-US" dirty="0" smtClean="0">
                <a:solidFill>
                  <a:schemeClr val="tx1"/>
                </a:solidFill>
              </a:rPr>
              <a:t>System.out.println</a:t>
            </a:r>
            <a:r>
              <a:rPr lang="en-US" dirty="0">
                <a:solidFill>
                  <a:schemeClr val="tx1"/>
                </a:solidFill>
              </a:rPr>
              <a:t>("Divide by </a:t>
            </a:r>
            <a:r>
              <a:rPr lang="en-US" dirty="0" smtClean="0">
                <a:solidFill>
                  <a:schemeClr val="tx1"/>
                </a:solidFill>
              </a:rPr>
              <a:t>zero“ +e);</a:t>
            </a:r>
          </a:p>
          <a:p>
            <a:pPr marL="0" indent="0">
              <a:buNone/>
            </a:pPr>
            <a:r>
              <a:rPr lang="en-US" dirty="0" smtClean="0">
                <a:solidFill>
                  <a:schemeClr val="tx1"/>
                </a:solidFill>
              </a:rPr>
              <a:t> </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y </a:t>
            </a:r>
            <a:r>
              <a:rPr lang="en-US" dirty="0">
                <a:solidFill>
                  <a:schemeClr val="tx1"/>
                </a:solidFill>
              </a:rPr>
              <a:t>= a / (</a:t>
            </a:r>
            <a:r>
              <a:rPr lang="en-US" dirty="0" err="1">
                <a:solidFill>
                  <a:schemeClr val="tx1"/>
                </a:solidFill>
              </a:rPr>
              <a:t>b+c</a:t>
            </a:r>
            <a:r>
              <a:rPr lang="en-US" dirty="0" smtClean="0">
                <a:solidFill>
                  <a:schemeClr val="tx1"/>
                </a:solidFill>
              </a:rPr>
              <a:t>);</a:t>
            </a:r>
          </a:p>
          <a:p>
            <a:pPr marL="0" indent="0">
              <a:buNone/>
            </a:pPr>
            <a:r>
              <a:rPr lang="en-US" dirty="0" smtClean="0">
                <a:solidFill>
                  <a:schemeClr val="tx1"/>
                </a:solidFill>
              </a:rPr>
              <a:t> </a:t>
            </a:r>
            <a:r>
              <a:rPr lang="en-US" dirty="0">
                <a:solidFill>
                  <a:schemeClr val="tx1"/>
                </a:solidFill>
              </a:rPr>
              <a:t>System.out.println("y = " + y</a:t>
            </a:r>
            <a:r>
              <a:rPr lang="en-US" dirty="0" smtClean="0">
                <a:solidFill>
                  <a:schemeClr val="tx1"/>
                </a:solidFill>
              </a:rPr>
              <a:t>);</a:t>
            </a:r>
          </a:p>
          <a:p>
            <a:pPr marL="0" indent="0">
              <a:buNone/>
            </a:pPr>
            <a:r>
              <a:rPr lang="en-US" dirty="0" smtClean="0">
                <a:solidFill>
                  <a:schemeClr val="tx1"/>
                </a:solidFill>
              </a:rPr>
              <a:t> }</a:t>
            </a:r>
          </a:p>
          <a:p>
            <a:pPr marL="0" indent="0">
              <a:buNone/>
            </a:pPr>
            <a:r>
              <a:rPr lang="en-US" dirty="0" smtClean="0">
                <a:solidFill>
                  <a:schemeClr val="tx1"/>
                </a:solidFill>
              </a:rPr>
              <a:t> </a:t>
            </a:r>
            <a:r>
              <a:rPr lang="en-US" dirty="0">
                <a:solidFill>
                  <a:schemeClr val="tx1"/>
                </a:solidFill>
              </a:rPr>
              <a:t>}</a:t>
            </a:r>
          </a:p>
        </p:txBody>
      </p:sp>
    </p:spTree>
    <p:extLst>
      <p:ext uri="{BB962C8B-B14F-4D97-AF65-F5344CB8AC3E}">
        <p14:creationId xmlns:p14="http://schemas.microsoft.com/office/powerpoint/2010/main" xmlns="" val="3991022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0"/>
            <a:ext cx="10301467" cy="6857999"/>
          </a:xfrm>
        </p:spPr>
        <p:txBody>
          <a:bodyPr>
            <a:normAutofit fontScale="92500" lnSpcReduction="20000"/>
          </a:bodyPr>
          <a:lstStyle/>
          <a:p>
            <a:r>
              <a:rPr lang="en-US" b="1" dirty="0">
                <a:solidFill>
                  <a:schemeClr val="bg1"/>
                </a:solidFill>
              </a:rPr>
              <a:t>Multiple catch blocks </a:t>
            </a:r>
            <a:r>
              <a:rPr lang="en-US" dirty="0">
                <a:solidFill>
                  <a:schemeClr val="tx1"/>
                </a:solidFill>
              </a:rPr>
              <a:t>: It is possible to have multiple catch blocks in </a:t>
            </a:r>
            <a:r>
              <a:rPr lang="en-US" dirty="0" smtClean="0">
                <a:solidFill>
                  <a:schemeClr val="tx1"/>
                </a:solidFill>
              </a:rPr>
              <a:t>our program.</a:t>
            </a:r>
          </a:p>
          <a:p>
            <a:pPr marL="0" indent="0">
              <a:buNone/>
            </a:pPr>
            <a:r>
              <a:rPr lang="en-US" dirty="0" smtClean="0">
                <a:solidFill>
                  <a:schemeClr val="tx1"/>
                </a:solidFill>
              </a:rPr>
              <a:t>EX : public </a:t>
            </a:r>
            <a:r>
              <a:rPr lang="en-US" dirty="0">
                <a:solidFill>
                  <a:schemeClr val="tx1"/>
                </a:solidFill>
              </a:rPr>
              <a:t>class </a:t>
            </a:r>
            <a:r>
              <a:rPr lang="en-US" dirty="0" err="1">
                <a:solidFill>
                  <a:schemeClr val="tx1"/>
                </a:solidFill>
              </a:rPr>
              <a:t>MultiCatch</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public </a:t>
            </a:r>
            <a:r>
              <a:rPr lang="en-US" dirty="0">
                <a:solidFill>
                  <a:schemeClr val="tx1"/>
                </a:solidFill>
              </a:rPr>
              <a:t>static void main(String[] </a:t>
            </a:r>
            <a:r>
              <a:rPr lang="en-US" dirty="0" err="1">
                <a:solidFill>
                  <a:schemeClr val="tx1"/>
                </a:solidFill>
              </a:rPr>
              <a:t>args</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a [] = {5,10};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b=5; </a:t>
            </a:r>
            <a:endParaRPr lang="en-US" dirty="0" smtClean="0">
              <a:solidFill>
                <a:schemeClr val="tx1"/>
              </a:solidFill>
            </a:endParaRPr>
          </a:p>
          <a:p>
            <a:pPr marL="0" indent="0">
              <a:buNone/>
            </a:pPr>
            <a:r>
              <a:rPr lang="en-US" dirty="0" smtClean="0">
                <a:solidFill>
                  <a:schemeClr val="tx1"/>
                </a:solidFill>
              </a:rPr>
              <a:t>try </a:t>
            </a:r>
            <a:r>
              <a:rPr lang="en-US" dirty="0">
                <a:solidFill>
                  <a:schemeClr val="tx1"/>
                </a:solidFill>
              </a:rPr>
              <a:t>{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x = a[2] / b - a[1];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catch(</a:t>
            </a:r>
            <a:r>
              <a:rPr lang="en-US" dirty="0" err="1" smtClean="0">
                <a:solidFill>
                  <a:schemeClr val="tx1"/>
                </a:solidFill>
              </a:rPr>
              <a:t>ArithmeticException</a:t>
            </a:r>
            <a:r>
              <a:rPr lang="en-US" dirty="0" smtClean="0">
                <a:solidFill>
                  <a:schemeClr val="tx1"/>
                </a:solidFill>
              </a:rPr>
              <a:t> </a:t>
            </a:r>
            <a:r>
              <a:rPr lang="en-US" dirty="0">
                <a:solidFill>
                  <a:schemeClr val="tx1"/>
                </a:solidFill>
              </a:rPr>
              <a:t>e)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System.out.println</a:t>
            </a:r>
            <a:r>
              <a:rPr lang="en-US" dirty="0">
                <a:solidFill>
                  <a:schemeClr val="tx1"/>
                </a:solidFill>
              </a:rPr>
              <a:t>("Divide by zero"); </a:t>
            </a:r>
            <a:endParaRPr lang="en-US" dirty="0" smtClean="0">
              <a:solidFill>
                <a:schemeClr val="tx1"/>
              </a:solidFill>
            </a:endParaRPr>
          </a:p>
          <a:p>
            <a:pPr marL="0" indent="0">
              <a:buNone/>
            </a:pPr>
            <a:r>
              <a:rPr lang="en-US" dirty="0" smtClean="0">
                <a:solidFill>
                  <a:schemeClr val="tx1"/>
                </a:solidFill>
              </a:rPr>
              <a:t>} </a:t>
            </a:r>
          </a:p>
        </p:txBody>
      </p:sp>
    </p:spTree>
    <p:extLst>
      <p:ext uri="{BB962C8B-B14F-4D97-AF65-F5344CB8AC3E}">
        <p14:creationId xmlns:p14="http://schemas.microsoft.com/office/powerpoint/2010/main" xmlns="" val="3404540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727879"/>
          </a:xfrm>
        </p:spPr>
        <p:txBody>
          <a:bodyPr>
            <a:normAutofit fontScale="92500" lnSpcReduction="20000"/>
          </a:bodyPr>
          <a:lstStyle/>
          <a:p>
            <a:pPr marL="0" indent="0">
              <a:buNone/>
            </a:pPr>
            <a:r>
              <a:rPr lang="en-US" dirty="0">
                <a:solidFill>
                  <a:schemeClr val="tx1"/>
                </a:solidFill>
              </a:rPr>
              <a:t>catch(</a:t>
            </a:r>
            <a:r>
              <a:rPr lang="en-US" dirty="0" err="1">
                <a:solidFill>
                  <a:schemeClr val="tx1"/>
                </a:solidFill>
              </a:rPr>
              <a:t>ArrayIndexOutOfBoundsException</a:t>
            </a:r>
            <a:r>
              <a:rPr lang="en-US" dirty="0">
                <a:solidFill>
                  <a:schemeClr val="tx1"/>
                </a:solidFill>
              </a:rPr>
              <a:t> e) </a:t>
            </a:r>
            <a:endParaRPr lang="en-US" dirty="0" smtClean="0">
              <a:solidFill>
                <a:schemeClr val="tx1"/>
              </a:solidFill>
            </a:endParaRPr>
          </a:p>
          <a:p>
            <a:pPr marL="0" indent="0">
              <a:buNone/>
            </a:pPr>
            <a:r>
              <a:rPr lang="en-US" dirty="0" smtClean="0">
                <a:solidFill>
                  <a:schemeClr val="tx1"/>
                </a:solidFill>
              </a:rPr>
              <a:t>{ </a:t>
            </a:r>
            <a:endParaRPr lang="en-US" dirty="0">
              <a:solidFill>
                <a:schemeClr val="tx1"/>
              </a:solidFill>
            </a:endParaRPr>
          </a:p>
          <a:p>
            <a:pPr marL="0" indent="0">
              <a:buNone/>
            </a:pPr>
            <a:r>
              <a:rPr lang="en-US" dirty="0" err="1">
                <a:solidFill>
                  <a:schemeClr val="tx1"/>
                </a:solidFill>
              </a:rPr>
              <a:t>System.out.println</a:t>
            </a:r>
            <a:r>
              <a:rPr lang="en-US" dirty="0">
                <a:solidFill>
                  <a:schemeClr val="tx1"/>
                </a:solidFill>
              </a:rPr>
              <a:t>("Array index error"); </a:t>
            </a:r>
          </a:p>
          <a:p>
            <a:pPr marL="0" indent="0">
              <a:buNone/>
            </a:pPr>
            <a:r>
              <a:rPr lang="en-US" dirty="0">
                <a:solidFill>
                  <a:schemeClr val="tx1"/>
                </a:solidFill>
              </a:rPr>
              <a:t>} </a:t>
            </a:r>
          </a:p>
          <a:p>
            <a:pPr marL="0" indent="0">
              <a:buNone/>
            </a:pPr>
            <a:r>
              <a:rPr lang="en-US" dirty="0">
                <a:solidFill>
                  <a:schemeClr val="tx1"/>
                </a:solidFill>
              </a:rPr>
              <a:t>catch(</a:t>
            </a:r>
            <a:r>
              <a:rPr lang="en-US" dirty="0" err="1">
                <a:solidFill>
                  <a:schemeClr val="tx1"/>
                </a:solidFill>
              </a:rPr>
              <a:t>ArrayStoreException</a:t>
            </a:r>
            <a:r>
              <a:rPr lang="en-US" dirty="0">
                <a:solidFill>
                  <a:schemeClr val="tx1"/>
                </a:solidFill>
              </a:rPr>
              <a:t> e) </a:t>
            </a:r>
          </a:p>
          <a:p>
            <a:pPr marL="0" indent="0">
              <a:buNone/>
            </a:pPr>
            <a:r>
              <a:rPr lang="en-US" dirty="0">
                <a:solidFill>
                  <a:schemeClr val="tx1"/>
                </a:solidFill>
              </a:rPr>
              <a:t>{ </a:t>
            </a:r>
          </a:p>
          <a:p>
            <a:pPr marL="0" indent="0">
              <a:buNone/>
            </a:pPr>
            <a:r>
              <a:rPr lang="en-US" dirty="0" err="1">
                <a:solidFill>
                  <a:schemeClr val="tx1"/>
                </a:solidFill>
              </a:rPr>
              <a:t>System.out.println</a:t>
            </a:r>
            <a:r>
              <a:rPr lang="en-US" dirty="0">
                <a:solidFill>
                  <a:schemeClr val="tx1"/>
                </a:solidFill>
              </a:rPr>
              <a:t>("Wrong data type</a:t>
            </a:r>
            <a:r>
              <a:rPr lang="en-US" dirty="0" smtClean="0">
                <a:solidFill>
                  <a:schemeClr val="tx1"/>
                </a:solidFill>
              </a:rPr>
              <a:t>"); </a:t>
            </a:r>
            <a:endParaRPr lang="en-US" dirty="0">
              <a:solidFill>
                <a:schemeClr val="tx1"/>
              </a:solidFill>
            </a:endParaRPr>
          </a:p>
          <a:p>
            <a:pPr marL="0" indent="0">
              <a:buNone/>
            </a:pPr>
            <a:r>
              <a:rPr lang="en-US" dirty="0">
                <a:solidFill>
                  <a:schemeClr val="tx1"/>
                </a:solidFill>
              </a:rPr>
              <a:t>} </a:t>
            </a:r>
          </a:p>
          <a:p>
            <a:pPr marL="0" indent="0">
              <a:buNone/>
            </a:pPr>
            <a:r>
              <a:rPr lang="en-US" dirty="0" err="1">
                <a:solidFill>
                  <a:schemeClr val="tx1"/>
                </a:solidFill>
              </a:rPr>
              <a:t>int</a:t>
            </a:r>
            <a:r>
              <a:rPr lang="en-US" dirty="0">
                <a:solidFill>
                  <a:schemeClr val="tx1"/>
                </a:solidFill>
              </a:rPr>
              <a:t> y = a[1]/a[0]; </a:t>
            </a:r>
          </a:p>
          <a:p>
            <a:pPr marL="0" indent="0">
              <a:buNone/>
            </a:pPr>
            <a:r>
              <a:rPr lang="en-US" dirty="0" err="1">
                <a:solidFill>
                  <a:schemeClr val="tx1"/>
                </a:solidFill>
              </a:rPr>
              <a:t>System.out.println</a:t>
            </a:r>
            <a:r>
              <a:rPr lang="en-US" dirty="0">
                <a:solidFill>
                  <a:schemeClr val="tx1"/>
                </a:solidFill>
              </a:rPr>
              <a:t>("y = " + y); </a:t>
            </a:r>
            <a:endParaRPr lang="en-US" dirty="0" smtClean="0">
              <a:solidFill>
                <a:schemeClr val="tx1"/>
              </a:solidFill>
            </a:endParaRPr>
          </a:p>
          <a:p>
            <a:pPr marL="0" indent="0">
              <a:buNone/>
            </a:pPr>
            <a:r>
              <a:rPr lang="en-US" dirty="0" smtClean="0">
                <a:solidFill>
                  <a:schemeClr val="tx1"/>
                </a:solidFill>
              </a:rPr>
              <a:t>}</a:t>
            </a:r>
          </a:p>
          <a:p>
            <a:pPr marL="0" indent="0">
              <a:buNone/>
            </a:pPr>
            <a:r>
              <a:rPr lang="en-US" dirty="0" smtClean="0">
                <a:solidFill>
                  <a:schemeClr val="tx1"/>
                </a:solidFill>
              </a:rPr>
              <a:t>} </a:t>
            </a:r>
            <a:endParaRPr lang="en-US" dirty="0">
              <a:solidFill>
                <a:schemeClr val="tx1"/>
              </a:solidFill>
            </a:endParaRPr>
          </a:p>
          <a:p>
            <a:endParaRPr lang="en-US" dirty="0"/>
          </a:p>
        </p:txBody>
      </p:sp>
    </p:spTree>
    <p:extLst>
      <p:ext uri="{BB962C8B-B14F-4D97-AF65-F5344CB8AC3E}">
        <p14:creationId xmlns:p14="http://schemas.microsoft.com/office/powerpoint/2010/main" xmlns="" val="463978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106" y="685800"/>
            <a:ext cx="8534400" cy="6172200"/>
          </a:xfrm>
        </p:spPr>
        <p:txBody>
          <a:bodyPr>
            <a:normAutofit fontScale="62500" lnSpcReduction="20000"/>
          </a:bodyPr>
          <a:lstStyle/>
          <a:p>
            <a:pPr marL="0" indent="0">
              <a:buNone/>
            </a:pPr>
            <a:r>
              <a:rPr lang="en-US" dirty="0">
                <a:solidFill>
                  <a:schemeClr val="tx1"/>
                </a:solidFill>
              </a:rPr>
              <a:t>class etion3{ </a:t>
            </a:r>
          </a:p>
          <a:p>
            <a:pPr marL="0" indent="0">
              <a:buNone/>
            </a:pPr>
            <a:r>
              <a:rPr lang="en-US" dirty="0" smtClean="0">
                <a:solidFill>
                  <a:schemeClr val="tx1"/>
                </a:solidFill>
              </a:rPr>
              <a:t>public </a:t>
            </a:r>
            <a:r>
              <a:rPr lang="en-US" dirty="0">
                <a:solidFill>
                  <a:schemeClr val="tx1"/>
                </a:solidFill>
              </a:rPr>
              <a:t>static void main(String </a:t>
            </a:r>
            <a:r>
              <a:rPr lang="en-US" dirty="0" err="1">
                <a:solidFill>
                  <a:schemeClr val="tx1"/>
                </a:solidFill>
              </a:rPr>
              <a:t>args</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int </a:t>
            </a:r>
            <a:r>
              <a:rPr lang="en-US" dirty="0">
                <a:solidFill>
                  <a:schemeClr val="tx1"/>
                </a:solidFill>
              </a:rPr>
              <a:t>num1 = 100; </a:t>
            </a:r>
            <a:endParaRPr lang="en-US" dirty="0" smtClean="0">
              <a:solidFill>
                <a:schemeClr val="tx1"/>
              </a:solidFill>
            </a:endParaRPr>
          </a:p>
          <a:p>
            <a:pPr marL="0" indent="0">
              <a:buNone/>
            </a:pPr>
            <a:r>
              <a:rPr lang="en-US" dirty="0" smtClean="0">
                <a:solidFill>
                  <a:schemeClr val="tx1"/>
                </a:solidFill>
              </a:rPr>
              <a:t>int </a:t>
            </a:r>
            <a:r>
              <a:rPr lang="en-US" dirty="0">
                <a:solidFill>
                  <a:schemeClr val="tx1"/>
                </a:solidFill>
              </a:rPr>
              <a:t>num2 = 50; </a:t>
            </a:r>
            <a:endParaRPr lang="en-US" dirty="0" smtClean="0">
              <a:solidFill>
                <a:schemeClr val="tx1"/>
              </a:solidFill>
            </a:endParaRPr>
          </a:p>
          <a:p>
            <a:pPr marL="0" indent="0">
              <a:buNone/>
            </a:pPr>
            <a:r>
              <a:rPr lang="en-US" dirty="0" smtClean="0">
                <a:solidFill>
                  <a:schemeClr val="tx1"/>
                </a:solidFill>
              </a:rPr>
              <a:t>int </a:t>
            </a:r>
            <a:r>
              <a:rPr lang="en-US" dirty="0">
                <a:solidFill>
                  <a:schemeClr val="tx1"/>
                </a:solidFill>
              </a:rPr>
              <a:t>num3 = 50; </a:t>
            </a:r>
            <a:endParaRPr lang="en-US" dirty="0" smtClean="0">
              <a:solidFill>
                <a:schemeClr val="tx1"/>
              </a:solidFill>
            </a:endParaRPr>
          </a:p>
          <a:p>
            <a:pPr marL="0" indent="0">
              <a:buNone/>
            </a:pPr>
            <a:r>
              <a:rPr lang="en-US" dirty="0" smtClean="0">
                <a:solidFill>
                  <a:schemeClr val="tx1"/>
                </a:solidFill>
              </a:rPr>
              <a:t>int </a:t>
            </a:r>
            <a:r>
              <a:rPr lang="en-US" dirty="0">
                <a:solidFill>
                  <a:schemeClr val="tx1"/>
                </a:solidFill>
              </a:rPr>
              <a:t>result1; </a:t>
            </a:r>
            <a:endParaRPr lang="en-US" dirty="0" smtClean="0">
              <a:solidFill>
                <a:schemeClr val="tx1"/>
              </a:solidFill>
            </a:endParaRPr>
          </a:p>
          <a:p>
            <a:pPr marL="0" indent="0">
              <a:buNone/>
            </a:pPr>
            <a:r>
              <a:rPr lang="en-US" dirty="0" smtClean="0">
                <a:solidFill>
                  <a:schemeClr val="tx1"/>
                </a:solidFill>
              </a:rPr>
              <a:t>try </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result1 </a:t>
            </a:r>
            <a:r>
              <a:rPr lang="en-US" dirty="0">
                <a:solidFill>
                  <a:schemeClr val="tx1"/>
                </a:solidFill>
              </a:rPr>
              <a:t>= num1/(num2-num3);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catch </a:t>
            </a:r>
            <a:r>
              <a:rPr lang="en-US" dirty="0">
                <a:solidFill>
                  <a:schemeClr val="tx1"/>
                </a:solidFill>
              </a:rPr>
              <a:t>(Exception e)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System.out.println</a:t>
            </a:r>
            <a:r>
              <a:rPr lang="en-US" dirty="0">
                <a:solidFill>
                  <a:schemeClr val="tx1"/>
                </a:solidFill>
              </a:rPr>
              <a:t>("This is mistake. ");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catch(</a:t>
            </a:r>
            <a:r>
              <a:rPr lang="en-US" dirty="0" err="1" smtClean="0">
                <a:solidFill>
                  <a:schemeClr val="tx1"/>
                </a:solidFill>
              </a:rPr>
              <a:t>ArithmeticException</a:t>
            </a:r>
            <a:r>
              <a:rPr lang="en-US" dirty="0" smtClean="0">
                <a:solidFill>
                  <a:schemeClr val="tx1"/>
                </a:solidFill>
              </a:rPr>
              <a:t> </a:t>
            </a:r>
            <a:r>
              <a:rPr lang="en-US" dirty="0">
                <a:solidFill>
                  <a:schemeClr val="tx1"/>
                </a:solidFill>
              </a:rPr>
              <a:t>g)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err="1" smtClean="0">
                <a:solidFill>
                  <a:schemeClr val="tx1"/>
                </a:solidFill>
              </a:rPr>
              <a:t>System.out.println</a:t>
            </a:r>
            <a:r>
              <a:rPr lang="en-US" dirty="0">
                <a:solidFill>
                  <a:schemeClr val="tx1"/>
                </a:solidFill>
              </a:rPr>
              <a:t>("Division by zero"); </a:t>
            </a:r>
            <a:endParaRPr lang="en-US" dirty="0" smtClean="0">
              <a:solidFill>
                <a:schemeClr val="tx1"/>
              </a:solidFill>
            </a:endParaRPr>
          </a:p>
          <a:p>
            <a:pPr marL="0" indent="0">
              <a:buNone/>
            </a:pPr>
            <a:r>
              <a:rPr lang="en-US" dirty="0" smtClean="0">
                <a:solidFill>
                  <a:schemeClr val="tx1"/>
                </a:solidFill>
              </a:rPr>
              <a:t>}</a:t>
            </a:r>
          </a:p>
          <a:p>
            <a:pPr marL="0" indent="0">
              <a:buNone/>
            </a:pP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xmlns="" val="3080591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650606"/>
          </a:xfrm>
        </p:spPr>
        <p:txBody>
          <a:bodyPr/>
          <a:lstStyle/>
          <a:p>
            <a:r>
              <a:rPr lang="en-US" b="1" dirty="0">
                <a:solidFill>
                  <a:srgbClr val="FF0000"/>
                </a:solidFill>
              </a:rPr>
              <a:t>Output </a:t>
            </a:r>
            <a:r>
              <a:rPr lang="en-US" b="1" dirty="0" smtClean="0">
                <a:solidFill>
                  <a:srgbClr val="FF0000"/>
                </a:solidFill>
              </a:rPr>
              <a:t>(NOTE): </a:t>
            </a:r>
          </a:p>
          <a:p>
            <a:pPr marL="0" indent="0" algn="just">
              <a:buNone/>
            </a:pPr>
            <a:r>
              <a:rPr lang="en-US" dirty="0" smtClean="0">
                <a:solidFill>
                  <a:srgbClr val="FF0000"/>
                </a:solidFill>
              </a:rPr>
              <a:t>If </a:t>
            </a:r>
            <a:r>
              <a:rPr lang="en-US" dirty="0">
                <a:solidFill>
                  <a:srgbClr val="FF0000"/>
                </a:solidFill>
              </a:rPr>
              <a:t>you try to compile this program, you </a:t>
            </a:r>
            <a:r>
              <a:rPr lang="en-US" dirty="0" smtClean="0">
                <a:solidFill>
                  <a:srgbClr val="FF0000"/>
                </a:solidFill>
              </a:rPr>
              <a:t>will receive </a:t>
            </a:r>
            <a:r>
              <a:rPr lang="en-US" dirty="0">
                <a:solidFill>
                  <a:srgbClr val="FF0000"/>
                </a:solidFill>
              </a:rPr>
              <a:t>an error message because the exception </a:t>
            </a:r>
            <a:r>
              <a:rPr lang="en-US" dirty="0" smtClean="0">
                <a:solidFill>
                  <a:srgbClr val="FF0000"/>
                </a:solidFill>
              </a:rPr>
              <a:t>has already </a:t>
            </a:r>
            <a:r>
              <a:rPr lang="en-US" dirty="0">
                <a:solidFill>
                  <a:srgbClr val="FF0000"/>
                </a:solidFill>
              </a:rPr>
              <a:t>been caught in first catch block. Since </a:t>
            </a:r>
            <a:r>
              <a:rPr lang="en-US" dirty="0" smtClean="0">
                <a:solidFill>
                  <a:srgbClr val="FF0000"/>
                </a:solidFill>
              </a:rPr>
              <a:t>Arithmetic Exception </a:t>
            </a:r>
            <a:r>
              <a:rPr lang="en-US" dirty="0">
                <a:solidFill>
                  <a:srgbClr val="FF0000"/>
                </a:solidFill>
              </a:rPr>
              <a:t>is a subclass </a:t>
            </a:r>
            <a:r>
              <a:rPr lang="en-US" dirty="0" smtClean="0">
                <a:solidFill>
                  <a:srgbClr val="FF0000"/>
                </a:solidFill>
              </a:rPr>
              <a:t>of Exception</a:t>
            </a:r>
            <a:r>
              <a:rPr lang="en-US" dirty="0">
                <a:solidFill>
                  <a:srgbClr val="FF0000"/>
                </a:solidFill>
              </a:rPr>
              <a:t>, the first catch block will handle </a:t>
            </a:r>
            <a:r>
              <a:rPr lang="en-US" dirty="0" smtClean="0">
                <a:solidFill>
                  <a:srgbClr val="FF0000"/>
                </a:solidFill>
              </a:rPr>
              <a:t>all exception </a:t>
            </a:r>
            <a:r>
              <a:rPr lang="en-US" dirty="0">
                <a:solidFill>
                  <a:srgbClr val="FF0000"/>
                </a:solidFill>
              </a:rPr>
              <a:t>based errors, including </a:t>
            </a:r>
            <a:r>
              <a:rPr lang="en-US" dirty="0" smtClean="0">
                <a:solidFill>
                  <a:srgbClr val="FF0000"/>
                </a:solidFill>
              </a:rPr>
              <a:t>Arithmetic Exception</a:t>
            </a:r>
            <a:r>
              <a:rPr lang="en-US" dirty="0">
                <a:solidFill>
                  <a:srgbClr val="FF0000"/>
                </a:solidFill>
              </a:rPr>
              <a:t>. This means </a:t>
            </a:r>
            <a:r>
              <a:rPr lang="en-US" dirty="0" smtClean="0">
                <a:solidFill>
                  <a:srgbClr val="FF0000"/>
                </a:solidFill>
              </a:rPr>
              <a:t>that the </a:t>
            </a:r>
            <a:r>
              <a:rPr lang="en-US" dirty="0">
                <a:solidFill>
                  <a:srgbClr val="FF0000"/>
                </a:solidFill>
              </a:rPr>
              <a:t>second catch statement will never execute. To fix the problem, </a:t>
            </a:r>
            <a:r>
              <a:rPr lang="en-US" dirty="0" smtClean="0">
                <a:solidFill>
                  <a:srgbClr val="FF0000"/>
                </a:solidFill>
              </a:rPr>
              <a:t>reverse </a:t>
            </a:r>
            <a:r>
              <a:rPr lang="en-US" dirty="0">
                <a:solidFill>
                  <a:srgbClr val="FF0000"/>
                </a:solidFill>
              </a:rPr>
              <a:t>the order of the </a:t>
            </a:r>
            <a:r>
              <a:rPr lang="en-US" dirty="0" smtClean="0">
                <a:solidFill>
                  <a:srgbClr val="FF0000"/>
                </a:solidFill>
              </a:rPr>
              <a:t>catch statement</a:t>
            </a:r>
            <a:r>
              <a:rPr lang="en-US" dirty="0">
                <a:solidFill>
                  <a:srgbClr val="FF0000"/>
                </a:solidFill>
              </a:rPr>
              <a:t>. </a:t>
            </a:r>
          </a:p>
        </p:txBody>
      </p:sp>
    </p:spTree>
    <p:extLst>
      <p:ext uri="{BB962C8B-B14F-4D97-AF65-F5344CB8AC3E}">
        <p14:creationId xmlns:p14="http://schemas.microsoft.com/office/powerpoint/2010/main" xmlns="" val="2163418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8534400" cy="4038600"/>
          </a:xfrm>
        </p:spPr>
        <p:txBody>
          <a:bodyPr/>
          <a:lstStyle/>
          <a:p>
            <a:pPr marL="0" indent="0" algn="just">
              <a:buNone/>
            </a:pPr>
            <a:r>
              <a:rPr lang="en-US" b="1" dirty="0" smtClean="0">
                <a:solidFill>
                  <a:srgbClr val="FF0000"/>
                </a:solidFill>
              </a:rPr>
              <a:t>				</a:t>
            </a:r>
            <a:r>
              <a:rPr lang="en-US" b="1" dirty="0">
                <a:solidFill>
                  <a:srgbClr val="FF0000"/>
                </a:solidFill>
              </a:rPr>
              <a:t> </a:t>
            </a:r>
            <a:r>
              <a:rPr lang="en-US" b="1" dirty="0" smtClean="0">
                <a:solidFill>
                  <a:srgbClr val="FF0000"/>
                </a:solidFill>
              </a:rPr>
              <a:t>      </a:t>
            </a:r>
            <a:r>
              <a:rPr lang="en-US" sz="2400" b="1" dirty="0" smtClean="0">
                <a:solidFill>
                  <a:srgbClr val="FF0000"/>
                </a:solidFill>
              </a:rPr>
              <a:t>Nested </a:t>
            </a:r>
            <a:r>
              <a:rPr lang="en-US" sz="2400" b="1" dirty="0">
                <a:solidFill>
                  <a:srgbClr val="FF0000"/>
                </a:solidFill>
              </a:rPr>
              <a:t>try statements </a:t>
            </a:r>
            <a:r>
              <a:rPr lang="en-US" sz="2400" b="1" dirty="0" smtClean="0">
                <a:solidFill>
                  <a:srgbClr val="FF0000"/>
                </a:solidFill>
              </a:rPr>
              <a:t> </a:t>
            </a:r>
          </a:p>
          <a:p>
            <a:pPr marL="0" indent="0" algn="just">
              <a:buNone/>
            </a:pPr>
            <a:r>
              <a:rPr lang="en-US" dirty="0" smtClean="0">
                <a:solidFill>
                  <a:srgbClr val="FF0000"/>
                </a:solidFill>
              </a:rPr>
              <a:t>The </a:t>
            </a:r>
            <a:r>
              <a:rPr lang="en-US" dirty="0">
                <a:solidFill>
                  <a:srgbClr val="FF0000"/>
                </a:solidFill>
              </a:rPr>
              <a:t>try statement can be nested. That is, a try statement can be inside a block </a:t>
            </a:r>
            <a:r>
              <a:rPr lang="en-US" dirty="0" smtClean="0">
                <a:solidFill>
                  <a:srgbClr val="FF0000"/>
                </a:solidFill>
              </a:rPr>
              <a:t>of another </a:t>
            </a:r>
            <a:r>
              <a:rPr lang="en-US" dirty="0">
                <a:solidFill>
                  <a:srgbClr val="FF0000"/>
                </a:solidFill>
              </a:rPr>
              <a:t>try. Each time a try statement is entered, </a:t>
            </a:r>
            <a:r>
              <a:rPr lang="en-US" dirty="0" smtClean="0">
                <a:solidFill>
                  <a:srgbClr val="FF0000"/>
                </a:solidFill>
              </a:rPr>
              <a:t>its corresponding </a:t>
            </a:r>
            <a:r>
              <a:rPr lang="en-US" dirty="0">
                <a:solidFill>
                  <a:srgbClr val="FF0000"/>
                </a:solidFill>
              </a:rPr>
              <a:t>catch block has to entered. The catch statements are operated </a:t>
            </a:r>
            <a:r>
              <a:rPr lang="en-US" dirty="0" smtClean="0">
                <a:solidFill>
                  <a:srgbClr val="FF0000"/>
                </a:solidFill>
              </a:rPr>
              <a:t>from corresponding </a:t>
            </a:r>
            <a:r>
              <a:rPr lang="en-US" dirty="0">
                <a:solidFill>
                  <a:srgbClr val="FF0000"/>
                </a:solidFill>
              </a:rPr>
              <a:t>statement blocks defined by try. </a:t>
            </a:r>
          </a:p>
        </p:txBody>
      </p:sp>
    </p:spTree>
    <p:extLst>
      <p:ext uri="{BB962C8B-B14F-4D97-AF65-F5344CB8AC3E}">
        <p14:creationId xmlns:p14="http://schemas.microsoft.com/office/powerpoint/2010/main" xmlns="" val="3523443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959699"/>
          </a:xfrm>
        </p:spPr>
        <p:txBody>
          <a:bodyPr>
            <a:normAutofit fontScale="92500" lnSpcReduction="20000"/>
          </a:bodyPr>
          <a:lstStyle/>
          <a:p>
            <a:r>
              <a:rPr lang="en-US" dirty="0">
                <a:solidFill>
                  <a:schemeClr val="tx1"/>
                </a:solidFill>
              </a:rPr>
              <a:t>EX </a:t>
            </a:r>
            <a:r>
              <a:rPr lang="en-US" dirty="0" smtClean="0">
                <a:solidFill>
                  <a:schemeClr val="tx1"/>
                </a:solidFill>
              </a:rPr>
              <a:t>:</a:t>
            </a:r>
          </a:p>
          <a:p>
            <a:pPr marL="0" indent="0">
              <a:buNone/>
            </a:pPr>
            <a:r>
              <a:rPr lang="en-US" dirty="0" smtClean="0">
                <a:solidFill>
                  <a:schemeClr val="tx1"/>
                </a:solidFill>
              </a:rPr>
              <a:t>public </a:t>
            </a:r>
            <a:r>
              <a:rPr lang="en-US" dirty="0">
                <a:solidFill>
                  <a:schemeClr val="tx1"/>
                </a:solidFill>
              </a:rPr>
              <a:t>class </a:t>
            </a:r>
            <a:r>
              <a:rPr lang="en-US" dirty="0" err="1">
                <a:solidFill>
                  <a:schemeClr val="tx1"/>
                </a:solidFill>
              </a:rPr>
              <a:t>NestedTry</a:t>
            </a:r>
            <a:r>
              <a:rPr lang="en-US" dirty="0" smtClean="0">
                <a:solidFill>
                  <a:schemeClr val="tx1"/>
                </a:solidFill>
              </a:rPr>
              <a:t>{</a:t>
            </a:r>
          </a:p>
          <a:p>
            <a:pPr marL="0" indent="0">
              <a:buNone/>
            </a:pPr>
            <a:r>
              <a:rPr lang="en-US" dirty="0" smtClean="0">
                <a:solidFill>
                  <a:schemeClr val="tx1"/>
                </a:solidFill>
              </a:rPr>
              <a:t> </a:t>
            </a:r>
            <a:r>
              <a:rPr lang="en-US" dirty="0">
                <a:solidFill>
                  <a:schemeClr val="tx1"/>
                </a:solidFill>
              </a:rPr>
              <a:t>public static void main(String </a:t>
            </a:r>
            <a:r>
              <a:rPr lang="en-US" dirty="0" err="1">
                <a:solidFill>
                  <a:schemeClr val="tx1"/>
                </a:solidFill>
              </a:rPr>
              <a:t>args</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num1 = 100;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num2 = 50;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num3 = 50;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result1; </a:t>
            </a:r>
            <a:endParaRPr lang="en-US" dirty="0" smtClean="0">
              <a:solidFill>
                <a:schemeClr val="tx1"/>
              </a:solidFill>
            </a:endParaRPr>
          </a:p>
          <a:p>
            <a:pPr marL="0" indent="0">
              <a:buNone/>
            </a:pPr>
            <a:r>
              <a:rPr lang="en-US" dirty="0" smtClean="0">
                <a:solidFill>
                  <a:schemeClr val="tx1"/>
                </a:solidFill>
              </a:rPr>
              <a:t>try </a:t>
            </a:r>
            <a:r>
              <a:rPr lang="en-US" dirty="0">
                <a:solidFill>
                  <a:schemeClr val="tx1"/>
                </a:solidFill>
              </a:rPr>
              <a:t>{ result1 = num1/(num2-num3); </a:t>
            </a:r>
            <a:endParaRPr lang="en-US" dirty="0" smtClean="0">
              <a:solidFill>
                <a:schemeClr val="tx1"/>
              </a:solidFill>
            </a:endParaRPr>
          </a:p>
          <a:p>
            <a:pPr marL="0" indent="0">
              <a:buNone/>
            </a:pPr>
            <a:r>
              <a:rPr lang="en-US" dirty="0" err="1" smtClean="0">
                <a:solidFill>
                  <a:schemeClr val="tx1"/>
                </a:solidFill>
              </a:rPr>
              <a:t>System.out.println</a:t>
            </a:r>
            <a:r>
              <a:rPr lang="en-US" dirty="0">
                <a:solidFill>
                  <a:schemeClr val="tx1"/>
                </a:solidFill>
              </a:rPr>
              <a:t>("Result1 = " + result1); </a:t>
            </a:r>
            <a:r>
              <a:rPr lang="en-US" dirty="0" smtClean="0">
                <a:solidFill>
                  <a:schemeClr val="tx1"/>
                </a:solidFill>
              </a:rPr>
              <a:t>            </a:t>
            </a:r>
          </a:p>
          <a:p>
            <a:pPr marL="0" indent="0">
              <a:buNone/>
            </a:pPr>
            <a:r>
              <a:rPr lang="en-US" dirty="0" smtClean="0">
                <a:solidFill>
                  <a:schemeClr val="tx1"/>
                </a:solidFill>
              </a:rPr>
              <a:t>try </a:t>
            </a:r>
            <a:r>
              <a:rPr lang="en-US" dirty="0">
                <a:solidFill>
                  <a:schemeClr val="tx1"/>
                </a:solidFill>
              </a:rPr>
              <a:t>{ result1 = num1/(num2-num3); </a:t>
            </a:r>
            <a:r>
              <a:rPr lang="en-US" dirty="0" smtClean="0">
                <a:solidFill>
                  <a:schemeClr val="tx1"/>
                </a:solidFill>
              </a:rPr>
              <a:t> </a:t>
            </a:r>
          </a:p>
          <a:p>
            <a:pPr marL="0" indent="0">
              <a:buNone/>
            </a:pPr>
            <a:r>
              <a:rPr lang="en-US" dirty="0" err="1" smtClean="0">
                <a:solidFill>
                  <a:schemeClr val="tx1"/>
                </a:solidFill>
              </a:rPr>
              <a:t>System.out.println</a:t>
            </a:r>
            <a:r>
              <a:rPr lang="en-US" dirty="0">
                <a:solidFill>
                  <a:schemeClr val="tx1"/>
                </a:solidFill>
              </a:rPr>
              <a:t>("Result1 = " + result1); </a:t>
            </a:r>
            <a:endParaRPr lang="en-US" dirty="0" smtClean="0">
              <a:solidFill>
                <a:schemeClr val="tx1"/>
              </a:solidFill>
            </a:endParaRPr>
          </a:p>
          <a:p>
            <a:pPr marL="0" indent="0">
              <a:buNone/>
            </a:pPr>
            <a:r>
              <a:rPr lang="en-US" dirty="0" smtClean="0">
                <a:solidFill>
                  <a:schemeClr val="tx1"/>
                </a:solidFill>
              </a:rPr>
              <a:t>} </a:t>
            </a:r>
          </a:p>
        </p:txBody>
      </p:sp>
    </p:spTree>
    <p:extLst>
      <p:ext uri="{BB962C8B-B14F-4D97-AF65-F5344CB8AC3E}">
        <p14:creationId xmlns:p14="http://schemas.microsoft.com/office/powerpoint/2010/main" xmlns="" val="1421067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378824"/>
          </a:xfrm>
        </p:spPr>
        <p:txBody>
          <a:bodyPr>
            <a:normAutofit fontScale="92500" lnSpcReduction="20000"/>
          </a:bodyPr>
          <a:lstStyle/>
          <a:p>
            <a:pPr marL="0" indent="0">
              <a:buNone/>
            </a:pPr>
            <a:r>
              <a:rPr lang="en-US" dirty="0" smtClean="0">
                <a:solidFill>
                  <a:schemeClr val="tx1"/>
                </a:solidFill>
              </a:rPr>
              <a:t>catch(</a:t>
            </a:r>
            <a:r>
              <a:rPr lang="en-US" dirty="0" err="1" smtClean="0">
                <a:solidFill>
                  <a:schemeClr val="tx1"/>
                </a:solidFill>
              </a:rPr>
              <a:t>ArithmeticException</a:t>
            </a:r>
            <a:r>
              <a:rPr lang="en-US" dirty="0" smtClean="0">
                <a:solidFill>
                  <a:schemeClr val="tx1"/>
                </a:solidFill>
              </a:rPr>
              <a:t> </a:t>
            </a:r>
            <a:r>
              <a:rPr lang="en-US" dirty="0">
                <a:solidFill>
                  <a:schemeClr val="tx1"/>
                </a:solidFill>
              </a:rPr>
              <a:t>e) </a:t>
            </a:r>
          </a:p>
          <a:p>
            <a:pPr marL="0" indent="0">
              <a:buNone/>
            </a:pPr>
            <a:r>
              <a:rPr lang="en-US" dirty="0">
                <a:solidFill>
                  <a:schemeClr val="tx1"/>
                </a:solidFill>
              </a:rPr>
              <a:t>{            </a:t>
            </a:r>
          </a:p>
          <a:p>
            <a:pPr marL="0" indent="0">
              <a:buNone/>
            </a:pPr>
            <a:r>
              <a:rPr lang="en-US" dirty="0">
                <a:solidFill>
                  <a:schemeClr val="tx1"/>
                </a:solidFill>
              </a:rPr>
              <a:t> </a:t>
            </a:r>
            <a:r>
              <a:rPr lang="en-US" dirty="0" err="1">
                <a:solidFill>
                  <a:schemeClr val="tx1"/>
                </a:solidFill>
              </a:rPr>
              <a:t>System.out.println</a:t>
            </a:r>
            <a:r>
              <a:rPr lang="en-US" dirty="0">
                <a:solidFill>
                  <a:schemeClr val="tx1"/>
                </a:solidFill>
              </a:rPr>
              <a:t>("This is inner catch"); </a:t>
            </a:r>
          </a:p>
          <a:p>
            <a:pPr marL="0" indent="0">
              <a:buNone/>
            </a:pPr>
            <a:r>
              <a:rPr lang="en-US" dirty="0">
                <a:solidFill>
                  <a:schemeClr val="tx1"/>
                </a:solidFill>
              </a:rPr>
              <a:t>} </a:t>
            </a:r>
          </a:p>
          <a:p>
            <a:pPr marL="0" indent="0">
              <a:buNone/>
            </a:pPr>
            <a:r>
              <a:rPr lang="en-US" dirty="0">
                <a:solidFill>
                  <a:schemeClr val="tx1"/>
                </a:solidFill>
              </a:rPr>
              <a:t>} </a:t>
            </a:r>
          </a:p>
          <a:p>
            <a:pPr marL="0" indent="0">
              <a:buNone/>
            </a:pPr>
            <a:r>
              <a:rPr lang="en-US" dirty="0">
                <a:solidFill>
                  <a:schemeClr val="tx1"/>
                </a:solidFill>
              </a:rPr>
              <a:t>catch(</a:t>
            </a:r>
            <a:r>
              <a:rPr lang="en-US" dirty="0" err="1">
                <a:solidFill>
                  <a:schemeClr val="tx1"/>
                </a:solidFill>
              </a:rPr>
              <a:t>ArithmeticException</a:t>
            </a:r>
            <a:r>
              <a:rPr lang="en-US" dirty="0">
                <a:solidFill>
                  <a:schemeClr val="tx1"/>
                </a:solidFill>
              </a:rPr>
              <a:t> g) </a:t>
            </a:r>
          </a:p>
          <a:p>
            <a:pPr marL="0" indent="0">
              <a:buNone/>
            </a:pPr>
            <a:r>
              <a:rPr lang="en-US" dirty="0">
                <a:solidFill>
                  <a:schemeClr val="tx1"/>
                </a:solidFill>
              </a:rPr>
              <a:t>{</a:t>
            </a:r>
          </a:p>
          <a:p>
            <a:pPr marL="0" indent="0">
              <a:buNone/>
            </a:pPr>
            <a:r>
              <a:rPr lang="en-US" dirty="0" err="1">
                <a:solidFill>
                  <a:schemeClr val="tx1"/>
                </a:solidFill>
              </a:rPr>
              <a:t>System.out.println</a:t>
            </a:r>
            <a:r>
              <a:rPr lang="en-US" dirty="0">
                <a:solidFill>
                  <a:schemeClr val="tx1"/>
                </a:solidFill>
              </a:rPr>
              <a:t>("This is outer catch"); </a:t>
            </a:r>
          </a:p>
          <a:p>
            <a:pPr marL="0" indent="0">
              <a:buNone/>
            </a:pPr>
            <a:r>
              <a:rPr lang="en-US" dirty="0">
                <a:solidFill>
                  <a:schemeClr val="tx1"/>
                </a:solidFill>
              </a:rPr>
              <a:t>} </a:t>
            </a:r>
          </a:p>
          <a:p>
            <a:pPr marL="0" indent="0">
              <a:buNone/>
            </a:pPr>
            <a:r>
              <a:rPr lang="en-US" dirty="0">
                <a:solidFill>
                  <a:schemeClr val="tx1"/>
                </a:solidFill>
              </a:rPr>
              <a:t>}</a:t>
            </a:r>
          </a:p>
          <a:p>
            <a:pPr marL="0" indent="0">
              <a:buNone/>
            </a:pPr>
            <a:r>
              <a:rPr lang="en-US" dirty="0">
                <a:solidFill>
                  <a:schemeClr val="tx1"/>
                </a:solidFill>
              </a:rPr>
              <a:t>}</a:t>
            </a:r>
          </a:p>
          <a:p>
            <a:endParaRPr lang="en-US" dirty="0"/>
          </a:p>
        </p:txBody>
      </p:sp>
    </p:spTree>
    <p:extLst>
      <p:ext uri="{BB962C8B-B14F-4D97-AF65-F5344CB8AC3E}">
        <p14:creationId xmlns:p14="http://schemas.microsoft.com/office/powerpoint/2010/main" xmlns="" val="974636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ctr">
              <a:buNone/>
            </a:pPr>
            <a:r>
              <a:rPr lang="en-US" sz="8000" dirty="0" smtClean="0"/>
              <a:t>Finally Block</a:t>
            </a:r>
            <a:endParaRPr lang="en-US" sz="8000" dirty="0"/>
          </a:p>
        </p:txBody>
      </p:sp>
    </p:spTree>
    <p:extLst>
      <p:ext uri="{BB962C8B-B14F-4D97-AF65-F5344CB8AC3E}">
        <p14:creationId xmlns:p14="http://schemas.microsoft.com/office/powerpoint/2010/main" xmlns="" val="198707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solidFill>
                  <a:srgbClr val="FF0000"/>
                </a:solidFill>
              </a:rPr>
              <a:t>Java supports another statement known </a:t>
            </a:r>
            <a:r>
              <a:rPr lang="en-US" dirty="0" smtClean="0">
                <a:solidFill>
                  <a:srgbClr val="FF0000"/>
                </a:solidFill>
              </a:rPr>
              <a:t>as finally </a:t>
            </a:r>
            <a:r>
              <a:rPr lang="en-US" dirty="0">
                <a:solidFill>
                  <a:srgbClr val="FF0000"/>
                </a:solidFill>
              </a:rPr>
              <a:t>statement that can be used to handle </a:t>
            </a:r>
            <a:r>
              <a:rPr lang="en-US" dirty="0" smtClean="0">
                <a:solidFill>
                  <a:srgbClr val="FF0000"/>
                </a:solidFill>
              </a:rPr>
              <a:t>an exception </a:t>
            </a:r>
            <a:r>
              <a:rPr lang="en-US" dirty="0">
                <a:solidFill>
                  <a:srgbClr val="FF0000"/>
                </a:solidFill>
              </a:rPr>
              <a:t>that is not caught by any of the </a:t>
            </a:r>
            <a:r>
              <a:rPr lang="en-US" dirty="0" smtClean="0">
                <a:solidFill>
                  <a:srgbClr val="FF0000"/>
                </a:solidFill>
              </a:rPr>
              <a:t>previous catch </a:t>
            </a:r>
            <a:r>
              <a:rPr lang="en-US" dirty="0">
                <a:solidFill>
                  <a:srgbClr val="FF0000"/>
                </a:solidFill>
              </a:rPr>
              <a:t>statements. We can put finally block after the try block </a:t>
            </a:r>
            <a:r>
              <a:rPr lang="en-US" dirty="0" smtClean="0">
                <a:solidFill>
                  <a:srgbClr val="FF0000"/>
                </a:solidFill>
              </a:rPr>
              <a:t>or after </a:t>
            </a:r>
            <a:r>
              <a:rPr lang="en-US" dirty="0">
                <a:solidFill>
                  <a:srgbClr val="FF0000"/>
                </a:solidFill>
              </a:rPr>
              <a:t>the last catch block. The finally block is executed in </a:t>
            </a:r>
            <a:r>
              <a:rPr lang="en-US" dirty="0" smtClean="0">
                <a:solidFill>
                  <a:srgbClr val="FF0000"/>
                </a:solidFill>
              </a:rPr>
              <a:t>all circumstances</a:t>
            </a:r>
            <a:r>
              <a:rPr lang="en-US" dirty="0">
                <a:solidFill>
                  <a:srgbClr val="FF0000"/>
                </a:solidFill>
              </a:rPr>
              <a:t>. Even if a try block completes </a:t>
            </a:r>
            <a:r>
              <a:rPr lang="en-US" dirty="0" smtClean="0">
                <a:solidFill>
                  <a:srgbClr val="FF0000"/>
                </a:solidFill>
              </a:rPr>
              <a:t>without problems</a:t>
            </a:r>
            <a:r>
              <a:rPr lang="en-US" dirty="0">
                <a:solidFill>
                  <a:srgbClr val="FF0000"/>
                </a:solidFill>
              </a:rPr>
              <a:t>, the finally block executes. </a:t>
            </a:r>
          </a:p>
        </p:txBody>
      </p:sp>
    </p:spTree>
    <p:extLst>
      <p:ext uri="{BB962C8B-B14F-4D97-AF65-F5344CB8AC3E}">
        <p14:creationId xmlns:p14="http://schemas.microsoft.com/office/powerpoint/2010/main" xmlns="" val="978613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2392" y="1548684"/>
            <a:ext cx="8001000" cy="2971801"/>
          </a:xfrm>
        </p:spPr>
        <p:txBody>
          <a:bodyPr>
            <a:noAutofit/>
          </a:bodyPr>
          <a:lstStyle/>
          <a:p>
            <a:r>
              <a:rPr lang="en-US" sz="2400" dirty="0">
                <a:solidFill>
                  <a:srgbClr val="FF0000"/>
                </a:solidFill>
              </a:rPr>
              <a:t>Exception is a run-time error which arises </a:t>
            </a:r>
            <a:r>
              <a:rPr lang="en-US" sz="2400" dirty="0" smtClean="0">
                <a:solidFill>
                  <a:srgbClr val="FF0000"/>
                </a:solidFill>
              </a:rPr>
              <a:t>during the </a:t>
            </a:r>
            <a:r>
              <a:rPr lang="en-US" sz="2400" dirty="0">
                <a:solidFill>
                  <a:srgbClr val="FF0000"/>
                </a:solidFill>
              </a:rPr>
              <a:t>execution of java program</a:t>
            </a:r>
            <a:r>
              <a:rPr lang="en-US" sz="2400" dirty="0" smtClean="0">
                <a:solidFill>
                  <a:srgbClr val="FF0000"/>
                </a:solidFill>
              </a:rPr>
              <a:t>.</a:t>
            </a:r>
            <a:br>
              <a:rPr lang="en-US" sz="2400" dirty="0" smtClean="0">
                <a:solidFill>
                  <a:srgbClr val="FF0000"/>
                </a:solidFill>
              </a:rPr>
            </a:br>
            <a:r>
              <a:rPr lang="en-US" sz="2400" dirty="0" smtClean="0">
                <a:solidFill>
                  <a:srgbClr val="FF0000"/>
                </a:solidFill>
              </a:rPr>
              <a:t/>
            </a:r>
            <a:br>
              <a:rPr lang="en-US" sz="2400" dirty="0" smtClean="0">
                <a:solidFill>
                  <a:srgbClr val="FF0000"/>
                </a:solidFill>
              </a:rPr>
            </a:br>
            <a:r>
              <a:rPr lang="en-US" sz="2400" dirty="0" smtClean="0">
                <a:solidFill>
                  <a:srgbClr val="FF0000"/>
                </a:solidFill>
              </a:rPr>
              <a:t>The </a:t>
            </a:r>
            <a:r>
              <a:rPr lang="en-US" sz="2400" dirty="0">
                <a:solidFill>
                  <a:srgbClr val="FF0000"/>
                </a:solidFill>
              </a:rPr>
              <a:t>term </a:t>
            </a:r>
            <a:r>
              <a:rPr lang="en-US" sz="2400" dirty="0" smtClean="0">
                <a:solidFill>
                  <a:srgbClr val="FF0000"/>
                </a:solidFill>
              </a:rPr>
              <a:t>exception in </a:t>
            </a:r>
            <a:r>
              <a:rPr lang="en-US" sz="2400" dirty="0">
                <a:solidFill>
                  <a:srgbClr val="FF0000"/>
                </a:solidFill>
              </a:rPr>
              <a:t>java stands for an “exceptional event”. </a:t>
            </a:r>
            <a:r>
              <a:rPr lang="en-US" sz="2400" dirty="0" smtClean="0">
                <a:solidFill>
                  <a:srgbClr val="FF0000"/>
                </a:solidFill>
              </a:rPr>
              <a:t/>
            </a:r>
            <a:br>
              <a:rPr lang="en-US" sz="2400" dirty="0" smtClean="0">
                <a:solidFill>
                  <a:srgbClr val="FF0000"/>
                </a:solidFill>
              </a:rPr>
            </a:br>
            <a:r>
              <a:rPr lang="en-US" sz="2400" dirty="0" smtClean="0">
                <a:solidFill>
                  <a:srgbClr val="FF0000"/>
                </a:solidFill>
              </a:rPr>
              <a:t/>
            </a:r>
            <a:br>
              <a:rPr lang="en-US" sz="2400" dirty="0" smtClean="0">
                <a:solidFill>
                  <a:srgbClr val="FF0000"/>
                </a:solidFill>
              </a:rPr>
            </a:br>
            <a:r>
              <a:rPr lang="en-US" sz="2400" dirty="0" smtClean="0">
                <a:solidFill>
                  <a:srgbClr val="FF0000"/>
                </a:solidFill>
              </a:rPr>
              <a:t>So </a:t>
            </a:r>
            <a:r>
              <a:rPr lang="en-US" sz="2400" dirty="0">
                <a:solidFill>
                  <a:srgbClr val="FF0000"/>
                </a:solidFill>
              </a:rPr>
              <a:t>Exceptions are nothing but some </a:t>
            </a:r>
            <a:r>
              <a:rPr lang="en-US" sz="2400" dirty="0" smtClean="0">
                <a:solidFill>
                  <a:srgbClr val="FF0000"/>
                </a:solidFill>
              </a:rPr>
              <a:t>abnormal and </a:t>
            </a:r>
            <a:r>
              <a:rPr lang="en-US" sz="2400" dirty="0">
                <a:solidFill>
                  <a:srgbClr val="FF0000"/>
                </a:solidFill>
              </a:rPr>
              <a:t>typically an event or conditions that </a:t>
            </a:r>
            <a:r>
              <a:rPr lang="en-US" sz="2400" dirty="0" smtClean="0">
                <a:solidFill>
                  <a:srgbClr val="FF0000"/>
                </a:solidFill>
              </a:rPr>
              <a:t>arise during </a:t>
            </a:r>
            <a:r>
              <a:rPr lang="en-US" sz="2400" dirty="0">
                <a:solidFill>
                  <a:srgbClr val="FF0000"/>
                </a:solidFill>
              </a:rPr>
              <a:t>the execution which may interrupt </a:t>
            </a:r>
            <a:r>
              <a:rPr lang="en-US" sz="2400" dirty="0" smtClean="0">
                <a:solidFill>
                  <a:srgbClr val="FF0000"/>
                </a:solidFill>
              </a:rPr>
              <a:t>the normal </a:t>
            </a:r>
            <a:r>
              <a:rPr lang="en-US" sz="2400" dirty="0">
                <a:solidFill>
                  <a:srgbClr val="FF0000"/>
                </a:solidFill>
              </a:rPr>
              <a:t>flow of program. </a:t>
            </a:r>
            <a:r>
              <a:rPr lang="en-US" sz="2400" dirty="0" smtClean="0">
                <a:solidFill>
                  <a:srgbClr val="FF0000"/>
                </a:solidFill>
              </a:rPr>
              <a:t/>
            </a:r>
            <a:br>
              <a:rPr lang="en-US" sz="2400" dirty="0" smtClean="0">
                <a:solidFill>
                  <a:srgbClr val="FF0000"/>
                </a:solidFill>
              </a:rPr>
            </a:br>
            <a:endParaRPr lang="en-US" sz="2400" dirty="0">
              <a:solidFill>
                <a:srgbClr val="FF0000"/>
              </a:solidFill>
            </a:endParaRPr>
          </a:p>
        </p:txBody>
      </p:sp>
    </p:spTree>
    <p:extLst>
      <p:ext uri="{BB962C8B-B14F-4D97-AF65-F5344CB8AC3E}">
        <p14:creationId xmlns:p14="http://schemas.microsoft.com/office/powerpoint/2010/main" xmlns="" val="2388292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0"/>
            <a:ext cx="8534400" cy="6858000"/>
          </a:xfrm>
        </p:spPr>
        <p:txBody>
          <a:bodyPr>
            <a:normAutofit fontScale="62500" lnSpcReduction="20000"/>
          </a:bodyPr>
          <a:lstStyle/>
          <a:p>
            <a:r>
              <a:rPr lang="en-US" dirty="0">
                <a:solidFill>
                  <a:schemeClr val="tx1"/>
                </a:solidFill>
              </a:rPr>
              <a:t>EX </a:t>
            </a:r>
            <a:r>
              <a:rPr lang="en-US" dirty="0" smtClean="0">
                <a:solidFill>
                  <a:schemeClr val="tx1"/>
                </a:solidFill>
              </a:rPr>
              <a:t>:</a:t>
            </a:r>
          </a:p>
          <a:p>
            <a:pPr marL="0" indent="0">
              <a:buNone/>
            </a:pPr>
            <a:r>
              <a:rPr lang="en-US" dirty="0" smtClean="0">
                <a:solidFill>
                  <a:schemeClr val="tx1"/>
                </a:solidFill>
              </a:rPr>
              <a:t>public </a:t>
            </a:r>
            <a:r>
              <a:rPr lang="en-US" dirty="0">
                <a:solidFill>
                  <a:schemeClr val="tx1"/>
                </a:solidFill>
              </a:rPr>
              <a:t>class </a:t>
            </a:r>
            <a:r>
              <a:rPr lang="en-US" dirty="0" err="1" smtClean="0">
                <a:solidFill>
                  <a:schemeClr val="tx1"/>
                </a:solidFill>
              </a:rPr>
              <a:t>Finally_Demo</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public </a:t>
            </a:r>
            <a:r>
              <a:rPr lang="en-US" dirty="0">
                <a:solidFill>
                  <a:schemeClr val="tx1"/>
                </a:solidFill>
              </a:rPr>
              <a:t>static void main(String </a:t>
            </a:r>
            <a:r>
              <a:rPr lang="en-US" dirty="0" err="1">
                <a:solidFill>
                  <a:schemeClr val="tx1"/>
                </a:solidFill>
              </a:rPr>
              <a:t>args</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num1 = 100;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num2 = 50;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num3 = 50; </a:t>
            </a:r>
            <a:endParaRPr lang="en-US" dirty="0" smtClean="0">
              <a:solidFill>
                <a:schemeClr val="tx1"/>
              </a:solidFill>
            </a:endParaRPr>
          </a:p>
          <a:p>
            <a:pPr marL="0" indent="0">
              <a:buNone/>
            </a:pPr>
            <a:r>
              <a:rPr lang="en-US" dirty="0" err="1" smtClean="0">
                <a:solidFill>
                  <a:schemeClr val="tx1"/>
                </a:solidFill>
              </a:rPr>
              <a:t>int</a:t>
            </a:r>
            <a:r>
              <a:rPr lang="en-US" dirty="0" smtClean="0">
                <a:solidFill>
                  <a:schemeClr val="tx1"/>
                </a:solidFill>
              </a:rPr>
              <a:t> </a:t>
            </a:r>
            <a:r>
              <a:rPr lang="en-US" dirty="0">
                <a:solidFill>
                  <a:schemeClr val="tx1"/>
                </a:solidFill>
              </a:rPr>
              <a:t>result1; </a:t>
            </a:r>
            <a:endParaRPr lang="en-US" dirty="0" smtClean="0">
              <a:solidFill>
                <a:schemeClr val="tx1"/>
              </a:solidFill>
            </a:endParaRPr>
          </a:p>
          <a:p>
            <a:pPr marL="0" indent="0">
              <a:buNone/>
            </a:pPr>
            <a:r>
              <a:rPr lang="en-US" dirty="0" smtClean="0">
                <a:solidFill>
                  <a:schemeClr val="tx1"/>
                </a:solidFill>
              </a:rPr>
              <a:t>try </a:t>
            </a:r>
            <a:r>
              <a:rPr lang="en-US" dirty="0">
                <a:solidFill>
                  <a:schemeClr val="tx1"/>
                </a:solidFill>
              </a:rPr>
              <a:t>{ </a:t>
            </a:r>
            <a:r>
              <a:rPr lang="en-US" dirty="0" smtClean="0">
                <a:solidFill>
                  <a:schemeClr val="tx1"/>
                </a:solidFill>
              </a:rPr>
              <a:t>result1 </a:t>
            </a:r>
            <a:r>
              <a:rPr lang="en-US" dirty="0">
                <a:solidFill>
                  <a:schemeClr val="tx1"/>
                </a:solidFill>
              </a:rPr>
              <a:t>= num1/(num2-num3</a:t>
            </a:r>
            <a:r>
              <a:rPr lang="en-US" dirty="0" smtClean="0">
                <a:solidFill>
                  <a:schemeClr val="tx1"/>
                </a:solidFill>
              </a:rPr>
              <a:t>);</a:t>
            </a:r>
          </a:p>
          <a:p>
            <a:pPr marL="0" indent="0">
              <a:buNone/>
            </a:pPr>
            <a:r>
              <a:rPr lang="en-US" dirty="0" smtClean="0">
                <a:solidFill>
                  <a:schemeClr val="tx1"/>
                </a:solidFill>
              </a:rPr>
              <a:t> </a:t>
            </a:r>
            <a:r>
              <a:rPr lang="en-US" dirty="0" err="1">
                <a:solidFill>
                  <a:schemeClr val="tx1"/>
                </a:solidFill>
              </a:rPr>
              <a:t>System.out.println</a:t>
            </a:r>
            <a:r>
              <a:rPr lang="en-US" dirty="0">
                <a:solidFill>
                  <a:schemeClr val="tx1"/>
                </a:solidFill>
              </a:rPr>
              <a:t>("Result1 = " + result1);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catch(</a:t>
            </a:r>
            <a:r>
              <a:rPr lang="en-US" dirty="0" err="1" smtClean="0">
                <a:solidFill>
                  <a:schemeClr val="tx1"/>
                </a:solidFill>
              </a:rPr>
              <a:t>ArithmeticException</a:t>
            </a:r>
            <a:r>
              <a:rPr lang="en-US" dirty="0" smtClean="0">
                <a:solidFill>
                  <a:schemeClr val="tx1"/>
                </a:solidFill>
              </a:rPr>
              <a:t> </a:t>
            </a:r>
            <a:r>
              <a:rPr lang="en-US" dirty="0">
                <a:solidFill>
                  <a:schemeClr val="tx1"/>
                </a:solidFill>
              </a:rPr>
              <a:t>g</a:t>
            </a:r>
            <a:r>
              <a:rPr lang="en-US" dirty="0" smtClean="0">
                <a:solidFill>
                  <a:schemeClr val="tx1"/>
                </a:solidFill>
              </a:rPr>
              <a:t>) </a:t>
            </a:r>
          </a:p>
          <a:p>
            <a:pPr marL="0" indent="0">
              <a:buNone/>
            </a:pPr>
            <a:r>
              <a:rPr lang="en-US" dirty="0" smtClean="0">
                <a:solidFill>
                  <a:schemeClr val="tx1"/>
                </a:solidFill>
              </a:rPr>
              <a:t>{ </a:t>
            </a:r>
          </a:p>
          <a:p>
            <a:pPr marL="0" indent="0">
              <a:buNone/>
            </a:pPr>
            <a:r>
              <a:rPr lang="en-US" dirty="0" err="1" smtClean="0">
                <a:solidFill>
                  <a:schemeClr val="tx1"/>
                </a:solidFill>
              </a:rPr>
              <a:t>System.out.println</a:t>
            </a:r>
            <a:r>
              <a:rPr lang="en-US" dirty="0">
                <a:solidFill>
                  <a:schemeClr val="tx1"/>
                </a:solidFill>
              </a:rPr>
              <a:t>("Division by zero"); </a:t>
            </a:r>
            <a:endParaRPr lang="en-US" dirty="0" smtClean="0">
              <a:solidFill>
                <a:schemeClr val="tx1"/>
              </a:solidFill>
            </a:endParaRPr>
          </a:p>
          <a:p>
            <a:pPr marL="0" indent="0">
              <a:buNone/>
            </a:pPr>
            <a:r>
              <a:rPr lang="en-US" dirty="0" smtClean="0">
                <a:solidFill>
                  <a:schemeClr val="tx1"/>
                </a:solidFill>
              </a:rPr>
              <a:t>} </a:t>
            </a:r>
          </a:p>
          <a:p>
            <a:pPr marL="0" indent="0">
              <a:buNone/>
            </a:pPr>
            <a:r>
              <a:rPr lang="en-US" dirty="0" smtClean="0">
                <a:solidFill>
                  <a:schemeClr val="tx1"/>
                </a:solidFill>
              </a:rPr>
              <a:t>finally </a:t>
            </a:r>
            <a:r>
              <a:rPr lang="en-US" dirty="0">
                <a:solidFill>
                  <a:schemeClr val="tx1"/>
                </a:solidFill>
              </a:rPr>
              <a:t>{ </a:t>
            </a:r>
            <a:endParaRPr lang="en-US" dirty="0" smtClean="0">
              <a:solidFill>
                <a:schemeClr val="tx1"/>
              </a:solidFill>
            </a:endParaRPr>
          </a:p>
          <a:p>
            <a:pPr marL="0" indent="0">
              <a:buNone/>
            </a:pPr>
            <a:r>
              <a:rPr lang="en-US" dirty="0" err="1" smtClean="0">
                <a:solidFill>
                  <a:schemeClr val="tx1"/>
                </a:solidFill>
              </a:rPr>
              <a:t>System.out.println</a:t>
            </a:r>
            <a:r>
              <a:rPr lang="en-US" dirty="0">
                <a:solidFill>
                  <a:schemeClr val="tx1"/>
                </a:solidFill>
              </a:rPr>
              <a:t>("This is final</a:t>
            </a:r>
            <a:r>
              <a:rPr lang="en-US" dirty="0" smtClean="0">
                <a:solidFill>
                  <a:schemeClr val="tx1"/>
                </a:solidFill>
              </a:rPr>
              <a:t>");</a:t>
            </a:r>
          </a:p>
          <a:p>
            <a:pPr marL="0" indent="0">
              <a:buNone/>
            </a:pPr>
            <a:r>
              <a:rPr lang="en-US" dirty="0" smtClean="0">
                <a:solidFill>
                  <a:schemeClr val="tx1"/>
                </a:solidFill>
              </a:rPr>
              <a:t>}</a:t>
            </a:r>
          </a:p>
          <a:p>
            <a:pPr marL="0" indent="0">
              <a:buNone/>
            </a:pPr>
            <a:r>
              <a:rPr lang="en-US" dirty="0" smtClean="0">
                <a:solidFill>
                  <a:schemeClr val="tx1"/>
                </a:solidFill>
              </a:rPr>
              <a:t>}</a:t>
            </a:r>
          </a:p>
          <a:p>
            <a:pPr marL="0" indent="0">
              <a:buNone/>
            </a:pP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xmlns="" val="17149313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dirty="0" smtClean="0"/>
              <a:t>Throw Clause</a:t>
            </a:r>
            <a:endParaRPr lang="en-US" sz="6000" dirty="0"/>
          </a:p>
        </p:txBody>
      </p:sp>
    </p:spTree>
    <p:extLst>
      <p:ext uri="{BB962C8B-B14F-4D97-AF65-F5344CB8AC3E}">
        <p14:creationId xmlns:p14="http://schemas.microsoft.com/office/powerpoint/2010/main" xmlns="" val="289657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saw that an exception was generated by </a:t>
            </a:r>
            <a:r>
              <a:rPr lang="en-US" dirty="0" smtClean="0"/>
              <a:t>the JVM </a:t>
            </a:r>
            <a:r>
              <a:rPr lang="en-US" dirty="0"/>
              <a:t>when certain run-time problems occurred</a:t>
            </a:r>
            <a:r>
              <a:rPr lang="en-US" dirty="0" smtClean="0"/>
              <a:t>. It </a:t>
            </a:r>
            <a:r>
              <a:rPr lang="en-US" dirty="0"/>
              <a:t>is also possible for our program to </a:t>
            </a:r>
            <a:r>
              <a:rPr lang="en-US" dirty="0" smtClean="0"/>
              <a:t>explicitly generate </a:t>
            </a:r>
            <a:r>
              <a:rPr lang="en-US" dirty="0"/>
              <a:t>an exception. This can be done with a throw statement. </a:t>
            </a:r>
            <a:r>
              <a:rPr lang="en-US" dirty="0" smtClean="0"/>
              <a:t>Its form </a:t>
            </a:r>
            <a:r>
              <a:rPr lang="en-US" dirty="0"/>
              <a:t>is as follows</a:t>
            </a:r>
            <a:r>
              <a:rPr lang="en-US" dirty="0" smtClean="0"/>
              <a:t>: </a:t>
            </a:r>
          </a:p>
          <a:p>
            <a:r>
              <a:rPr lang="en-US" dirty="0" smtClean="0"/>
              <a:t>Throw </a:t>
            </a:r>
            <a:r>
              <a:rPr lang="en-US" dirty="0"/>
              <a:t>object; Inside a catch block, you can throw the </a:t>
            </a:r>
            <a:r>
              <a:rPr lang="en-US" dirty="0" smtClean="0"/>
              <a:t>same exception </a:t>
            </a:r>
            <a:r>
              <a:rPr lang="en-US" dirty="0"/>
              <a:t>object that was provided as an argument. </a:t>
            </a:r>
          </a:p>
        </p:txBody>
      </p:sp>
    </p:spTree>
    <p:extLst>
      <p:ext uri="{BB962C8B-B14F-4D97-AF65-F5344CB8AC3E}">
        <p14:creationId xmlns:p14="http://schemas.microsoft.com/office/powerpoint/2010/main" xmlns="" val="34862126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740758"/>
          </a:xfrm>
        </p:spPr>
        <p:txBody>
          <a:bodyPr>
            <a:normAutofit fontScale="92500" lnSpcReduction="20000"/>
          </a:bodyPr>
          <a:lstStyle/>
          <a:p>
            <a:pPr marL="0" indent="0" algn="ctr">
              <a:buNone/>
            </a:pPr>
            <a:r>
              <a:rPr lang="en-US" b="1" dirty="0" smtClean="0">
                <a:solidFill>
                  <a:schemeClr val="bg1"/>
                </a:solidFill>
              </a:rPr>
              <a:t>Example 1 </a:t>
            </a:r>
          </a:p>
          <a:p>
            <a:pPr marL="0" indent="0">
              <a:buNone/>
            </a:pPr>
            <a:r>
              <a:rPr lang="en-US" dirty="0" smtClean="0">
                <a:solidFill>
                  <a:schemeClr val="tx1"/>
                </a:solidFill>
              </a:rPr>
              <a:t>public static </a:t>
            </a:r>
            <a:r>
              <a:rPr lang="en-US" dirty="0">
                <a:solidFill>
                  <a:schemeClr val="tx1"/>
                </a:solidFill>
              </a:rPr>
              <a:t>void validate(int age){  </a:t>
            </a:r>
          </a:p>
          <a:p>
            <a:pPr marL="0" indent="0">
              <a:buNone/>
            </a:pPr>
            <a:r>
              <a:rPr lang="en-US" dirty="0">
                <a:solidFill>
                  <a:schemeClr val="tx1"/>
                </a:solidFill>
              </a:rPr>
              <a:t>     if(age&lt;18)  </a:t>
            </a:r>
          </a:p>
          <a:p>
            <a:pPr marL="0" indent="0">
              <a:buNone/>
            </a:pPr>
            <a:r>
              <a:rPr lang="en-US" dirty="0">
                <a:solidFill>
                  <a:schemeClr val="tx1"/>
                </a:solidFill>
              </a:rPr>
              <a:t>      throw new </a:t>
            </a:r>
            <a:r>
              <a:rPr lang="en-US" dirty="0" err="1">
                <a:solidFill>
                  <a:schemeClr val="tx1"/>
                </a:solidFill>
              </a:rPr>
              <a:t>ArithmeticException</a:t>
            </a:r>
            <a:r>
              <a:rPr lang="en-US" dirty="0">
                <a:solidFill>
                  <a:schemeClr val="tx1"/>
                </a:solidFill>
              </a:rPr>
              <a:t>("not valid");  </a:t>
            </a:r>
          </a:p>
          <a:p>
            <a:pPr marL="0" indent="0">
              <a:buNone/>
            </a:pPr>
            <a:r>
              <a:rPr lang="en-US" dirty="0">
                <a:solidFill>
                  <a:schemeClr val="tx1"/>
                </a:solidFill>
              </a:rPr>
              <a:t>     else  </a:t>
            </a:r>
          </a:p>
          <a:p>
            <a:pPr marL="0" indent="0">
              <a:buNone/>
            </a:pPr>
            <a:r>
              <a:rPr lang="en-US" dirty="0">
                <a:solidFill>
                  <a:schemeClr val="tx1"/>
                </a:solidFill>
              </a:rPr>
              <a:t>      System.out.println("welcome to vote");  </a:t>
            </a:r>
          </a:p>
          <a:p>
            <a:pPr marL="0" indent="0">
              <a:buNone/>
            </a:pPr>
            <a:r>
              <a:rPr lang="en-US" dirty="0">
                <a:solidFill>
                  <a:schemeClr val="tx1"/>
                </a:solidFill>
              </a:rPr>
              <a:t>   }  </a:t>
            </a:r>
          </a:p>
          <a:p>
            <a:pPr marL="0" indent="0">
              <a:buNone/>
            </a:pPr>
            <a:r>
              <a:rPr lang="en-US" dirty="0">
                <a:solidFill>
                  <a:schemeClr val="tx1"/>
                </a:solidFill>
              </a:rPr>
              <a:t>   public static void main(String args[]){  </a:t>
            </a:r>
          </a:p>
          <a:p>
            <a:pPr marL="0" indent="0">
              <a:buNone/>
            </a:pPr>
            <a:r>
              <a:rPr lang="en-US" dirty="0">
                <a:solidFill>
                  <a:schemeClr val="tx1"/>
                </a:solidFill>
              </a:rPr>
              <a:t>      validate(13);  </a:t>
            </a:r>
          </a:p>
          <a:p>
            <a:pPr marL="0" indent="0">
              <a:buNone/>
            </a:pPr>
            <a:r>
              <a:rPr lang="en-US" dirty="0">
                <a:solidFill>
                  <a:schemeClr val="tx1"/>
                </a:solidFill>
              </a:rPr>
              <a:t>      System.out.println("rest of the code...");  </a:t>
            </a:r>
          </a:p>
          <a:p>
            <a:pPr marL="0" indent="0">
              <a:buNone/>
            </a:pPr>
            <a:r>
              <a:rPr lang="en-US" dirty="0">
                <a:solidFill>
                  <a:schemeClr val="tx1"/>
                </a:solidFill>
              </a:rPr>
              <a:t>  }  </a:t>
            </a:r>
          </a:p>
          <a:p>
            <a:pPr marL="0" indent="0">
              <a:buNone/>
            </a:pPr>
            <a:r>
              <a:rPr lang="en-US" dirty="0">
                <a:solidFill>
                  <a:schemeClr val="tx1"/>
                </a:solidFill>
              </a:rPr>
              <a:t>} </a:t>
            </a:r>
          </a:p>
        </p:txBody>
      </p:sp>
    </p:spTree>
    <p:extLst>
      <p:ext uri="{BB962C8B-B14F-4D97-AF65-F5344CB8AC3E}">
        <p14:creationId xmlns:p14="http://schemas.microsoft.com/office/powerpoint/2010/main" xmlns="" val="28083887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447" y="730624"/>
            <a:ext cx="8534400" cy="5740758"/>
          </a:xfrm>
        </p:spPr>
        <p:txBody>
          <a:bodyPr>
            <a:normAutofit fontScale="70000" lnSpcReduction="20000"/>
          </a:bodyPr>
          <a:lstStyle/>
          <a:p>
            <a:pPr marL="0" indent="0" algn="ctr">
              <a:buNone/>
            </a:pPr>
            <a:r>
              <a:rPr lang="en-US" sz="2100" b="1" dirty="0" smtClean="0">
                <a:solidFill>
                  <a:schemeClr val="bg1"/>
                </a:solidFill>
              </a:rPr>
              <a:t>Example 2 </a:t>
            </a:r>
          </a:p>
          <a:p>
            <a:pPr marL="0" indent="0">
              <a:buNone/>
            </a:pPr>
            <a:r>
              <a:rPr lang="en-US" dirty="0" smtClean="0">
                <a:solidFill>
                  <a:schemeClr val="tx1"/>
                </a:solidFill>
              </a:rPr>
              <a:t>Public class </a:t>
            </a:r>
            <a:r>
              <a:rPr lang="en-US" dirty="0">
                <a:solidFill>
                  <a:schemeClr val="tx1"/>
                </a:solidFill>
              </a:rPr>
              <a:t>Test</a:t>
            </a:r>
          </a:p>
          <a:p>
            <a:pPr marL="0" indent="0">
              <a:buNone/>
            </a:pPr>
            <a:r>
              <a:rPr lang="en-US" dirty="0">
                <a:solidFill>
                  <a:schemeClr val="tx1"/>
                </a:solidFill>
              </a:rPr>
              <a:t>{</a:t>
            </a:r>
          </a:p>
          <a:p>
            <a:pPr marL="0" indent="0">
              <a:buNone/>
            </a:pPr>
            <a:r>
              <a:rPr lang="en-US" dirty="0">
                <a:solidFill>
                  <a:schemeClr val="tx1"/>
                </a:solidFill>
              </a:rPr>
              <a:t> </a:t>
            </a:r>
            <a:r>
              <a:rPr lang="en-US" dirty="0" smtClean="0">
                <a:solidFill>
                  <a:schemeClr val="tx1"/>
                </a:solidFill>
              </a:rPr>
              <a:t>public static </a:t>
            </a:r>
            <a:r>
              <a:rPr lang="en-US" dirty="0">
                <a:solidFill>
                  <a:schemeClr val="tx1"/>
                </a:solidFill>
              </a:rPr>
              <a:t>void </a:t>
            </a:r>
            <a:r>
              <a:rPr lang="en-US" dirty="0" err="1">
                <a:solidFill>
                  <a:schemeClr val="tx1"/>
                </a:solidFill>
              </a:rPr>
              <a:t>avg</a:t>
            </a:r>
            <a:r>
              <a:rPr lang="en-US" dirty="0">
                <a:solidFill>
                  <a:schemeClr val="tx1"/>
                </a:solidFill>
              </a:rPr>
              <a:t>()</a:t>
            </a:r>
          </a:p>
          <a:p>
            <a:pPr marL="0" indent="0">
              <a:buNone/>
            </a:pPr>
            <a:r>
              <a:rPr lang="en-US" dirty="0">
                <a:solidFill>
                  <a:schemeClr val="tx1"/>
                </a:solidFill>
              </a:rPr>
              <a:t> {</a:t>
            </a:r>
          </a:p>
          <a:p>
            <a:pPr marL="0" indent="0">
              <a:buNone/>
            </a:pPr>
            <a:r>
              <a:rPr lang="en-US" dirty="0">
                <a:solidFill>
                  <a:schemeClr val="tx1"/>
                </a:solidFill>
              </a:rPr>
              <a:t>  try</a:t>
            </a:r>
          </a:p>
          <a:p>
            <a:pPr marL="0" indent="0">
              <a:buNone/>
            </a:pPr>
            <a:r>
              <a:rPr lang="en-US" dirty="0">
                <a:solidFill>
                  <a:schemeClr val="tx1"/>
                </a:solidFill>
              </a:rPr>
              <a:t>  </a:t>
            </a:r>
            <a:r>
              <a:rPr lang="en-US" dirty="0" smtClean="0">
                <a:solidFill>
                  <a:schemeClr val="tx1"/>
                </a:solidFill>
              </a:rPr>
              <a:t>{ </a:t>
            </a:r>
            <a:r>
              <a:rPr lang="en-US" dirty="0">
                <a:solidFill>
                  <a:schemeClr val="tx1"/>
                </a:solidFill>
              </a:rPr>
              <a:t>throw new </a:t>
            </a:r>
            <a:r>
              <a:rPr lang="en-US" dirty="0" err="1">
                <a:solidFill>
                  <a:schemeClr val="tx1"/>
                </a:solidFill>
              </a:rPr>
              <a:t>ArithmeticException</a:t>
            </a:r>
            <a:r>
              <a:rPr lang="en-US" dirty="0">
                <a:solidFill>
                  <a:schemeClr val="tx1"/>
                </a:solidFill>
              </a:rPr>
              <a:t>("demo</a:t>
            </a:r>
            <a:r>
              <a:rPr lang="en-US" dirty="0" smtClean="0">
                <a:solidFill>
                  <a:schemeClr val="tx1"/>
                </a:solidFill>
              </a:rPr>
              <a:t>");}</a:t>
            </a:r>
            <a:endParaRPr lang="en-US" dirty="0">
              <a:solidFill>
                <a:schemeClr val="tx1"/>
              </a:solidFill>
            </a:endParaRPr>
          </a:p>
          <a:p>
            <a:pPr marL="0" indent="0">
              <a:buNone/>
            </a:pPr>
            <a:r>
              <a:rPr lang="en-US" dirty="0">
                <a:solidFill>
                  <a:schemeClr val="tx1"/>
                </a:solidFill>
              </a:rPr>
              <a:t>  catch(</a:t>
            </a:r>
            <a:r>
              <a:rPr lang="en-US" dirty="0" err="1">
                <a:solidFill>
                  <a:schemeClr val="tx1"/>
                </a:solidFill>
              </a:rPr>
              <a:t>ArithmeticException</a:t>
            </a:r>
            <a:r>
              <a:rPr lang="en-US" dirty="0">
                <a:solidFill>
                  <a:schemeClr val="tx1"/>
                </a:solidFill>
              </a:rPr>
              <a:t> e)</a:t>
            </a:r>
          </a:p>
          <a:p>
            <a:pPr marL="0" indent="0">
              <a:buNone/>
            </a:pPr>
            <a:r>
              <a:rPr lang="en-US" dirty="0">
                <a:solidFill>
                  <a:schemeClr val="tx1"/>
                </a:solidFill>
              </a:rPr>
              <a:t>  {</a:t>
            </a:r>
          </a:p>
          <a:p>
            <a:pPr marL="0" indent="0">
              <a:buNone/>
            </a:pPr>
            <a:r>
              <a:rPr lang="en-US" dirty="0">
                <a:solidFill>
                  <a:schemeClr val="tx1"/>
                </a:solidFill>
              </a:rPr>
              <a:t>   System.out.println("Exception caught");</a:t>
            </a:r>
          </a:p>
          <a:p>
            <a:pPr marL="0" indent="0">
              <a:buNone/>
            </a:pPr>
            <a:r>
              <a:rPr lang="en-US" dirty="0">
                <a:solidFill>
                  <a:schemeClr val="tx1"/>
                </a:solidFill>
              </a:rPr>
              <a:t>  </a:t>
            </a:r>
            <a:r>
              <a:rPr lang="en-US" dirty="0" smtClean="0">
                <a:solidFill>
                  <a:schemeClr val="tx1"/>
                </a:solidFill>
              </a:rPr>
              <a:t>}}</a:t>
            </a: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 public static void main(String args[])</a:t>
            </a:r>
          </a:p>
          <a:p>
            <a:pPr marL="0" indent="0">
              <a:buNone/>
            </a:pPr>
            <a:r>
              <a:rPr lang="en-US" dirty="0">
                <a:solidFill>
                  <a:schemeClr val="tx1"/>
                </a:solidFill>
              </a:rPr>
              <a:t> {</a:t>
            </a:r>
          </a:p>
          <a:p>
            <a:pPr marL="0" indent="0">
              <a:buNone/>
            </a:pPr>
            <a:r>
              <a:rPr lang="en-US" dirty="0">
                <a:solidFill>
                  <a:schemeClr val="tx1"/>
                </a:solidFill>
              </a:rPr>
              <a:t>  </a:t>
            </a:r>
            <a:r>
              <a:rPr lang="en-US" dirty="0" err="1">
                <a:solidFill>
                  <a:schemeClr val="tx1"/>
                </a:solidFill>
              </a:rPr>
              <a:t>avg</a:t>
            </a:r>
            <a:r>
              <a:rPr lang="en-US" dirty="0">
                <a:solidFill>
                  <a:schemeClr val="tx1"/>
                </a:solidFill>
              </a:rPr>
              <a:t>();</a:t>
            </a:r>
          </a:p>
          <a:p>
            <a:pPr marL="0" indent="0">
              <a:buNone/>
            </a:pPr>
            <a:r>
              <a:rPr lang="en-US" dirty="0">
                <a:solidFill>
                  <a:schemeClr val="tx1"/>
                </a:solidFill>
              </a:rPr>
              <a:t> </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xmlns="" val="398073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657600" lvl="8" indent="0">
              <a:buNone/>
            </a:pPr>
            <a:r>
              <a:rPr lang="en-US" sz="6600" dirty="0" smtClean="0"/>
              <a:t>Throws</a:t>
            </a:r>
          </a:p>
          <a:p>
            <a:pPr marL="3657600" lvl="8" indent="0">
              <a:buNone/>
            </a:pPr>
            <a:r>
              <a:rPr lang="en-US" sz="6600" dirty="0" smtClean="0"/>
              <a:t>  ???? </a:t>
            </a:r>
            <a:endParaRPr lang="en-US" sz="6600" dirty="0"/>
          </a:p>
        </p:txBody>
      </p:sp>
    </p:spTree>
    <p:extLst>
      <p:ext uri="{BB962C8B-B14F-4D97-AF65-F5344CB8AC3E}">
        <p14:creationId xmlns:p14="http://schemas.microsoft.com/office/powerpoint/2010/main" xmlns="" val="37494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solidFill>
                  <a:srgbClr val="FF0000"/>
                </a:solidFill>
              </a:rPr>
              <a:t>An exception can occur for many different reasons, including the following</a:t>
            </a:r>
            <a:endParaRPr lang="en-US" dirty="0" smtClean="0">
              <a:solidFill>
                <a:srgbClr val="FF0000"/>
              </a:solidFill>
            </a:endParaRPr>
          </a:p>
          <a:p>
            <a:r>
              <a:rPr lang="en-US" dirty="0" smtClean="0">
                <a:solidFill>
                  <a:srgbClr val="FF0000"/>
                </a:solidFill>
              </a:rPr>
              <a:t>A </a:t>
            </a:r>
            <a:r>
              <a:rPr lang="en-US" dirty="0">
                <a:solidFill>
                  <a:srgbClr val="FF0000"/>
                </a:solidFill>
              </a:rPr>
              <a:t>user has entered invalid data. </a:t>
            </a:r>
            <a:endParaRPr lang="en-US" dirty="0" smtClean="0">
              <a:solidFill>
                <a:srgbClr val="FF0000"/>
              </a:solidFill>
            </a:endParaRPr>
          </a:p>
          <a:p>
            <a:r>
              <a:rPr lang="en-US" dirty="0" smtClean="0">
                <a:solidFill>
                  <a:srgbClr val="FF0000"/>
                </a:solidFill>
              </a:rPr>
              <a:t>A </a:t>
            </a:r>
            <a:r>
              <a:rPr lang="en-US" dirty="0">
                <a:solidFill>
                  <a:srgbClr val="FF0000"/>
                </a:solidFill>
              </a:rPr>
              <a:t>file that needs to be opened cannot be found. </a:t>
            </a:r>
            <a:endParaRPr lang="en-US" dirty="0" smtClean="0">
              <a:solidFill>
                <a:srgbClr val="FF0000"/>
              </a:solidFill>
            </a:endParaRPr>
          </a:p>
          <a:p>
            <a:r>
              <a:rPr lang="en-US" dirty="0" smtClean="0">
                <a:solidFill>
                  <a:srgbClr val="FF0000"/>
                </a:solidFill>
              </a:rPr>
              <a:t>A </a:t>
            </a:r>
            <a:r>
              <a:rPr lang="en-US" dirty="0">
                <a:solidFill>
                  <a:srgbClr val="FF0000"/>
                </a:solidFill>
              </a:rPr>
              <a:t>network connection has been lost in </a:t>
            </a:r>
            <a:r>
              <a:rPr lang="en-US" dirty="0" smtClean="0">
                <a:solidFill>
                  <a:srgbClr val="FF0000"/>
                </a:solidFill>
              </a:rPr>
              <a:t>the middle </a:t>
            </a:r>
            <a:r>
              <a:rPr lang="en-US" dirty="0">
                <a:solidFill>
                  <a:srgbClr val="FF0000"/>
                </a:solidFill>
              </a:rPr>
              <a:t>of communications, or the JVM has run </a:t>
            </a:r>
            <a:r>
              <a:rPr lang="en-US" dirty="0" smtClean="0">
                <a:solidFill>
                  <a:srgbClr val="FF0000"/>
                </a:solidFill>
              </a:rPr>
              <a:t>out of </a:t>
            </a:r>
            <a:r>
              <a:rPr lang="en-US" dirty="0">
                <a:solidFill>
                  <a:srgbClr val="FF0000"/>
                </a:solidFill>
              </a:rPr>
              <a:t>memory</a:t>
            </a:r>
            <a:r>
              <a:rPr lang="en-US" dirty="0" smtClean="0">
                <a:solidFill>
                  <a:srgbClr val="FF0000"/>
                </a:solidFill>
              </a:rPr>
              <a:t>.</a:t>
            </a:r>
          </a:p>
          <a:p>
            <a:pPr marL="0" indent="0">
              <a:buNone/>
            </a:pPr>
            <a:r>
              <a:rPr lang="en-US" dirty="0" smtClean="0">
                <a:solidFill>
                  <a:srgbClr val="FF0000"/>
                </a:solidFill>
              </a:rPr>
              <a:t>If </a:t>
            </a:r>
            <a:r>
              <a:rPr lang="en-US" dirty="0">
                <a:solidFill>
                  <a:srgbClr val="FF0000"/>
                </a:solidFill>
              </a:rPr>
              <a:t>the exception object is not handled properly</a:t>
            </a:r>
            <a:r>
              <a:rPr lang="en-US" dirty="0" smtClean="0">
                <a:solidFill>
                  <a:srgbClr val="FF0000"/>
                </a:solidFill>
              </a:rPr>
              <a:t>, the </a:t>
            </a:r>
            <a:r>
              <a:rPr lang="en-US" dirty="0">
                <a:solidFill>
                  <a:srgbClr val="FF0000"/>
                </a:solidFill>
              </a:rPr>
              <a:t>interpreter will display the error and </a:t>
            </a:r>
            <a:r>
              <a:rPr lang="en-US" dirty="0" smtClean="0">
                <a:solidFill>
                  <a:srgbClr val="FF0000"/>
                </a:solidFill>
              </a:rPr>
              <a:t>will terminate </a:t>
            </a:r>
            <a:r>
              <a:rPr lang="en-US" dirty="0">
                <a:solidFill>
                  <a:srgbClr val="FF0000"/>
                </a:solidFill>
              </a:rPr>
              <a:t>the program.</a:t>
            </a:r>
          </a:p>
        </p:txBody>
      </p:sp>
    </p:spTree>
    <p:extLst>
      <p:ext uri="{BB962C8B-B14F-4D97-AF65-F5344CB8AC3E}">
        <p14:creationId xmlns:p14="http://schemas.microsoft.com/office/powerpoint/2010/main" xmlns="" val="3892937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dirty="0">
                <a:solidFill>
                  <a:srgbClr val="FF0000"/>
                </a:solidFill>
              </a:rPr>
              <a:t>The purpose of exception handling is to </a:t>
            </a:r>
            <a:r>
              <a:rPr lang="en-US" dirty="0" smtClean="0">
                <a:solidFill>
                  <a:srgbClr val="FF0000"/>
                </a:solidFill>
              </a:rPr>
              <a:t>detect and </a:t>
            </a:r>
            <a:r>
              <a:rPr lang="en-US" dirty="0">
                <a:solidFill>
                  <a:srgbClr val="FF0000"/>
                </a:solidFill>
              </a:rPr>
              <a:t>report an exception so that proper action can </a:t>
            </a:r>
            <a:r>
              <a:rPr lang="en-US" dirty="0" smtClean="0">
                <a:solidFill>
                  <a:srgbClr val="FF0000"/>
                </a:solidFill>
              </a:rPr>
              <a:t>be taken </a:t>
            </a:r>
            <a:r>
              <a:rPr lang="en-US" dirty="0">
                <a:solidFill>
                  <a:srgbClr val="FF0000"/>
                </a:solidFill>
              </a:rPr>
              <a:t>and prevent the program which is </a:t>
            </a:r>
            <a:r>
              <a:rPr lang="en-US" dirty="0" smtClean="0">
                <a:solidFill>
                  <a:srgbClr val="FF0000"/>
                </a:solidFill>
              </a:rPr>
              <a:t>automatically terminate </a:t>
            </a:r>
            <a:r>
              <a:rPr lang="en-US" dirty="0">
                <a:solidFill>
                  <a:srgbClr val="FF0000"/>
                </a:solidFill>
              </a:rPr>
              <a:t>or </a:t>
            </a:r>
            <a:r>
              <a:rPr lang="en-US" dirty="0" smtClean="0">
                <a:solidFill>
                  <a:srgbClr val="FF0000"/>
                </a:solidFill>
              </a:rPr>
              <a:t>stop </a:t>
            </a:r>
            <a:r>
              <a:rPr lang="en-US" dirty="0">
                <a:solidFill>
                  <a:srgbClr val="FF0000"/>
                </a:solidFill>
              </a:rPr>
              <a:t>the execution because of </a:t>
            </a:r>
            <a:r>
              <a:rPr lang="en-US" dirty="0" smtClean="0">
                <a:solidFill>
                  <a:srgbClr val="FF0000"/>
                </a:solidFill>
              </a:rPr>
              <a:t>that exception</a:t>
            </a:r>
            <a:r>
              <a:rPr lang="en-US" dirty="0">
                <a:solidFill>
                  <a:srgbClr val="FF0000"/>
                </a:solidFill>
              </a:rPr>
              <a:t>. Java exception handling is managed by </a:t>
            </a:r>
            <a:r>
              <a:rPr lang="en-US" dirty="0" smtClean="0">
                <a:solidFill>
                  <a:srgbClr val="FF0000"/>
                </a:solidFill>
              </a:rPr>
              <a:t>using four </a:t>
            </a:r>
            <a:r>
              <a:rPr lang="en-US" dirty="0">
                <a:solidFill>
                  <a:srgbClr val="FF0000"/>
                </a:solidFill>
              </a:rPr>
              <a:t>keywords: try, catch, </a:t>
            </a:r>
            <a:r>
              <a:rPr lang="en-US" dirty="0" smtClean="0">
                <a:solidFill>
                  <a:srgbClr val="FF0000"/>
                </a:solidFill>
              </a:rPr>
              <a:t>throw and </a:t>
            </a:r>
            <a:r>
              <a:rPr lang="en-US" dirty="0">
                <a:solidFill>
                  <a:srgbClr val="FF0000"/>
                </a:solidFill>
              </a:rPr>
              <a:t>finally</a:t>
            </a:r>
            <a:r>
              <a:rPr lang="en-US" dirty="0" smtClean="0">
                <a:solidFill>
                  <a:srgbClr val="FF0000"/>
                </a:solidFill>
              </a:rPr>
              <a:t>. </a:t>
            </a:r>
          </a:p>
          <a:p>
            <a:pPr algn="just"/>
            <a:r>
              <a:rPr lang="en-US" b="1" dirty="0" smtClean="0">
                <a:solidFill>
                  <a:srgbClr val="FF0000"/>
                </a:solidFill>
              </a:rPr>
              <a:t>Try</a:t>
            </a:r>
            <a:r>
              <a:rPr lang="en-US" dirty="0">
                <a:solidFill>
                  <a:srgbClr val="FF0000"/>
                </a:solidFill>
              </a:rPr>
              <a:t>: Piece of code of your program that </a:t>
            </a:r>
            <a:r>
              <a:rPr lang="en-US" dirty="0" smtClean="0">
                <a:solidFill>
                  <a:srgbClr val="FF0000"/>
                </a:solidFill>
              </a:rPr>
              <a:t>you want </a:t>
            </a:r>
            <a:r>
              <a:rPr lang="en-US" dirty="0">
                <a:solidFill>
                  <a:srgbClr val="FF0000"/>
                </a:solidFill>
              </a:rPr>
              <a:t>to monitor for exceptions are contained within </a:t>
            </a:r>
            <a:r>
              <a:rPr lang="en-US" dirty="0" smtClean="0">
                <a:solidFill>
                  <a:srgbClr val="FF0000"/>
                </a:solidFill>
              </a:rPr>
              <a:t>a try </a:t>
            </a:r>
            <a:r>
              <a:rPr lang="en-US" dirty="0">
                <a:solidFill>
                  <a:srgbClr val="FF0000"/>
                </a:solidFill>
              </a:rPr>
              <a:t>block. If an exception occurs within the try </a:t>
            </a:r>
            <a:r>
              <a:rPr lang="en-US" dirty="0" smtClean="0">
                <a:solidFill>
                  <a:srgbClr val="FF0000"/>
                </a:solidFill>
              </a:rPr>
              <a:t>block, it </a:t>
            </a:r>
            <a:r>
              <a:rPr lang="en-US" dirty="0">
                <a:solidFill>
                  <a:srgbClr val="FF0000"/>
                </a:solidFill>
              </a:rPr>
              <a:t>is thrown</a:t>
            </a:r>
            <a:r>
              <a:rPr lang="en-US" dirty="0" smtClean="0">
                <a:solidFill>
                  <a:srgbClr val="FF0000"/>
                </a:solidFill>
              </a:rPr>
              <a:t>. </a:t>
            </a:r>
          </a:p>
          <a:p>
            <a:pPr algn="just"/>
            <a:r>
              <a:rPr lang="en-US" b="1" dirty="0" smtClean="0">
                <a:solidFill>
                  <a:srgbClr val="FF0000"/>
                </a:solidFill>
              </a:rPr>
              <a:t>Catch</a:t>
            </a:r>
            <a:r>
              <a:rPr lang="en-US" dirty="0">
                <a:solidFill>
                  <a:srgbClr val="FF0000"/>
                </a:solidFill>
              </a:rPr>
              <a:t>: Catch block can catch this exception </a:t>
            </a:r>
            <a:r>
              <a:rPr lang="en-US" dirty="0" smtClean="0">
                <a:solidFill>
                  <a:srgbClr val="FF0000"/>
                </a:solidFill>
              </a:rPr>
              <a:t>and handle </a:t>
            </a:r>
            <a:r>
              <a:rPr lang="en-US" dirty="0">
                <a:solidFill>
                  <a:srgbClr val="FF0000"/>
                </a:solidFill>
              </a:rPr>
              <a:t>it in some logical manner. </a:t>
            </a:r>
          </a:p>
        </p:txBody>
      </p:sp>
    </p:spTree>
    <p:extLst>
      <p:ext uri="{BB962C8B-B14F-4D97-AF65-F5344CB8AC3E}">
        <p14:creationId xmlns:p14="http://schemas.microsoft.com/office/powerpoint/2010/main" xmlns="" val="816212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4343400"/>
          </a:xfrm>
        </p:spPr>
        <p:txBody>
          <a:bodyPr>
            <a:normAutofit/>
          </a:bodyPr>
          <a:lstStyle/>
          <a:p>
            <a:pPr algn="just"/>
            <a:r>
              <a:rPr lang="en-US" b="1" dirty="0">
                <a:solidFill>
                  <a:srgbClr val="FF0000"/>
                </a:solidFill>
              </a:rPr>
              <a:t>Throw:</a:t>
            </a:r>
            <a:r>
              <a:rPr lang="en-US" dirty="0">
                <a:solidFill>
                  <a:srgbClr val="FF0000"/>
                </a:solidFill>
              </a:rPr>
              <a:t> System-generated exceptions </a:t>
            </a:r>
            <a:r>
              <a:rPr lang="en-US" dirty="0" smtClean="0">
                <a:solidFill>
                  <a:srgbClr val="FF0000"/>
                </a:solidFill>
              </a:rPr>
              <a:t>are automatically </a:t>
            </a:r>
            <a:r>
              <a:rPr lang="en-US" dirty="0">
                <a:solidFill>
                  <a:srgbClr val="FF0000"/>
                </a:solidFill>
              </a:rPr>
              <a:t>thrown by the Java run-time system</a:t>
            </a:r>
            <a:r>
              <a:rPr lang="en-US" dirty="0" smtClean="0">
                <a:solidFill>
                  <a:srgbClr val="FF0000"/>
                </a:solidFill>
              </a:rPr>
              <a:t>. Now </a:t>
            </a:r>
            <a:r>
              <a:rPr lang="en-US" dirty="0">
                <a:solidFill>
                  <a:srgbClr val="FF0000"/>
                </a:solidFill>
              </a:rPr>
              <a:t>if we want to manually throw an exception, </a:t>
            </a:r>
            <a:r>
              <a:rPr lang="en-US" dirty="0" smtClean="0">
                <a:solidFill>
                  <a:srgbClr val="FF0000"/>
                </a:solidFill>
              </a:rPr>
              <a:t>we have </a:t>
            </a:r>
            <a:r>
              <a:rPr lang="en-US" dirty="0">
                <a:solidFill>
                  <a:srgbClr val="FF0000"/>
                </a:solidFill>
              </a:rPr>
              <a:t>to use the throw keyword</a:t>
            </a:r>
            <a:r>
              <a:rPr lang="en-US" dirty="0" smtClean="0">
                <a:solidFill>
                  <a:srgbClr val="FF0000"/>
                </a:solidFill>
              </a:rPr>
              <a:t>. </a:t>
            </a:r>
          </a:p>
          <a:p>
            <a:pPr algn="just"/>
            <a:r>
              <a:rPr lang="en-US" b="1" dirty="0" smtClean="0">
                <a:solidFill>
                  <a:srgbClr val="FF0000"/>
                </a:solidFill>
              </a:rPr>
              <a:t>Finally</a:t>
            </a:r>
            <a:r>
              <a:rPr lang="en-US" dirty="0">
                <a:solidFill>
                  <a:srgbClr val="FF0000"/>
                </a:solidFill>
              </a:rPr>
              <a:t>: Any code that absolutely must be executed before a method returns, is put in a finally block. General form: </a:t>
            </a:r>
          </a:p>
          <a:p>
            <a:pPr algn="just"/>
            <a:endParaRPr lang="en-US" dirty="0">
              <a:solidFill>
                <a:srgbClr val="FF0000"/>
              </a:solidFill>
            </a:endParaRPr>
          </a:p>
        </p:txBody>
      </p:sp>
    </p:spTree>
    <p:extLst>
      <p:ext uri="{BB962C8B-B14F-4D97-AF65-F5344CB8AC3E}">
        <p14:creationId xmlns:p14="http://schemas.microsoft.com/office/powerpoint/2010/main" xmlns="" val="1829553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4522694"/>
          </a:xfrm>
        </p:spPr>
        <p:txBody>
          <a:bodyPr>
            <a:normAutofit fontScale="92500" lnSpcReduction="10000"/>
          </a:bodyPr>
          <a:lstStyle/>
          <a:p>
            <a:pPr marL="0" indent="0" algn="ctr">
              <a:buNone/>
            </a:pPr>
            <a:r>
              <a:rPr lang="en-US" sz="2800" b="1" dirty="0" smtClean="0">
                <a:solidFill>
                  <a:srgbClr val="FF0000"/>
                </a:solidFill>
              </a:rPr>
              <a:t>Important</a:t>
            </a:r>
          </a:p>
          <a:p>
            <a:pPr marL="0" indent="0" algn="ctr">
              <a:buNone/>
            </a:pPr>
            <a:endParaRPr lang="en-US" sz="2800" b="1" dirty="0" smtClean="0">
              <a:solidFill>
                <a:srgbClr val="FF0000"/>
              </a:solidFill>
            </a:endParaRPr>
          </a:p>
          <a:p>
            <a:pPr marL="0" indent="0" algn="just">
              <a:buNone/>
            </a:pPr>
            <a:r>
              <a:rPr lang="en-US" dirty="0" smtClean="0">
                <a:solidFill>
                  <a:srgbClr val="FF0000"/>
                </a:solidFill>
              </a:rPr>
              <a:t>Now </a:t>
            </a:r>
            <a:r>
              <a:rPr lang="en-US" dirty="0">
                <a:solidFill>
                  <a:srgbClr val="FF0000"/>
                </a:solidFill>
              </a:rPr>
              <a:t>if we want to continue the </a:t>
            </a:r>
            <a:r>
              <a:rPr lang="en-US" dirty="0" smtClean="0">
                <a:solidFill>
                  <a:srgbClr val="FF0000"/>
                </a:solidFill>
              </a:rPr>
              <a:t>program with </a:t>
            </a:r>
            <a:r>
              <a:rPr lang="en-US" dirty="0">
                <a:solidFill>
                  <a:srgbClr val="FF0000"/>
                </a:solidFill>
              </a:rPr>
              <a:t>the remaining code, then we should </a:t>
            </a:r>
            <a:r>
              <a:rPr lang="en-US" dirty="0" smtClean="0">
                <a:solidFill>
                  <a:srgbClr val="FF0000"/>
                </a:solidFill>
              </a:rPr>
              <a:t>place </a:t>
            </a:r>
            <a:r>
              <a:rPr lang="en-US" dirty="0">
                <a:solidFill>
                  <a:srgbClr val="FF0000"/>
                </a:solidFill>
              </a:rPr>
              <a:t>the </a:t>
            </a:r>
            <a:r>
              <a:rPr lang="en-US" dirty="0" smtClean="0">
                <a:solidFill>
                  <a:srgbClr val="FF0000"/>
                </a:solidFill>
              </a:rPr>
              <a:t>part of </a:t>
            </a:r>
            <a:r>
              <a:rPr lang="en-US" dirty="0">
                <a:solidFill>
                  <a:srgbClr val="FF0000"/>
                </a:solidFill>
              </a:rPr>
              <a:t>the program which generate the </a:t>
            </a:r>
            <a:r>
              <a:rPr lang="en-US" dirty="0" smtClean="0">
                <a:solidFill>
                  <a:srgbClr val="FF0000"/>
                </a:solidFill>
              </a:rPr>
              <a:t>error in </a:t>
            </a:r>
            <a:r>
              <a:rPr lang="en-US" dirty="0">
                <a:solidFill>
                  <a:srgbClr val="FF0000"/>
                </a:solidFill>
              </a:rPr>
              <a:t>the </a:t>
            </a:r>
            <a:r>
              <a:rPr lang="en-US" b="1" dirty="0">
                <a:solidFill>
                  <a:srgbClr val="FF0000"/>
                </a:solidFill>
              </a:rPr>
              <a:t>try</a:t>
            </a:r>
            <a:r>
              <a:rPr lang="en-US" b="1" dirty="0" smtClean="0">
                <a:solidFill>
                  <a:srgbClr val="FF0000"/>
                </a:solidFill>
              </a:rPr>
              <a:t>{ }</a:t>
            </a:r>
            <a:r>
              <a:rPr lang="en-US" dirty="0" smtClean="0">
                <a:solidFill>
                  <a:srgbClr val="FF0000"/>
                </a:solidFill>
              </a:rPr>
              <a:t> block </a:t>
            </a:r>
            <a:r>
              <a:rPr lang="en-US" dirty="0">
                <a:solidFill>
                  <a:srgbClr val="FF0000"/>
                </a:solidFill>
              </a:rPr>
              <a:t>and </a:t>
            </a:r>
            <a:r>
              <a:rPr lang="en-US" b="1" dirty="0">
                <a:solidFill>
                  <a:srgbClr val="FF0000"/>
                </a:solidFill>
              </a:rPr>
              <a:t>catch</a:t>
            </a:r>
            <a:r>
              <a:rPr lang="en-US" dirty="0">
                <a:solidFill>
                  <a:srgbClr val="FF0000"/>
                </a:solidFill>
              </a:rPr>
              <a:t> the errors using </a:t>
            </a:r>
            <a:r>
              <a:rPr lang="en-US" b="1" dirty="0">
                <a:solidFill>
                  <a:srgbClr val="FF0000"/>
                </a:solidFill>
              </a:rPr>
              <a:t>catch()</a:t>
            </a:r>
            <a:r>
              <a:rPr lang="en-US" dirty="0">
                <a:solidFill>
                  <a:srgbClr val="FF0000"/>
                </a:solidFill>
              </a:rPr>
              <a:t> block. Exception turns the direction of </a:t>
            </a:r>
            <a:r>
              <a:rPr lang="en-US" dirty="0" smtClean="0">
                <a:solidFill>
                  <a:srgbClr val="FF0000"/>
                </a:solidFill>
              </a:rPr>
              <a:t>normal flow </a:t>
            </a:r>
            <a:r>
              <a:rPr lang="en-US" dirty="0">
                <a:solidFill>
                  <a:srgbClr val="FF0000"/>
                </a:solidFill>
              </a:rPr>
              <a:t>of the program control and send to the </a:t>
            </a:r>
            <a:r>
              <a:rPr lang="en-US" dirty="0" smtClean="0">
                <a:solidFill>
                  <a:srgbClr val="FF0000"/>
                </a:solidFill>
              </a:rPr>
              <a:t>related </a:t>
            </a:r>
            <a:r>
              <a:rPr lang="en-US" b="1" dirty="0" smtClean="0">
                <a:solidFill>
                  <a:srgbClr val="FF0000"/>
                </a:solidFill>
              </a:rPr>
              <a:t>catch</a:t>
            </a:r>
            <a:r>
              <a:rPr lang="en-US" b="1" dirty="0">
                <a:solidFill>
                  <a:srgbClr val="FF0000"/>
                </a:solidFill>
              </a:rPr>
              <a:t>()</a:t>
            </a:r>
            <a:r>
              <a:rPr lang="en-US" dirty="0">
                <a:solidFill>
                  <a:srgbClr val="FF0000"/>
                </a:solidFill>
              </a:rPr>
              <a:t> block and should display error message </a:t>
            </a:r>
            <a:r>
              <a:rPr lang="en-US" dirty="0" smtClean="0">
                <a:solidFill>
                  <a:srgbClr val="FF0000"/>
                </a:solidFill>
              </a:rPr>
              <a:t>for taking </a:t>
            </a:r>
            <a:r>
              <a:rPr lang="en-US" dirty="0">
                <a:solidFill>
                  <a:srgbClr val="FF0000"/>
                </a:solidFill>
              </a:rPr>
              <a:t>proper action. This process is known as</a:t>
            </a:r>
            <a:r>
              <a:rPr lang="en-US" dirty="0" smtClean="0">
                <a:solidFill>
                  <a:srgbClr val="FF0000"/>
                </a:solidFill>
              </a:rPr>
              <a:t>. ”</a:t>
            </a:r>
            <a:r>
              <a:rPr lang="en-US" dirty="0">
                <a:solidFill>
                  <a:srgbClr val="FF0000"/>
                </a:solidFill>
              </a:rPr>
              <a:t>Exception handling </a:t>
            </a:r>
          </a:p>
        </p:txBody>
      </p:sp>
    </p:spTree>
    <p:extLst>
      <p:ext uri="{BB962C8B-B14F-4D97-AF65-F5344CB8AC3E}">
        <p14:creationId xmlns:p14="http://schemas.microsoft.com/office/powerpoint/2010/main" xmlns="" val="3468082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580529"/>
          </a:xfrm>
        </p:spPr>
        <p:txBody>
          <a:bodyPr>
            <a:normAutofit lnSpcReduction="10000"/>
          </a:bodyPr>
          <a:lstStyle/>
          <a:p>
            <a:pPr marL="0" indent="0" algn="ctr">
              <a:buNone/>
            </a:pPr>
            <a:r>
              <a:rPr lang="en-US" sz="4100" b="1" dirty="0" smtClean="0">
                <a:solidFill>
                  <a:schemeClr val="bg1"/>
                </a:solidFill>
              </a:rPr>
              <a:t>Syntax</a:t>
            </a:r>
            <a:endParaRPr lang="en-US" dirty="0" smtClean="0">
              <a:solidFill>
                <a:schemeClr val="tx1"/>
              </a:solidFill>
            </a:endParaRPr>
          </a:p>
          <a:p>
            <a:pPr marL="0" indent="0">
              <a:buNone/>
            </a:pPr>
            <a:r>
              <a:rPr lang="en-US" dirty="0" smtClean="0">
                <a:solidFill>
                  <a:schemeClr val="tx1"/>
                </a:solidFill>
              </a:rPr>
              <a:t>try </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 </a:t>
            </a:r>
            <a:r>
              <a:rPr lang="en-US" dirty="0">
                <a:solidFill>
                  <a:schemeClr val="tx1"/>
                </a:solidFill>
              </a:rPr>
              <a:t>block of code to monitor for </a:t>
            </a:r>
            <a:r>
              <a:rPr lang="en-US" dirty="0" smtClean="0">
                <a:solidFill>
                  <a:schemeClr val="tx1"/>
                </a:solidFill>
              </a:rPr>
              <a:t>errors</a:t>
            </a:r>
          </a:p>
          <a:p>
            <a:pPr marL="0" indent="0">
              <a:buNone/>
            </a:pPr>
            <a:r>
              <a:rPr lang="en-US" dirty="0" smtClean="0">
                <a:solidFill>
                  <a:schemeClr val="tx1"/>
                </a:solidFill>
              </a:rPr>
              <a:t>}</a:t>
            </a:r>
          </a:p>
          <a:p>
            <a:pPr marL="0" indent="0">
              <a:buNone/>
            </a:pPr>
            <a:r>
              <a:rPr lang="en-US" dirty="0" smtClean="0">
                <a:solidFill>
                  <a:schemeClr val="tx1"/>
                </a:solidFill>
              </a:rPr>
              <a:t>catch </a:t>
            </a:r>
            <a:r>
              <a:rPr lang="en-US" dirty="0">
                <a:solidFill>
                  <a:schemeClr val="tx1"/>
                </a:solidFill>
              </a:rPr>
              <a:t>(ExceptionType1 e1) </a:t>
            </a:r>
            <a:endParaRPr lang="en-US" dirty="0" smtClean="0">
              <a:solidFill>
                <a:schemeClr val="tx1"/>
              </a:solidFill>
            </a:endParaRPr>
          </a:p>
          <a:p>
            <a:pPr marL="0" indent="0">
              <a:buNone/>
            </a:pPr>
            <a:r>
              <a:rPr lang="en-US" dirty="0" smtClean="0">
                <a:solidFill>
                  <a:schemeClr val="tx1"/>
                </a:solidFill>
              </a:rPr>
              <a:t>{ </a:t>
            </a:r>
            <a:r>
              <a:rPr lang="en-US" dirty="0">
                <a:solidFill>
                  <a:schemeClr val="tx1"/>
                </a:solidFill>
              </a:rPr>
              <a:t>// exception handler for ExceptionType1</a:t>
            </a:r>
            <a:r>
              <a:rPr lang="en-US" dirty="0" smtClean="0">
                <a:solidFill>
                  <a:schemeClr val="tx1"/>
                </a:solidFill>
              </a:rPr>
              <a:t>}</a:t>
            </a:r>
          </a:p>
          <a:p>
            <a:pPr marL="0" indent="0">
              <a:buNone/>
            </a:pPr>
            <a:r>
              <a:rPr lang="en-US" dirty="0" smtClean="0">
                <a:solidFill>
                  <a:schemeClr val="tx1"/>
                </a:solidFill>
              </a:rPr>
              <a:t>catch </a:t>
            </a:r>
            <a:r>
              <a:rPr lang="en-US" dirty="0">
                <a:solidFill>
                  <a:schemeClr val="tx1"/>
                </a:solidFill>
              </a:rPr>
              <a:t>(ExceptionType2 e2) </a:t>
            </a:r>
            <a:endParaRPr lang="en-US" dirty="0" smtClean="0">
              <a:solidFill>
                <a:schemeClr val="tx1"/>
              </a:solidFill>
            </a:endParaRPr>
          </a:p>
          <a:p>
            <a:pPr marL="0" indent="0">
              <a:buNone/>
            </a:pPr>
            <a:r>
              <a:rPr lang="en-US" dirty="0" smtClean="0">
                <a:solidFill>
                  <a:schemeClr val="tx1"/>
                </a:solidFill>
              </a:rPr>
              <a:t>{ </a:t>
            </a:r>
            <a:r>
              <a:rPr lang="en-US" dirty="0">
                <a:solidFill>
                  <a:schemeClr val="tx1"/>
                </a:solidFill>
              </a:rPr>
              <a:t>// exception handler for ExceptionType2}// </a:t>
            </a:r>
            <a:r>
              <a:rPr lang="en-US" dirty="0" smtClean="0">
                <a:solidFill>
                  <a:schemeClr val="tx1"/>
                </a:solidFill>
              </a:rPr>
              <a:t>...</a:t>
            </a:r>
          </a:p>
          <a:p>
            <a:pPr marL="0" indent="0">
              <a:buNone/>
            </a:pPr>
            <a:r>
              <a:rPr lang="en-US" dirty="0" smtClean="0">
                <a:solidFill>
                  <a:schemeClr val="tx1"/>
                </a:solidFill>
              </a:rPr>
              <a:t>finally </a:t>
            </a:r>
            <a:r>
              <a:rPr lang="en-US" dirty="0">
                <a:solidFill>
                  <a:schemeClr val="tx1"/>
                </a:solidFill>
              </a:rPr>
              <a:t>{ // block of code to be executed before try </a:t>
            </a:r>
            <a:r>
              <a:rPr lang="en-US" dirty="0" err="1">
                <a:solidFill>
                  <a:schemeClr val="tx1"/>
                </a:solidFill>
              </a:rPr>
              <a:t>blockends</a:t>
            </a:r>
            <a:r>
              <a:rPr lang="en-US" dirty="0">
                <a:solidFill>
                  <a:schemeClr val="tx1"/>
                </a:solidFill>
              </a:rPr>
              <a:t>} </a:t>
            </a:r>
          </a:p>
        </p:txBody>
      </p:sp>
    </p:spTree>
    <p:extLst>
      <p:ext uri="{BB962C8B-B14F-4D97-AF65-F5344CB8AC3E}">
        <p14:creationId xmlns:p14="http://schemas.microsoft.com/office/powerpoint/2010/main" xmlns="" val="4209901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195047"/>
          </a:xfrm>
        </p:spPr>
        <p:txBody>
          <a:bodyPr>
            <a:normAutofit fontScale="70000" lnSpcReduction="20000"/>
          </a:bodyPr>
          <a:lstStyle/>
          <a:p>
            <a:pPr marL="0" indent="0" algn="ctr">
              <a:buNone/>
            </a:pPr>
            <a:r>
              <a:rPr lang="en-US" sz="3000" b="1" dirty="0" smtClean="0">
                <a:solidFill>
                  <a:srgbClr val="FF0000"/>
                </a:solidFill>
              </a:rPr>
              <a:t>Examples </a:t>
            </a:r>
          </a:p>
          <a:p>
            <a:r>
              <a:rPr lang="en-US" dirty="0" smtClean="0">
                <a:solidFill>
                  <a:srgbClr val="FF0000"/>
                </a:solidFill>
              </a:rPr>
              <a:t>Exception </a:t>
            </a:r>
            <a:r>
              <a:rPr lang="en-US" dirty="0">
                <a:solidFill>
                  <a:srgbClr val="FF0000"/>
                </a:solidFill>
              </a:rPr>
              <a:t>Meaning Arithmetic error, such </a:t>
            </a:r>
            <a:r>
              <a:rPr lang="en-US" dirty="0" smtClean="0">
                <a:solidFill>
                  <a:srgbClr val="FF0000"/>
                </a:solidFill>
              </a:rPr>
              <a:t>as </a:t>
            </a:r>
            <a:r>
              <a:rPr lang="en-US" dirty="0" err="1" smtClean="0">
                <a:solidFill>
                  <a:srgbClr val="FF0000"/>
                </a:solidFill>
              </a:rPr>
              <a:t>ArithmeticException</a:t>
            </a:r>
            <a:r>
              <a:rPr lang="en-US" dirty="0" smtClean="0">
                <a:solidFill>
                  <a:srgbClr val="FF0000"/>
                </a:solidFill>
              </a:rPr>
              <a:t> </a:t>
            </a:r>
            <a:r>
              <a:rPr lang="en-US" dirty="0">
                <a:solidFill>
                  <a:srgbClr val="FF0000"/>
                </a:solidFill>
              </a:rPr>
              <a:t>divide-by-zero</a:t>
            </a:r>
            <a:r>
              <a:rPr lang="en-US" dirty="0" smtClean="0">
                <a:solidFill>
                  <a:srgbClr val="FF0000"/>
                </a:solidFill>
              </a:rPr>
              <a:t>. </a:t>
            </a:r>
          </a:p>
          <a:p>
            <a:r>
              <a:rPr lang="en-US" dirty="0" err="1" smtClean="0">
                <a:solidFill>
                  <a:srgbClr val="FF0000"/>
                </a:solidFill>
              </a:rPr>
              <a:t>ArrayIndexOutOfBoundsExcept</a:t>
            </a:r>
            <a:r>
              <a:rPr lang="en-US" dirty="0" smtClean="0">
                <a:solidFill>
                  <a:srgbClr val="FF0000"/>
                </a:solidFill>
              </a:rPr>
              <a:t> </a:t>
            </a:r>
            <a:r>
              <a:rPr lang="en-US" dirty="0">
                <a:solidFill>
                  <a:srgbClr val="FF0000"/>
                </a:solidFill>
              </a:rPr>
              <a:t>Array index is out-of-</a:t>
            </a:r>
            <a:r>
              <a:rPr lang="en-US" dirty="0" err="1">
                <a:solidFill>
                  <a:srgbClr val="FF0000"/>
                </a:solidFill>
              </a:rPr>
              <a:t>bounds.ion</a:t>
            </a:r>
            <a:r>
              <a:rPr lang="en-US" dirty="0">
                <a:solidFill>
                  <a:srgbClr val="FF0000"/>
                </a:solidFill>
              </a:rPr>
              <a:t> Assignment to an array element of </a:t>
            </a:r>
            <a:r>
              <a:rPr lang="en-US" dirty="0" err="1">
                <a:solidFill>
                  <a:srgbClr val="FF0000"/>
                </a:solidFill>
              </a:rPr>
              <a:t>anArrayStoreException</a:t>
            </a:r>
            <a:r>
              <a:rPr lang="en-US" dirty="0">
                <a:solidFill>
                  <a:srgbClr val="FF0000"/>
                </a:solidFill>
              </a:rPr>
              <a:t> incompatible type</a:t>
            </a:r>
            <a:r>
              <a:rPr lang="en-US" dirty="0" smtClean="0">
                <a:solidFill>
                  <a:srgbClr val="FF0000"/>
                </a:solidFill>
              </a:rPr>
              <a:t>.</a:t>
            </a:r>
          </a:p>
          <a:p>
            <a:r>
              <a:rPr lang="en-US" dirty="0">
                <a:solidFill>
                  <a:srgbClr val="FF0000"/>
                </a:solidFill>
              </a:rPr>
              <a:t>if a file is to be opened, but the file cannot be found, an exception occurs. These exceptions cannot simply be ignored at the time of compilation. Java’s Checked Exceptions Defined in </a:t>
            </a:r>
            <a:r>
              <a:rPr lang="en-US" dirty="0" err="1">
                <a:solidFill>
                  <a:srgbClr val="FF0000"/>
                </a:solidFill>
              </a:rPr>
              <a:t>java.lang</a:t>
            </a:r>
            <a:r>
              <a:rPr lang="en-US" dirty="0">
                <a:solidFill>
                  <a:srgbClr val="FF0000"/>
                </a:solidFill>
              </a:rPr>
              <a:t> </a:t>
            </a:r>
            <a:endParaRPr lang="en-US" dirty="0" smtClean="0">
              <a:solidFill>
                <a:srgbClr val="FF0000"/>
              </a:solidFill>
            </a:endParaRPr>
          </a:p>
          <a:p>
            <a:r>
              <a:rPr lang="en-US" dirty="0">
                <a:solidFill>
                  <a:srgbClr val="FF0000"/>
                </a:solidFill>
              </a:rPr>
              <a:t> </a:t>
            </a:r>
            <a:r>
              <a:rPr lang="en-US" dirty="0" err="1">
                <a:solidFill>
                  <a:srgbClr val="FF0000"/>
                </a:solidFill>
              </a:rPr>
              <a:t>NegativeArraySizeException</a:t>
            </a:r>
            <a:r>
              <a:rPr lang="en-US" dirty="0">
                <a:solidFill>
                  <a:srgbClr val="FF0000"/>
                </a:solidFill>
              </a:rPr>
              <a:t> Array created with a negative size. </a:t>
            </a:r>
          </a:p>
          <a:p>
            <a:r>
              <a:rPr lang="en-US" dirty="0" err="1">
                <a:solidFill>
                  <a:srgbClr val="FF0000"/>
                </a:solidFill>
              </a:rPr>
              <a:t>NullPointerException</a:t>
            </a:r>
            <a:r>
              <a:rPr lang="en-US" dirty="0">
                <a:solidFill>
                  <a:srgbClr val="FF0000"/>
                </a:solidFill>
              </a:rPr>
              <a:t> Invalid use of a null reference. Invalid conversion of a string to a </a:t>
            </a:r>
            <a:r>
              <a:rPr lang="en-US" dirty="0" err="1">
                <a:solidFill>
                  <a:srgbClr val="FF0000"/>
                </a:solidFill>
              </a:rPr>
              <a:t>NumberFormatException</a:t>
            </a:r>
            <a:r>
              <a:rPr lang="en-US" dirty="0">
                <a:solidFill>
                  <a:srgbClr val="FF0000"/>
                </a:solidFill>
              </a:rPr>
              <a:t> numeric format. </a:t>
            </a:r>
          </a:p>
          <a:p>
            <a:r>
              <a:rPr lang="en-US" dirty="0" err="1">
                <a:solidFill>
                  <a:srgbClr val="FF0000"/>
                </a:solidFill>
              </a:rPr>
              <a:t>SecurityException</a:t>
            </a:r>
            <a:r>
              <a:rPr lang="en-US" dirty="0">
                <a:solidFill>
                  <a:srgbClr val="FF0000"/>
                </a:solidFill>
              </a:rPr>
              <a:t> Attempt to violate security. Attempt to index outside the bounds of </a:t>
            </a:r>
            <a:r>
              <a:rPr lang="en-US" dirty="0" err="1">
                <a:solidFill>
                  <a:srgbClr val="FF0000"/>
                </a:solidFill>
              </a:rPr>
              <a:t>StringIndexOutOfBounds</a:t>
            </a:r>
            <a:r>
              <a:rPr lang="en-US" dirty="0">
                <a:solidFill>
                  <a:srgbClr val="FF0000"/>
                </a:solidFill>
              </a:rPr>
              <a:t> a string. </a:t>
            </a:r>
          </a:p>
        </p:txBody>
      </p:sp>
    </p:spTree>
    <p:extLst>
      <p:ext uri="{BB962C8B-B14F-4D97-AF65-F5344CB8AC3E}">
        <p14:creationId xmlns:p14="http://schemas.microsoft.com/office/powerpoint/2010/main" xmlns="" val="120510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dirty="0"/>
              <a:t>Try And </a:t>
            </a:r>
            <a:r>
              <a:rPr lang="en-US" sz="6000" dirty="0" smtClean="0"/>
              <a:t>Catch</a:t>
            </a:r>
          </a:p>
          <a:p>
            <a:pPr marL="0" indent="0" algn="ctr">
              <a:buNone/>
            </a:pPr>
            <a:r>
              <a:rPr lang="en-US" sz="6000" dirty="0" smtClean="0"/>
              <a:t>(Programs)</a:t>
            </a:r>
            <a:endParaRPr lang="en-US" sz="6000" dirty="0"/>
          </a:p>
        </p:txBody>
      </p:sp>
    </p:spTree>
    <p:extLst>
      <p:ext uri="{BB962C8B-B14F-4D97-AF65-F5344CB8AC3E}">
        <p14:creationId xmlns:p14="http://schemas.microsoft.com/office/powerpoint/2010/main" xmlns="" val="21284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796</TotalTime>
  <Words>1212</Words>
  <Application>Microsoft Office PowerPoint</Application>
  <PresentationFormat>Custom</PresentationFormat>
  <Paragraphs>178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Exception is a run-time error which arises during the execution of java program.  The term exception in java stands for an “exceptional event”.   So Exceptions are nothing but some abnormal and typically an event or conditions that arise during the execution which may interrupt the normal flow of program.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is a run-time error which arises duringthe execution of java program. The term exceptionin java stands for an “exceptional event”. So Exceptions are nothing but some abnormaland typically an event or conditions that ariseduring the execution which may interrupt thenormal flow of program. An exception can occur for many differentreasons, including the following</dc:title>
  <dc:creator>taimur sajjad</dc:creator>
  <cp:lastModifiedBy>test</cp:lastModifiedBy>
  <cp:revision>66</cp:revision>
  <dcterms:created xsi:type="dcterms:W3CDTF">2014-05-30T06:03:38Z</dcterms:created>
  <dcterms:modified xsi:type="dcterms:W3CDTF">2018-04-14T09:34:54Z</dcterms:modified>
</cp:coreProperties>
</file>