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1" r:id="rId2"/>
    <p:sldId id="256" r:id="rId3"/>
    <p:sldId id="257" r:id="rId4"/>
    <p:sldId id="259" r:id="rId5"/>
    <p:sldId id="260" r:id="rId6"/>
    <p:sldId id="305" r:id="rId7"/>
    <p:sldId id="262" r:id="rId8"/>
    <p:sldId id="270" r:id="rId9"/>
    <p:sldId id="272" r:id="rId10"/>
    <p:sldId id="273" r:id="rId11"/>
    <p:sldId id="276" r:id="rId12"/>
    <p:sldId id="302" r:id="rId13"/>
    <p:sldId id="280" r:id="rId14"/>
    <p:sldId id="281" r:id="rId15"/>
    <p:sldId id="282" r:id="rId16"/>
    <p:sldId id="283" r:id="rId17"/>
    <p:sldId id="303" r:id="rId18"/>
    <p:sldId id="300" r:id="rId19"/>
    <p:sldId id="284" r:id="rId20"/>
    <p:sldId id="285" r:id="rId21"/>
    <p:sldId id="286" r:id="rId22"/>
    <p:sldId id="287" r:id="rId23"/>
    <p:sldId id="293" r:id="rId24"/>
    <p:sldId id="306" r:id="rId25"/>
    <p:sldId id="29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5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4800" dirty="0" smtClean="0"/>
              <a:t>Exception Handling in Java</a:t>
            </a:r>
            <a:endParaRPr lang="en-US" dirty="0"/>
          </a:p>
        </p:txBody>
      </p:sp>
    </p:spTree>
    <p:extLst>
      <p:ext uri="{BB962C8B-B14F-4D97-AF65-F5344CB8AC3E}">
        <p14:creationId xmlns:p14="http://schemas.microsoft.com/office/powerpoint/2010/main" val="231460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0"/>
            <a:ext cx="8534400" cy="6568225"/>
          </a:xfrm>
        </p:spPr>
        <p:txBody>
          <a:bodyPr>
            <a:normAutofit fontScale="92500" lnSpcReduction="20000"/>
          </a:bodyPr>
          <a:lstStyle/>
          <a:p>
            <a:pPr marL="0" indent="0">
              <a:buNone/>
            </a:pPr>
            <a:r>
              <a:rPr lang="en-US" dirty="0" smtClean="0">
                <a:solidFill>
                  <a:schemeClr val="tx1"/>
                </a:solidFill>
              </a:rPr>
              <a:t>public </a:t>
            </a:r>
            <a:r>
              <a:rPr lang="en-US" dirty="0">
                <a:solidFill>
                  <a:schemeClr val="tx1"/>
                </a:solidFill>
              </a:rPr>
              <a:t>class </a:t>
            </a:r>
            <a:r>
              <a:rPr lang="en-US" dirty="0" err="1">
                <a:solidFill>
                  <a:schemeClr val="tx1"/>
                </a:solidFill>
              </a:rPr>
              <a:t>TC_Demo</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a=10;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b=5,c=5;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err="1">
                <a:solidFill>
                  <a:schemeClr val="tx1"/>
                </a:solidFill>
              </a:rPr>
              <a:t>x,y</a:t>
            </a:r>
            <a:r>
              <a:rPr lang="en-US" dirty="0">
                <a:solidFill>
                  <a:schemeClr val="tx1"/>
                </a:solidFill>
              </a:rPr>
              <a:t>; </a:t>
            </a:r>
            <a:r>
              <a:rPr lang="en-US" dirty="0" smtClean="0">
                <a:solidFill>
                  <a:schemeClr val="tx1"/>
                </a:solidFill>
              </a:rPr>
              <a:t> </a:t>
            </a:r>
          </a:p>
          <a:p>
            <a:pPr marL="0" indent="0">
              <a:buNone/>
            </a:pPr>
            <a:r>
              <a:rPr lang="en-US" dirty="0">
                <a:solidFill>
                  <a:schemeClr val="tx1"/>
                </a:solidFill>
              </a:rPr>
              <a:t>t</a:t>
            </a:r>
            <a:r>
              <a:rPr lang="en-US" dirty="0" smtClean="0">
                <a:solidFill>
                  <a:schemeClr val="tx1"/>
                </a:solidFill>
              </a:rPr>
              <a:t>ry { </a:t>
            </a:r>
          </a:p>
          <a:p>
            <a:pPr marL="0" indent="0">
              <a:buNone/>
            </a:pPr>
            <a:r>
              <a:rPr lang="en-US" dirty="0" smtClean="0">
                <a:solidFill>
                  <a:schemeClr val="tx1"/>
                </a:solidFill>
              </a:rPr>
              <a:t>x </a:t>
            </a:r>
            <a:r>
              <a:rPr lang="en-US" dirty="0">
                <a:solidFill>
                  <a:schemeClr val="tx1"/>
                </a:solidFill>
              </a:rPr>
              <a:t>= a / (b-c</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e</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System.out.println</a:t>
            </a:r>
            <a:r>
              <a:rPr lang="en-US" dirty="0">
                <a:solidFill>
                  <a:schemeClr val="tx1"/>
                </a:solidFill>
              </a:rPr>
              <a:t>("Divide by </a:t>
            </a:r>
            <a:r>
              <a:rPr lang="en-US" dirty="0" smtClean="0">
                <a:solidFill>
                  <a:schemeClr val="tx1"/>
                </a:solidFill>
              </a:rPr>
              <a:t>zero“ +e);</a:t>
            </a:r>
          </a:p>
          <a:p>
            <a:pPr marL="0" indent="0">
              <a:buNone/>
            </a:pPr>
            <a:r>
              <a:rPr lang="en-US" dirty="0" smtClean="0">
                <a:solidFill>
                  <a:schemeClr val="tx1"/>
                </a:solidFill>
              </a:rPr>
              <a:t>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y </a:t>
            </a:r>
            <a:r>
              <a:rPr lang="en-US" dirty="0">
                <a:solidFill>
                  <a:schemeClr val="tx1"/>
                </a:solidFill>
              </a:rPr>
              <a:t>= a / (</a:t>
            </a:r>
            <a:r>
              <a:rPr lang="en-US" dirty="0" err="1">
                <a:solidFill>
                  <a:schemeClr val="tx1"/>
                </a:solidFill>
              </a:rPr>
              <a:t>b+c</a:t>
            </a:r>
            <a:r>
              <a:rPr lang="en-US" dirty="0" smtClean="0">
                <a:solidFill>
                  <a:schemeClr val="tx1"/>
                </a:solidFill>
              </a:rPr>
              <a:t>);</a:t>
            </a:r>
          </a:p>
          <a:p>
            <a:pPr marL="0" indent="0">
              <a:buNone/>
            </a:pPr>
            <a:r>
              <a:rPr lang="en-US" dirty="0" smtClean="0">
                <a:solidFill>
                  <a:schemeClr val="tx1"/>
                </a:solidFill>
              </a:rPr>
              <a:t> </a:t>
            </a:r>
            <a:r>
              <a:rPr lang="en-US" dirty="0">
                <a:solidFill>
                  <a:schemeClr val="tx1"/>
                </a:solidFill>
              </a:rPr>
              <a:t>System.out.println("y = " + y</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 </a:t>
            </a:r>
            <a:r>
              <a:rPr lang="en-US" dirty="0">
                <a:solidFill>
                  <a:schemeClr val="tx1"/>
                </a:solidFill>
              </a:rPr>
              <a:t>}</a:t>
            </a:r>
          </a:p>
        </p:txBody>
      </p:sp>
    </p:spTree>
    <p:extLst>
      <p:ext uri="{BB962C8B-B14F-4D97-AF65-F5344CB8AC3E}">
        <p14:creationId xmlns:p14="http://schemas.microsoft.com/office/powerpoint/2010/main" val="3991022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0"/>
            <a:ext cx="10301467" cy="6857999"/>
          </a:xfrm>
        </p:spPr>
        <p:txBody>
          <a:bodyPr>
            <a:normAutofit/>
          </a:bodyPr>
          <a:lstStyle/>
          <a:p>
            <a:r>
              <a:rPr lang="en-US" b="1" dirty="0">
                <a:solidFill>
                  <a:schemeClr val="bg1"/>
                </a:solidFill>
              </a:rPr>
              <a:t>Multiple catch blocks </a:t>
            </a:r>
            <a:r>
              <a:rPr lang="en-US" dirty="0">
                <a:solidFill>
                  <a:schemeClr val="tx1"/>
                </a:solidFill>
              </a:rPr>
              <a:t>: It is possible to have multiple catch blocks in </a:t>
            </a:r>
            <a:r>
              <a:rPr lang="en-US" dirty="0" smtClean="0">
                <a:solidFill>
                  <a:schemeClr val="tx1"/>
                </a:solidFill>
              </a:rPr>
              <a:t>our program</a:t>
            </a:r>
            <a:r>
              <a:rPr lang="en-US" dirty="0" smtClean="0">
                <a:solidFill>
                  <a:schemeClr val="tx1"/>
                </a:solidFill>
              </a:rPr>
              <a:t>.</a:t>
            </a:r>
          </a:p>
          <a:p>
            <a:pPr marL="0" indent="0">
              <a:buNone/>
            </a:pPr>
            <a:r>
              <a:rPr lang="en-US" dirty="0" smtClean="0">
                <a:solidFill>
                  <a:schemeClr val="tx1"/>
                </a:solidFill>
              </a:rPr>
              <a:t>EX : public </a:t>
            </a:r>
            <a:r>
              <a:rPr lang="en-US" dirty="0">
                <a:solidFill>
                  <a:schemeClr val="tx1"/>
                </a:solidFill>
              </a:rPr>
              <a:t>class </a:t>
            </a:r>
            <a:r>
              <a:rPr lang="en-US" dirty="0" err="1">
                <a:solidFill>
                  <a:schemeClr val="tx1"/>
                </a:solidFill>
              </a:rPr>
              <a:t>MultiCatch</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a [] = {5,10};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b=5;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x = a[2] / b - a[1];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e)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System.out.println</a:t>
            </a:r>
            <a:r>
              <a:rPr lang="en-US" dirty="0">
                <a:solidFill>
                  <a:schemeClr val="tx1"/>
                </a:solidFill>
              </a:rPr>
              <a:t>("Divide by zero"); </a:t>
            </a:r>
            <a:endParaRPr lang="en-US" dirty="0" smtClean="0">
              <a:solidFill>
                <a:schemeClr val="tx1"/>
              </a:solidFill>
            </a:endParaRPr>
          </a:p>
          <a:p>
            <a:pPr marL="0" indent="0">
              <a:buNone/>
            </a:pPr>
            <a:r>
              <a:rPr lang="en-US" dirty="0" smtClean="0">
                <a:solidFill>
                  <a:schemeClr val="tx1"/>
                </a:solidFill>
              </a:rPr>
              <a:t>} </a:t>
            </a:r>
          </a:p>
        </p:txBody>
      </p:sp>
    </p:spTree>
    <p:extLst>
      <p:ext uri="{BB962C8B-B14F-4D97-AF65-F5344CB8AC3E}">
        <p14:creationId xmlns:p14="http://schemas.microsoft.com/office/powerpoint/2010/main" val="3404540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27879"/>
          </a:xfrm>
        </p:spPr>
        <p:txBody>
          <a:bodyPr>
            <a:normAutofit/>
          </a:bodyPr>
          <a:lstStyle/>
          <a:p>
            <a:pPr marL="0" indent="0">
              <a:buNone/>
            </a:pPr>
            <a:r>
              <a:rPr lang="en-US" dirty="0">
                <a:solidFill>
                  <a:schemeClr val="tx1"/>
                </a:solidFill>
              </a:rPr>
              <a:t>catch(</a:t>
            </a:r>
            <a:r>
              <a:rPr lang="en-US" dirty="0" err="1">
                <a:solidFill>
                  <a:schemeClr val="tx1"/>
                </a:solidFill>
              </a:rPr>
              <a:t>ArrayIndexOutOfBoundsException</a:t>
            </a:r>
            <a:r>
              <a:rPr lang="en-US" dirty="0">
                <a:solidFill>
                  <a:schemeClr val="tx1"/>
                </a:solidFill>
              </a:rPr>
              <a:t> e) </a:t>
            </a:r>
            <a:endParaRPr lang="en-US" dirty="0" smtClean="0">
              <a:solidFill>
                <a:schemeClr val="tx1"/>
              </a:solidFill>
            </a:endParaRPr>
          </a:p>
          <a:p>
            <a:pPr marL="0" indent="0">
              <a:buNone/>
            </a:pPr>
            <a:r>
              <a:rPr lang="en-US" dirty="0" smtClean="0">
                <a:solidFill>
                  <a:schemeClr val="tx1"/>
                </a:solidFill>
              </a:rPr>
              <a:t>{ </a:t>
            </a:r>
            <a:endParaRPr lang="en-US" dirty="0">
              <a:solidFill>
                <a:schemeClr val="tx1"/>
              </a:solidFill>
            </a:endParaRPr>
          </a:p>
          <a:p>
            <a:pPr marL="0" indent="0">
              <a:buNone/>
            </a:pPr>
            <a:r>
              <a:rPr lang="en-US" dirty="0" err="1">
                <a:solidFill>
                  <a:schemeClr val="tx1"/>
                </a:solidFill>
              </a:rPr>
              <a:t>System.out.println</a:t>
            </a:r>
            <a:r>
              <a:rPr lang="en-US" dirty="0">
                <a:solidFill>
                  <a:schemeClr val="tx1"/>
                </a:solidFill>
              </a:rPr>
              <a:t>("Array index error"); </a:t>
            </a:r>
          </a:p>
          <a:p>
            <a:pPr marL="0" indent="0">
              <a:buNone/>
            </a:pPr>
            <a:r>
              <a:rPr lang="en-US" dirty="0">
                <a:solidFill>
                  <a:schemeClr val="tx1"/>
                </a:solidFill>
              </a:rPr>
              <a:t>} </a:t>
            </a:r>
          </a:p>
          <a:p>
            <a:pPr marL="0" indent="0">
              <a:buNone/>
            </a:pPr>
            <a:r>
              <a:rPr lang="en-US" dirty="0">
                <a:solidFill>
                  <a:schemeClr val="tx1"/>
                </a:solidFill>
              </a:rPr>
              <a:t>catch(</a:t>
            </a:r>
            <a:r>
              <a:rPr lang="en-US" dirty="0" err="1">
                <a:solidFill>
                  <a:schemeClr val="tx1"/>
                </a:solidFill>
              </a:rPr>
              <a:t>ArrayStoreException</a:t>
            </a:r>
            <a:r>
              <a:rPr lang="en-US" dirty="0">
                <a:solidFill>
                  <a:schemeClr val="tx1"/>
                </a:solidFill>
              </a:rPr>
              <a:t> e) </a:t>
            </a:r>
          </a:p>
          <a:p>
            <a:pPr marL="0" indent="0">
              <a:buNone/>
            </a:pPr>
            <a:r>
              <a:rPr lang="en-US" dirty="0">
                <a:solidFill>
                  <a:schemeClr val="tx1"/>
                </a:solidFill>
              </a:rPr>
              <a:t>{ </a:t>
            </a:r>
          </a:p>
          <a:p>
            <a:pPr marL="0" indent="0">
              <a:buNone/>
            </a:pPr>
            <a:r>
              <a:rPr lang="en-US" dirty="0" err="1">
                <a:solidFill>
                  <a:schemeClr val="tx1"/>
                </a:solidFill>
              </a:rPr>
              <a:t>System.out.println</a:t>
            </a:r>
            <a:r>
              <a:rPr lang="en-US" dirty="0">
                <a:solidFill>
                  <a:schemeClr val="tx1"/>
                </a:solidFill>
              </a:rPr>
              <a:t>("Wrong data type</a:t>
            </a:r>
            <a:r>
              <a:rPr lang="en-US" dirty="0" smtClean="0">
                <a:solidFill>
                  <a:schemeClr val="tx1"/>
                </a:solidFill>
              </a:rPr>
              <a:t>"); </a:t>
            </a:r>
            <a:endParaRPr lang="en-US" dirty="0">
              <a:solidFill>
                <a:schemeClr val="tx1"/>
              </a:solidFill>
            </a:endParaRPr>
          </a:p>
          <a:p>
            <a:pPr marL="0" indent="0">
              <a:buNone/>
            </a:pPr>
            <a:r>
              <a:rPr lang="en-US" dirty="0">
                <a:solidFill>
                  <a:schemeClr val="tx1"/>
                </a:solidFill>
              </a:rPr>
              <a:t>} </a:t>
            </a:r>
          </a:p>
          <a:p>
            <a:pPr marL="0" indent="0">
              <a:buNone/>
            </a:pPr>
            <a:r>
              <a:rPr lang="en-US" dirty="0" err="1">
                <a:solidFill>
                  <a:schemeClr val="tx1"/>
                </a:solidFill>
              </a:rPr>
              <a:t>int</a:t>
            </a:r>
            <a:r>
              <a:rPr lang="en-US" dirty="0">
                <a:solidFill>
                  <a:schemeClr val="tx1"/>
                </a:solidFill>
              </a:rPr>
              <a:t> y = a[1]/a[0]; </a:t>
            </a:r>
          </a:p>
          <a:p>
            <a:pPr marL="0" indent="0">
              <a:buNone/>
            </a:pPr>
            <a:r>
              <a:rPr lang="en-US" dirty="0" err="1">
                <a:solidFill>
                  <a:schemeClr val="tx1"/>
                </a:solidFill>
              </a:rPr>
              <a:t>System.out.println</a:t>
            </a:r>
            <a:r>
              <a:rPr lang="en-US" dirty="0">
                <a:solidFill>
                  <a:schemeClr val="tx1"/>
                </a:solidFill>
              </a:rPr>
              <a:t>("y = " + y); </a:t>
            </a:r>
            <a:endParaRPr lang="en-US" dirty="0" smtClean="0">
              <a:solidFill>
                <a:schemeClr val="tx1"/>
              </a:solidFill>
            </a:endParaRP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a:p>
            <a:endParaRPr lang="en-US" dirty="0"/>
          </a:p>
        </p:txBody>
      </p:sp>
    </p:spTree>
    <p:extLst>
      <p:ext uri="{BB962C8B-B14F-4D97-AF65-F5344CB8AC3E}">
        <p14:creationId xmlns:p14="http://schemas.microsoft.com/office/powerpoint/2010/main" val="46397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106" y="685800"/>
            <a:ext cx="8534400" cy="6172200"/>
          </a:xfrm>
        </p:spPr>
        <p:txBody>
          <a:bodyPr>
            <a:normAutofit fontScale="77500" lnSpcReduction="20000"/>
          </a:bodyPr>
          <a:lstStyle/>
          <a:p>
            <a:pPr marL="0" indent="0">
              <a:buNone/>
            </a:pPr>
            <a:r>
              <a:rPr lang="en-US" dirty="0">
                <a:solidFill>
                  <a:schemeClr val="tx1"/>
                </a:solidFill>
              </a:rPr>
              <a:t>class etion3{ </a:t>
            </a: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int </a:t>
            </a:r>
            <a:r>
              <a:rPr lang="en-US" dirty="0">
                <a:solidFill>
                  <a:schemeClr val="tx1"/>
                </a:solidFill>
              </a:rPr>
              <a:t>num1 = 100; </a:t>
            </a:r>
            <a:endParaRPr lang="en-US" dirty="0" smtClean="0">
              <a:solidFill>
                <a:schemeClr val="tx1"/>
              </a:solidFill>
            </a:endParaRPr>
          </a:p>
          <a:p>
            <a:pPr marL="0" indent="0">
              <a:buNone/>
            </a:pPr>
            <a:r>
              <a:rPr lang="en-US" dirty="0" smtClean="0">
                <a:solidFill>
                  <a:schemeClr val="tx1"/>
                </a:solidFill>
              </a:rPr>
              <a:t>int </a:t>
            </a:r>
            <a:r>
              <a:rPr lang="en-US" dirty="0">
                <a:solidFill>
                  <a:schemeClr val="tx1"/>
                </a:solidFill>
              </a:rPr>
              <a:t>num2 = 50; </a:t>
            </a:r>
            <a:endParaRPr lang="en-US" dirty="0" smtClean="0">
              <a:solidFill>
                <a:schemeClr val="tx1"/>
              </a:solidFill>
            </a:endParaRPr>
          </a:p>
          <a:p>
            <a:pPr marL="0" indent="0">
              <a:buNone/>
            </a:pPr>
            <a:r>
              <a:rPr lang="en-US" dirty="0" smtClean="0">
                <a:solidFill>
                  <a:schemeClr val="tx1"/>
                </a:solidFill>
              </a:rPr>
              <a:t>int </a:t>
            </a:r>
            <a:r>
              <a:rPr lang="en-US" dirty="0">
                <a:solidFill>
                  <a:schemeClr val="tx1"/>
                </a:solidFill>
              </a:rPr>
              <a:t>num3 = 50; </a:t>
            </a:r>
            <a:endParaRPr lang="en-US" dirty="0" smtClean="0">
              <a:solidFill>
                <a:schemeClr val="tx1"/>
              </a:solidFill>
            </a:endParaRPr>
          </a:p>
          <a:p>
            <a:pPr marL="0" indent="0">
              <a:buNone/>
            </a:pPr>
            <a:r>
              <a:rPr lang="en-US" dirty="0" smtClean="0">
                <a:solidFill>
                  <a:schemeClr val="tx1"/>
                </a:solidFill>
              </a:rPr>
              <a:t>int </a:t>
            </a:r>
            <a:r>
              <a:rPr lang="en-US" dirty="0">
                <a:solidFill>
                  <a:schemeClr val="tx1"/>
                </a:solidFill>
              </a:rPr>
              <a:t>result1;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result1 </a:t>
            </a:r>
            <a:r>
              <a:rPr lang="en-US" dirty="0">
                <a:solidFill>
                  <a:schemeClr val="tx1"/>
                </a:solidFill>
              </a:rPr>
              <a:t>= num1/(num2-num3);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 </a:t>
            </a:r>
            <a:r>
              <a:rPr lang="en-US" dirty="0">
                <a:solidFill>
                  <a:schemeClr val="tx1"/>
                </a:solidFill>
              </a:rPr>
              <a:t>(Exception e)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System.out.println</a:t>
            </a:r>
            <a:r>
              <a:rPr lang="en-US" dirty="0">
                <a:solidFill>
                  <a:schemeClr val="tx1"/>
                </a:solidFill>
              </a:rPr>
              <a:t>("This is mistake. ");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g)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("Division by zero"); </a:t>
            </a:r>
            <a:endParaRPr lang="en-US" dirty="0" smtClean="0">
              <a:solidFill>
                <a:schemeClr val="tx1"/>
              </a:solidFill>
            </a:endParaRP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3080591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650606"/>
          </a:xfrm>
        </p:spPr>
        <p:txBody>
          <a:bodyPr/>
          <a:lstStyle/>
          <a:p>
            <a:r>
              <a:rPr lang="en-US" b="1" dirty="0">
                <a:solidFill>
                  <a:schemeClr val="bg1"/>
                </a:solidFill>
              </a:rPr>
              <a:t>Output </a:t>
            </a:r>
            <a:r>
              <a:rPr lang="en-US" b="1" dirty="0" smtClean="0">
                <a:solidFill>
                  <a:schemeClr val="bg1"/>
                </a:solidFill>
              </a:rPr>
              <a:t>(NOTE): </a:t>
            </a:r>
          </a:p>
          <a:p>
            <a:pPr marL="0" indent="0" algn="just">
              <a:buNone/>
            </a:pPr>
            <a:r>
              <a:rPr lang="en-US" dirty="0" smtClean="0">
                <a:solidFill>
                  <a:schemeClr val="bg1"/>
                </a:solidFill>
              </a:rPr>
              <a:t>If </a:t>
            </a:r>
            <a:r>
              <a:rPr lang="en-US" dirty="0">
                <a:solidFill>
                  <a:schemeClr val="bg1"/>
                </a:solidFill>
              </a:rPr>
              <a:t>you try to compile this program, you </a:t>
            </a:r>
            <a:r>
              <a:rPr lang="en-US" dirty="0" smtClean="0">
                <a:solidFill>
                  <a:schemeClr val="bg1"/>
                </a:solidFill>
              </a:rPr>
              <a:t>will receive </a:t>
            </a:r>
            <a:r>
              <a:rPr lang="en-US" dirty="0">
                <a:solidFill>
                  <a:schemeClr val="bg1"/>
                </a:solidFill>
              </a:rPr>
              <a:t>an error message because the exception </a:t>
            </a:r>
            <a:r>
              <a:rPr lang="en-US" dirty="0" smtClean="0">
                <a:solidFill>
                  <a:schemeClr val="bg1"/>
                </a:solidFill>
              </a:rPr>
              <a:t>has already </a:t>
            </a:r>
            <a:r>
              <a:rPr lang="en-US" dirty="0">
                <a:solidFill>
                  <a:schemeClr val="bg1"/>
                </a:solidFill>
              </a:rPr>
              <a:t>been caught in first catch block. Since </a:t>
            </a:r>
            <a:r>
              <a:rPr lang="en-US" dirty="0" smtClean="0">
                <a:solidFill>
                  <a:schemeClr val="bg1"/>
                </a:solidFill>
              </a:rPr>
              <a:t>Arithmetic Exception </a:t>
            </a:r>
            <a:r>
              <a:rPr lang="en-US" dirty="0">
                <a:solidFill>
                  <a:schemeClr val="bg1"/>
                </a:solidFill>
              </a:rPr>
              <a:t>is a subclass </a:t>
            </a:r>
            <a:r>
              <a:rPr lang="en-US" dirty="0" smtClean="0">
                <a:solidFill>
                  <a:schemeClr val="bg1"/>
                </a:solidFill>
              </a:rPr>
              <a:t>of Exception</a:t>
            </a:r>
            <a:r>
              <a:rPr lang="en-US" dirty="0">
                <a:solidFill>
                  <a:schemeClr val="bg1"/>
                </a:solidFill>
              </a:rPr>
              <a:t>, the first catch block will handle </a:t>
            </a:r>
            <a:r>
              <a:rPr lang="en-US" dirty="0" smtClean="0">
                <a:solidFill>
                  <a:schemeClr val="bg1"/>
                </a:solidFill>
              </a:rPr>
              <a:t>all exception </a:t>
            </a:r>
            <a:r>
              <a:rPr lang="en-US" dirty="0">
                <a:solidFill>
                  <a:schemeClr val="bg1"/>
                </a:solidFill>
              </a:rPr>
              <a:t>based errors, including </a:t>
            </a:r>
            <a:r>
              <a:rPr lang="en-US" dirty="0" smtClean="0">
                <a:solidFill>
                  <a:schemeClr val="bg1"/>
                </a:solidFill>
              </a:rPr>
              <a:t>Arithmetic Exception</a:t>
            </a:r>
            <a:r>
              <a:rPr lang="en-US" dirty="0">
                <a:solidFill>
                  <a:schemeClr val="bg1"/>
                </a:solidFill>
              </a:rPr>
              <a:t>. This means </a:t>
            </a:r>
            <a:r>
              <a:rPr lang="en-US" dirty="0" smtClean="0">
                <a:solidFill>
                  <a:schemeClr val="bg1"/>
                </a:solidFill>
              </a:rPr>
              <a:t>that the </a:t>
            </a:r>
            <a:r>
              <a:rPr lang="en-US" dirty="0">
                <a:solidFill>
                  <a:schemeClr val="bg1"/>
                </a:solidFill>
              </a:rPr>
              <a:t>second catch statement will never execute. To fix the problem, </a:t>
            </a:r>
            <a:r>
              <a:rPr lang="en-US" dirty="0" smtClean="0">
                <a:solidFill>
                  <a:schemeClr val="bg1"/>
                </a:solidFill>
              </a:rPr>
              <a:t>reverse </a:t>
            </a:r>
            <a:r>
              <a:rPr lang="en-US" dirty="0">
                <a:solidFill>
                  <a:schemeClr val="bg1"/>
                </a:solidFill>
              </a:rPr>
              <a:t>the order of the </a:t>
            </a:r>
            <a:r>
              <a:rPr lang="en-US" dirty="0" smtClean="0">
                <a:solidFill>
                  <a:schemeClr val="bg1"/>
                </a:solidFill>
              </a:rPr>
              <a:t>catch statement</a:t>
            </a:r>
            <a:r>
              <a:rPr lang="en-US" dirty="0">
                <a:solidFill>
                  <a:schemeClr val="bg1"/>
                </a:solidFill>
              </a:rPr>
              <a:t>. </a:t>
            </a:r>
          </a:p>
        </p:txBody>
      </p:sp>
    </p:spTree>
    <p:extLst>
      <p:ext uri="{BB962C8B-B14F-4D97-AF65-F5344CB8AC3E}">
        <p14:creationId xmlns:p14="http://schemas.microsoft.com/office/powerpoint/2010/main" val="2163418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4038600"/>
          </a:xfrm>
        </p:spPr>
        <p:txBody>
          <a:bodyPr/>
          <a:lstStyle/>
          <a:p>
            <a:pPr marL="0" indent="0" algn="just">
              <a:buNone/>
            </a:pPr>
            <a:r>
              <a:rPr lang="en-US" b="1" dirty="0" smtClean="0">
                <a:solidFill>
                  <a:schemeClr val="bg1"/>
                </a:solidFill>
              </a:rPr>
              <a:t>				</a:t>
            </a:r>
            <a:r>
              <a:rPr lang="en-US" b="1" dirty="0">
                <a:solidFill>
                  <a:schemeClr val="bg1"/>
                </a:solidFill>
              </a:rPr>
              <a:t> </a:t>
            </a:r>
            <a:r>
              <a:rPr lang="en-US" b="1" dirty="0" smtClean="0">
                <a:solidFill>
                  <a:schemeClr val="bg1"/>
                </a:solidFill>
              </a:rPr>
              <a:t>      </a:t>
            </a:r>
            <a:r>
              <a:rPr lang="en-US" sz="2400" b="1" dirty="0" smtClean="0">
                <a:solidFill>
                  <a:schemeClr val="bg1"/>
                </a:solidFill>
              </a:rPr>
              <a:t>Nested </a:t>
            </a:r>
            <a:r>
              <a:rPr lang="en-US" sz="2400" b="1" dirty="0">
                <a:solidFill>
                  <a:schemeClr val="bg1"/>
                </a:solidFill>
              </a:rPr>
              <a:t>try statements </a:t>
            </a:r>
            <a:r>
              <a:rPr lang="en-US" sz="2400" b="1" dirty="0" smtClean="0">
                <a:solidFill>
                  <a:schemeClr val="bg1"/>
                </a:solidFill>
              </a:rPr>
              <a:t> </a:t>
            </a:r>
          </a:p>
          <a:p>
            <a:pPr marL="0" indent="0" algn="just">
              <a:buNone/>
            </a:pPr>
            <a:r>
              <a:rPr lang="en-US" dirty="0" smtClean="0">
                <a:solidFill>
                  <a:schemeClr val="bg1"/>
                </a:solidFill>
              </a:rPr>
              <a:t>The </a:t>
            </a:r>
            <a:r>
              <a:rPr lang="en-US" dirty="0">
                <a:solidFill>
                  <a:schemeClr val="bg1"/>
                </a:solidFill>
              </a:rPr>
              <a:t>try statement can be nested. That is, a try statement can be inside a block </a:t>
            </a:r>
            <a:r>
              <a:rPr lang="en-US" dirty="0" smtClean="0">
                <a:solidFill>
                  <a:schemeClr val="bg1"/>
                </a:solidFill>
              </a:rPr>
              <a:t>of another </a:t>
            </a:r>
            <a:r>
              <a:rPr lang="en-US" dirty="0">
                <a:solidFill>
                  <a:schemeClr val="bg1"/>
                </a:solidFill>
              </a:rPr>
              <a:t>try. Each time a try statement is entered, </a:t>
            </a:r>
            <a:r>
              <a:rPr lang="en-US" dirty="0" smtClean="0">
                <a:solidFill>
                  <a:schemeClr val="bg1"/>
                </a:solidFill>
              </a:rPr>
              <a:t>its corresponding </a:t>
            </a:r>
            <a:r>
              <a:rPr lang="en-US" dirty="0">
                <a:solidFill>
                  <a:schemeClr val="bg1"/>
                </a:solidFill>
              </a:rPr>
              <a:t>catch block has to entered. The catch statements are operated </a:t>
            </a:r>
            <a:r>
              <a:rPr lang="en-US" dirty="0" smtClean="0">
                <a:solidFill>
                  <a:schemeClr val="bg1"/>
                </a:solidFill>
              </a:rPr>
              <a:t>from corresponding </a:t>
            </a:r>
            <a:r>
              <a:rPr lang="en-US" dirty="0">
                <a:solidFill>
                  <a:schemeClr val="bg1"/>
                </a:solidFill>
              </a:rPr>
              <a:t>statement blocks defined by try. </a:t>
            </a:r>
          </a:p>
        </p:txBody>
      </p:sp>
    </p:spTree>
    <p:extLst>
      <p:ext uri="{BB962C8B-B14F-4D97-AF65-F5344CB8AC3E}">
        <p14:creationId xmlns:p14="http://schemas.microsoft.com/office/powerpoint/2010/main" val="352344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959699"/>
          </a:xfrm>
        </p:spPr>
        <p:txBody>
          <a:bodyPr>
            <a:normAutofit/>
          </a:bodyPr>
          <a:lstStyle/>
          <a:p>
            <a:r>
              <a:rPr lang="en-US" dirty="0">
                <a:solidFill>
                  <a:schemeClr val="tx1"/>
                </a:solidFill>
              </a:rPr>
              <a:t>EX </a:t>
            </a:r>
            <a:r>
              <a:rPr lang="en-US" dirty="0" smtClean="0">
                <a:solidFill>
                  <a:schemeClr val="tx1"/>
                </a:solidFill>
              </a:rPr>
              <a:t>:</a:t>
            </a:r>
          </a:p>
          <a:p>
            <a:pPr marL="0" indent="0">
              <a:buNone/>
            </a:pPr>
            <a:r>
              <a:rPr lang="en-US" dirty="0" smtClean="0">
                <a:solidFill>
                  <a:schemeClr val="tx1"/>
                </a:solidFill>
              </a:rPr>
              <a:t>public </a:t>
            </a:r>
            <a:r>
              <a:rPr lang="en-US" dirty="0">
                <a:solidFill>
                  <a:schemeClr val="tx1"/>
                </a:solidFill>
              </a:rPr>
              <a:t>class </a:t>
            </a:r>
            <a:r>
              <a:rPr lang="en-US" dirty="0" err="1">
                <a:solidFill>
                  <a:schemeClr val="tx1"/>
                </a:solidFill>
              </a:rPr>
              <a:t>NestedTry</a:t>
            </a:r>
            <a:r>
              <a:rPr lang="en-US" dirty="0" smtClean="0">
                <a:solidFill>
                  <a:schemeClr val="tx1"/>
                </a:solidFill>
              </a:rPr>
              <a:t>{</a:t>
            </a:r>
          </a:p>
          <a:p>
            <a:pPr marL="0" indent="0">
              <a:buNone/>
            </a:pPr>
            <a:r>
              <a:rPr lang="en-US" dirty="0" smtClean="0">
                <a:solidFill>
                  <a:schemeClr val="tx1"/>
                </a:solidFill>
              </a:rPr>
              <a:t> </a:t>
            </a:r>
            <a:r>
              <a:rPr lang="en-US" dirty="0">
                <a:solidFill>
                  <a:schemeClr val="tx1"/>
                </a:solidFill>
              </a:rPr>
              <a:t>public 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num1 = 100;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num2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num3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result1;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result1 = num1/(num2-num3); </a:t>
            </a:r>
            <a:endParaRPr lang="en-US" dirty="0" smtClean="0">
              <a:solidFill>
                <a:schemeClr val="tx1"/>
              </a:solidFill>
            </a:endParaRPr>
          </a:p>
          <a:p>
            <a:pPr marL="0" indent="0">
              <a:buNone/>
            </a:pPr>
            <a:r>
              <a:rPr lang="en-US" dirty="0" err="1" smtClean="0">
                <a:solidFill>
                  <a:schemeClr val="tx1"/>
                </a:solidFill>
              </a:rPr>
              <a:t>System.out.println</a:t>
            </a:r>
            <a:r>
              <a:rPr lang="en-US" dirty="0">
                <a:solidFill>
                  <a:schemeClr val="tx1"/>
                </a:solidFill>
              </a:rPr>
              <a:t>("Result1 = " + result1); </a:t>
            </a:r>
            <a:r>
              <a:rPr lang="en-US" dirty="0" smtClean="0">
                <a:solidFill>
                  <a:schemeClr val="tx1"/>
                </a:solidFill>
              </a:rPr>
              <a:t>            </a:t>
            </a:r>
          </a:p>
          <a:p>
            <a:pPr marL="0" indent="0">
              <a:buNone/>
            </a:pPr>
            <a:r>
              <a:rPr lang="en-US" dirty="0" smtClean="0">
                <a:solidFill>
                  <a:schemeClr val="tx1"/>
                </a:solidFill>
              </a:rPr>
              <a:t>try </a:t>
            </a:r>
            <a:r>
              <a:rPr lang="en-US" dirty="0">
                <a:solidFill>
                  <a:schemeClr val="tx1"/>
                </a:solidFill>
              </a:rPr>
              <a:t>{ result1 = num1/(num2-num3); </a:t>
            </a: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("Result1 = " + result1); </a:t>
            </a:r>
            <a:endParaRPr lang="en-US" dirty="0" smtClean="0">
              <a:solidFill>
                <a:schemeClr val="tx1"/>
              </a:solidFill>
            </a:endParaRPr>
          </a:p>
          <a:p>
            <a:pPr marL="0" indent="0">
              <a:buNone/>
            </a:pPr>
            <a:r>
              <a:rPr lang="en-US" dirty="0" smtClean="0">
                <a:solidFill>
                  <a:schemeClr val="tx1"/>
                </a:solidFill>
              </a:rPr>
              <a:t>} </a:t>
            </a:r>
          </a:p>
        </p:txBody>
      </p:sp>
    </p:spTree>
    <p:extLst>
      <p:ext uri="{BB962C8B-B14F-4D97-AF65-F5344CB8AC3E}">
        <p14:creationId xmlns:p14="http://schemas.microsoft.com/office/powerpoint/2010/main" val="142106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78824"/>
          </a:xfrm>
        </p:spPr>
        <p:txBody>
          <a:bodyPr>
            <a:normAutofit/>
          </a:bodyPr>
          <a:lstStyle/>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e) </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System.out.println</a:t>
            </a:r>
            <a:r>
              <a:rPr lang="en-US" dirty="0">
                <a:solidFill>
                  <a:schemeClr val="tx1"/>
                </a:solidFill>
              </a:rPr>
              <a:t>("This is inner catch"); </a:t>
            </a:r>
          </a:p>
          <a:p>
            <a:pPr marL="0" indent="0">
              <a:buNone/>
            </a:pPr>
            <a:r>
              <a:rPr lang="en-US" dirty="0">
                <a:solidFill>
                  <a:schemeClr val="tx1"/>
                </a:solidFill>
              </a:rPr>
              <a:t>} </a:t>
            </a:r>
          </a:p>
          <a:p>
            <a:pPr marL="0" indent="0">
              <a:buNone/>
            </a:pPr>
            <a:r>
              <a:rPr lang="en-US" dirty="0">
                <a:solidFill>
                  <a:schemeClr val="tx1"/>
                </a:solidFill>
              </a:rPr>
              <a:t>} </a:t>
            </a:r>
          </a:p>
          <a:p>
            <a:pPr marL="0" indent="0">
              <a:buNone/>
            </a:pPr>
            <a:r>
              <a:rPr lang="en-US" dirty="0">
                <a:solidFill>
                  <a:schemeClr val="tx1"/>
                </a:solidFill>
              </a:rPr>
              <a:t>catch(</a:t>
            </a:r>
            <a:r>
              <a:rPr lang="en-US" dirty="0" err="1">
                <a:solidFill>
                  <a:schemeClr val="tx1"/>
                </a:solidFill>
              </a:rPr>
              <a:t>ArithmeticException</a:t>
            </a:r>
            <a:r>
              <a:rPr lang="en-US" dirty="0">
                <a:solidFill>
                  <a:schemeClr val="tx1"/>
                </a:solidFill>
              </a:rPr>
              <a:t> g) </a:t>
            </a:r>
          </a:p>
          <a:p>
            <a:pPr marL="0" indent="0">
              <a:buNone/>
            </a:pPr>
            <a:r>
              <a:rPr lang="en-US" dirty="0">
                <a:solidFill>
                  <a:schemeClr val="tx1"/>
                </a:solidFill>
              </a:rPr>
              <a:t>{</a:t>
            </a:r>
          </a:p>
          <a:p>
            <a:pPr marL="0" indent="0">
              <a:buNone/>
            </a:pPr>
            <a:r>
              <a:rPr lang="en-US" dirty="0" err="1">
                <a:solidFill>
                  <a:schemeClr val="tx1"/>
                </a:solidFill>
              </a:rPr>
              <a:t>System.out.println</a:t>
            </a:r>
            <a:r>
              <a:rPr lang="en-US" dirty="0">
                <a:solidFill>
                  <a:schemeClr val="tx1"/>
                </a:solidFill>
              </a:rPr>
              <a:t>("This is outer catch"); </a:t>
            </a:r>
          </a:p>
          <a:p>
            <a:pPr marL="0" indent="0">
              <a:buNone/>
            </a:pPr>
            <a:r>
              <a:rPr lang="en-US" dirty="0">
                <a:solidFill>
                  <a:schemeClr val="tx1"/>
                </a:solidFill>
              </a:rPr>
              <a:t>} </a:t>
            </a:r>
          </a:p>
          <a:p>
            <a:pPr marL="0" indent="0">
              <a:buNone/>
            </a:pPr>
            <a:r>
              <a:rPr lang="en-US" dirty="0">
                <a:solidFill>
                  <a:schemeClr val="tx1"/>
                </a:solidFill>
              </a:rPr>
              <a:t>}</a:t>
            </a:r>
          </a:p>
          <a:p>
            <a:pPr marL="0" indent="0">
              <a:buNone/>
            </a:pPr>
            <a:r>
              <a:rPr lang="en-US" dirty="0">
                <a:solidFill>
                  <a:schemeClr val="tx1"/>
                </a:solidFill>
              </a:rPr>
              <a:t>}</a:t>
            </a:r>
          </a:p>
          <a:p>
            <a:endParaRPr lang="en-US" dirty="0"/>
          </a:p>
        </p:txBody>
      </p:sp>
    </p:spTree>
    <p:extLst>
      <p:ext uri="{BB962C8B-B14F-4D97-AF65-F5344CB8AC3E}">
        <p14:creationId xmlns:p14="http://schemas.microsoft.com/office/powerpoint/2010/main" val="97463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US" sz="8000" dirty="0" smtClean="0"/>
              <a:t>Finally Block</a:t>
            </a:r>
            <a:endParaRPr lang="en-US" sz="8000" dirty="0"/>
          </a:p>
        </p:txBody>
      </p:sp>
    </p:spTree>
    <p:extLst>
      <p:ext uri="{BB962C8B-B14F-4D97-AF65-F5344CB8AC3E}">
        <p14:creationId xmlns:p14="http://schemas.microsoft.com/office/powerpoint/2010/main" val="198707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chemeClr val="bg1"/>
                </a:solidFill>
              </a:rPr>
              <a:t>Java supports another statement known </a:t>
            </a:r>
            <a:r>
              <a:rPr lang="en-US" dirty="0" smtClean="0">
                <a:solidFill>
                  <a:schemeClr val="bg1"/>
                </a:solidFill>
              </a:rPr>
              <a:t>as finally </a:t>
            </a:r>
            <a:r>
              <a:rPr lang="en-US" dirty="0">
                <a:solidFill>
                  <a:schemeClr val="bg1"/>
                </a:solidFill>
              </a:rPr>
              <a:t>statement that can be used to handle </a:t>
            </a:r>
            <a:r>
              <a:rPr lang="en-US" dirty="0" smtClean="0">
                <a:solidFill>
                  <a:schemeClr val="bg1"/>
                </a:solidFill>
              </a:rPr>
              <a:t>an exception </a:t>
            </a:r>
            <a:r>
              <a:rPr lang="en-US" dirty="0">
                <a:solidFill>
                  <a:schemeClr val="bg1"/>
                </a:solidFill>
              </a:rPr>
              <a:t>that is not caught by any of the </a:t>
            </a:r>
            <a:r>
              <a:rPr lang="en-US" dirty="0" smtClean="0">
                <a:solidFill>
                  <a:schemeClr val="bg1"/>
                </a:solidFill>
              </a:rPr>
              <a:t>previous catch </a:t>
            </a:r>
            <a:r>
              <a:rPr lang="en-US" dirty="0">
                <a:solidFill>
                  <a:schemeClr val="bg1"/>
                </a:solidFill>
              </a:rPr>
              <a:t>statements. We can put finally block after the try block </a:t>
            </a:r>
            <a:r>
              <a:rPr lang="en-US" dirty="0" smtClean="0">
                <a:solidFill>
                  <a:schemeClr val="bg1"/>
                </a:solidFill>
              </a:rPr>
              <a:t>or after </a:t>
            </a:r>
            <a:r>
              <a:rPr lang="en-US" dirty="0">
                <a:solidFill>
                  <a:schemeClr val="bg1"/>
                </a:solidFill>
              </a:rPr>
              <a:t>the last catch block. The finally block is executed in </a:t>
            </a:r>
            <a:r>
              <a:rPr lang="en-US" dirty="0" smtClean="0">
                <a:solidFill>
                  <a:schemeClr val="bg1"/>
                </a:solidFill>
              </a:rPr>
              <a:t>all circumstances</a:t>
            </a:r>
            <a:r>
              <a:rPr lang="en-US" dirty="0">
                <a:solidFill>
                  <a:schemeClr val="bg1"/>
                </a:solidFill>
              </a:rPr>
              <a:t>. Even if a try block completes </a:t>
            </a:r>
            <a:r>
              <a:rPr lang="en-US" dirty="0" smtClean="0">
                <a:solidFill>
                  <a:schemeClr val="bg1"/>
                </a:solidFill>
              </a:rPr>
              <a:t>without problems</a:t>
            </a:r>
            <a:r>
              <a:rPr lang="en-US" dirty="0">
                <a:solidFill>
                  <a:schemeClr val="bg1"/>
                </a:solidFill>
              </a:rPr>
              <a:t>, the finally block executes. </a:t>
            </a:r>
          </a:p>
        </p:txBody>
      </p:sp>
    </p:spTree>
    <p:extLst>
      <p:ext uri="{BB962C8B-B14F-4D97-AF65-F5344CB8AC3E}">
        <p14:creationId xmlns:p14="http://schemas.microsoft.com/office/powerpoint/2010/main" val="978613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392" y="1548684"/>
            <a:ext cx="8001000" cy="2971801"/>
          </a:xfrm>
        </p:spPr>
        <p:txBody>
          <a:bodyPr>
            <a:noAutofit/>
          </a:bodyPr>
          <a:lstStyle/>
          <a:p>
            <a:r>
              <a:rPr lang="en-US" sz="2400" dirty="0">
                <a:solidFill>
                  <a:schemeClr val="bg1"/>
                </a:solidFill>
              </a:rPr>
              <a:t>Exception is a run-time error which arises </a:t>
            </a:r>
            <a:r>
              <a:rPr lang="en-US" sz="2400" dirty="0" smtClean="0">
                <a:solidFill>
                  <a:schemeClr val="bg1"/>
                </a:solidFill>
              </a:rPr>
              <a:t>during the </a:t>
            </a:r>
            <a:r>
              <a:rPr lang="en-US" sz="2400" dirty="0">
                <a:solidFill>
                  <a:schemeClr val="bg1"/>
                </a:solidFill>
              </a:rPr>
              <a:t>execution of java program</a:t>
            </a:r>
            <a:r>
              <a:rPr lang="en-US" sz="2400" dirty="0" smtClean="0">
                <a:solidFill>
                  <a:schemeClr val="bg1"/>
                </a:solidFill>
              </a:rPr>
              <a:t>.</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The </a:t>
            </a:r>
            <a:r>
              <a:rPr lang="en-US" sz="2400" dirty="0">
                <a:solidFill>
                  <a:schemeClr val="bg1"/>
                </a:solidFill>
              </a:rPr>
              <a:t>term </a:t>
            </a:r>
            <a:r>
              <a:rPr lang="en-US" sz="2400" dirty="0" smtClean="0">
                <a:solidFill>
                  <a:schemeClr val="bg1"/>
                </a:solidFill>
              </a:rPr>
              <a:t>exception in </a:t>
            </a:r>
            <a:r>
              <a:rPr lang="en-US" sz="2400" dirty="0">
                <a:solidFill>
                  <a:schemeClr val="bg1"/>
                </a:solidFill>
              </a:rPr>
              <a:t>java stands for an “exceptional event”. </a:t>
            </a: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So </a:t>
            </a:r>
            <a:r>
              <a:rPr lang="en-US" sz="2400" dirty="0">
                <a:solidFill>
                  <a:schemeClr val="bg1"/>
                </a:solidFill>
              </a:rPr>
              <a:t>Exceptions are nothing but some </a:t>
            </a:r>
            <a:r>
              <a:rPr lang="en-US" sz="2400" dirty="0" smtClean="0">
                <a:solidFill>
                  <a:schemeClr val="bg1"/>
                </a:solidFill>
              </a:rPr>
              <a:t>abnormal and </a:t>
            </a:r>
            <a:r>
              <a:rPr lang="en-US" sz="2400" dirty="0">
                <a:solidFill>
                  <a:schemeClr val="bg1"/>
                </a:solidFill>
              </a:rPr>
              <a:t>typically an event or conditions that </a:t>
            </a:r>
            <a:r>
              <a:rPr lang="en-US" sz="2400" dirty="0" smtClean="0">
                <a:solidFill>
                  <a:schemeClr val="bg1"/>
                </a:solidFill>
              </a:rPr>
              <a:t>arise during </a:t>
            </a:r>
            <a:r>
              <a:rPr lang="en-US" sz="2400" dirty="0">
                <a:solidFill>
                  <a:schemeClr val="bg1"/>
                </a:solidFill>
              </a:rPr>
              <a:t>the execution which may interrupt </a:t>
            </a:r>
            <a:r>
              <a:rPr lang="en-US" sz="2400" dirty="0" smtClean="0">
                <a:solidFill>
                  <a:schemeClr val="bg1"/>
                </a:solidFill>
              </a:rPr>
              <a:t>the normal </a:t>
            </a:r>
            <a:r>
              <a:rPr lang="en-US" sz="2400" dirty="0">
                <a:solidFill>
                  <a:schemeClr val="bg1"/>
                </a:solidFill>
              </a:rPr>
              <a:t>flow of program. </a:t>
            </a:r>
            <a:r>
              <a:rPr lang="en-US" sz="2400" dirty="0" smtClean="0">
                <a:solidFill>
                  <a:schemeClr val="bg1"/>
                </a:solidFill>
              </a:rPr>
              <a:t/>
            </a:r>
            <a:br>
              <a:rPr lang="en-US" sz="2400" dirty="0" smtClean="0">
                <a:solidFill>
                  <a:schemeClr val="bg1"/>
                </a:solidFill>
              </a:rPr>
            </a:br>
            <a:endParaRPr lang="en-US" sz="2400" dirty="0">
              <a:solidFill>
                <a:schemeClr val="bg1"/>
              </a:solidFill>
            </a:endParaRPr>
          </a:p>
        </p:txBody>
      </p:sp>
    </p:spTree>
    <p:extLst>
      <p:ext uri="{BB962C8B-B14F-4D97-AF65-F5344CB8AC3E}">
        <p14:creationId xmlns:p14="http://schemas.microsoft.com/office/powerpoint/2010/main" val="2388292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0"/>
            <a:ext cx="8534400" cy="6858000"/>
          </a:xfrm>
        </p:spPr>
        <p:txBody>
          <a:bodyPr>
            <a:normAutofit fontScale="77500" lnSpcReduction="20000"/>
          </a:bodyPr>
          <a:lstStyle/>
          <a:p>
            <a:r>
              <a:rPr lang="en-US" dirty="0">
                <a:solidFill>
                  <a:schemeClr val="tx1"/>
                </a:solidFill>
              </a:rPr>
              <a:t>EX </a:t>
            </a:r>
            <a:r>
              <a:rPr lang="en-US" dirty="0" smtClean="0">
                <a:solidFill>
                  <a:schemeClr val="tx1"/>
                </a:solidFill>
              </a:rPr>
              <a:t>:</a:t>
            </a:r>
          </a:p>
          <a:p>
            <a:pPr marL="0" indent="0">
              <a:buNone/>
            </a:pPr>
            <a:r>
              <a:rPr lang="en-US" dirty="0" smtClean="0">
                <a:solidFill>
                  <a:schemeClr val="tx1"/>
                </a:solidFill>
              </a:rPr>
              <a:t>public </a:t>
            </a:r>
            <a:r>
              <a:rPr lang="en-US" dirty="0">
                <a:solidFill>
                  <a:schemeClr val="tx1"/>
                </a:solidFill>
              </a:rPr>
              <a:t>class </a:t>
            </a:r>
            <a:r>
              <a:rPr lang="en-US" dirty="0" err="1" smtClean="0">
                <a:solidFill>
                  <a:schemeClr val="tx1"/>
                </a:solidFill>
              </a:rPr>
              <a:t>Finally_Demo</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num1 = 100;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num2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num3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result1;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r>
              <a:rPr lang="en-US" dirty="0" smtClean="0">
                <a:solidFill>
                  <a:schemeClr val="tx1"/>
                </a:solidFill>
              </a:rPr>
              <a:t>result1 </a:t>
            </a:r>
            <a:r>
              <a:rPr lang="en-US" dirty="0">
                <a:solidFill>
                  <a:schemeClr val="tx1"/>
                </a:solidFill>
              </a:rPr>
              <a:t>= num1/(num2-num3</a:t>
            </a:r>
            <a:r>
              <a:rPr lang="en-US" dirty="0" smtClean="0">
                <a:solidFill>
                  <a:schemeClr val="tx1"/>
                </a:solidFill>
              </a:rPr>
              <a:t>);</a:t>
            </a:r>
          </a:p>
          <a:p>
            <a:pPr marL="0" indent="0">
              <a:buNone/>
            </a:pPr>
            <a:r>
              <a:rPr lang="en-US" dirty="0" smtClean="0">
                <a:solidFill>
                  <a:schemeClr val="tx1"/>
                </a:solidFill>
              </a:rPr>
              <a:t> </a:t>
            </a:r>
            <a:r>
              <a:rPr lang="en-US" dirty="0" err="1">
                <a:solidFill>
                  <a:schemeClr val="tx1"/>
                </a:solidFill>
              </a:rPr>
              <a:t>System.out.println</a:t>
            </a:r>
            <a:r>
              <a:rPr lang="en-US" dirty="0">
                <a:solidFill>
                  <a:schemeClr val="tx1"/>
                </a:solidFill>
              </a:rPr>
              <a:t>("Result1 = " + result1);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g</a:t>
            </a:r>
            <a:r>
              <a:rPr lang="en-US" dirty="0" smtClean="0">
                <a:solidFill>
                  <a:schemeClr val="tx1"/>
                </a:solidFill>
              </a:rPr>
              <a:t>) </a:t>
            </a:r>
          </a:p>
          <a:p>
            <a:pPr marL="0" indent="0">
              <a:buNone/>
            </a:pP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("Division by zero");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finally </a:t>
            </a:r>
            <a:r>
              <a:rPr lang="en-US" dirty="0">
                <a:solidFill>
                  <a:schemeClr val="tx1"/>
                </a:solidFill>
              </a:rPr>
              <a:t>{ </a:t>
            </a:r>
            <a:endParaRPr lang="en-US" dirty="0" smtClean="0">
              <a:solidFill>
                <a:schemeClr val="tx1"/>
              </a:solidFill>
            </a:endParaRPr>
          </a:p>
          <a:p>
            <a:pPr marL="0" indent="0">
              <a:buNone/>
            </a:pPr>
            <a:r>
              <a:rPr lang="en-US" dirty="0" err="1" smtClean="0">
                <a:solidFill>
                  <a:schemeClr val="tx1"/>
                </a:solidFill>
              </a:rPr>
              <a:t>System.out.println</a:t>
            </a:r>
            <a:r>
              <a:rPr lang="en-US" dirty="0">
                <a:solidFill>
                  <a:schemeClr val="tx1"/>
                </a:solidFill>
              </a:rPr>
              <a:t>("This is final</a:t>
            </a:r>
            <a:r>
              <a:rPr lang="en-US" dirty="0" smtClean="0">
                <a:solidFill>
                  <a:schemeClr val="tx1"/>
                </a:solidFill>
              </a:rPr>
              <a:t>");</a:t>
            </a:r>
          </a:p>
          <a:p>
            <a:pPr marL="0" indent="0">
              <a:buNone/>
            </a:pPr>
            <a:r>
              <a:rPr lang="en-US" dirty="0" smtClean="0">
                <a:solidFill>
                  <a:schemeClr val="tx1"/>
                </a:solidFill>
              </a:rPr>
              <a:t>}</a:t>
            </a: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714931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smtClean="0"/>
              <a:t>Throw Clause</a:t>
            </a:r>
            <a:endParaRPr lang="en-US" sz="6000" dirty="0"/>
          </a:p>
        </p:txBody>
      </p:sp>
    </p:spTree>
    <p:extLst>
      <p:ext uri="{BB962C8B-B14F-4D97-AF65-F5344CB8AC3E}">
        <p14:creationId xmlns:p14="http://schemas.microsoft.com/office/powerpoint/2010/main" val="289657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saw that an exception was generated by </a:t>
            </a:r>
            <a:r>
              <a:rPr lang="en-US" dirty="0" smtClean="0"/>
              <a:t>the JVM </a:t>
            </a:r>
            <a:r>
              <a:rPr lang="en-US" dirty="0"/>
              <a:t>when certain run-time problems occurred</a:t>
            </a:r>
            <a:r>
              <a:rPr lang="en-US" dirty="0" smtClean="0"/>
              <a:t>. It </a:t>
            </a:r>
            <a:r>
              <a:rPr lang="en-US" dirty="0"/>
              <a:t>is also possible for our program to </a:t>
            </a:r>
            <a:r>
              <a:rPr lang="en-US" dirty="0" smtClean="0"/>
              <a:t>explicitly generate </a:t>
            </a:r>
            <a:r>
              <a:rPr lang="en-US" dirty="0"/>
              <a:t>an exception. This can be done with a throw statement. </a:t>
            </a:r>
            <a:r>
              <a:rPr lang="en-US" dirty="0" smtClean="0"/>
              <a:t>Its form </a:t>
            </a:r>
            <a:r>
              <a:rPr lang="en-US" dirty="0"/>
              <a:t>is as follows</a:t>
            </a:r>
            <a:r>
              <a:rPr lang="en-US" dirty="0" smtClean="0"/>
              <a:t>: </a:t>
            </a:r>
          </a:p>
          <a:p>
            <a:r>
              <a:rPr lang="en-US" dirty="0" smtClean="0"/>
              <a:t>Throw </a:t>
            </a:r>
            <a:r>
              <a:rPr lang="en-US" dirty="0"/>
              <a:t>object; Inside a catch block, you can throw the </a:t>
            </a:r>
            <a:r>
              <a:rPr lang="en-US" dirty="0" smtClean="0"/>
              <a:t>same exception </a:t>
            </a:r>
            <a:r>
              <a:rPr lang="en-US" dirty="0"/>
              <a:t>object that was provided as an argument. </a:t>
            </a:r>
          </a:p>
        </p:txBody>
      </p:sp>
    </p:spTree>
    <p:extLst>
      <p:ext uri="{BB962C8B-B14F-4D97-AF65-F5344CB8AC3E}">
        <p14:creationId xmlns:p14="http://schemas.microsoft.com/office/powerpoint/2010/main" val="3486212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40758"/>
          </a:xfrm>
        </p:spPr>
        <p:txBody>
          <a:bodyPr>
            <a:normAutofit/>
          </a:bodyPr>
          <a:lstStyle/>
          <a:p>
            <a:pPr marL="0" indent="0" algn="ctr">
              <a:buNone/>
            </a:pPr>
            <a:r>
              <a:rPr lang="en-US" b="1" dirty="0" smtClean="0">
                <a:solidFill>
                  <a:schemeClr val="bg1"/>
                </a:solidFill>
              </a:rPr>
              <a:t>Example 1 </a:t>
            </a:r>
          </a:p>
          <a:p>
            <a:pPr marL="0" indent="0">
              <a:buNone/>
            </a:pPr>
            <a:r>
              <a:rPr lang="en-US" dirty="0" smtClean="0">
                <a:solidFill>
                  <a:schemeClr val="tx1"/>
                </a:solidFill>
              </a:rPr>
              <a:t>public static </a:t>
            </a:r>
            <a:r>
              <a:rPr lang="en-US" dirty="0">
                <a:solidFill>
                  <a:schemeClr val="tx1"/>
                </a:solidFill>
              </a:rPr>
              <a:t>void validate(int age){  </a:t>
            </a:r>
          </a:p>
          <a:p>
            <a:pPr marL="0" indent="0">
              <a:buNone/>
            </a:pPr>
            <a:r>
              <a:rPr lang="en-US" dirty="0">
                <a:solidFill>
                  <a:schemeClr val="tx1"/>
                </a:solidFill>
              </a:rPr>
              <a:t>     if(age&lt;18)  </a:t>
            </a:r>
          </a:p>
          <a:p>
            <a:pPr marL="0" indent="0">
              <a:buNone/>
            </a:pPr>
            <a:r>
              <a:rPr lang="en-US" dirty="0">
                <a:solidFill>
                  <a:schemeClr val="tx1"/>
                </a:solidFill>
              </a:rPr>
              <a:t>      throw new </a:t>
            </a:r>
            <a:r>
              <a:rPr lang="en-US" dirty="0" err="1">
                <a:solidFill>
                  <a:schemeClr val="tx1"/>
                </a:solidFill>
              </a:rPr>
              <a:t>ArithmeticException</a:t>
            </a:r>
            <a:r>
              <a:rPr lang="en-US" dirty="0">
                <a:solidFill>
                  <a:schemeClr val="tx1"/>
                </a:solidFill>
              </a:rPr>
              <a:t>("not valid");  </a:t>
            </a:r>
          </a:p>
          <a:p>
            <a:pPr marL="0" indent="0">
              <a:buNone/>
            </a:pPr>
            <a:r>
              <a:rPr lang="en-US" dirty="0">
                <a:solidFill>
                  <a:schemeClr val="tx1"/>
                </a:solidFill>
              </a:rPr>
              <a:t>     else  </a:t>
            </a:r>
          </a:p>
          <a:p>
            <a:pPr marL="0" indent="0">
              <a:buNone/>
            </a:pPr>
            <a:r>
              <a:rPr lang="en-US" dirty="0">
                <a:solidFill>
                  <a:schemeClr val="tx1"/>
                </a:solidFill>
              </a:rPr>
              <a:t>      System.out.println("welcome to vote");  </a:t>
            </a:r>
          </a:p>
          <a:p>
            <a:pPr marL="0" indent="0">
              <a:buNone/>
            </a:pPr>
            <a:r>
              <a:rPr lang="en-US" dirty="0">
                <a:solidFill>
                  <a:schemeClr val="tx1"/>
                </a:solidFill>
              </a:rPr>
              <a:t>   }  </a:t>
            </a:r>
          </a:p>
          <a:p>
            <a:pPr marL="0" indent="0">
              <a:buNone/>
            </a:pPr>
            <a:r>
              <a:rPr lang="en-US" dirty="0">
                <a:solidFill>
                  <a:schemeClr val="tx1"/>
                </a:solidFill>
              </a:rPr>
              <a:t>   public static void main(String args[]){  </a:t>
            </a:r>
          </a:p>
          <a:p>
            <a:pPr marL="0" indent="0">
              <a:buNone/>
            </a:pPr>
            <a:r>
              <a:rPr lang="en-US" dirty="0">
                <a:solidFill>
                  <a:schemeClr val="tx1"/>
                </a:solidFill>
              </a:rPr>
              <a:t>      validate(13);  </a:t>
            </a:r>
          </a:p>
          <a:p>
            <a:pPr marL="0" indent="0">
              <a:buNone/>
            </a:pPr>
            <a:r>
              <a:rPr lang="en-US" dirty="0">
                <a:solidFill>
                  <a:schemeClr val="tx1"/>
                </a:solidFill>
              </a:rPr>
              <a:t>      System.out.println("rest of the code...");  </a:t>
            </a:r>
          </a:p>
          <a:p>
            <a:pPr marL="0" indent="0">
              <a:buNone/>
            </a:pPr>
            <a:r>
              <a:rPr lang="en-US" dirty="0">
                <a:solidFill>
                  <a:schemeClr val="tx1"/>
                </a:solidFill>
              </a:rPr>
              <a:t>  }  </a:t>
            </a:r>
          </a:p>
          <a:p>
            <a:pPr marL="0" indent="0">
              <a:buNone/>
            </a:pPr>
            <a:r>
              <a:rPr lang="en-US" dirty="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2808388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47" y="730624"/>
            <a:ext cx="8534400" cy="5740758"/>
          </a:xfrm>
        </p:spPr>
        <p:txBody>
          <a:bodyPr>
            <a:normAutofit fontScale="85000" lnSpcReduction="20000"/>
          </a:bodyPr>
          <a:lstStyle/>
          <a:p>
            <a:pPr marL="0" indent="0" algn="ctr">
              <a:buNone/>
            </a:pPr>
            <a:r>
              <a:rPr lang="en-US" sz="2100" b="1" dirty="0" smtClean="0">
                <a:solidFill>
                  <a:schemeClr val="bg1"/>
                </a:solidFill>
              </a:rPr>
              <a:t>Example 2 </a:t>
            </a:r>
          </a:p>
          <a:p>
            <a:pPr marL="0" indent="0">
              <a:buNone/>
            </a:pPr>
            <a:r>
              <a:rPr lang="en-US" dirty="0" smtClean="0">
                <a:solidFill>
                  <a:schemeClr val="tx1"/>
                </a:solidFill>
              </a:rPr>
              <a:t>Public class </a:t>
            </a:r>
            <a:r>
              <a:rPr lang="en-US" dirty="0">
                <a:solidFill>
                  <a:schemeClr val="tx1"/>
                </a:solidFill>
              </a:rPr>
              <a:t>Test</a:t>
            </a:r>
          </a:p>
          <a:p>
            <a:pPr marL="0" indent="0">
              <a:buNone/>
            </a:pPr>
            <a:r>
              <a:rPr lang="en-US" dirty="0">
                <a:solidFill>
                  <a:schemeClr val="tx1"/>
                </a:solidFill>
              </a:rPr>
              <a:t>{</a:t>
            </a:r>
          </a:p>
          <a:p>
            <a:pPr marL="0" indent="0">
              <a:buNone/>
            </a:pPr>
            <a:r>
              <a:rPr lang="en-US" dirty="0">
                <a:solidFill>
                  <a:schemeClr val="tx1"/>
                </a:solidFill>
              </a:rPr>
              <a:t> </a:t>
            </a:r>
            <a:r>
              <a:rPr lang="en-US" dirty="0" smtClean="0">
                <a:solidFill>
                  <a:schemeClr val="tx1"/>
                </a:solidFill>
              </a:rPr>
              <a:t>public static </a:t>
            </a:r>
            <a:r>
              <a:rPr lang="en-US" dirty="0">
                <a:solidFill>
                  <a:schemeClr val="tx1"/>
                </a:solidFill>
              </a:rPr>
              <a:t>void </a:t>
            </a:r>
            <a:r>
              <a:rPr lang="en-US" dirty="0" err="1">
                <a:solidFill>
                  <a:schemeClr val="tx1"/>
                </a:solidFill>
              </a:rPr>
              <a:t>avg</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try</a:t>
            </a:r>
          </a:p>
          <a:p>
            <a:pPr marL="0" indent="0">
              <a:buNone/>
            </a:pPr>
            <a:r>
              <a:rPr lang="en-US" dirty="0">
                <a:solidFill>
                  <a:schemeClr val="tx1"/>
                </a:solidFill>
              </a:rPr>
              <a:t>  </a:t>
            </a:r>
            <a:r>
              <a:rPr lang="en-US" dirty="0" smtClean="0">
                <a:solidFill>
                  <a:schemeClr val="tx1"/>
                </a:solidFill>
              </a:rPr>
              <a:t>{ </a:t>
            </a:r>
            <a:r>
              <a:rPr lang="en-US" dirty="0">
                <a:solidFill>
                  <a:schemeClr val="tx1"/>
                </a:solidFill>
              </a:rPr>
              <a:t>throw new </a:t>
            </a:r>
            <a:r>
              <a:rPr lang="en-US" dirty="0" err="1">
                <a:solidFill>
                  <a:schemeClr val="tx1"/>
                </a:solidFill>
              </a:rPr>
              <a:t>ArithmeticException</a:t>
            </a:r>
            <a:r>
              <a:rPr lang="en-US" dirty="0">
                <a:solidFill>
                  <a:schemeClr val="tx1"/>
                </a:solidFill>
              </a:rPr>
              <a:t>("demo</a:t>
            </a:r>
            <a:r>
              <a:rPr lang="en-US" dirty="0" smtClean="0">
                <a:solidFill>
                  <a:schemeClr val="tx1"/>
                </a:solidFill>
              </a:rPr>
              <a:t>");}</a:t>
            </a:r>
            <a:endParaRPr lang="en-US" dirty="0">
              <a:solidFill>
                <a:schemeClr val="tx1"/>
              </a:solidFill>
            </a:endParaRPr>
          </a:p>
          <a:p>
            <a:pPr marL="0" indent="0">
              <a:buNone/>
            </a:pPr>
            <a:r>
              <a:rPr lang="en-US" dirty="0">
                <a:solidFill>
                  <a:schemeClr val="tx1"/>
                </a:solidFill>
              </a:rPr>
              <a:t>  catch(</a:t>
            </a:r>
            <a:r>
              <a:rPr lang="en-US" dirty="0" err="1">
                <a:solidFill>
                  <a:schemeClr val="tx1"/>
                </a:solidFill>
              </a:rPr>
              <a:t>ArithmeticException</a:t>
            </a:r>
            <a:r>
              <a:rPr lang="en-US" dirty="0">
                <a:solidFill>
                  <a:schemeClr val="tx1"/>
                </a:solidFill>
              </a:rPr>
              <a:t> e)</a:t>
            </a:r>
          </a:p>
          <a:p>
            <a:pPr marL="0" indent="0">
              <a:buNone/>
            </a:pPr>
            <a:r>
              <a:rPr lang="en-US" dirty="0">
                <a:solidFill>
                  <a:schemeClr val="tx1"/>
                </a:solidFill>
              </a:rPr>
              <a:t>  {</a:t>
            </a:r>
          </a:p>
          <a:p>
            <a:pPr marL="0" indent="0">
              <a:buNone/>
            </a:pPr>
            <a:r>
              <a:rPr lang="en-US" dirty="0">
                <a:solidFill>
                  <a:schemeClr val="tx1"/>
                </a:solidFill>
              </a:rPr>
              <a:t>   System.out.println("Exception caught");</a:t>
            </a:r>
          </a:p>
          <a:p>
            <a:pPr marL="0" indent="0">
              <a:buNone/>
            </a:pPr>
            <a:r>
              <a:rPr lang="en-US" dirty="0">
                <a:solidFill>
                  <a:schemeClr val="tx1"/>
                </a:solidFill>
              </a:rPr>
              <a:t>  </a:t>
            </a:r>
            <a:r>
              <a:rPr lang="en-US" dirty="0" smtClean="0">
                <a:solidFill>
                  <a:schemeClr val="tx1"/>
                </a:solidFill>
              </a:rPr>
              <a:t>}}</a:t>
            </a: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 public static void main(String args[])</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avg</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98073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00" lvl="8" indent="0">
              <a:buNone/>
            </a:pPr>
            <a:r>
              <a:rPr lang="en-US" sz="6600" dirty="0" smtClean="0"/>
              <a:t>Throws</a:t>
            </a:r>
          </a:p>
          <a:p>
            <a:pPr marL="3657600" lvl="8" indent="0">
              <a:buNone/>
            </a:pPr>
            <a:r>
              <a:rPr lang="en-US" sz="6600" dirty="0" smtClean="0"/>
              <a:t>  ????</a:t>
            </a:r>
            <a:r>
              <a:rPr lang="en-US" sz="6600" dirty="0" smtClean="0"/>
              <a:t> </a:t>
            </a:r>
            <a:endParaRPr lang="en-US" sz="6600" dirty="0"/>
          </a:p>
        </p:txBody>
      </p:sp>
    </p:spTree>
    <p:extLst>
      <p:ext uri="{BB962C8B-B14F-4D97-AF65-F5344CB8AC3E}">
        <p14:creationId xmlns:p14="http://schemas.microsoft.com/office/powerpoint/2010/main" val="37494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solidFill>
                  <a:schemeClr val="bg1"/>
                </a:solidFill>
              </a:rPr>
              <a:t>An exception can occur for many different reasons, including the following</a:t>
            </a:r>
            <a:endParaRPr lang="en-US" dirty="0" smtClean="0">
              <a:solidFill>
                <a:schemeClr val="bg1"/>
              </a:solidFill>
            </a:endParaRPr>
          </a:p>
          <a:p>
            <a:r>
              <a:rPr lang="en-US" dirty="0" smtClean="0">
                <a:solidFill>
                  <a:schemeClr val="bg1"/>
                </a:solidFill>
              </a:rPr>
              <a:t>A </a:t>
            </a:r>
            <a:r>
              <a:rPr lang="en-US" dirty="0">
                <a:solidFill>
                  <a:schemeClr val="bg1"/>
                </a:solidFill>
              </a:rPr>
              <a:t>user has entered invalid data. </a:t>
            </a:r>
            <a:endParaRPr lang="en-US" dirty="0" smtClean="0">
              <a:solidFill>
                <a:schemeClr val="bg1"/>
              </a:solidFill>
            </a:endParaRPr>
          </a:p>
          <a:p>
            <a:r>
              <a:rPr lang="en-US" dirty="0" smtClean="0">
                <a:solidFill>
                  <a:schemeClr val="bg1"/>
                </a:solidFill>
              </a:rPr>
              <a:t>A </a:t>
            </a:r>
            <a:r>
              <a:rPr lang="en-US" dirty="0">
                <a:solidFill>
                  <a:schemeClr val="bg1"/>
                </a:solidFill>
              </a:rPr>
              <a:t>file that needs to be opened cannot be found. </a:t>
            </a:r>
            <a:endParaRPr lang="en-US" dirty="0" smtClean="0">
              <a:solidFill>
                <a:schemeClr val="bg1"/>
              </a:solidFill>
            </a:endParaRPr>
          </a:p>
          <a:p>
            <a:r>
              <a:rPr lang="en-US" dirty="0" smtClean="0">
                <a:solidFill>
                  <a:schemeClr val="bg1"/>
                </a:solidFill>
              </a:rPr>
              <a:t>A </a:t>
            </a:r>
            <a:r>
              <a:rPr lang="en-US" dirty="0">
                <a:solidFill>
                  <a:schemeClr val="bg1"/>
                </a:solidFill>
              </a:rPr>
              <a:t>network connection has been lost in </a:t>
            </a:r>
            <a:r>
              <a:rPr lang="en-US" dirty="0" smtClean="0">
                <a:solidFill>
                  <a:schemeClr val="bg1"/>
                </a:solidFill>
              </a:rPr>
              <a:t>the middle </a:t>
            </a:r>
            <a:r>
              <a:rPr lang="en-US" dirty="0">
                <a:solidFill>
                  <a:schemeClr val="bg1"/>
                </a:solidFill>
              </a:rPr>
              <a:t>of communications, or the JVM has run </a:t>
            </a:r>
            <a:r>
              <a:rPr lang="en-US" dirty="0" smtClean="0">
                <a:solidFill>
                  <a:schemeClr val="bg1"/>
                </a:solidFill>
              </a:rPr>
              <a:t>out of </a:t>
            </a:r>
            <a:r>
              <a:rPr lang="en-US" dirty="0">
                <a:solidFill>
                  <a:schemeClr val="bg1"/>
                </a:solidFill>
              </a:rPr>
              <a:t>memory</a:t>
            </a:r>
            <a:r>
              <a:rPr lang="en-US" dirty="0" smtClean="0">
                <a:solidFill>
                  <a:schemeClr val="bg1"/>
                </a:solidFill>
              </a:rPr>
              <a:t>.</a:t>
            </a:r>
          </a:p>
          <a:p>
            <a:pPr marL="0" indent="0">
              <a:buNone/>
            </a:pPr>
            <a:r>
              <a:rPr lang="en-US" dirty="0" smtClean="0">
                <a:solidFill>
                  <a:schemeClr val="bg1"/>
                </a:solidFill>
              </a:rPr>
              <a:t>If </a:t>
            </a:r>
            <a:r>
              <a:rPr lang="en-US" dirty="0">
                <a:solidFill>
                  <a:schemeClr val="bg1"/>
                </a:solidFill>
              </a:rPr>
              <a:t>the exception object is not handled properly</a:t>
            </a:r>
            <a:r>
              <a:rPr lang="en-US" dirty="0" smtClean="0">
                <a:solidFill>
                  <a:schemeClr val="bg1"/>
                </a:solidFill>
              </a:rPr>
              <a:t>, the </a:t>
            </a:r>
            <a:r>
              <a:rPr lang="en-US" dirty="0">
                <a:solidFill>
                  <a:schemeClr val="bg1"/>
                </a:solidFill>
              </a:rPr>
              <a:t>interpreter will display the error and </a:t>
            </a:r>
            <a:r>
              <a:rPr lang="en-US" dirty="0" smtClean="0">
                <a:solidFill>
                  <a:schemeClr val="bg1"/>
                </a:solidFill>
              </a:rPr>
              <a:t>will terminate </a:t>
            </a:r>
            <a:r>
              <a:rPr lang="en-US" dirty="0">
                <a:solidFill>
                  <a:schemeClr val="bg1"/>
                </a:solidFill>
              </a:rPr>
              <a:t>the program.</a:t>
            </a:r>
          </a:p>
        </p:txBody>
      </p:sp>
    </p:spTree>
    <p:extLst>
      <p:ext uri="{BB962C8B-B14F-4D97-AF65-F5344CB8AC3E}">
        <p14:creationId xmlns:p14="http://schemas.microsoft.com/office/powerpoint/2010/main" val="3892937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chemeClr val="bg1"/>
                </a:solidFill>
              </a:rPr>
              <a:t>The purpose of exception handling is to </a:t>
            </a:r>
            <a:r>
              <a:rPr lang="en-US" dirty="0" smtClean="0">
                <a:solidFill>
                  <a:schemeClr val="bg1"/>
                </a:solidFill>
              </a:rPr>
              <a:t>detect and </a:t>
            </a:r>
            <a:r>
              <a:rPr lang="en-US" dirty="0">
                <a:solidFill>
                  <a:schemeClr val="bg1"/>
                </a:solidFill>
              </a:rPr>
              <a:t>report an exception so that proper action can </a:t>
            </a:r>
            <a:r>
              <a:rPr lang="en-US" dirty="0" smtClean="0">
                <a:solidFill>
                  <a:schemeClr val="bg1"/>
                </a:solidFill>
              </a:rPr>
              <a:t>be taken </a:t>
            </a:r>
            <a:r>
              <a:rPr lang="en-US" dirty="0">
                <a:solidFill>
                  <a:schemeClr val="bg1"/>
                </a:solidFill>
              </a:rPr>
              <a:t>and prevent the program which is </a:t>
            </a:r>
            <a:r>
              <a:rPr lang="en-US" dirty="0" smtClean="0">
                <a:solidFill>
                  <a:schemeClr val="bg1"/>
                </a:solidFill>
              </a:rPr>
              <a:t>automatically terminate </a:t>
            </a:r>
            <a:r>
              <a:rPr lang="en-US" dirty="0">
                <a:solidFill>
                  <a:schemeClr val="bg1"/>
                </a:solidFill>
              </a:rPr>
              <a:t>or </a:t>
            </a:r>
            <a:r>
              <a:rPr lang="en-US" dirty="0" smtClean="0">
                <a:solidFill>
                  <a:schemeClr val="bg1"/>
                </a:solidFill>
              </a:rPr>
              <a:t>stop </a:t>
            </a:r>
            <a:r>
              <a:rPr lang="en-US" dirty="0">
                <a:solidFill>
                  <a:schemeClr val="bg1"/>
                </a:solidFill>
              </a:rPr>
              <a:t>the execution because of </a:t>
            </a:r>
            <a:r>
              <a:rPr lang="en-US" dirty="0" smtClean="0">
                <a:solidFill>
                  <a:schemeClr val="bg1"/>
                </a:solidFill>
              </a:rPr>
              <a:t>that exception</a:t>
            </a:r>
            <a:r>
              <a:rPr lang="en-US" dirty="0">
                <a:solidFill>
                  <a:schemeClr val="bg1"/>
                </a:solidFill>
              </a:rPr>
              <a:t>. Java exception handling is managed by </a:t>
            </a:r>
            <a:r>
              <a:rPr lang="en-US" dirty="0" smtClean="0">
                <a:solidFill>
                  <a:schemeClr val="bg1"/>
                </a:solidFill>
              </a:rPr>
              <a:t>using </a:t>
            </a:r>
            <a:r>
              <a:rPr lang="en-US" dirty="0" smtClean="0">
                <a:solidFill>
                  <a:schemeClr val="bg1"/>
                </a:solidFill>
              </a:rPr>
              <a:t>four </a:t>
            </a:r>
            <a:r>
              <a:rPr lang="en-US" dirty="0">
                <a:solidFill>
                  <a:schemeClr val="bg1"/>
                </a:solidFill>
              </a:rPr>
              <a:t>keywords: try, catch, </a:t>
            </a:r>
            <a:r>
              <a:rPr lang="en-US" dirty="0" smtClean="0">
                <a:solidFill>
                  <a:schemeClr val="bg1"/>
                </a:solidFill>
              </a:rPr>
              <a:t>throw and </a:t>
            </a:r>
            <a:r>
              <a:rPr lang="en-US" dirty="0">
                <a:solidFill>
                  <a:schemeClr val="bg1"/>
                </a:solidFill>
              </a:rPr>
              <a:t>finally</a:t>
            </a:r>
            <a:r>
              <a:rPr lang="en-US" dirty="0" smtClean="0">
                <a:solidFill>
                  <a:schemeClr val="bg1"/>
                </a:solidFill>
              </a:rPr>
              <a:t>. </a:t>
            </a:r>
          </a:p>
          <a:p>
            <a:pPr algn="just"/>
            <a:r>
              <a:rPr lang="en-US" b="1" dirty="0" smtClean="0">
                <a:solidFill>
                  <a:schemeClr val="bg1"/>
                </a:solidFill>
              </a:rPr>
              <a:t>Try</a:t>
            </a:r>
            <a:r>
              <a:rPr lang="en-US" dirty="0">
                <a:solidFill>
                  <a:schemeClr val="bg1"/>
                </a:solidFill>
              </a:rPr>
              <a:t>: Piece of code of your program that </a:t>
            </a:r>
            <a:r>
              <a:rPr lang="en-US" dirty="0" smtClean="0">
                <a:solidFill>
                  <a:schemeClr val="bg1"/>
                </a:solidFill>
              </a:rPr>
              <a:t>you want </a:t>
            </a:r>
            <a:r>
              <a:rPr lang="en-US" dirty="0">
                <a:solidFill>
                  <a:schemeClr val="bg1"/>
                </a:solidFill>
              </a:rPr>
              <a:t>to monitor for exceptions are contained within </a:t>
            </a:r>
            <a:r>
              <a:rPr lang="en-US" dirty="0" smtClean="0">
                <a:solidFill>
                  <a:schemeClr val="bg1"/>
                </a:solidFill>
              </a:rPr>
              <a:t>a try </a:t>
            </a:r>
            <a:r>
              <a:rPr lang="en-US" dirty="0">
                <a:solidFill>
                  <a:schemeClr val="bg1"/>
                </a:solidFill>
              </a:rPr>
              <a:t>block. If an exception occurs within the try </a:t>
            </a:r>
            <a:r>
              <a:rPr lang="en-US" dirty="0" smtClean="0">
                <a:solidFill>
                  <a:schemeClr val="bg1"/>
                </a:solidFill>
              </a:rPr>
              <a:t>block, it </a:t>
            </a:r>
            <a:r>
              <a:rPr lang="en-US" dirty="0">
                <a:solidFill>
                  <a:schemeClr val="bg1"/>
                </a:solidFill>
              </a:rPr>
              <a:t>is thrown</a:t>
            </a:r>
            <a:r>
              <a:rPr lang="en-US" dirty="0" smtClean="0">
                <a:solidFill>
                  <a:schemeClr val="bg1"/>
                </a:solidFill>
              </a:rPr>
              <a:t>. </a:t>
            </a:r>
          </a:p>
          <a:p>
            <a:pPr algn="just"/>
            <a:r>
              <a:rPr lang="en-US" b="1" dirty="0" smtClean="0">
                <a:solidFill>
                  <a:schemeClr val="bg1"/>
                </a:solidFill>
              </a:rPr>
              <a:t>Catch</a:t>
            </a:r>
            <a:r>
              <a:rPr lang="en-US" dirty="0">
                <a:solidFill>
                  <a:schemeClr val="bg1"/>
                </a:solidFill>
              </a:rPr>
              <a:t>: Catch block can catch this exception </a:t>
            </a:r>
            <a:r>
              <a:rPr lang="en-US" dirty="0" smtClean="0">
                <a:solidFill>
                  <a:schemeClr val="bg1"/>
                </a:solidFill>
              </a:rPr>
              <a:t>and handle </a:t>
            </a:r>
            <a:r>
              <a:rPr lang="en-US" dirty="0">
                <a:solidFill>
                  <a:schemeClr val="bg1"/>
                </a:solidFill>
              </a:rPr>
              <a:t>it in some logical manner. </a:t>
            </a:r>
          </a:p>
        </p:txBody>
      </p:sp>
    </p:spTree>
    <p:extLst>
      <p:ext uri="{BB962C8B-B14F-4D97-AF65-F5344CB8AC3E}">
        <p14:creationId xmlns:p14="http://schemas.microsoft.com/office/powerpoint/2010/main" val="816212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4343400"/>
          </a:xfrm>
        </p:spPr>
        <p:txBody>
          <a:bodyPr>
            <a:normAutofit/>
          </a:bodyPr>
          <a:lstStyle/>
          <a:p>
            <a:pPr algn="just"/>
            <a:r>
              <a:rPr lang="en-US" b="1" dirty="0">
                <a:solidFill>
                  <a:schemeClr val="bg1"/>
                </a:solidFill>
              </a:rPr>
              <a:t>Throw:</a:t>
            </a:r>
            <a:r>
              <a:rPr lang="en-US" dirty="0">
                <a:solidFill>
                  <a:schemeClr val="bg1"/>
                </a:solidFill>
              </a:rPr>
              <a:t> System-generated exceptions </a:t>
            </a:r>
            <a:r>
              <a:rPr lang="en-US" dirty="0" smtClean="0">
                <a:solidFill>
                  <a:schemeClr val="bg1"/>
                </a:solidFill>
              </a:rPr>
              <a:t>are automatically </a:t>
            </a:r>
            <a:r>
              <a:rPr lang="en-US" dirty="0">
                <a:solidFill>
                  <a:schemeClr val="bg1"/>
                </a:solidFill>
              </a:rPr>
              <a:t>thrown by the Java run-time system</a:t>
            </a:r>
            <a:r>
              <a:rPr lang="en-US" dirty="0" smtClean="0">
                <a:solidFill>
                  <a:schemeClr val="bg1"/>
                </a:solidFill>
              </a:rPr>
              <a:t>. Now </a:t>
            </a:r>
            <a:r>
              <a:rPr lang="en-US" dirty="0">
                <a:solidFill>
                  <a:schemeClr val="bg1"/>
                </a:solidFill>
              </a:rPr>
              <a:t>if we want to manually throw an exception, </a:t>
            </a:r>
            <a:r>
              <a:rPr lang="en-US" dirty="0" smtClean="0">
                <a:solidFill>
                  <a:schemeClr val="bg1"/>
                </a:solidFill>
              </a:rPr>
              <a:t>we have </a:t>
            </a:r>
            <a:r>
              <a:rPr lang="en-US" dirty="0">
                <a:solidFill>
                  <a:schemeClr val="bg1"/>
                </a:solidFill>
              </a:rPr>
              <a:t>to use the throw keyword</a:t>
            </a:r>
            <a:r>
              <a:rPr lang="en-US" dirty="0" smtClean="0">
                <a:solidFill>
                  <a:schemeClr val="bg1"/>
                </a:solidFill>
              </a:rPr>
              <a:t>. </a:t>
            </a:r>
          </a:p>
          <a:p>
            <a:pPr algn="just"/>
            <a:r>
              <a:rPr lang="en-US" b="1" dirty="0" smtClean="0">
                <a:solidFill>
                  <a:schemeClr val="bg1"/>
                </a:solidFill>
              </a:rPr>
              <a:t>Finally</a:t>
            </a:r>
            <a:r>
              <a:rPr lang="en-US" dirty="0">
                <a:solidFill>
                  <a:schemeClr val="bg1"/>
                </a:solidFill>
              </a:rPr>
              <a:t>: Any code that absolutely must be executed before a method returns, is put in a finally block. General form: </a:t>
            </a:r>
          </a:p>
          <a:p>
            <a:pPr algn="just"/>
            <a:endParaRPr lang="en-US" dirty="0">
              <a:solidFill>
                <a:schemeClr val="bg1"/>
              </a:solidFill>
            </a:endParaRPr>
          </a:p>
        </p:txBody>
      </p:sp>
    </p:spTree>
    <p:extLst>
      <p:ext uri="{BB962C8B-B14F-4D97-AF65-F5344CB8AC3E}">
        <p14:creationId xmlns:p14="http://schemas.microsoft.com/office/powerpoint/2010/main" val="182955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4522694"/>
          </a:xfrm>
        </p:spPr>
        <p:txBody>
          <a:bodyPr/>
          <a:lstStyle/>
          <a:p>
            <a:pPr marL="0" indent="0" algn="ctr">
              <a:buNone/>
            </a:pPr>
            <a:r>
              <a:rPr lang="en-US" sz="2800" b="1" dirty="0" smtClean="0">
                <a:solidFill>
                  <a:schemeClr val="bg1"/>
                </a:solidFill>
              </a:rPr>
              <a:t>Important</a:t>
            </a:r>
          </a:p>
          <a:p>
            <a:pPr marL="0" indent="0" algn="ctr">
              <a:buNone/>
            </a:pPr>
            <a:endParaRPr lang="en-US" sz="2800" b="1" dirty="0" smtClean="0">
              <a:solidFill>
                <a:schemeClr val="bg1"/>
              </a:solidFill>
            </a:endParaRPr>
          </a:p>
          <a:p>
            <a:pPr marL="0" indent="0" algn="just">
              <a:buNone/>
            </a:pPr>
            <a:r>
              <a:rPr lang="en-US" dirty="0" smtClean="0">
                <a:solidFill>
                  <a:schemeClr val="bg1"/>
                </a:solidFill>
              </a:rPr>
              <a:t>Now </a:t>
            </a:r>
            <a:r>
              <a:rPr lang="en-US" dirty="0">
                <a:solidFill>
                  <a:schemeClr val="bg1"/>
                </a:solidFill>
              </a:rPr>
              <a:t>if we want to continue the </a:t>
            </a:r>
            <a:r>
              <a:rPr lang="en-US" dirty="0" smtClean="0">
                <a:solidFill>
                  <a:schemeClr val="bg1"/>
                </a:solidFill>
              </a:rPr>
              <a:t>program with </a:t>
            </a:r>
            <a:r>
              <a:rPr lang="en-US" dirty="0">
                <a:solidFill>
                  <a:schemeClr val="bg1"/>
                </a:solidFill>
              </a:rPr>
              <a:t>the remaining code, then we should </a:t>
            </a:r>
            <a:r>
              <a:rPr lang="en-US" dirty="0" smtClean="0">
                <a:solidFill>
                  <a:schemeClr val="bg1"/>
                </a:solidFill>
              </a:rPr>
              <a:t>place </a:t>
            </a:r>
            <a:r>
              <a:rPr lang="en-US" dirty="0">
                <a:solidFill>
                  <a:schemeClr val="bg1"/>
                </a:solidFill>
              </a:rPr>
              <a:t>the </a:t>
            </a:r>
            <a:r>
              <a:rPr lang="en-US" dirty="0" smtClean="0">
                <a:solidFill>
                  <a:schemeClr val="bg1"/>
                </a:solidFill>
              </a:rPr>
              <a:t>part of </a:t>
            </a:r>
            <a:r>
              <a:rPr lang="en-US" dirty="0">
                <a:solidFill>
                  <a:schemeClr val="bg1"/>
                </a:solidFill>
              </a:rPr>
              <a:t>the program which generate the </a:t>
            </a:r>
            <a:r>
              <a:rPr lang="en-US" dirty="0" smtClean="0">
                <a:solidFill>
                  <a:schemeClr val="bg1"/>
                </a:solidFill>
              </a:rPr>
              <a:t>error in </a:t>
            </a:r>
            <a:r>
              <a:rPr lang="en-US" dirty="0">
                <a:solidFill>
                  <a:schemeClr val="bg1"/>
                </a:solidFill>
              </a:rPr>
              <a:t>the </a:t>
            </a:r>
            <a:r>
              <a:rPr lang="en-US" b="1" dirty="0">
                <a:solidFill>
                  <a:schemeClr val="bg1"/>
                </a:solidFill>
              </a:rPr>
              <a:t>try</a:t>
            </a:r>
            <a:r>
              <a:rPr lang="en-US" b="1" dirty="0" smtClean="0">
                <a:solidFill>
                  <a:schemeClr val="bg1"/>
                </a:solidFill>
              </a:rPr>
              <a:t>{ }</a:t>
            </a:r>
            <a:r>
              <a:rPr lang="en-US" dirty="0" smtClean="0">
                <a:solidFill>
                  <a:schemeClr val="bg1"/>
                </a:solidFill>
              </a:rPr>
              <a:t> block </a:t>
            </a:r>
            <a:r>
              <a:rPr lang="en-US" dirty="0">
                <a:solidFill>
                  <a:schemeClr val="bg1"/>
                </a:solidFill>
              </a:rPr>
              <a:t>and </a:t>
            </a:r>
            <a:r>
              <a:rPr lang="en-US" b="1" dirty="0">
                <a:solidFill>
                  <a:schemeClr val="bg1"/>
                </a:solidFill>
              </a:rPr>
              <a:t>catch</a:t>
            </a:r>
            <a:r>
              <a:rPr lang="en-US" dirty="0">
                <a:solidFill>
                  <a:schemeClr val="bg1"/>
                </a:solidFill>
              </a:rPr>
              <a:t> the errors using </a:t>
            </a:r>
            <a:r>
              <a:rPr lang="en-US" b="1" dirty="0">
                <a:solidFill>
                  <a:schemeClr val="bg1"/>
                </a:solidFill>
              </a:rPr>
              <a:t>catch()</a:t>
            </a:r>
            <a:r>
              <a:rPr lang="en-US" dirty="0">
                <a:solidFill>
                  <a:schemeClr val="bg1"/>
                </a:solidFill>
              </a:rPr>
              <a:t> block. Exception turns the direction of </a:t>
            </a:r>
            <a:r>
              <a:rPr lang="en-US" dirty="0" smtClean="0">
                <a:solidFill>
                  <a:schemeClr val="bg1"/>
                </a:solidFill>
              </a:rPr>
              <a:t>normal flow </a:t>
            </a:r>
            <a:r>
              <a:rPr lang="en-US" dirty="0">
                <a:solidFill>
                  <a:schemeClr val="bg1"/>
                </a:solidFill>
              </a:rPr>
              <a:t>of the program control and send to the </a:t>
            </a:r>
            <a:r>
              <a:rPr lang="en-US" dirty="0" smtClean="0">
                <a:solidFill>
                  <a:schemeClr val="bg1"/>
                </a:solidFill>
              </a:rPr>
              <a:t>related </a:t>
            </a:r>
            <a:r>
              <a:rPr lang="en-US" b="1" dirty="0" smtClean="0">
                <a:solidFill>
                  <a:schemeClr val="bg1"/>
                </a:solidFill>
              </a:rPr>
              <a:t>catch</a:t>
            </a:r>
            <a:r>
              <a:rPr lang="en-US" b="1" dirty="0">
                <a:solidFill>
                  <a:schemeClr val="bg1"/>
                </a:solidFill>
              </a:rPr>
              <a:t>()</a:t>
            </a:r>
            <a:r>
              <a:rPr lang="en-US" dirty="0">
                <a:solidFill>
                  <a:schemeClr val="bg1"/>
                </a:solidFill>
              </a:rPr>
              <a:t> block and should display error message </a:t>
            </a:r>
            <a:r>
              <a:rPr lang="en-US" dirty="0" smtClean="0">
                <a:solidFill>
                  <a:schemeClr val="bg1"/>
                </a:solidFill>
              </a:rPr>
              <a:t>for taking </a:t>
            </a:r>
            <a:r>
              <a:rPr lang="en-US" dirty="0">
                <a:solidFill>
                  <a:schemeClr val="bg1"/>
                </a:solidFill>
              </a:rPr>
              <a:t>proper action. This process is known as</a:t>
            </a:r>
            <a:r>
              <a:rPr lang="en-US" dirty="0" smtClean="0">
                <a:solidFill>
                  <a:schemeClr val="bg1"/>
                </a:solidFill>
              </a:rPr>
              <a:t>. ”</a:t>
            </a:r>
            <a:r>
              <a:rPr lang="en-US" dirty="0">
                <a:solidFill>
                  <a:schemeClr val="bg1"/>
                </a:solidFill>
              </a:rPr>
              <a:t>Exception handling </a:t>
            </a:r>
          </a:p>
        </p:txBody>
      </p:sp>
    </p:spTree>
    <p:extLst>
      <p:ext uri="{BB962C8B-B14F-4D97-AF65-F5344CB8AC3E}">
        <p14:creationId xmlns:p14="http://schemas.microsoft.com/office/powerpoint/2010/main" val="3468082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580529"/>
          </a:xfrm>
        </p:spPr>
        <p:txBody>
          <a:bodyPr>
            <a:normAutofit/>
          </a:bodyPr>
          <a:lstStyle/>
          <a:p>
            <a:pPr marL="0" indent="0" algn="ctr">
              <a:buNone/>
            </a:pPr>
            <a:r>
              <a:rPr lang="en-US" sz="4100" b="1" dirty="0" smtClean="0">
                <a:solidFill>
                  <a:schemeClr val="bg1"/>
                </a:solidFill>
              </a:rPr>
              <a:t>Syntax</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block of code to monitor for </a:t>
            </a:r>
            <a:r>
              <a:rPr lang="en-US" dirty="0" smtClean="0">
                <a:solidFill>
                  <a:schemeClr val="tx1"/>
                </a:solidFill>
              </a:rPr>
              <a:t>errors</a:t>
            </a:r>
          </a:p>
          <a:p>
            <a:pPr marL="0" indent="0">
              <a:buNone/>
            </a:pPr>
            <a:r>
              <a:rPr lang="en-US" dirty="0" smtClean="0">
                <a:solidFill>
                  <a:schemeClr val="tx1"/>
                </a:solidFill>
              </a:rPr>
              <a:t>}</a:t>
            </a:r>
          </a:p>
          <a:p>
            <a:pPr marL="0" indent="0">
              <a:buNone/>
            </a:pPr>
            <a:r>
              <a:rPr lang="en-US" dirty="0" smtClean="0">
                <a:solidFill>
                  <a:schemeClr val="tx1"/>
                </a:solidFill>
              </a:rPr>
              <a:t>catch </a:t>
            </a:r>
            <a:r>
              <a:rPr lang="en-US" dirty="0">
                <a:solidFill>
                  <a:schemeClr val="tx1"/>
                </a:solidFill>
              </a:rPr>
              <a:t>(ExceptionType1 e1)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 exception handler for ExceptionType1</a:t>
            </a:r>
            <a:r>
              <a:rPr lang="en-US" dirty="0" smtClean="0">
                <a:solidFill>
                  <a:schemeClr val="tx1"/>
                </a:solidFill>
              </a:rPr>
              <a:t>}</a:t>
            </a:r>
          </a:p>
          <a:p>
            <a:pPr marL="0" indent="0">
              <a:buNone/>
            </a:pPr>
            <a:r>
              <a:rPr lang="en-US" dirty="0" smtClean="0">
                <a:solidFill>
                  <a:schemeClr val="tx1"/>
                </a:solidFill>
              </a:rPr>
              <a:t>catch </a:t>
            </a:r>
            <a:r>
              <a:rPr lang="en-US" dirty="0">
                <a:solidFill>
                  <a:schemeClr val="tx1"/>
                </a:solidFill>
              </a:rPr>
              <a:t>(ExceptionType2 e2)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 exception handler for ExceptionType2}// </a:t>
            </a:r>
            <a:r>
              <a:rPr lang="en-US" dirty="0" smtClean="0">
                <a:solidFill>
                  <a:schemeClr val="tx1"/>
                </a:solidFill>
              </a:rPr>
              <a:t>...</a:t>
            </a:r>
          </a:p>
          <a:p>
            <a:pPr marL="0" indent="0">
              <a:buNone/>
            </a:pPr>
            <a:r>
              <a:rPr lang="en-US" dirty="0" smtClean="0">
                <a:solidFill>
                  <a:schemeClr val="tx1"/>
                </a:solidFill>
              </a:rPr>
              <a:t>finally </a:t>
            </a:r>
            <a:r>
              <a:rPr lang="en-US" dirty="0">
                <a:solidFill>
                  <a:schemeClr val="tx1"/>
                </a:solidFill>
              </a:rPr>
              <a:t>{ // block of code to be executed before try </a:t>
            </a:r>
            <a:r>
              <a:rPr lang="en-US" dirty="0" err="1">
                <a:solidFill>
                  <a:schemeClr val="tx1"/>
                </a:solidFill>
              </a:rPr>
              <a:t>blockends</a:t>
            </a:r>
            <a:r>
              <a:rPr lang="en-US" dirty="0">
                <a:solidFill>
                  <a:schemeClr val="tx1"/>
                </a:solidFill>
              </a:rPr>
              <a:t>} </a:t>
            </a:r>
          </a:p>
        </p:txBody>
      </p:sp>
    </p:spTree>
    <p:extLst>
      <p:ext uri="{BB962C8B-B14F-4D97-AF65-F5344CB8AC3E}">
        <p14:creationId xmlns:p14="http://schemas.microsoft.com/office/powerpoint/2010/main" val="4209901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195047"/>
          </a:xfrm>
        </p:spPr>
        <p:txBody>
          <a:bodyPr>
            <a:normAutofit fontScale="92500"/>
          </a:bodyPr>
          <a:lstStyle/>
          <a:p>
            <a:pPr marL="0" indent="0" algn="ctr">
              <a:buNone/>
            </a:pPr>
            <a:r>
              <a:rPr lang="en-US" sz="3000" b="1" dirty="0" smtClean="0">
                <a:solidFill>
                  <a:schemeClr val="bg1"/>
                </a:solidFill>
              </a:rPr>
              <a:t>Examples </a:t>
            </a:r>
          </a:p>
          <a:p>
            <a:r>
              <a:rPr lang="en-US" dirty="0" smtClean="0">
                <a:solidFill>
                  <a:schemeClr val="bg1"/>
                </a:solidFill>
              </a:rPr>
              <a:t>Exception </a:t>
            </a:r>
            <a:r>
              <a:rPr lang="en-US" dirty="0">
                <a:solidFill>
                  <a:schemeClr val="bg1"/>
                </a:solidFill>
              </a:rPr>
              <a:t>Meaning Arithmetic error, such </a:t>
            </a:r>
            <a:r>
              <a:rPr lang="en-US" dirty="0" smtClean="0">
                <a:solidFill>
                  <a:schemeClr val="bg1"/>
                </a:solidFill>
              </a:rPr>
              <a:t>as </a:t>
            </a:r>
            <a:r>
              <a:rPr lang="en-US" dirty="0" err="1" smtClean="0">
                <a:solidFill>
                  <a:schemeClr val="bg1"/>
                </a:solidFill>
              </a:rPr>
              <a:t>ArithmeticException</a:t>
            </a:r>
            <a:r>
              <a:rPr lang="en-US" dirty="0" smtClean="0">
                <a:solidFill>
                  <a:schemeClr val="bg1"/>
                </a:solidFill>
              </a:rPr>
              <a:t> </a:t>
            </a:r>
            <a:r>
              <a:rPr lang="en-US" dirty="0">
                <a:solidFill>
                  <a:schemeClr val="bg1"/>
                </a:solidFill>
              </a:rPr>
              <a:t>divide-by-zero</a:t>
            </a:r>
            <a:r>
              <a:rPr lang="en-US" dirty="0" smtClean="0">
                <a:solidFill>
                  <a:schemeClr val="bg1"/>
                </a:solidFill>
              </a:rPr>
              <a:t>. </a:t>
            </a:r>
          </a:p>
          <a:p>
            <a:r>
              <a:rPr lang="en-US" dirty="0" err="1" smtClean="0">
                <a:solidFill>
                  <a:schemeClr val="bg1"/>
                </a:solidFill>
              </a:rPr>
              <a:t>ArrayIndexOutOfBoundsExcept</a:t>
            </a:r>
            <a:r>
              <a:rPr lang="en-US" dirty="0" smtClean="0">
                <a:solidFill>
                  <a:schemeClr val="bg1"/>
                </a:solidFill>
              </a:rPr>
              <a:t> </a:t>
            </a:r>
            <a:r>
              <a:rPr lang="en-US" dirty="0">
                <a:solidFill>
                  <a:schemeClr val="bg1"/>
                </a:solidFill>
              </a:rPr>
              <a:t>Array index is out-of-</a:t>
            </a:r>
            <a:r>
              <a:rPr lang="en-US" dirty="0" err="1">
                <a:solidFill>
                  <a:schemeClr val="bg1"/>
                </a:solidFill>
              </a:rPr>
              <a:t>bounds.ion</a:t>
            </a:r>
            <a:r>
              <a:rPr lang="en-US" dirty="0">
                <a:solidFill>
                  <a:schemeClr val="bg1"/>
                </a:solidFill>
              </a:rPr>
              <a:t> Assignment to an array element of </a:t>
            </a:r>
            <a:r>
              <a:rPr lang="en-US" dirty="0" err="1">
                <a:solidFill>
                  <a:schemeClr val="bg1"/>
                </a:solidFill>
              </a:rPr>
              <a:t>anArrayStoreException</a:t>
            </a:r>
            <a:r>
              <a:rPr lang="en-US" dirty="0">
                <a:solidFill>
                  <a:schemeClr val="bg1"/>
                </a:solidFill>
              </a:rPr>
              <a:t> incompatible type</a:t>
            </a:r>
            <a:r>
              <a:rPr lang="en-US" dirty="0" smtClean="0">
                <a:solidFill>
                  <a:schemeClr val="bg1"/>
                </a:solidFill>
              </a:rPr>
              <a:t>.</a:t>
            </a:r>
          </a:p>
          <a:p>
            <a:r>
              <a:rPr lang="en-US" dirty="0">
                <a:solidFill>
                  <a:schemeClr val="bg1"/>
                </a:solidFill>
              </a:rPr>
              <a:t>if a file is to be opened, but the file cannot be found, an exception occurs. These exceptions cannot simply be ignored at the time of compilation. Java’s Checked Exceptions Defined in </a:t>
            </a:r>
            <a:r>
              <a:rPr lang="en-US" dirty="0" err="1">
                <a:solidFill>
                  <a:schemeClr val="bg1"/>
                </a:solidFill>
              </a:rPr>
              <a:t>java.lang</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err="1">
                <a:solidFill>
                  <a:schemeClr val="bg1"/>
                </a:solidFill>
              </a:rPr>
              <a:t>NegativeArraySizeException</a:t>
            </a:r>
            <a:r>
              <a:rPr lang="en-US" dirty="0">
                <a:solidFill>
                  <a:schemeClr val="bg1"/>
                </a:solidFill>
              </a:rPr>
              <a:t> Array created with a negative size. </a:t>
            </a:r>
          </a:p>
          <a:p>
            <a:r>
              <a:rPr lang="en-US" dirty="0" err="1">
                <a:solidFill>
                  <a:schemeClr val="bg1"/>
                </a:solidFill>
              </a:rPr>
              <a:t>NullPointerException</a:t>
            </a:r>
            <a:r>
              <a:rPr lang="en-US" dirty="0">
                <a:solidFill>
                  <a:schemeClr val="bg1"/>
                </a:solidFill>
              </a:rPr>
              <a:t> Invalid use of a null reference. Invalid conversion of a string to a </a:t>
            </a:r>
            <a:r>
              <a:rPr lang="en-US" dirty="0" err="1">
                <a:solidFill>
                  <a:schemeClr val="bg1"/>
                </a:solidFill>
              </a:rPr>
              <a:t>NumberFormatException</a:t>
            </a:r>
            <a:r>
              <a:rPr lang="en-US" dirty="0">
                <a:solidFill>
                  <a:schemeClr val="bg1"/>
                </a:solidFill>
              </a:rPr>
              <a:t> numeric format. </a:t>
            </a:r>
          </a:p>
          <a:p>
            <a:r>
              <a:rPr lang="en-US" dirty="0" err="1">
                <a:solidFill>
                  <a:schemeClr val="bg1"/>
                </a:solidFill>
              </a:rPr>
              <a:t>SecurityException</a:t>
            </a:r>
            <a:r>
              <a:rPr lang="en-US" dirty="0">
                <a:solidFill>
                  <a:schemeClr val="bg1"/>
                </a:solidFill>
              </a:rPr>
              <a:t> Attempt to violate security. Attempt to index outside the bounds of </a:t>
            </a:r>
            <a:r>
              <a:rPr lang="en-US" dirty="0" err="1">
                <a:solidFill>
                  <a:schemeClr val="bg1"/>
                </a:solidFill>
              </a:rPr>
              <a:t>StringIndexOutOfBounds</a:t>
            </a:r>
            <a:r>
              <a:rPr lang="en-US" dirty="0">
                <a:solidFill>
                  <a:schemeClr val="bg1"/>
                </a:solidFill>
              </a:rPr>
              <a:t> a string. </a:t>
            </a:r>
          </a:p>
        </p:txBody>
      </p:sp>
    </p:spTree>
    <p:extLst>
      <p:ext uri="{BB962C8B-B14F-4D97-AF65-F5344CB8AC3E}">
        <p14:creationId xmlns:p14="http://schemas.microsoft.com/office/powerpoint/2010/main" val="120510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a:t>Try And </a:t>
            </a:r>
            <a:r>
              <a:rPr lang="en-US" sz="6000" dirty="0" smtClean="0"/>
              <a:t>Catch</a:t>
            </a:r>
          </a:p>
          <a:p>
            <a:pPr marL="0" indent="0" algn="ctr">
              <a:buNone/>
            </a:pPr>
            <a:r>
              <a:rPr lang="en-US" sz="6000" dirty="0" smtClean="0"/>
              <a:t>(Programs)</a:t>
            </a:r>
            <a:endParaRPr lang="en-US" sz="6000" dirty="0"/>
          </a:p>
        </p:txBody>
      </p:sp>
    </p:spTree>
    <p:extLst>
      <p:ext uri="{BB962C8B-B14F-4D97-AF65-F5344CB8AC3E}">
        <p14:creationId xmlns:p14="http://schemas.microsoft.com/office/powerpoint/2010/main" val="21284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792</TotalTime>
  <Words>1212</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Century Gothic</vt:lpstr>
      <vt:lpstr>Wingdings 3</vt:lpstr>
      <vt:lpstr>Slice</vt:lpstr>
      <vt:lpstr>PowerPoint Presentation</vt:lpstr>
      <vt:lpstr>Exception is a run-time error which arises during the execution of java program.  The term exception in java stands for an “exceptional event”.   So Exceptions are nothing but some abnormal and typically an event or conditions that arise during the execution which may interrupt the normal flow of program.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is a run-time error which arises duringthe execution of java program. The term exceptionin java stands for an “exceptional event”. So Exceptions are nothing but some abnormaland typically an event or conditions that ariseduring the execution which may interrupt thenormal flow of program. An exception can occur for many differentreasons, including the following</dc:title>
  <dc:creator>taimur sajjad</dc:creator>
  <cp:lastModifiedBy>Usman Ali</cp:lastModifiedBy>
  <cp:revision>65</cp:revision>
  <dcterms:created xsi:type="dcterms:W3CDTF">2014-05-30T06:03:38Z</dcterms:created>
  <dcterms:modified xsi:type="dcterms:W3CDTF">2018-04-12T05:56:00Z</dcterms:modified>
</cp:coreProperties>
</file>