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60" r:id="rId3"/>
    <p:sldId id="337" r:id="rId4"/>
    <p:sldId id="261" r:id="rId5"/>
    <p:sldId id="267" r:id="rId6"/>
    <p:sldId id="293" r:id="rId7"/>
    <p:sldId id="294" r:id="rId8"/>
    <p:sldId id="295" r:id="rId9"/>
    <p:sldId id="296" r:id="rId10"/>
    <p:sldId id="297" r:id="rId11"/>
    <p:sldId id="325" r:id="rId12"/>
    <p:sldId id="327" r:id="rId13"/>
    <p:sldId id="298" r:id="rId14"/>
    <p:sldId id="299" r:id="rId15"/>
    <p:sldId id="300" r:id="rId16"/>
    <p:sldId id="326" r:id="rId17"/>
    <p:sldId id="328" r:id="rId18"/>
    <p:sldId id="329" r:id="rId19"/>
    <p:sldId id="330" r:id="rId20"/>
    <p:sldId id="331" r:id="rId21"/>
    <p:sldId id="306" r:id="rId22"/>
    <p:sldId id="307" r:id="rId23"/>
    <p:sldId id="308" r:id="rId24"/>
    <p:sldId id="332" r:id="rId25"/>
    <p:sldId id="333" r:id="rId26"/>
    <p:sldId id="334" r:id="rId27"/>
    <p:sldId id="310" r:id="rId28"/>
    <p:sldId id="311" r:id="rId29"/>
    <p:sldId id="312" r:id="rId30"/>
    <p:sldId id="336" r:id="rId31"/>
    <p:sldId id="33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CDA3-0267-8645-A88F-8E5BFF3E73B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5790-84C7-4440-B45C-8C9C5DD3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F6314011-6690-924B-B2E6-89D721E0BB0B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  <p:sp>
        <p:nvSpPr>
          <p:cNvPr id="46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2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BB69B5AA-03DF-8F46-832A-EF2F29301938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A4BCF103-F547-FE4D-85A9-DB986CAC9CFB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674FC277-0B37-D949-A880-29E150952FF7}" type="slidenum">
              <a:rPr lang="en-US">
                <a:latin typeface="Calibri" charset="0"/>
              </a:rPr>
              <a:pPr/>
              <a:t>10</a:t>
            </a:fld>
            <a:endParaRPr lang="en-US">
              <a:latin typeface="Calibri" charset="0"/>
            </a:endParaRPr>
          </a:p>
        </p:txBody>
      </p:sp>
      <p:sp>
        <p:nvSpPr>
          <p:cNvPr id="474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4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69DAC8-0399-9044-BBBD-35EA81F72A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0DA01FD-EFCD-894B-9E62-B1FFDBD65E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/>
          <p:cNvSpPr txBox="1">
            <a:spLocks noChangeArrowheads="1"/>
          </p:cNvSpPr>
          <p:nvPr/>
        </p:nvSpPr>
        <p:spPr bwMode="auto">
          <a:xfrm>
            <a:off x="133672" y="204415"/>
            <a:ext cx="875551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endParaRPr lang="en-US" sz="13800" dirty="0" smtClean="0">
              <a:latin typeface="Colonna MT" charset="0"/>
            </a:endParaRPr>
          </a:p>
          <a:p>
            <a:r>
              <a:rPr lang="en-US" sz="13800" dirty="0" smtClean="0">
                <a:latin typeface="Colonna MT" charset="0"/>
              </a:rPr>
              <a:t>Inheritance</a:t>
            </a:r>
            <a:endParaRPr lang="en-US" sz="13800" dirty="0">
              <a:latin typeface="Colonna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1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The </a:t>
            </a:r>
            <a:r>
              <a:rPr>
                <a:latin typeface="Courier New" pitchFamily="49" charset="0"/>
                <a:ea typeface="+mj-ea"/>
              </a:rPr>
              <a:t>protected</a:t>
            </a:r>
            <a:r>
              <a:rPr>
                <a:ea typeface="+mj-ea"/>
              </a:rPr>
              <a:t> Modifier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93025" cy="2133600"/>
          </a:xfrm>
        </p:spPr>
        <p:txBody>
          <a:bodyPr lIns="92075" tIns="46038" rIns="92075" bIns="46038"/>
          <a:lstStyle/>
          <a:p>
            <a:r>
              <a:rPr lang="en-US" sz="2000">
                <a:latin typeface="Constantia" charset="0"/>
              </a:rPr>
              <a:t>The </a:t>
            </a:r>
            <a:r>
              <a:rPr lang="en-US" sz="2000">
                <a:latin typeface="Courier New" charset="0"/>
              </a:rPr>
              <a:t>protected</a:t>
            </a:r>
            <a:r>
              <a:rPr lang="en-US" sz="2000">
                <a:latin typeface="Constantia" charset="0"/>
              </a:rPr>
              <a:t> visibility modifier allows a member of a base class to be accessed in the child</a:t>
            </a:r>
          </a:p>
          <a:p>
            <a:pPr lvl="1"/>
            <a:r>
              <a:rPr lang="en-US" sz="2000">
                <a:latin typeface="Courier New" charset="0"/>
              </a:rPr>
              <a:t>protected</a:t>
            </a:r>
            <a:r>
              <a:rPr lang="en-US" sz="2000">
                <a:latin typeface="Constantia" charset="0"/>
              </a:rPr>
              <a:t> visibility provides more encapsulation than </a:t>
            </a:r>
            <a:r>
              <a:rPr lang="en-US" sz="2000">
                <a:latin typeface="Courier New" charset="0"/>
              </a:rPr>
              <a:t>public</a:t>
            </a:r>
            <a:r>
              <a:rPr lang="en-US" sz="2000">
                <a:latin typeface="Constantia" charset="0"/>
              </a:rPr>
              <a:t> does</a:t>
            </a:r>
          </a:p>
          <a:p>
            <a:pPr lvl="1"/>
            <a:r>
              <a:rPr lang="en-US" sz="2000">
                <a:latin typeface="Courier New" charset="0"/>
              </a:rPr>
              <a:t>protected</a:t>
            </a:r>
            <a:r>
              <a:rPr lang="en-US" sz="2000">
                <a:latin typeface="Constantia" charset="0"/>
              </a:rPr>
              <a:t> visibility is not as tightly encapsulated as </a:t>
            </a:r>
            <a:r>
              <a:rPr lang="en-US" sz="2000">
                <a:latin typeface="Courier New" charset="0"/>
              </a:rPr>
              <a:t>private</a:t>
            </a:r>
            <a:r>
              <a:rPr lang="en-US" sz="2000">
                <a:latin typeface="Constantia" charset="0"/>
              </a:rPr>
              <a:t> visibility</a:t>
            </a:r>
          </a:p>
        </p:txBody>
      </p:sp>
      <p:sp>
        <p:nvSpPr>
          <p:cNvPr id="1607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6.3</a:t>
            </a:r>
          </a:p>
        </p:txBody>
      </p:sp>
      <p:grpSp>
        <p:nvGrpSpPr>
          <p:cNvPr id="160773" name="Group 4"/>
          <p:cNvGrpSpPr>
            <a:grpSpLocks/>
          </p:cNvGrpSpPr>
          <p:nvPr/>
        </p:nvGrpSpPr>
        <p:grpSpPr bwMode="auto">
          <a:xfrm>
            <a:off x="5257800" y="3810000"/>
            <a:ext cx="3352800" cy="990600"/>
            <a:chOff x="3312" y="2640"/>
            <a:chExt cx="1920" cy="576"/>
          </a:xfrm>
        </p:grpSpPr>
        <p:sp>
          <p:nvSpPr>
            <p:cNvPr id="160779" name="Rectangle 5"/>
            <p:cNvSpPr>
              <a:spLocks noChangeArrowheads="1"/>
            </p:cNvSpPr>
            <p:nvPr/>
          </p:nvSpPr>
          <p:spPr bwMode="auto">
            <a:xfrm>
              <a:off x="3312" y="2640"/>
              <a:ext cx="1920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Book</a:t>
              </a:r>
            </a:p>
          </p:txBody>
        </p:sp>
        <p:sp>
          <p:nvSpPr>
            <p:cNvPr id="160780" name="Rectangle 6"/>
            <p:cNvSpPr>
              <a:spLocks noChangeArrowheads="1"/>
            </p:cNvSpPr>
            <p:nvPr/>
          </p:nvSpPr>
          <p:spPr bwMode="auto">
            <a:xfrm>
              <a:off x="3312" y="2788"/>
              <a:ext cx="1920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protected int pages</a:t>
              </a:r>
            </a:p>
          </p:txBody>
        </p:sp>
        <p:sp>
          <p:nvSpPr>
            <p:cNvPr id="160781" name="Rectangle 7"/>
            <p:cNvSpPr>
              <a:spLocks noChangeArrowheads="1"/>
            </p:cNvSpPr>
            <p:nvPr/>
          </p:nvSpPr>
          <p:spPr bwMode="auto">
            <a:xfrm>
              <a:off x="3312" y="2936"/>
              <a:ext cx="19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+ getPages() : int</a:t>
              </a:r>
            </a:p>
            <a:p>
              <a:r>
                <a:rPr lang="en-US">
                  <a:latin typeface="Times New Roman" charset="0"/>
                </a:rPr>
                <a:t>+ setPages(): void</a:t>
              </a:r>
            </a:p>
          </p:txBody>
        </p:sp>
      </p:grpSp>
      <p:sp>
        <p:nvSpPr>
          <p:cNvPr id="160774" name="Rectangle 8"/>
          <p:cNvSpPr>
            <a:spLocks noChangeArrowheads="1"/>
          </p:cNvSpPr>
          <p:nvPr/>
        </p:nvSpPr>
        <p:spPr bwMode="auto">
          <a:xfrm>
            <a:off x="5257800" y="5222875"/>
            <a:ext cx="3352800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imes New Roman" charset="0"/>
              </a:rPr>
              <a:t>Dictionary</a:t>
            </a:r>
          </a:p>
        </p:txBody>
      </p:sp>
      <p:sp>
        <p:nvSpPr>
          <p:cNvPr id="160775" name="Rectangle 9"/>
          <p:cNvSpPr>
            <a:spLocks noChangeArrowheads="1"/>
          </p:cNvSpPr>
          <p:nvPr/>
        </p:nvSpPr>
        <p:spPr bwMode="auto">
          <a:xfrm>
            <a:off x="5257800" y="5449888"/>
            <a:ext cx="3352800" cy="227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60776" name="Rectangle 10"/>
          <p:cNvSpPr>
            <a:spLocks noChangeArrowheads="1"/>
          </p:cNvSpPr>
          <p:nvPr/>
        </p:nvSpPr>
        <p:spPr bwMode="auto">
          <a:xfrm>
            <a:off x="5257800" y="5676900"/>
            <a:ext cx="3352800" cy="87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+ getDefinitions() : int</a:t>
            </a:r>
          </a:p>
          <a:p>
            <a:r>
              <a:rPr lang="en-US">
                <a:latin typeface="Times New Roman" charset="0"/>
              </a:rPr>
              <a:t>+ setDefinitions():  void</a:t>
            </a:r>
          </a:p>
          <a:p>
            <a:r>
              <a:rPr lang="en-US">
                <a:latin typeface="Times New Roman" charset="0"/>
              </a:rPr>
              <a:t>+ computeRatios() : double </a:t>
            </a:r>
          </a:p>
        </p:txBody>
      </p:sp>
      <p:sp>
        <p:nvSpPr>
          <p:cNvPr id="160777" name="Line 11"/>
          <p:cNvSpPr>
            <a:spLocks noChangeShapeType="1"/>
          </p:cNvSpPr>
          <p:nvPr/>
        </p:nvSpPr>
        <p:spPr bwMode="auto">
          <a:xfrm flipV="1">
            <a:off x="6781800" y="4751388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8" name="AutoShape 12"/>
          <p:cNvSpPr>
            <a:spLocks noChangeArrowheads="1"/>
          </p:cNvSpPr>
          <p:nvPr/>
        </p:nvSpPr>
        <p:spPr bwMode="auto">
          <a:xfrm>
            <a:off x="6629400" y="4751388"/>
            <a:ext cx="304800" cy="2365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611225"/>
            <a:ext cx="8042276" cy="3332376"/>
          </a:xfrm>
        </p:spPr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364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>
                <a:ea typeface="+mj-ea"/>
              </a:rPr>
              <a:t>1</a:t>
            </a:r>
            <a:r>
              <a:rPr sz="3200" dirty="0">
                <a:ea typeface="+mj-ea"/>
              </a:rPr>
              <a:t/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93889"/>
            <a:ext cx="7769225" cy="5348124"/>
          </a:xfrm>
        </p:spPr>
        <p:txBody>
          <a:bodyPr>
            <a:no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public class </a:t>
            </a:r>
            <a:r>
              <a:rPr lang="en-US" sz="1600" dirty="0" err="1"/>
              <a:t>Inherit_Single</a:t>
            </a:r>
            <a:r>
              <a:rPr lang="en-US" sz="1600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protected </a:t>
            </a:r>
            <a:r>
              <a:rPr lang="en-US" sz="1600" dirty="0"/>
              <a:t>String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Inherit_Single</a:t>
            </a:r>
            <a:r>
              <a:rPr lang="en-US" sz="1600" dirty="0" smtClean="0"/>
              <a:t>()  {</a:t>
            </a:r>
            <a:r>
              <a:rPr lang="en-US" sz="1600" dirty="0" err="1" smtClean="0"/>
              <a:t>str</a:t>
            </a:r>
            <a:r>
              <a:rPr lang="en-US" sz="1600" dirty="0" smtClean="0"/>
              <a:t> </a:t>
            </a:r>
            <a:r>
              <a:rPr lang="en-US" sz="1600" dirty="0"/>
              <a:t>= "Java </a:t>
            </a:r>
            <a:r>
              <a:rPr lang="en-US" sz="1600" dirty="0" smtClean="0"/>
              <a:t>";}}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SubClass</a:t>
            </a:r>
            <a:r>
              <a:rPr lang="en-US" sz="1600" dirty="0" smtClean="0"/>
              <a:t> </a:t>
            </a:r>
            <a:r>
              <a:rPr lang="en-US" sz="1600" dirty="0"/>
              <a:t>extends </a:t>
            </a:r>
            <a:r>
              <a:rPr lang="en-US" sz="1600" dirty="0" err="1"/>
              <a:t>Inherit_Single</a:t>
            </a:r>
            <a:r>
              <a:rPr lang="en-US" sz="1600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SubClass</a:t>
            </a:r>
            <a:r>
              <a:rPr lang="en-US" sz="1600" dirty="0"/>
              <a:t>()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str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str.concat</a:t>
            </a:r>
            <a:r>
              <a:rPr lang="en-US" sz="1600" dirty="0"/>
              <a:t>("World </a:t>
            </a:r>
            <a:r>
              <a:rPr lang="en-US" sz="1600" dirty="0" smtClean="0"/>
              <a:t>!!!");}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void </a:t>
            </a:r>
            <a:r>
              <a:rPr lang="en-US" sz="1600" dirty="0"/>
              <a:t>display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);}}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           class </a:t>
            </a:r>
            <a:r>
              <a:rPr lang="en-US" sz="1600" dirty="0" err="1"/>
              <a:t>MainClass</a:t>
            </a:r>
            <a:r>
              <a:rPr lang="en-US" sz="1600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static </a:t>
            </a:r>
            <a:r>
              <a:rPr lang="en-US" sz="1600" dirty="0"/>
              <a:t>void main (String </a:t>
            </a:r>
            <a:r>
              <a:rPr lang="en-US" sz="1600" dirty="0" err="1"/>
              <a:t>args</a:t>
            </a:r>
            <a:r>
              <a:rPr lang="en-US" sz="1600" dirty="0"/>
              <a:t>[]){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SubClass</a:t>
            </a:r>
            <a:r>
              <a:rPr lang="en-US" sz="1600" dirty="0"/>
              <a:t> </a:t>
            </a:r>
            <a:r>
              <a:rPr lang="en-US" sz="1600" dirty="0" err="1"/>
              <a:t>obj</a:t>
            </a:r>
            <a:r>
              <a:rPr lang="en-US" sz="1600" dirty="0"/>
              <a:t> = new </a:t>
            </a:r>
            <a:r>
              <a:rPr lang="en-US" sz="1600" dirty="0" err="1"/>
              <a:t>SubClass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obj.display</a:t>
            </a:r>
            <a:r>
              <a:rPr lang="en-US" sz="1600" dirty="0" smtClean="0"/>
              <a:t>();}}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	</a:t>
            </a: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</a:rPr>
              <a:t>L 6.6</a:t>
            </a:r>
          </a:p>
        </p:txBody>
      </p:sp>
    </p:spTree>
    <p:extLst>
      <p:ext uri="{BB962C8B-B14F-4D97-AF65-F5344CB8AC3E}">
        <p14:creationId xmlns:p14="http://schemas.microsoft.com/office/powerpoint/2010/main" val="815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ea typeface="+mj-ea"/>
              </a:rPr>
              <a:t>Example</a:t>
            </a:r>
            <a:r>
              <a:rPr lang="en-US" dirty="0" smtClean="0">
                <a:ea typeface="+mj-ea"/>
              </a:rPr>
              <a:t>2</a:t>
            </a:r>
            <a:r>
              <a:rPr dirty="0" smtClean="0">
                <a:ea typeface="+mj-ea"/>
              </a:rPr>
              <a:t>: </a:t>
            </a:r>
            <a:r>
              <a:rPr dirty="0">
                <a:ea typeface="+mj-ea"/>
              </a:rPr>
              <a:t>Super-Class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onstanti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class A {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int i;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void showi() {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System.out.println("i: " + i);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}</a:t>
            </a: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6.4</a:t>
            </a:r>
          </a:p>
        </p:txBody>
      </p:sp>
    </p:spTree>
    <p:extLst>
      <p:ext uri="{BB962C8B-B14F-4D97-AF65-F5344CB8AC3E}">
        <p14:creationId xmlns:p14="http://schemas.microsoft.com/office/powerpoint/2010/main" val="31847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>
                <a:ea typeface="+mj-ea"/>
              </a:rPr>
              <a:t>2</a:t>
            </a:r>
            <a:r>
              <a:rPr sz="3200" dirty="0" smtClean="0">
                <a:ea typeface="+mj-ea"/>
              </a:rPr>
              <a:t>: </a:t>
            </a:r>
            <a:r>
              <a:rPr sz="3200" dirty="0">
                <a:ea typeface="+mj-ea"/>
              </a:rPr>
              <a:t>Sub-Class</a:t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628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class B extends A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int j;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void showj()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System.out.println(</a:t>
            </a:r>
            <a:r>
              <a:rPr lang="ja-JP" altLang="en-US" sz="2800">
                <a:latin typeface="Constantia" charset="0"/>
              </a:rPr>
              <a:t>“</a:t>
            </a:r>
            <a:r>
              <a:rPr lang="en-US" sz="2800">
                <a:latin typeface="Constantia" charset="0"/>
              </a:rPr>
              <a:t>j: " + j);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void sum()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System.out.println("i+j: " + (i+j));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}</a:t>
            </a:r>
          </a:p>
        </p:txBody>
      </p:sp>
      <p:sp>
        <p:nvSpPr>
          <p:cNvPr id="1628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6.5</a:t>
            </a:r>
          </a:p>
        </p:txBody>
      </p:sp>
    </p:spTree>
    <p:extLst>
      <p:ext uri="{BB962C8B-B14F-4D97-AF65-F5344CB8AC3E}">
        <p14:creationId xmlns:p14="http://schemas.microsoft.com/office/powerpoint/2010/main" val="224320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>
                <a:ea typeface="+mj-ea"/>
              </a:rPr>
              <a:t>2</a:t>
            </a:r>
            <a:r>
              <a:rPr sz="3200" dirty="0" smtClean="0">
                <a:ea typeface="+mj-ea"/>
              </a:rPr>
              <a:t>: </a:t>
            </a:r>
            <a:r>
              <a:rPr sz="3200" dirty="0">
                <a:ea typeface="+mj-ea"/>
              </a:rPr>
              <a:t>Testing Class</a:t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61661"/>
            <a:ext cx="7769225" cy="4980352"/>
          </a:xfrm>
        </p:spPr>
        <p:txBody>
          <a:bodyPr>
            <a:normAutofit fontScale="62500" lnSpcReduction="2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class </a:t>
            </a:r>
            <a:r>
              <a:rPr lang="en-US" sz="2400" dirty="0" err="1">
                <a:ea typeface="+mn-ea"/>
              </a:rPr>
              <a:t>SimpleInheritance</a:t>
            </a:r>
            <a:r>
              <a:rPr lang="en-US" sz="2400" dirty="0">
                <a:ea typeface="+mn-ea"/>
              </a:rPr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public static void main(String </a:t>
            </a:r>
            <a:r>
              <a:rPr lang="en-US" sz="2400" dirty="0" err="1">
                <a:ea typeface="+mn-ea"/>
              </a:rPr>
              <a:t>args</a:t>
            </a:r>
            <a:r>
              <a:rPr lang="en-US" sz="2400" dirty="0">
                <a:ea typeface="+mn-ea"/>
              </a:rPr>
              <a:t>[])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A a = new A();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B b = new B();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a.i</a:t>
            </a:r>
            <a:r>
              <a:rPr lang="en-US" sz="2400" dirty="0">
                <a:ea typeface="+mn-ea"/>
              </a:rPr>
              <a:t> = 10;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System.out.println</a:t>
            </a:r>
            <a:r>
              <a:rPr lang="en-US" sz="2400" dirty="0">
                <a:ea typeface="+mn-ea"/>
              </a:rPr>
              <a:t>("Contents of a: 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a.showi</a:t>
            </a:r>
            <a:r>
              <a:rPr lang="en-US" sz="2400" dirty="0">
                <a:ea typeface="+mn-ea"/>
              </a:rPr>
              <a:t>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b.i</a:t>
            </a:r>
            <a:r>
              <a:rPr lang="en-US" sz="2400" dirty="0">
                <a:ea typeface="+mn-ea"/>
              </a:rPr>
              <a:t> = 7; </a:t>
            </a:r>
            <a:r>
              <a:rPr lang="en-US" sz="2400" dirty="0" err="1">
                <a:ea typeface="+mn-ea"/>
              </a:rPr>
              <a:t>b.j</a:t>
            </a:r>
            <a:r>
              <a:rPr lang="en-US" sz="2400" dirty="0">
                <a:ea typeface="+mn-ea"/>
              </a:rPr>
              <a:t> = 8;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System.out.println</a:t>
            </a:r>
            <a:r>
              <a:rPr lang="en-US" sz="2400" dirty="0">
                <a:ea typeface="+mn-ea"/>
              </a:rPr>
              <a:t>("Contents of b: 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ea typeface="+mn-ea"/>
              </a:rPr>
              <a:t>b.showi</a:t>
            </a:r>
            <a:r>
              <a:rPr lang="en-US" sz="2400" dirty="0">
                <a:ea typeface="+mn-ea"/>
              </a:rPr>
              <a:t>(); </a:t>
            </a:r>
            <a:endParaRPr lang="en-US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ea typeface="+mn-ea"/>
              </a:rPr>
              <a:t>b.showj</a:t>
            </a:r>
            <a:r>
              <a:rPr lang="en-US" sz="2400" dirty="0">
                <a:ea typeface="+mn-ea"/>
              </a:rPr>
              <a:t>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System.out.println</a:t>
            </a:r>
            <a:r>
              <a:rPr lang="en-US" sz="2400" dirty="0">
                <a:ea typeface="+mn-ea"/>
              </a:rPr>
              <a:t>("Sum of I and j in b:");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b.sum</a:t>
            </a:r>
            <a:r>
              <a:rPr lang="en-US" sz="2400" dirty="0">
                <a:ea typeface="+mn-ea"/>
              </a:rPr>
              <a:t>();}}</a:t>
            </a: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6.6</a:t>
            </a:r>
          </a:p>
        </p:txBody>
      </p:sp>
    </p:spTree>
    <p:extLst>
      <p:ext uri="{BB962C8B-B14F-4D97-AF65-F5344CB8AC3E}">
        <p14:creationId xmlns:p14="http://schemas.microsoft.com/office/powerpoint/2010/main" val="177382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611225"/>
            <a:ext cx="8042276" cy="3332376"/>
          </a:xfrm>
        </p:spPr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2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ea typeface="+mj-ea"/>
              </a:rPr>
              <a:t>Example</a:t>
            </a:r>
            <a:r>
              <a:rPr lang="en-US" dirty="0"/>
              <a:t>1</a:t>
            </a:r>
            <a:r>
              <a:rPr dirty="0" smtClean="0">
                <a:ea typeface="+mj-ea"/>
              </a:rPr>
              <a:t>: </a:t>
            </a:r>
            <a:r>
              <a:rPr dirty="0">
                <a:ea typeface="+mj-ea"/>
              </a:rPr>
              <a:t>Super-Class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94469"/>
            <a:ext cx="8042276" cy="4343400"/>
          </a:xfrm>
        </p:spPr>
        <p:txBody>
          <a:bodyPr>
            <a:noAutofit/>
          </a:bodyPr>
          <a:lstStyle/>
          <a:p>
            <a:endParaRPr lang="en-US" dirty="0">
              <a:latin typeface="Constantia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public class </a:t>
            </a:r>
            <a:r>
              <a:rPr lang="en-US" dirty="0" err="1">
                <a:latin typeface="Constantia" charset="0"/>
              </a:rPr>
              <a:t>Inherit_Multilevel</a:t>
            </a:r>
            <a:r>
              <a:rPr lang="en-US" dirty="0">
                <a:latin typeface="Constantia" charset="0"/>
              </a:rPr>
              <a:t> {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	protected String </a:t>
            </a:r>
            <a:r>
              <a:rPr lang="en-US" dirty="0" err="1">
                <a:latin typeface="Constantia" charset="0"/>
              </a:rPr>
              <a:t>str</a:t>
            </a:r>
            <a:r>
              <a:rPr lang="en-US" dirty="0">
                <a:latin typeface="Constantia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	</a:t>
            </a:r>
            <a:r>
              <a:rPr lang="en-US" dirty="0" err="1">
                <a:latin typeface="Constantia" charset="0"/>
              </a:rPr>
              <a:t>Inherit_Multilevel</a:t>
            </a:r>
            <a:r>
              <a:rPr lang="en-US" dirty="0">
                <a:latin typeface="Constantia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latin typeface="Constantia" charset="0"/>
              </a:rPr>
              <a:t>            </a:t>
            </a:r>
            <a:r>
              <a:rPr lang="en-US" dirty="0" err="1" smtClean="0">
                <a:latin typeface="Constantia" charset="0"/>
              </a:rPr>
              <a:t>str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= "J";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}</a:t>
            </a: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6.4</a:t>
            </a:r>
          </a:p>
        </p:txBody>
      </p:sp>
    </p:spTree>
    <p:extLst>
      <p:ext uri="{BB962C8B-B14F-4D97-AF65-F5344CB8AC3E}">
        <p14:creationId xmlns:p14="http://schemas.microsoft.com/office/powerpoint/2010/main" val="22201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364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/>
              <a:t>1</a:t>
            </a:r>
            <a:r>
              <a:rPr sz="3200" dirty="0" smtClean="0">
                <a:ea typeface="+mj-ea"/>
              </a:rPr>
              <a:t>: Sub-Class</a:t>
            </a:r>
            <a:r>
              <a:rPr lang="en-US" sz="3200" dirty="0" smtClean="0">
                <a:ea typeface="+mj-ea"/>
              </a:rPr>
              <a:t>es</a:t>
            </a:r>
            <a:r>
              <a:rPr sz="3200" dirty="0">
                <a:ea typeface="+mj-ea"/>
              </a:rPr>
              <a:t/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62818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735291"/>
            <a:ext cx="8042276" cy="520831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latin typeface="Constantia" charset="0"/>
              </a:rPr>
              <a:t>     </a:t>
            </a:r>
            <a:r>
              <a:rPr lang="en-US" sz="7200" dirty="0" smtClean="0">
                <a:latin typeface="Constantia" charset="0"/>
              </a:rPr>
              <a:t>      class </a:t>
            </a:r>
            <a:r>
              <a:rPr lang="en-US" sz="7200" dirty="0">
                <a:latin typeface="Constantia" charset="0"/>
              </a:rPr>
              <a:t>SubClass1 extends </a:t>
            </a:r>
            <a:r>
              <a:rPr lang="en-US" sz="7200" dirty="0" err="1">
                <a:latin typeface="Constantia" charset="0"/>
              </a:rPr>
              <a:t>Inherit_Multilevel</a:t>
            </a:r>
            <a:r>
              <a:rPr lang="en-US" sz="7200" dirty="0">
                <a:latin typeface="Constantia" charset="0"/>
              </a:rPr>
              <a:t> </a:t>
            </a:r>
            <a:r>
              <a:rPr lang="en-US" sz="7200" dirty="0" smtClean="0">
                <a:latin typeface="Constantia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SubClass1</a:t>
            </a:r>
            <a:r>
              <a:rPr lang="en-US" sz="7200" dirty="0">
                <a:latin typeface="Constantia" charset="0"/>
              </a:rPr>
              <a:t>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 smtClean="0">
                <a:latin typeface="Constantia" charset="0"/>
              </a:rPr>
              <a:t> </a:t>
            </a:r>
            <a:r>
              <a:rPr lang="en-US" sz="7200" dirty="0">
                <a:latin typeface="Constantia" charset="0"/>
              </a:rPr>
              <a:t>= </a:t>
            </a:r>
            <a:r>
              <a:rPr lang="en-US" sz="7200" dirty="0" err="1">
                <a:latin typeface="Constantia" charset="0"/>
              </a:rPr>
              <a:t>str.concat</a:t>
            </a:r>
            <a:r>
              <a:rPr lang="en-US" sz="7200" dirty="0">
                <a:latin typeface="Constantia" charset="0"/>
              </a:rPr>
              <a:t>("A</a:t>
            </a:r>
            <a:r>
              <a:rPr lang="en-US" sz="7200" dirty="0" smtClean="0">
                <a:latin typeface="Constantia" charset="0"/>
              </a:rPr>
              <a:t>"); }}</a:t>
            </a:r>
            <a:endParaRPr lang="en-US" sz="7200" dirty="0">
              <a:latin typeface="Constantia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                 class </a:t>
            </a:r>
            <a:r>
              <a:rPr lang="en-US" sz="7200" dirty="0">
                <a:latin typeface="Constantia" charset="0"/>
              </a:rPr>
              <a:t>SubClass2 extends SubClass1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SubClass2</a:t>
            </a:r>
            <a:r>
              <a:rPr lang="en-US" sz="7200" dirty="0">
                <a:latin typeface="Constantia" charset="0"/>
              </a:rPr>
              <a:t>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 smtClean="0">
                <a:latin typeface="Constantia" charset="0"/>
              </a:rPr>
              <a:t> </a:t>
            </a:r>
            <a:r>
              <a:rPr lang="en-US" sz="7200" dirty="0">
                <a:latin typeface="Constantia" charset="0"/>
              </a:rPr>
              <a:t>= </a:t>
            </a:r>
            <a:r>
              <a:rPr lang="en-US" sz="7200" dirty="0" err="1">
                <a:latin typeface="Constantia" charset="0"/>
              </a:rPr>
              <a:t>str.concat</a:t>
            </a:r>
            <a:r>
              <a:rPr lang="en-US" sz="7200" dirty="0">
                <a:latin typeface="Constantia" charset="0"/>
              </a:rPr>
              <a:t>("V</a:t>
            </a:r>
            <a:r>
              <a:rPr lang="en-US" sz="7200" dirty="0" smtClean="0">
                <a:latin typeface="Constantia" charset="0"/>
              </a:rPr>
              <a:t>"); }} </a:t>
            </a:r>
            <a:endParaRPr lang="en-US" sz="7200" dirty="0">
              <a:latin typeface="Constantia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                     class </a:t>
            </a:r>
            <a:r>
              <a:rPr lang="en-US" sz="7200" dirty="0">
                <a:latin typeface="Constantia" charset="0"/>
              </a:rPr>
              <a:t>SubClass3 extends SubClass2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SubClass3</a:t>
            </a:r>
            <a:r>
              <a:rPr lang="en-US" sz="7200" dirty="0">
                <a:latin typeface="Constantia" charset="0"/>
              </a:rPr>
              <a:t>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 smtClean="0">
                <a:latin typeface="Constantia" charset="0"/>
              </a:rPr>
              <a:t> </a:t>
            </a:r>
            <a:r>
              <a:rPr lang="en-US" sz="7200" dirty="0">
                <a:latin typeface="Constantia" charset="0"/>
              </a:rPr>
              <a:t>= </a:t>
            </a:r>
            <a:r>
              <a:rPr lang="en-US" sz="7200" dirty="0" err="1">
                <a:latin typeface="Constantia" charset="0"/>
              </a:rPr>
              <a:t>str.concat</a:t>
            </a:r>
            <a:r>
              <a:rPr lang="en-US" sz="7200" dirty="0">
                <a:latin typeface="Constantia" charset="0"/>
              </a:rPr>
              <a:t>("A</a:t>
            </a:r>
            <a:r>
              <a:rPr lang="en-US" sz="7200" dirty="0" smtClean="0">
                <a:latin typeface="Constantia" charset="0"/>
              </a:rPr>
              <a:t>"); }</a:t>
            </a:r>
            <a:endParaRPr lang="en-US" sz="7200" dirty="0">
              <a:latin typeface="Constantia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void </a:t>
            </a:r>
            <a:r>
              <a:rPr lang="en-US" sz="7200" dirty="0">
                <a:latin typeface="Constantia" charset="0"/>
              </a:rPr>
              <a:t>display()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System.out.println</a:t>
            </a:r>
            <a:r>
              <a:rPr lang="en-US" sz="7200" dirty="0" smtClean="0">
                <a:latin typeface="Constantia" charset="0"/>
              </a:rPr>
              <a:t>(</a:t>
            </a: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>
                <a:latin typeface="Constantia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>
                <a:latin typeface="Constantia" charset="0"/>
              </a:rPr>
              <a:t>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>
                <a:latin typeface="Constantia" charset="0"/>
              </a:rPr>
              <a:t>}</a:t>
            </a:r>
          </a:p>
        </p:txBody>
      </p:sp>
      <p:sp>
        <p:nvSpPr>
          <p:cNvPr id="1628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6.5</a:t>
            </a:r>
          </a:p>
        </p:txBody>
      </p:sp>
    </p:spTree>
    <p:extLst>
      <p:ext uri="{BB962C8B-B14F-4D97-AF65-F5344CB8AC3E}">
        <p14:creationId xmlns:p14="http://schemas.microsoft.com/office/powerpoint/2010/main" val="326250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/>
              <a:t>1</a:t>
            </a:r>
            <a:r>
              <a:rPr sz="3200" dirty="0" smtClean="0">
                <a:ea typeface="+mj-ea"/>
              </a:rPr>
              <a:t>: </a:t>
            </a:r>
            <a:r>
              <a:rPr sz="3200" dirty="0">
                <a:ea typeface="+mj-ea"/>
              </a:rPr>
              <a:t>Testing Class</a:t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61661"/>
            <a:ext cx="7769225" cy="4980352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class </a:t>
            </a:r>
            <a:r>
              <a:rPr lang="en-US" dirty="0" err="1"/>
              <a:t>MainClass</a:t>
            </a:r>
            <a:r>
              <a:rPr lang="en-US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SubClass3 </a:t>
            </a:r>
            <a:r>
              <a:rPr lang="en-US" dirty="0" err="1"/>
              <a:t>obj</a:t>
            </a:r>
            <a:r>
              <a:rPr lang="en-US" dirty="0"/>
              <a:t> = new SubClass3();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}</a:t>
            </a:r>
            <a:endParaRPr lang="en-US" sz="2400" dirty="0">
              <a:ea typeface="+mn-ea"/>
            </a:endParaRP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6.6</a:t>
            </a:r>
          </a:p>
        </p:txBody>
      </p:sp>
    </p:spTree>
    <p:extLst>
      <p:ext uri="{BB962C8B-B14F-4D97-AF65-F5344CB8AC3E}">
        <p14:creationId xmlns:p14="http://schemas.microsoft.com/office/powerpoint/2010/main" val="26556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b="1" dirty="0">
                <a:ea typeface="+mj-ea"/>
              </a:rPr>
              <a:t>Hierarchical Abstraction</a:t>
            </a:r>
            <a:br>
              <a:rPr sz="3200" b="1" dirty="0">
                <a:ea typeface="+mj-ea"/>
              </a:rPr>
            </a:br>
            <a:endParaRPr sz="3200" b="1" dirty="0">
              <a:ea typeface="+mj-ea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7213"/>
            <a:ext cx="7997825" cy="5030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An essential element of object-oriented programming is </a:t>
            </a:r>
            <a:r>
              <a:rPr lang="en-US" sz="2500" i="1" dirty="0">
                <a:latin typeface="Constantia" charset="0"/>
              </a:rPr>
              <a:t>abstraction. </a:t>
            </a:r>
          </a:p>
          <a:p>
            <a:pPr algn="just"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Humans manage complexity through abstraction. For example, people do not think of a car as a set of tens of thousands of individual parts. They think of it as a well-defined object with its own unique behavior. </a:t>
            </a:r>
          </a:p>
          <a:p>
            <a:pPr algn="just"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This abstraction allows people to use a car without being overwhelmed by the complexity of the parts that form the car. They can ignore the details of how the engine, transmission, and braking systems work. </a:t>
            </a: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1.1</a:t>
            </a:r>
          </a:p>
        </p:txBody>
      </p:sp>
    </p:spTree>
    <p:extLst>
      <p:ext uri="{BB962C8B-B14F-4D97-AF65-F5344CB8AC3E}">
        <p14:creationId xmlns:p14="http://schemas.microsoft.com/office/powerpoint/2010/main" val="3763270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87019"/>
            <a:ext cx="8042276" cy="3756582"/>
          </a:xfrm>
        </p:spPr>
        <p:txBody>
          <a:bodyPr/>
          <a:lstStyle/>
          <a:p>
            <a:r>
              <a:rPr lang="en-US" dirty="0"/>
              <a:t>Find out Addition, Subtraction, Multiplication and Division using Multi-level Inheritance.</a:t>
            </a:r>
          </a:p>
        </p:txBody>
      </p:sp>
    </p:spTree>
    <p:extLst>
      <p:ext uri="{BB962C8B-B14F-4D97-AF65-F5344CB8AC3E}">
        <p14:creationId xmlns:p14="http://schemas.microsoft.com/office/powerpoint/2010/main" val="397750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Constantia" charset="0"/>
            </a:endParaRPr>
          </a:p>
          <a:p>
            <a:pPr>
              <a:buFont typeface="Wingdings" charset="0"/>
              <a:buNone/>
            </a:pPr>
            <a:endParaRPr lang="en-US">
              <a:latin typeface="Constantia" charset="0"/>
            </a:endParaRPr>
          </a:p>
        </p:txBody>
      </p:sp>
      <p:sp>
        <p:nvSpPr>
          <p:cNvPr id="1699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6.11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1219200" y="609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ja-JP" altLang="en-US" sz="3600" dirty="0">
                <a:solidFill>
                  <a:schemeClr val="tx2"/>
                </a:solidFill>
              </a:rPr>
              <a:t>“</a:t>
            </a:r>
            <a:r>
              <a:rPr lang="en-US" sz="4000" b="1" dirty="0">
                <a:solidFill>
                  <a:schemeClr val="tx2"/>
                </a:solidFill>
              </a:rPr>
              <a:t>super</a:t>
            </a:r>
            <a:r>
              <a:rPr lang="ja-JP" altLang="en-US" sz="3600" dirty="0" smtClean="0">
                <a:solidFill>
                  <a:schemeClr val="tx2"/>
                </a:solidFill>
              </a:rPr>
              <a:t>” </a:t>
            </a:r>
            <a:r>
              <a:rPr lang="en-US" altLang="ja-JP" sz="3600" dirty="0" smtClean="0">
                <a:solidFill>
                  <a:schemeClr val="tx2"/>
                </a:solidFill>
              </a:rPr>
              <a:t>keyword in Inheritance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57200" y="1676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ja-JP" altLang="en-US" sz="2800">
                <a:latin typeface="Constantia" charset="0"/>
              </a:rPr>
              <a:t>‘</a:t>
            </a:r>
            <a:r>
              <a:rPr lang="en-US" sz="2800">
                <a:latin typeface="Constantia" charset="0"/>
              </a:rPr>
              <a:t>super</a:t>
            </a:r>
            <a:r>
              <a:rPr lang="ja-JP" altLang="en-US" sz="2800">
                <a:latin typeface="Constantia" charset="0"/>
              </a:rPr>
              <a:t>’</a:t>
            </a:r>
            <a:r>
              <a:rPr lang="en-US" sz="2800">
                <a:latin typeface="Constantia" charset="0"/>
              </a:rPr>
              <a:t> is a keyword used to refer to hidden variables of super class from sub class.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charset="0"/>
              <a:buChar char="¡"/>
            </a:pPr>
            <a:r>
              <a:rPr lang="en-US" sz="2800" b="1">
                <a:latin typeface="Constantia" charset="0"/>
              </a:rPr>
              <a:t>super.a=a;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800">
                <a:latin typeface="Constantia" charset="0"/>
              </a:rPr>
              <a:t>It is used to call a constructor of super class from constructor of sub class which should be first statement.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charset="0"/>
              <a:buChar char="¡"/>
            </a:pPr>
            <a:r>
              <a:rPr lang="en-US" sz="2800" b="1">
                <a:latin typeface="Constantia" charset="0"/>
              </a:rPr>
              <a:t>super(a,b);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800">
                <a:latin typeface="Constantia" charset="0"/>
              </a:rPr>
              <a:t>It is used to call a super class method from sub class method to avoid redundancy of code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charset="0"/>
              <a:buChar char="¡"/>
            </a:pPr>
            <a:r>
              <a:rPr lang="en-US" sz="2800" b="1">
                <a:latin typeface="Constantia" charset="0"/>
              </a:rPr>
              <a:t>super.addNumbers(a, b);</a:t>
            </a:r>
            <a:endParaRPr lang="en-US" sz="280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9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</a:rPr>
              <a:t>Important</a:t>
            </a:r>
            <a:r>
              <a:rPr sz="3200" dirty="0">
                <a:ea typeface="+mj-ea"/>
              </a:rPr>
              <a:t/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710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69225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nstantia" charset="0"/>
              </a:rPr>
              <a:t>Why is super needed to access super-class members?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tantia" charset="0"/>
              </a:rPr>
              <a:t>When a sub-class declares the variables or methods with the same names and types as its </a:t>
            </a:r>
            <a:r>
              <a:rPr lang="en-US" sz="2000" b="1" dirty="0" smtClean="0">
                <a:latin typeface="Constantia" charset="0"/>
              </a:rPr>
              <a:t>super-class for example::::</a:t>
            </a:r>
            <a:endParaRPr lang="en-US" sz="2000" b="1" dirty="0">
              <a:latin typeface="Constantia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class A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int i = 1;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}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class B extends A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int i = 2;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 err="1">
                <a:latin typeface="Constantia" charset="0"/>
              </a:rPr>
              <a:t>System.out.println</a:t>
            </a:r>
            <a:r>
              <a:rPr lang="en-US" sz="1800" b="1" dirty="0">
                <a:latin typeface="Constantia" charset="0"/>
              </a:rPr>
              <a:t>(</a:t>
            </a:r>
            <a:r>
              <a:rPr lang="ja-JP" altLang="en-US" sz="1800" b="1" dirty="0">
                <a:latin typeface="Constantia" charset="0"/>
              </a:rPr>
              <a:t>“</a:t>
            </a:r>
            <a:r>
              <a:rPr lang="en-US" sz="1800" b="1" dirty="0">
                <a:latin typeface="Constantia" charset="0"/>
              </a:rPr>
              <a:t>i is </a:t>
            </a:r>
            <a:r>
              <a:rPr lang="ja-JP" altLang="en-US" sz="1800" b="1" dirty="0">
                <a:latin typeface="Constantia" charset="0"/>
              </a:rPr>
              <a:t>“</a:t>
            </a:r>
            <a:r>
              <a:rPr lang="en-US" sz="1800" b="1" dirty="0">
                <a:latin typeface="Constantia" charset="0"/>
              </a:rPr>
              <a:t> + i);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 smtClean="0">
                <a:latin typeface="Constantia" charset="0"/>
              </a:rPr>
              <a:t>}</a:t>
            </a:r>
            <a:endParaRPr lang="en-US" sz="1800" b="1" dirty="0">
              <a:latin typeface="Constantia" charset="0"/>
            </a:endParaRPr>
          </a:p>
        </p:txBody>
      </p:sp>
      <p:sp>
        <p:nvSpPr>
          <p:cNvPr id="171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6.12</a:t>
            </a:r>
          </a:p>
        </p:txBody>
      </p:sp>
    </p:spTree>
    <p:extLst>
      <p:ext uri="{BB962C8B-B14F-4D97-AF65-F5344CB8AC3E}">
        <p14:creationId xmlns:p14="http://schemas.microsoft.com/office/powerpoint/2010/main" val="87348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65599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Call Base Class Constructor using super</a:t>
            </a:r>
            <a:endParaRPr sz="3200" dirty="0">
              <a:ea typeface="+mj-ea"/>
            </a:endParaRPr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36947"/>
            <a:ext cx="7540625" cy="56038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public </a:t>
            </a:r>
            <a:r>
              <a:rPr lang="en-US" b="1" dirty="0">
                <a:latin typeface="Constantia" charset="0"/>
              </a:rPr>
              <a:t>class Super_Ex1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Super_Ex1(String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>
                <a:latin typeface="Constantia" charset="0"/>
              </a:rPr>
              <a:t>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("Base Class Constructor " +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 smtClean="0">
                <a:latin typeface="Constantia" charset="0"/>
              </a:rPr>
              <a:t>); }} 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class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extends Super_Ex1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(String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>
                <a:latin typeface="Constantia" charset="0"/>
              </a:rPr>
              <a:t>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super(</a:t>
            </a:r>
            <a:r>
              <a:rPr lang="en-US" b="1" dirty="0" err="1" smtClean="0">
                <a:latin typeface="Constantia" charset="0"/>
              </a:rPr>
              <a:t>str</a:t>
            </a:r>
            <a:r>
              <a:rPr lang="en-US" b="1" dirty="0">
                <a:latin typeface="Constantia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("Sub Class Constructor " +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 smtClean="0">
                <a:latin typeface="Constantia" charset="0"/>
              </a:rPr>
              <a:t>);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 smtClean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class </a:t>
            </a:r>
            <a:r>
              <a:rPr lang="en-US" b="1" dirty="0" err="1">
                <a:latin typeface="Constantia" charset="0"/>
              </a:rPr>
              <a:t>MainClass</a:t>
            </a:r>
            <a:r>
              <a:rPr lang="en-US" b="1" dirty="0">
                <a:latin typeface="Constantia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static void main(String </a:t>
            </a:r>
            <a:r>
              <a:rPr lang="en-US" b="1" dirty="0" err="1">
                <a:latin typeface="Constantia" charset="0"/>
              </a:rPr>
              <a:t>args</a:t>
            </a:r>
            <a:r>
              <a:rPr lang="en-US" b="1" dirty="0">
                <a:latin typeface="Constantia" charset="0"/>
              </a:rPr>
              <a:t>[])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 smtClean="0">
                <a:latin typeface="Constantia" charset="0"/>
              </a:rPr>
              <a:t>SubClass</a:t>
            </a:r>
            <a:r>
              <a:rPr lang="en-US" b="1" dirty="0" smtClean="0">
                <a:latin typeface="Constantia" charset="0"/>
              </a:rPr>
              <a:t> </a:t>
            </a:r>
            <a:r>
              <a:rPr lang="en-US" b="1" dirty="0" err="1">
                <a:latin typeface="Constantia" charset="0"/>
              </a:rPr>
              <a:t>obj</a:t>
            </a:r>
            <a:r>
              <a:rPr lang="en-US" b="1" dirty="0">
                <a:latin typeface="Constantia" charset="0"/>
              </a:rPr>
              <a:t> = new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("called");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}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6.13</a:t>
            </a:r>
          </a:p>
        </p:txBody>
      </p:sp>
    </p:spTree>
    <p:extLst>
      <p:ext uri="{BB962C8B-B14F-4D97-AF65-F5344CB8AC3E}">
        <p14:creationId xmlns:p14="http://schemas.microsoft.com/office/powerpoint/2010/main" val="204813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65599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Call Base Class Method using super</a:t>
            </a:r>
            <a:endParaRPr sz="3200" dirty="0">
              <a:ea typeface="+mj-ea"/>
            </a:endParaRPr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867267"/>
            <a:ext cx="7540625" cy="57735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 public </a:t>
            </a:r>
            <a:r>
              <a:rPr lang="en-US" b="1" dirty="0">
                <a:latin typeface="Constantia" charset="0"/>
              </a:rPr>
              <a:t>class Super_Ex2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void </a:t>
            </a:r>
            <a:r>
              <a:rPr lang="en-US" b="1" dirty="0">
                <a:latin typeface="Constantia" charset="0"/>
              </a:rPr>
              <a:t>display()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("Base Class method called</a:t>
            </a:r>
            <a:r>
              <a:rPr lang="en-US" b="1" dirty="0" smtClean="0">
                <a:latin typeface="Constantia" charset="0"/>
              </a:rPr>
              <a:t>"); 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class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extends Super_Ex2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void </a:t>
            </a:r>
            <a:r>
              <a:rPr lang="en-US" b="1" dirty="0">
                <a:latin typeface="Constantia" charset="0"/>
              </a:rPr>
              <a:t>display()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super.display</a:t>
            </a:r>
            <a:r>
              <a:rPr lang="en-US" b="1" dirty="0">
                <a:latin typeface="Constantia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("Sub Class method called</a:t>
            </a:r>
            <a:r>
              <a:rPr lang="en-US" b="1" dirty="0" smtClean="0">
                <a:latin typeface="Constantia" charset="0"/>
              </a:rPr>
              <a:t>");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class </a:t>
            </a:r>
            <a:r>
              <a:rPr lang="en-US" b="1" dirty="0" err="1">
                <a:latin typeface="Constantia" charset="0"/>
              </a:rPr>
              <a:t>MainClass</a:t>
            </a:r>
            <a:r>
              <a:rPr lang="en-US" b="1" dirty="0">
                <a:latin typeface="Constantia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static void main(String </a:t>
            </a:r>
            <a:r>
              <a:rPr lang="en-US" b="1" dirty="0" err="1">
                <a:latin typeface="Constantia" charset="0"/>
              </a:rPr>
              <a:t>args</a:t>
            </a:r>
            <a:r>
              <a:rPr lang="en-US" b="1" dirty="0">
                <a:latin typeface="Constantia" charset="0"/>
              </a:rPr>
              <a:t>[])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</a:t>
            </a:r>
            <a:r>
              <a:rPr lang="en-US" b="1" dirty="0" err="1">
                <a:latin typeface="Constantia" charset="0"/>
              </a:rPr>
              <a:t>obj</a:t>
            </a:r>
            <a:r>
              <a:rPr lang="en-US" b="1" dirty="0">
                <a:latin typeface="Constantia" charset="0"/>
              </a:rPr>
              <a:t> = new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obj.display</a:t>
            </a:r>
            <a:r>
              <a:rPr lang="en-US" b="1" dirty="0" smtClean="0">
                <a:latin typeface="Constantia" charset="0"/>
              </a:rPr>
              <a:t>();}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}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6.13</a:t>
            </a:r>
          </a:p>
        </p:txBody>
      </p:sp>
    </p:spTree>
    <p:extLst>
      <p:ext uri="{BB962C8B-B14F-4D97-AF65-F5344CB8AC3E}">
        <p14:creationId xmlns:p14="http://schemas.microsoft.com/office/powerpoint/2010/main" val="271952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65599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Access Base Class Variables using super</a:t>
            </a:r>
            <a:endParaRPr sz="3200" dirty="0">
              <a:ea typeface="+mj-ea"/>
            </a:endParaRPr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36947"/>
            <a:ext cx="7540625" cy="56038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   public </a:t>
            </a:r>
            <a:r>
              <a:rPr lang="en-US" b="1" dirty="0">
                <a:latin typeface="Constantia" charset="0"/>
              </a:rPr>
              <a:t>class Super_Ex3 </a:t>
            </a:r>
            <a:r>
              <a:rPr lang="en-US" b="1" dirty="0" smtClean="0">
                <a:latin typeface="Constantia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int </a:t>
            </a:r>
            <a:r>
              <a:rPr lang="en-US" b="1" dirty="0">
                <a:latin typeface="Constantia" charset="0"/>
              </a:rPr>
              <a:t>a = 10;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}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   class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extends Super_Ex3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void </a:t>
            </a:r>
            <a:r>
              <a:rPr lang="en-US" b="1" dirty="0">
                <a:latin typeface="Constantia" charset="0"/>
              </a:rPr>
              <a:t>display()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int </a:t>
            </a:r>
            <a:r>
              <a:rPr lang="en-US" b="1" dirty="0">
                <a:latin typeface="Constantia" charset="0"/>
              </a:rPr>
              <a:t>a = </a:t>
            </a:r>
            <a:r>
              <a:rPr lang="en-US" b="1" dirty="0" err="1">
                <a:latin typeface="Constantia" charset="0"/>
              </a:rPr>
              <a:t>super.a</a:t>
            </a:r>
            <a:r>
              <a:rPr lang="en-US" b="1" dirty="0">
                <a:latin typeface="Constantia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("The value is : " + a</a:t>
            </a:r>
            <a:r>
              <a:rPr lang="en-US" b="1" dirty="0" smtClean="0">
                <a:latin typeface="Constantia" charset="0"/>
              </a:rPr>
              <a:t>);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class </a:t>
            </a:r>
            <a:r>
              <a:rPr lang="en-US" b="1" dirty="0" err="1">
                <a:latin typeface="Constantia" charset="0"/>
              </a:rPr>
              <a:t>MainClass</a:t>
            </a:r>
            <a:r>
              <a:rPr lang="en-US" b="1" dirty="0">
                <a:latin typeface="Constantia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static void main(String </a:t>
            </a:r>
            <a:r>
              <a:rPr lang="en-US" b="1" dirty="0" err="1">
                <a:latin typeface="Constantia" charset="0"/>
              </a:rPr>
              <a:t>args</a:t>
            </a:r>
            <a:r>
              <a:rPr lang="en-US" b="1" dirty="0">
                <a:latin typeface="Constantia" charset="0"/>
              </a:rPr>
              <a:t>[]) </a:t>
            </a:r>
            <a:r>
              <a:rPr lang="en-US" b="1" dirty="0" smtClean="0">
                <a:latin typeface="Constantia" charset="0"/>
              </a:rPr>
              <a:t>{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</a:t>
            </a:r>
            <a:r>
              <a:rPr lang="en-US" b="1" dirty="0" err="1">
                <a:latin typeface="Constantia" charset="0"/>
              </a:rPr>
              <a:t>obj</a:t>
            </a:r>
            <a:r>
              <a:rPr lang="en-US" b="1" dirty="0">
                <a:latin typeface="Constantia" charset="0"/>
              </a:rPr>
              <a:t> = new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obj.display</a:t>
            </a:r>
            <a:r>
              <a:rPr lang="en-US" b="1" dirty="0" smtClean="0">
                <a:latin typeface="Constantia" charset="0"/>
              </a:rPr>
              <a:t>();}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}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6.13</a:t>
            </a:r>
          </a:p>
        </p:txBody>
      </p:sp>
    </p:spTree>
    <p:extLst>
      <p:ext uri="{BB962C8B-B14F-4D97-AF65-F5344CB8AC3E}">
        <p14:creationId xmlns:p14="http://schemas.microsoft.com/office/powerpoint/2010/main" val="3349307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87019"/>
            <a:ext cx="8042276" cy="3756582"/>
          </a:xfrm>
        </p:spPr>
        <p:txBody>
          <a:bodyPr/>
          <a:lstStyle/>
          <a:p>
            <a:r>
              <a:rPr lang="en-US" dirty="0"/>
              <a:t>Access Inherited Class functionalities using super</a:t>
            </a:r>
          </a:p>
        </p:txBody>
      </p:sp>
    </p:spTree>
    <p:extLst>
      <p:ext uri="{BB962C8B-B14F-4D97-AF65-F5344CB8AC3E}">
        <p14:creationId xmlns:p14="http://schemas.microsoft.com/office/powerpoint/2010/main" val="35024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8536" y="762000"/>
            <a:ext cx="9332536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a typeface="+mj-ea"/>
              </a:rPr>
              <a:t>Using </a:t>
            </a:r>
            <a:r>
              <a:rPr dirty="0" smtClean="0">
                <a:ea typeface="+mj-ea"/>
              </a:rPr>
              <a:t>final</a:t>
            </a:r>
            <a:r>
              <a:rPr lang="en-US" dirty="0" smtClean="0">
                <a:ea typeface="+mj-ea"/>
              </a:rPr>
              <a:t> keyword</a:t>
            </a:r>
            <a:r>
              <a:rPr dirty="0" smtClean="0">
                <a:ea typeface="+mj-ea"/>
              </a:rPr>
              <a:t> </a:t>
            </a:r>
            <a:r>
              <a:rPr dirty="0">
                <a:ea typeface="+mj-ea"/>
              </a:rPr>
              <a:t>with inheritance</a:t>
            </a:r>
            <a:endParaRPr sz="4000" dirty="0">
              <a:solidFill>
                <a:srgbClr val="0000FF"/>
              </a:solidFill>
              <a:ea typeface="+mj-ea"/>
            </a:endParaRPr>
          </a:p>
        </p:txBody>
      </p:sp>
      <p:sp>
        <p:nvSpPr>
          <p:cNvPr id="174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keyword is used declare constants which can not change its value of definition.</a:t>
            </a:r>
          </a:p>
          <a:p>
            <a:pPr>
              <a:buFont typeface="Wingdings" charset="0"/>
              <a:buNone/>
            </a:pPr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Variables can not change its value.</a:t>
            </a:r>
          </a:p>
          <a:p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Methods can not be Overridden or Over Loaded</a:t>
            </a:r>
          </a:p>
          <a:p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Classes can not be extended or inherited</a:t>
            </a:r>
          </a:p>
          <a:p>
            <a:pPr>
              <a:buFont typeface="Wingdings" charset="0"/>
              <a:buNone/>
            </a:pPr>
            <a:endParaRPr lang="en-US" sz="2100" b="1">
              <a:latin typeface="Constantia" charset="0"/>
            </a:endParaRPr>
          </a:p>
        </p:txBody>
      </p:sp>
      <p:sp>
        <p:nvSpPr>
          <p:cNvPr id="1740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6.15</a:t>
            </a:r>
          </a:p>
        </p:txBody>
      </p:sp>
    </p:spTree>
    <p:extLst>
      <p:ext uri="{BB962C8B-B14F-4D97-AF65-F5344CB8AC3E}">
        <p14:creationId xmlns:p14="http://schemas.microsoft.com/office/powerpoint/2010/main" val="208868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>
                <a:ea typeface="+mj-ea"/>
              </a:rPr>
              <a:t>Preventing Overriding with final</a:t>
            </a:r>
            <a:br>
              <a:rPr sz="3200">
                <a:ea typeface="+mj-ea"/>
              </a:rPr>
            </a:br>
            <a:endParaRPr sz="3200">
              <a:ea typeface="+mj-ea"/>
            </a:endParaRPr>
          </a:p>
        </p:txBody>
      </p:sp>
      <p:sp>
        <p:nvSpPr>
          <p:cNvPr id="175106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76400"/>
            <a:ext cx="7313612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b="1">
                <a:latin typeface="Constantia" charset="0"/>
              </a:rPr>
              <a:t>A method declared final cannot be overridden in any sub-class: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100" b="1">
              <a:latin typeface="Constantia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class A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final void meth()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System.out.println("This is a final method.");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This class declaration is illegal: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class B extends A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void meth()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System.out.println("Illegal!");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</p:txBody>
      </p:sp>
      <p:sp>
        <p:nvSpPr>
          <p:cNvPr id="1751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6.16</a:t>
            </a:r>
          </a:p>
        </p:txBody>
      </p:sp>
    </p:spTree>
    <p:extLst>
      <p:ext uri="{BB962C8B-B14F-4D97-AF65-F5344CB8AC3E}">
        <p14:creationId xmlns:p14="http://schemas.microsoft.com/office/powerpoint/2010/main" val="1437497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>
                <a:ea typeface="+mj-ea"/>
              </a:rPr>
              <a:t>Preventing Inheritance with final</a:t>
            </a:r>
            <a:br>
              <a:rPr sz="3200">
                <a:ea typeface="+mj-ea"/>
              </a:rPr>
            </a:br>
            <a:endParaRPr sz="3200">
              <a:ea typeface="+mj-ea"/>
            </a:endParaRPr>
          </a:p>
        </p:txBody>
      </p:sp>
      <p:sp>
        <p:nvSpPr>
          <p:cNvPr id="176130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00200"/>
            <a:ext cx="7313612" cy="434181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onstantia" charset="0"/>
              </a:rPr>
              <a:t>A class declared final cannot be inherited – has no sub-classes.</a:t>
            </a:r>
          </a:p>
          <a:p>
            <a:pPr>
              <a:buFont typeface="Wingdings" charset="0"/>
              <a:buNone/>
            </a:pPr>
            <a:r>
              <a:rPr lang="en-US" sz="2500" b="1" dirty="0">
                <a:latin typeface="Constantia" charset="0"/>
              </a:rPr>
              <a:t>		final class A { … }</a:t>
            </a:r>
          </a:p>
          <a:p>
            <a:r>
              <a:rPr lang="en-US" sz="2500" b="1" dirty="0">
                <a:latin typeface="Constantia" charset="0"/>
              </a:rPr>
              <a:t>This class declaration is considered illegal:</a:t>
            </a:r>
          </a:p>
          <a:p>
            <a:pPr>
              <a:buFont typeface="Wingdings" charset="0"/>
              <a:buNone/>
            </a:pPr>
            <a:r>
              <a:rPr lang="en-US" sz="2500" b="1" dirty="0">
                <a:latin typeface="Constantia" charset="0"/>
              </a:rPr>
              <a:t>		class B extends A { … </a:t>
            </a:r>
            <a:r>
              <a:rPr lang="en-US" sz="2500" b="1" dirty="0" smtClean="0">
                <a:latin typeface="Constantia" charset="0"/>
              </a:rPr>
              <a:t>}</a:t>
            </a:r>
            <a:endParaRPr lang="en-US" sz="2500" b="1" dirty="0">
              <a:latin typeface="Constantia" charset="0"/>
            </a:endParaRPr>
          </a:p>
        </p:txBody>
      </p:sp>
      <p:sp>
        <p:nvSpPr>
          <p:cNvPr id="1761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6.17</a:t>
            </a:r>
          </a:p>
        </p:txBody>
      </p:sp>
    </p:spTree>
    <p:extLst>
      <p:ext uri="{BB962C8B-B14F-4D97-AF65-F5344CB8AC3E}">
        <p14:creationId xmlns:p14="http://schemas.microsoft.com/office/powerpoint/2010/main" val="1144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458" y="107576"/>
            <a:ext cx="8327093" cy="1336956"/>
          </a:xfrm>
        </p:spPr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Base Class and Derived Class</a:t>
            </a:r>
            <a:endParaRPr dirty="0">
              <a:ea typeface="+mj-ea"/>
            </a:endParaRPr>
          </a:p>
        </p:txBody>
      </p:sp>
      <p:sp>
        <p:nvSpPr>
          <p:cNvPr id="1361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500" i="1" dirty="0" smtClean="0">
                <a:latin typeface="Constantia" charset="0"/>
              </a:rPr>
              <a:t>Inheritance</a:t>
            </a:r>
            <a:r>
              <a:rPr lang="en-US" sz="2500" dirty="0" smtClean="0">
                <a:latin typeface="Constantia" charset="0"/>
              </a:rPr>
              <a:t> </a:t>
            </a:r>
            <a:r>
              <a:rPr lang="en-US" sz="2500" dirty="0">
                <a:latin typeface="Constantia" charset="0"/>
              </a:rPr>
              <a:t>allows to reuse classes by deriving a new class from an existing one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The existing class is called the </a:t>
            </a:r>
            <a:r>
              <a:rPr lang="en-US" sz="2500" i="1" dirty="0">
                <a:latin typeface="Constantia" charset="0"/>
              </a:rPr>
              <a:t>parent class,</a:t>
            </a:r>
            <a:r>
              <a:rPr lang="en-US" sz="2500" dirty="0">
                <a:latin typeface="Constantia" charset="0"/>
              </a:rPr>
              <a:t> or </a:t>
            </a:r>
            <a:r>
              <a:rPr lang="en-US" sz="2500" i="1" dirty="0">
                <a:latin typeface="Constantia" charset="0"/>
              </a:rPr>
              <a:t>superclass</a:t>
            </a:r>
            <a:r>
              <a:rPr lang="en-US" sz="2500" dirty="0">
                <a:latin typeface="Constantia" charset="0"/>
              </a:rPr>
              <a:t>, or </a:t>
            </a:r>
            <a:r>
              <a:rPr lang="en-US" sz="2500" i="1" dirty="0">
                <a:latin typeface="Constantia" charset="0"/>
              </a:rPr>
              <a:t>base </a:t>
            </a:r>
            <a:r>
              <a:rPr lang="en-US" sz="2500" i="1" dirty="0" smtClean="0">
                <a:latin typeface="Constantia" charset="0"/>
              </a:rPr>
              <a:t>class </a:t>
            </a:r>
            <a:endParaRPr lang="en-US" sz="2500" dirty="0">
              <a:latin typeface="Constantia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The derived class is called the </a:t>
            </a:r>
            <a:r>
              <a:rPr lang="en-US" sz="2500" i="1" dirty="0">
                <a:latin typeface="Constantia" charset="0"/>
              </a:rPr>
              <a:t>child class</a:t>
            </a:r>
            <a:r>
              <a:rPr lang="en-US" sz="2500" dirty="0">
                <a:latin typeface="Constantia" charset="0"/>
              </a:rPr>
              <a:t> or </a:t>
            </a:r>
            <a:r>
              <a:rPr lang="en-US" sz="2500" i="1" dirty="0" smtClean="0">
                <a:latin typeface="Constantia" charset="0"/>
              </a:rPr>
              <a:t>subclass or derived class</a:t>
            </a:r>
            <a:r>
              <a:rPr lang="en-US" sz="2500" dirty="0" smtClean="0">
                <a:latin typeface="Constantia" charset="0"/>
              </a:rPr>
              <a:t>.</a:t>
            </a:r>
            <a:endParaRPr lang="en-US" sz="2500" dirty="0">
              <a:latin typeface="Constantia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</a:t>
            </a:r>
            <a:r>
              <a:rPr lang="en-US" sz="2500" dirty="0" smtClean="0">
                <a:latin typeface="Constantia" charset="0"/>
              </a:rPr>
              <a:t>he </a:t>
            </a:r>
            <a:r>
              <a:rPr lang="en-US" sz="2500" dirty="0">
                <a:latin typeface="Constantia" charset="0"/>
              </a:rPr>
              <a:t>child inherits characteristics of the parent(</a:t>
            </a:r>
            <a:r>
              <a:rPr lang="en-US" sz="2500" dirty="0" err="1">
                <a:latin typeface="Constantia" charset="0"/>
              </a:rPr>
              <a:t>i.e</a:t>
            </a:r>
            <a:r>
              <a:rPr lang="en-US" sz="2500" dirty="0">
                <a:latin typeface="Constantia" charset="0"/>
              </a:rPr>
              <a:t> the child class </a:t>
            </a:r>
            <a:r>
              <a:rPr lang="en-US" sz="2500" i="1" dirty="0">
                <a:latin typeface="Constantia" charset="0"/>
              </a:rPr>
              <a:t>inherits</a:t>
            </a:r>
            <a:r>
              <a:rPr lang="en-US" sz="2500" dirty="0">
                <a:latin typeface="Constantia" charset="0"/>
              </a:rPr>
              <a:t> the methods and data defined for the parent </a:t>
            </a:r>
            <a:r>
              <a:rPr lang="en-US" sz="2500" dirty="0" smtClean="0">
                <a:latin typeface="Constantia" charset="0"/>
              </a:rPr>
              <a:t>class)</a:t>
            </a:r>
            <a:endParaRPr lang="en-US" sz="2500" dirty="0">
              <a:latin typeface="Constantia" charset="0"/>
            </a:endParaRPr>
          </a:p>
        </p:txBody>
      </p:sp>
      <p:sp>
        <p:nvSpPr>
          <p:cNvPr id="136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2.5</a:t>
            </a:r>
          </a:p>
        </p:txBody>
      </p:sp>
    </p:spTree>
    <p:extLst>
      <p:ext uri="{BB962C8B-B14F-4D97-AF65-F5344CB8AC3E}">
        <p14:creationId xmlns:p14="http://schemas.microsoft.com/office/powerpoint/2010/main" val="32802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The Benefits of Inheritance</a:t>
            </a:r>
            <a:endParaRPr lang="tr-TR">
              <a:ea typeface="+mj-ea"/>
            </a:endParaRPr>
          </a:p>
        </p:txBody>
      </p:sp>
      <p:sp>
        <p:nvSpPr>
          <p:cNvPr id="15462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Software Reusability (among projects)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Increased Reliability (resulting from reuse and sharing of well-tested code)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Code Sharing (within a project)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Consistency of Interface (among related objects)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Software Components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Rapid Prototyping (quickly assemble from pre-existing components)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Polymorphism and Frameworks (high-level reusable components)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Information Hiding </a:t>
            </a:r>
          </a:p>
        </p:txBody>
      </p:sp>
      <p:sp>
        <p:nvSpPr>
          <p:cNvPr id="154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5.1</a:t>
            </a:r>
          </a:p>
        </p:txBody>
      </p:sp>
    </p:spTree>
    <p:extLst>
      <p:ext uri="{BB962C8B-B14F-4D97-AF65-F5344CB8AC3E}">
        <p14:creationId xmlns:p14="http://schemas.microsoft.com/office/powerpoint/2010/main" val="26488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092" y="4025245"/>
            <a:ext cx="2526383" cy="1918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GOOD LUCK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Class Hierarchy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13613" cy="809625"/>
          </a:xfrm>
        </p:spPr>
        <p:txBody>
          <a:bodyPr lIns="92075" tIns="46038" rIns="92075" bIns="46038"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500">
                <a:ea typeface="+mn-ea"/>
              </a:rPr>
              <a:t>A child class of one parent can be the parent of another child, forming </a:t>
            </a:r>
            <a:r>
              <a:rPr lang="en-US" sz="2500" i="1">
                <a:ea typeface="+mn-ea"/>
              </a:rPr>
              <a:t>class hierarchies</a:t>
            </a:r>
            <a:endParaRPr lang="en-US" sz="2500">
              <a:ea typeface="+mn-ea"/>
            </a:endParaRP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L 1.2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3962400" y="26670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Animal</a:t>
            </a:r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1371600" y="396240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Reptile</a:t>
            </a:r>
          </a:p>
        </p:txBody>
      </p:sp>
      <p:sp>
        <p:nvSpPr>
          <p:cNvPr id="123911" name="Rectangle 6"/>
          <p:cNvSpPr>
            <a:spLocks noChangeArrowheads="1"/>
          </p:cNvSpPr>
          <p:nvPr/>
        </p:nvSpPr>
        <p:spPr bwMode="auto">
          <a:xfrm>
            <a:off x="3886200" y="3962400"/>
            <a:ext cx="1295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Bird</a:t>
            </a:r>
          </a:p>
        </p:txBody>
      </p:sp>
      <p:sp>
        <p:nvSpPr>
          <p:cNvPr id="123912" name="Rectangle 7"/>
          <p:cNvSpPr>
            <a:spLocks noChangeArrowheads="1"/>
          </p:cNvSpPr>
          <p:nvPr/>
        </p:nvSpPr>
        <p:spPr bwMode="auto">
          <a:xfrm>
            <a:off x="6705600" y="39624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Mammal</a:t>
            </a:r>
          </a:p>
        </p:txBody>
      </p:sp>
      <p:sp>
        <p:nvSpPr>
          <p:cNvPr id="123913" name="Rectangle 8"/>
          <p:cNvSpPr>
            <a:spLocks noChangeArrowheads="1"/>
          </p:cNvSpPr>
          <p:nvPr/>
        </p:nvSpPr>
        <p:spPr bwMode="auto">
          <a:xfrm>
            <a:off x="3810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Snake</a:t>
            </a:r>
          </a:p>
        </p:txBody>
      </p:sp>
      <p:sp>
        <p:nvSpPr>
          <p:cNvPr id="123914" name="Rectangle 9"/>
          <p:cNvSpPr>
            <a:spLocks noChangeArrowheads="1"/>
          </p:cNvSpPr>
          <p:nvPr/>
        </p:nvSpPr>
        <p:spPr bwMode="auto">
          <a:xfrm>
            <a:off x="19050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Lizard</a:t>
            </a:r>
          </a:p>
        </p:txBody>
      </p:sp>
      <p:sp>
        <p:nvSpPr>
          <p:cNvPr id="123915" name="Rectangle 10"/>
          <p:cNvSpPr>
            <a:spLocks noChangeArrowheads="1"/>
          </p:cNvSpPr>
          <p:nvPr/>
        </p:nvSpPr>
        <p:spPr bwMode="auto">
          <a:xfrm>
            <a:off x="75438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Bat</a:t>
            </a:r>
          </a:p>
        </p:txBody>
      </p:sp>
      <p:sp>
        <p:nvSpPr>
          <p:cNvPr id="123916" name="Rectangle 11"/>
          <p:cNvSpPr>
            <a:spLocks noChangeArrowheads="1"/>
          </p:cNvSpPr>
          <p:nvPr/>
        </p:nvSpPr>
        <p:spPr bwMode="auto">
          <a:xfrm>
            <a:off x="57912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Horse</a:t>
            </a:r>
          </a:p>
        </p:txBody>
      </p:sp>
      <p:sp>
        <p:nvSpPr>
          <p:cNvPr id="123917" name="Rectangle 12"/>
          <p:cNvSpPr>
            <a:spLocks noChangeArrowheads="1"/>
          </p:cNvSpPr>
          <p:nvPr/>
        </p:nvSpPr>
        <p:spPr bwMode="auto">
          <a:xfrm>
            <a:off x="38862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Parrot</a:t>
            </a:r>
          </a:p>
        </p:txBody>
      </p:sp>
      <p:sp>
        <p:nvSpPr>
          <p:cNvPr id="123918" name="Line 13"/>
          <p:cNvSpPr>
            <a:spLocks noChangeShapeType="1"/>
          </p:cNvSpPr>
          <p:nvPr/>
        </p:nvSpPr>
        <p:spPr bwMode="auto">
          <a:xfrm>
            <a:off x="1905000" y="36576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14"/>
          <p:cNvSpPr>
            <a:spLocks noChangeShapeType="1"/>
          </p:cNvSpPr>
          <p:nvPr/>
        </p:nvSpPr>
        <p:spPr bwMode="auto">
          <a:xfrm>
            <a:off x="1905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Line 15"/>
          <p:cNvSpPr>
            <a:spLocks noChangeShapeType="1"/>
          </p:cNvSpPr>
          <p:nvPr/>
        </p:nvSpPr>
        <p:spPr bwMode="auto">
          <a:xfrm>
            <a:off x="4572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1" name="Line 16"/>
          <p:cNvSpPr>
            <a:spLocks noChangeShapeType="1"/>
          </p:cNvSpPr>
          <p:nvPr/>
        </p:nvSpPr>
        <p:spPr bwMode="auto">
          <a:xfrm>
            <a:off x="74676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22" name="Group 17"/>
          <p:cNvGrpSpPr>
            <a:grpSpLocks/>
          </p:cNvGrpSpPr>
          <p:nvPr/>
        </p:nvGrpSpPr>
        <p:grpSpPr bwMode="auto">
          <a:xfrm>
            <a:off x="4419600" y="3124200"/>
            <a:ext cx="304800" cy="762000"/>
            <a:chOff x="1296" y="2640"/>
            <a:chExt cx="192" cy="480"/>
          </a:xfrm>
        </p:grpSpPr>
        <p:sp>
          <p:nvSpPr>
            <p:cNvPr id="123939" name="Line 18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0" name="AutoShape 19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sp>
        <p:nvSpPr>
          <p:cNvPr id="123923" name="Line 20"/>
          <p:cNvSpPr>
            <a:spLocks noChangeShapeType="1"/>
          </p:cNvSpPr>
          <p:nvPr/>
        </p:nvSpPr>
        <p:spPr bwMode="auto">
          <a:xfrm>
            <a:off x="1066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4" name="Line 21"/>
          <p:cNvSpPr>
            <a:spLocks noChangeShapeType="1"/>
          </p:cNvSpPr>
          <p:nvPr/>
        </p:nvSpPr>
        <p:spPr bwMode="auto">
          <a:xfrm>
            <a:off x="10668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5" name="Line 22"/>
          <p:cNvSpPr>
            <a:spLocks noChangeShapeType="1"/>
          </p:cNvSpPr>
          <p:nvPr/>
        </p:nvSpPr>
        <p:spPr bwMode="auto">
          <a:xfrm>
            <a:off x="26670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6" name="Line 23"/>
          <p:cNvSpPr>
            <a:spLocks noChangeShapeType="1"/>
          </p:cNvSpPr>
          <p:nvPr/>
        </p:nvSpPr>
        <p:spPr bwMode="auto">
          <a:xfrm>
            <a:off x="65532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7" name="Line 24"/>
          <p:cNvSpPr>
            <a:spLocks noChangeShapeType="1"/>
          </p:cNvSpPr>
          <p:nvPr/>
        </p:nvSpPr>
        <p:spPr bwMode="auto">
          <a:xfrm>
            <a:off x="65532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8" name="Line 25"/>
          <p:cNvSpPr>
            <a:spLocks noChangeShapeType="1"/>
          </p:cNvSpPr>
          <p:nvPr/>
        </p:nvSpPr>
        <p:spPr bwMode="auto">
          <a:xfrm>
            <a:off x="81534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29" name="Group 26"/>
          <p:cNvGrpSpPr>
            <a:grpSpLocks/>
          </p:cNvGrpSpPr>
          <p:nvPr/>
        </p:nvGrpSpPr>
        <p:grpSpPr bwMode="auto">
          <a:xfrm>
            <a:off x="4419600" y="4419600"/>
            <a:ext cx="304800" cy="762000"/>
            <a:chOff x="1296" y="2640"/>
            <a:chExt cx="192" cy="480"/>
          </a:xfrm>
        </p:grpSpPr>
        <p:sp>
          <p:nvSpPr>
            <p:cNvPr id="123937" name="Line 27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8" name="AutoShape 28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grpSp>
        <p:nvGrpSpPr>
          <p:cNvPr id="123930" name="Group 29"/>
          <p:cNvGrpSpPr>
            <a:grpSpLocks/>
          </p:cNvGrpSpPr>
          <p:nvPr/>
        </p:nvGrpSpPr>
        <p:grpSpPr bwMode="auto">
          <a:xfrm>
            <a:off x="7239000" y="4419600"/>
            <a:ext cx="304800" cy="533400"/>
            <a:chOff x="4560" y="2784"/>
            <a:chExt cx="192" cy="336"/>
          </a:xfrm>
        </p:grpSpPr>
        <p:sp>
          <p:nvSpPr>
            <p:cNvPr id="123935" name="Line 30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6" name="AutoShape 31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grpSp>
        <p:nvGrpSpPr>
          <p:cNvPr id="123931" name="Group 32"/>
          <p:cNvGrpSpPr>
            <a:grpSpLocks/>
          </p:cNvGrpSpPr>
          <p:nvPr/>
        </p:nvGrpSpPr>
        <p:grpSpPr bwMode="auto">
          <a:xfrm>
            <a:off x="1752600" y="4419600"/>
            <a:ext cx="304800" cy="533400"/>
            <a:chOff x="4560" y="2784"/>
            <a:chExt cx="192" cy="336"/>
          </a:xfrm>
        </p:grpSpPr>
        <p:sp>
          <p:nvSpPr>
            <p:cNvPr id="123933" name="Line 33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4" name="AutoShape 34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sp>
        <p:nvSpPr>
          <p:cNvPr id="123932" name="Rectangle 35"/>
          <p:cNvSpPr>
            <a:spLocks noChangeArrowheads="1"/>
          </p:cNvSpPr>
          <p:nvPr/>
        </p:nvSpPr>
        <p:spPr bwMode="auto">
          <a:xfrm>
            <a:off x="685800" y="5943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500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1.8</a:t>
            </a:r>
          </a:p>
        </p:txBody>
      </p:sp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264458" y="762000"/>
            <a:ext cx="926054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Extends keyword in Inheritance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685800" y="1905000"/>
            <a:ext cx="891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Is a keyword used to inherit a class from another class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Allows to extend from only one </a:t>
            </a:r>
            <a:r>
              <a:rPr lang="en-US" sz="2400" b="1" dirty="0" smtClean="0">
                <a:latin typeface="Constantia" charset="0"/>
              </a:rPr>
              <a:t>class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b="1" dirty="0" smtClean="0">
              <a:latin typeface="Constanti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en-US" sz="2400" b="1" dirty="0">
              <a:latin typeface="Constantia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352800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class One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	int a=5;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}</a:t>
            </a:r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3733800" y="3581400"/>
            <a:ext cx="4953000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class Two extends One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	int b=10;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3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5.3</a:t>
            </a:r>
          </a:p>
        </p:txBody>
      </p:sp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914400" y="685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1">
                <a:solidFill>
                  <a:schemeClr val="tx2"/>
                </a:solidFill>
              </a:rPr>
              <a:t>Types of inheritance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762000" y="1828800"/>
            <a:ext cx="7696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Acquiring the properties of an existing Object into newly creating Object to overcome the </a:t>
            </a:r>
            <a:r>
              <a:rPr lang="en-US" sz="2400" b="1" dirty="0" err="1">
                <a:latin typeface="Constantia" charset="0"/>
              </a:rPr>
              <a:t>redeclaration</a:t>
            </a:r>
            <a:r>
              <a:rPr lang="en-US" sz="2400" b="1" dirty="0">
                <a:latin typeface="Constantia" charset="0"/>
              </a:rPr>
              <a:t> of properties in </a:t>
            </a:r>
            <a:r>
              <a:rPr lang="en-US" sz="2400" b="1" dirty="0" err="1" smtClean="0">
                <a:latin typeface="Constantia" charset="0"/>
              </a:rPr>
              <a:t>diffrent</a:t>
            </a:r>
            <a:r>
              <a:rPr lang="en-US" sz="2400" b="1" dirty="0" smtClean="0">
                <a:latin typeface="Constantia" charset="0"/>
              </a:rPr>
              <a:t> </a:t>
            </a:r>
            <a:r>
              <a:rPr lang="en-US" sz="2400" b="1" dirty="0">
                <a:latin typeface="Constantia" charset="0"/>
              </a:rPr>
              <a:t>classes.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These are 3 types: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nstantia" charset="0"/>
              </a:rPr>
              <a:t>		</a:t>
            </a:r>
            <a:r>
              <a:rPr lang="en-US" sz="2400" b="1" dirty="0" smtClean="0">
                <a:latin typeface="Constantia" charset="0"/>
              </a:rPr>
              <a:t>1.Simple/ Single </a:t>
            </a:r>
            <a:r>
              <a:rPr lang="en-US" sz="2400" b="1" dirty="0">
                <a:latin typeface="Constantia" charset="0"/>
              </a:rPr>
              <a:t>Inheritance</a:t>
            </a:r>
            <a:r>
              <a:rPr lang="en-US" sz="2900" dirty="0">
                <a:latin typeface="Constantia" charset="0"/>
              </a:rPr>
              <a:t>		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2133600" y="4648200"/>
            <a:ext cx="1828800" cy="762000"/>
            <a:chOff x="1344" y="2928"/>
            <a:chExt cx="1152" cy="480"/>
          </a:xfrm>
        </p:grpSpPr>
        <p:sp>
          <p:nvSpPr>
            <p:cNvPr id="156691" name="Oval 5"/>
            <p:cNvSpPr>
              <a:spLocks noChangeArrowheads="1"/>
            </p:cNvSpPr>
            <p:nvPr/>
          </p:nvSpPr>
          <p:spPr bwMode="auto">
            <a:xfrm>
              <a:off x="1344" y="2928"/>
              <a:ext cx="115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  <p:sp>
          <p:nvSpPr>
            <p:cNvPr id="156692" name="Text Box 6"/>
            <p:cNvSpPr txBox="1">
              <a:spLocks noChangeArrowheads="1"/>
            </p:cNvSpPr>
            <p:nvPr/>
          </p:nvSpPr>
          <p:spPr bwMode="auto">
            <a:xfrm>
              <a:off x="1536" y="3024"/>
              <a:ext cx="76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SUPER</a:t>
              </a:r>
            </a:p>
          </p:txBody>
        </p:sp>
      </p:grpSp>
      <p:sp>
        <p:nvSpPr>
          <p:cNvPr id="156678" name="Oval 7"/>
          <p:cNvSpPr>
            <a:spLocks noChangeArrowheads="1"/>
          </p:cNvSpPr>
          <p:nvPr/>
        </p:nvSpPr>
        <p:spPr bwMode="auto">
          <a:xfrm>
            <a:off x="2209800" y="5867400"/>
            <a:ext cx="17526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79" name="Text Box 8"/>
          <p:cNvSpPr txBox="1">
            <a:spLocks noChangeArrowheads="1"/>
          </p:cNvSpPr>
          <p:nvPr/>
        </p:nvSpPr>
        <p:spPr bwMode="auto">
          <a:xfrm>
            <a:off x="2438400" y="6019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SUB</a:t>
            </a:r>
          </a:p>
        </p:txBody>
      </p:sp>
      <p:sp>
        <p:nvSpPr>
          <p:cNvPr id="156680" name="Line 9"/>
          <p:cNvSpPr>
            <a:spLocks noChangeShapeType="1"/>
          </p:cNvSpPr>
          <p:nvPr/>
        </p:nvSpPr>
        <p:spPr bwMode="auto">
          <a:xfrm>
            <a:off x="30480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1" name="Oval 10"/>
          <p:cNvSpPr>
            <a:spLocks noChangeArrowheads="1"/>
          </p:cNvSpPr>
          <p:nvPr/>
        </p:nvSpPr>
        <p:spPr bwMode="auto">
          <a:xfrm>
            <a:off x="5410200" y="4724400"/>
            <a:ext cx="16002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82" name="Text Box 11"/>
          <p:cNvSpPr txBox="1">
            <a:spLocks noChangeArrowheads="1"/>
          </p:cNvSpPr>
          <p:nvPr/>
        </p:nvSpPr>
        <p:spPr bwMode="auto">
          <a:xfrm>
            <a:off x="5638800" y="4876800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SUPER</a:t>
            </a:r>
          </a:p>
        </p:txBody>
      </p:sp>
      <p:sp>
        <p:nvSpPr>
          <p:cNvPr id="156683" name="Oval 12"/>
          <p:cNvSpPr>
            <a:spLocks noChangeArrowheads="1"/>
          </p:cNvSpPr>
          <p:nvPr/>
        </p:nvSpPr>
        <p:spPr bwMode="auto">
          <a:xfrm>
            <a:off x="4724400" y="5867400"/>
            <a:ext cx="14478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84" name="Oval 13"/>
          <p:cNvSpPr>
            <a:spLocks noChangeArrowheads="1"/>
          </p:cNvSpPr>
          <p:nvPr/>
        </p:nvSpPr>
        <p:spPr bwMode="auto">
          <a:xfrm>
            <a:off x="6858000" y="5867400"/>
            <a:ext cx="13716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85" name="Text Box 14"/>
          <p:cNvSpPr txBox="1">
            <a:spLocks noChangeArrowheads="1"/>
          </p:cNvSpPr>
          <p:nvPr/>
        </p:nvSpPr>
        <p:spPr bwMode="auto">
          <a:xfrm>
            <a:off x="4953000" y="6019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 1</a:t>
            </a:r>
          </a:p>
        </p:txBody>
      </p:sp>
      <p:sp>
        <p:nvSpPr>
          <p:cNvPr id="156686" name="Text Box 15"/>
          <p:cNvSpPr txBox="1">
            <a:spLocks noChangeArrowheads="1"/>
          </p:cNvSpPr>
          <p:nvPr/>
        </p:nvSpPr>
        <p:spPr bwMode="auto">
          <a:xfrm>
            <a:off x="7086600" y="6019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 2</a:t>
            </a:r>
          </a:p>
        </p:txBody>
      </p:sp>
      <p:sp>
        <p:nvSpPr>
          <p:cNvPr id="156687" name="Line 16"/>
          <p:cNvSpPr>
            <a:spLocks noChangeShapeType="1"/>
          </p:cNvSpPr>
          <p:nvPr/>
        </p:nvSpPr>
        <p:spPr bwMode="auto">
          <a:xfrm flipH="1">
            <a:off x="5486400" y="541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Line 17"/>
          <p:cNvSpPr>
            <a:spLocks noChangeShapeType="1"/>
          </p:cNvSpPr>
          <p:nvPr/>
        </p:nvSpPr>
        <p:spPr bwMode="auto">
          <a:xfrm>
            <a:off x="6477000" y="5410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9" name="Text Box 19"/>
          <p:cNvSpPr txBox="1">
            <a:spLocks noChangeArrowheads="1"/>
          </p:cNvSpPr>
          <p:nvPr/>
        </p:nvSpPr>
        <p:spPr bwMode="auto">
          <a:xfrm>
            <a:off x="5715000" y="54705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  <p:sp>
        <p:nvSpPr>
          <p:cNvPr id="156690" name="Text Box 20"/>
          <p:cNvSpPr txBox="1">
            <a:spLocks noChangeArrowheads="1"/>
          </p:cNvSpPr>
          <p:nvPr/>
        </p:nvSpPr>
        <p:spPr bwMode="auto">
          <a:xfrm>
            <a:off x="3048000" y="53943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2147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5.4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0" y="1600200"/>
            <a:ext cx="297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>
                <a:latin typeface="Constantia" charset="0"/>
              </a:rPr>
              <a:t>2</a:t>
            </a:r>
            <a:r>
              <a:rPr lang="en-US" sz="2900" b="1">
                <a:latin typeface="Constantia" charset="0"/>
              </a:rPr>
              <a:t>.</a:t>
            </a:r>
            <a:r>
              <a:rPr lang="en-US" sz="2900" b="1">
                <a:solidFill>
                  <a:srgbClr val="FF3300"/>
                </a:solidFill>
                <a:latin typeface="Constantia" charset="0"/>
              </a:rPr>
              <a:t> </a:t>
            </a:r>
            <a:r>
              <a:rPr lang="en-US" sz="2900" b="1">
                <a:latin typeface="Constantia" charset="0"/>
              </a:rPr>
              <a:t>Multi Level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 b="1">
                <a:latin typeface="Constantia" charset="0"/>
              </a:rPr>
              <a:t>Inheritance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562600" y="15240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>
                <a:latin typeface="Constantia" charset="0"/>
              </a:rPr>
              <a:t>3. </a:t>
            </a:r>
            <a:r>
              <a:rPr lang="en-US" sz="2900" b="1">
                <a:latin typeface="Constantia" charset="0"/>
              </a:rPr>
              <a:t>Multiple</a:t>
            </a:r>
          </a:p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 b="1">
                <a:latin typeface="Constantia" charset="0"/>
              </a:rPr>
              <a:t>Inheritance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533400" y="27432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457200" y="4038600"/>
            <a:ext cx="1676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457200" y="5410200"/>
            <a:ext cx="1676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2819400" y="2514600"/>
            <a:ext cx="1676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>
            <a:off x="4724400" y="24384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295400" y="35814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295400" y="4876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3810000" y="3276600"/>
            <a:ext cx="533400" cy="9906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5181600" y="3276600"/>
            <a:ext cx="304800" cy="990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762000" y="28956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SUPER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685800" y="4191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685800" y="5562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685800" y="5653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SUB SUB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SUPER 1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4953000" y="2895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SUPER 2</a:t>
            </a:r>
          </a:p>
        </p:txBody>
      </p:sp>
      <p:sp>
        <p:nvSpPr>
          <p:cNvPr id="157716" name="Text Box 21"/>
          <p:cNvSpPr txBox="1">
            <a:spLocks noChangeArrowheads="1"/>
          </p:cNvSpPr>
          <p:nvPr/>
        </p:nvSpPr>
        <p:spPr bwMode="auto">
          <a:xfrm>
            <a:off x="1371600" y="3581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  <p:sp>
        <p:nvSpPr>
          <p:cNvPr id="157717" name="Text Box 22"/>
          <p:cNvSpPr txBox="1">
            <a:spLocks noChangeArrowheads="1"/>
          </p:cNvSpPr>
          <p:nvPr/>
        </p:nvSpPr>
        <p:spPr bwMode="auto">
          <a:xfrm>
            <a:off x="1371600" y="4953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  <p:sp>
        <p:nvSpPr>
          <p:cNvPr id="157718" name="Text Box 23"/>
          <p:cNvSpPr txBox="1">
            <a:spLocks noChangeArrowheads="1"/>
          </p:cNvSpPr>
          <p:nvPr/>
        </p:nvSpPr>
        <p:spPr bwMode="auto">
          <a:xfrm>
            <a:off x="3886200" y="3429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Arial" charset="0"/>
              </a:rPr>
              <a:t>    extends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57719" name="Oval 24"/>
          <p:cNvSpPr>
            <a:spLocks noChangeArrowheads="1"/>
          </p:cNvSpPr>
          <p:nvPr/>
        </p:nvSpPr>
        <p:spPr bwMode="auto">
          <a:xfrm>
            <a:off x="3962400" y="4191000"/>
            <a:ext cx="1676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20" name="Text Box 25"/>
          <p:cNvSpPr txBox="1">
            <a:spLocks noChangeArrowheads="1"/>
          </p:cNvSpPr>
          <p:nvPr/>
        </p:nvSpPr>
        <p:spPr bwMode="auto">
          <a:xfrm>
            <a:off x="4191000" y="4343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</a:t>
            </a:r>
          </a:p>
        </p:txBody>
      </p:sp>
      <p:sp>
        <p:nvSpPr>
          <p:cNvPr id="157731" name="Line 36"/>
          <p:cNvSpPr>
            <a:spLocks noChangeShapeType="1"/>
          </p:cNvSpPr>
          <p:nvPr/>
        </p:nvSpPr>
        <p:spPr bwMode="auto">
          <a:xfrm>
            <a:off x="5715000" y="1371600"/>
            <a:ext cx="2971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32" name="Line 37"/>
          <p:cNvSpPr>
            <a:spLocks noChangeShapeType="1"/>
          </p:cNvSpPr>
          <p:nvPr/>
        </p:nvSpPr>
        <p:spPr bwMode="auto">
          <a:xfrm flipH="1">
            <a:off x="6019800" y="1371600"/>
            <a:ext cx="2590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Member access rules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7213"/>
            <a:ext cx="8382000" cy="5030787"/>
          </a:xfrm>
        </p:spPr>
        <p:txBody>
          <a:bodyPr lIns="92075" tIns="46038" rIns="92075" bIns="46038"/>
          <a:lstStyle/>
          <a:p>
            <a:r>
              <a:rPr lang="en-US" sz="2800">
                <a:latin typeface="Constantia" charset="0"/>
              </a:rPr>
              <a:t>Visibility modifiers determine which class members are accessible and which do not</a:t>
            </a:r>
          </a:p>
          <a:p>
            <a:r>
              <a:rPr lang="en-US" sz="2800">
                <a:latin typeface="Constantia" charset="0"/>
              </a:rPr>
              <a:t>Members (variables and methods) declared with </a:t>
            </a:r>
            <a:r>
              <a:rPr lang="en-US" sz="2800">
                <a:latin typeface="Courier New" charset="0"/>
              </a:rPr>
              <a:t>public</a:t>
            </a:r>
            <a:r>
              <a:rPr lang="en-US" sz="2800">
                <a:latin typeface="Constantia" charset="0"/>
              </a:rPr>
              <a:t> visibility are accessible, and those with </a:t>
            </a:r>
            <a:r>
              <a:rPr lang="en-US" sz="2800">
                <a:latin typeface="Courier New" charset="0"/>
              </a:rPr>
              <a:t>private</a:t>
            </a:r>
            <a:r>
              <a:rPr lang="en-US" sz="2800">
                <a:latin typeface="Constantia" charset="0"/>
              </a:rPr>
              <a:t> visibility are not </a:t>
            </a:r>
          </a:p>
          <a:p>
            <a:r>
              <a:rPr lang="en-US" sz="2800">
                <a:latin typeface="Constantia" charset="0"/>
              </a:rPr>
              <a:t>Problem: How to make class/instance variables visible only to its subclasses?</a:t>
            </a:r>
          </a:p>
          <a:p>
            <a:r>
              <a:rPr lang="en-US" sz="2800">
                <a:latin typeface="Constantia" charset="0"/>
              </a:rPr>
              <a:t>Solution: Java provides a third visibility modifier that helps in inheritance situations: </a:t>
            </a:r>
            <a:r>
              <a:rPr lang="en-US" sz="2800">
                <a:latin typeface="Courier New" charset="0"/>
              </a:rPr>
              <a:t>protected</a:t>
            </a:r>
            <a:endParaRPr lang="en-US" sz="2800">
              <a:latin typeface="Constantia" charset="0"/>
            </a:endParaRPr>
          </a:p>
        </p:txBody>
      </p:sp>
      <p:sp>
        <p:nvSpPr>
          <p:cNvPr id="158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</a:t>
            </a:r>
          </a:p>
        </p:txBody>
      </p:sp>
    </p:spTree>
    <p:extLst>
      <p:ext uri="{BB962C8B-B14F-4D97-AF65-F5344CB8AC3E}">
        <p14:creationId xmlns:p14="http://schemas.microsoft.com/office/powerpoint/2010/main" val="13947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Modifiers and Inheritance </a:t>
            </a:r>
            <a:br>
              <a:rPr>
                <a:ea typeface="+mj-ea"/>
              </a:rPr>
            </a:br>
            <a:r>
              <a:rPr>
                <a:ea typeface="+mj-ea"/>
              </a:rPr>
              <a:t>(cont.)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610600" cy="4800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500" b="1" dirty="0">
                <a:latin typeface="Constantia" charset="0"/>
              </a:rPr>
              <a:t>Visibility Modifiers for class/interface: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Courier New" charset="0"/>
              </a:rPr>
              <a:t>public</a:t>
            </a:r>
            <a:r>
              <a:rPr lang="en-US" sz="2500" dirty="0">
                <a:latin typeface="Constantia" charset="0"/>
              </a:rPr>
              <a:t> : can be accessed from outside the class definition.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Courier New" charset="0"/>
              </a:rPr>
              <a:t>protected</a:t>
            </a:r>
            <a:r>
              <a:rPr lang="en-US" sz="2500" dirty="0">
                <a:latin typeface="Constantia" charset="0"/>
              </a:rPr>
              <a:t> : can be accessed only within the class definition in which it appears, within other </a:t>
            </a:r>
            <a:r>
              <a:rPr lang="en-US" sz="2500" dirty="0" err="1">
                <a:latin typeface="Constantia" charset="0"/>
              </a:rPr>
              <a:t>classess</a:t>
            </a:r>
            <a:r>
              <a:rPr lang="en-US" sz="2500" dirty="0">
                <a:latin typeface="Constantia" charset="0"/>
              </a:rPr>
              <a:t> in the same package, or within the definition of </a:t>
            </a:r>
            <a:r>
              <a:rPr lang="en-US" sz="2500" dirty="0" err="1">
                <a:latin typeface="Constantia" charset="0"/>
              </a:rPr>
              <a:t>subclassess</a:t>
            </a:r>
            <a:r>
              <a:rPr lang="en-US" sz="2500" dirty="0">
                <a:latin typeface="Constantia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Courier New" charset="0"/>
              </a:rPr>
              <a:t>private</a:t>
            </a:r>
            <a:r>
              <a:rPr lang="en-US" sz="2500" dirty="0">
                <a:latin typeface="Constantia" charset="0"/>
              </a:rPr>
              <a:t> : can be accessed only within the class definition in which it appears</a:t>
            </a:r>
            <a:r>
              <a:rPr lang="en-US" sz="2500" dirty="0" smtClean="0">
                <a:latin typeface="Constantia" charset="0"/>
              </a:rPr>
              <a:t>.</a:t>
            </a:r>
            <a:endParaRPr lang="en-US" sz="2500" dirty="0">
              <a:latin typeface="Constantia" charset="0"/>
            </a:endParaRPr>
          </a:p>
        </p:txBody>
      </p:sp>
      <p:sp>
        <p:nvSpPr>
          <p:cNvPr id="159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6.2</a:t>
            </a:r>
          </a:p>
        </p:txBody>
      </p:sp>
    </p:spTree>
    <p:extLst>
      <p:ext uri="{BB962C8B-B14F-4D97-AF65-F5344CB8AC3E}">
        <p14:creationId xmlns:p14="http://schemas.microsoft.com/office/powerpoint/2010/main" val="7856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1761</TotalTime>
  <Words>1242</Words>
  <Application>Microsoft Office PowerPoint</Application>
  <PresentationFormat>On-screen Show (4:3)</PresentationFormat>
  <Paragraphs>293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Calibri</vt:lpstr>
      <vt:lpstr>Colonna MT</vt:lpstr>
      <vt:lpstr>Constantia</vt:lpstr>
      <vt:lpstr>Courier New</vt:lpstr>
      <vt:lpstr>News Gothic MT</vt:lpstr>
      <vt:lpstr>Times New Roman</vt:lpstr>
      <vt:lpstr>Wingdings</vt:lpstr>
      <vt:lpstr>Wingdings 2</vt:lpstr>
      <vt:lpstr>Breeze</vt:lpstr>
      <vt:lpstr>PowerPoint Presentation</vt:lpstr>
      <vt:lpstr>Hierarchical Abstraction </vt:lpstr>
      <vt:lpstr>Base Class and Derived Class</vt:lpstr>
      <vt:lpstr>Class Hierarchy</vt:lpstr>
      <vt:lpstr>PowerPoint Presentation</vt:lpstr>
      <vt:lpstr>PowerPoint Presentation</vt:lpstr>
      <vt:lpstr>PowerPoint Presentation</vt:lpstr>
      <vt:lpstr>Member access rules</vt:lpstr>
      <vt:lpstr>Modifiers and Inheritance  (cont.)</vt:lpstr>
      <vt:lpstr>The protected Modifier</vt:lpstr>
      <vt:lpstr>Simple Inheritance</vt:lpstr>
      <vt:lpstr>Example1 </vt:lpstr>
      <vt:lpstr>Example2: Super-Class</vt:lpstr>
      <vt:lpstr>Example2: Sub-Class </vt:lpstr>
      <vt:lpstr>Example2: Testing Class </vt:lpstr>
      <vt:lpstr>Multi-Level Inheritance</vt:lpstr>
      <vt:lpstr>Example1: Super-Class</vt:lpstr>
      <vt:lpstr>Example1: Sub-Classes </vt:lpstr>
      <vt:lpstr>Example1: Testing Class </vt:lpstr>
      <vt:lpstr>Practice Task????</vt:lpstr>
      <vt:lpstr>PowerPoint Presentation</vt:lpstr>
      <vt:lpstr>Important </vt:lpstr>
      <vt:lpstr>Call Base Class Constructor using super</vt:lpstr>
      <vt:lpstr>Call Base Class Method using super</vt:lpstr>
      <vt:lpstr>Access Base Class Variables using super</vt:lpstr>
      <vt:lpstr>Practice Task????</vt:lpstr>
      <vt:lpstr>Using final keyword with inheritance</vt:lpstr>
      <vt:lpstr>Preventing Overriding with final </vt:lpstr>
      <vt:lpstr>Preventing Inheritance with final </vt:lpstr>
      <vt:lpstr>The Benefits of Inheritance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Taimur Sajjad</dc:creator>
  <cp:lastModifiedBy>Usman Ali</cp:lastModifiedBy>
  <cp:revision>34</cp:revision>
  <dcterms:created xsi:type="dcterms:W3CDTF">2016-03-13T08:18:58Z</dcterms:created>
  <dcterms:modified xsi:type="dcterms:W3CDTF">2018-03-05T06:29:27Z</dcterms:modified>
</cp:coreProperties>
</file>