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3"/>
  </p:notesMasterIdLst>
  <p:sldIdLst>
    <p:sldId id="256" r:id="rId2"/>
    <p:sldId id="257" r:id="rId3"/>
    <p:sldId id="260" r:id="rId4"/>
    <p:sldId id="261" r:id="rId5"/>
    <p:sldId id="263" r:id="rId6"/>
    <p:sldId id="264" r:id="rId7"/>
    <p:sldId id="265" r:id="rId8"/>
    <p:sldId id="266" r:id="rId9"/>
    <p:sldId id="267" r:id="rId10"/>
    <p:sldId id="268" r:id="rId11"/>
    <p:sldId id="269" r:id="rId12"/>
    <p:sldId id="270" r:id="rId13"/>
    <p:sldId id="271" r:id="rId14"/>
    <p:sldId id="272" r:id="rId15"/>
    <p:sldId id="308" r:id="rId16"/>
    <p:sldId id="312" r:id="rId17"/>
    <p:sldId id="310" r:id="rId18"/>
    <p:sldId id="313" r:id="rId19"/>
    <p:sldId id="273" r:id="rId20"/>
    <p:sldId id="283" r:id="rId21"/>
    <p:sldId id="285" r:id="rId22"/>
    <p:sldId id="286" r:id="rId23"/>
    <p:sldId id="287" r:id="rId24"/>
    <p:sldId id="288" r:id="rId25"/>
    <p:sldId id="295" r:id="rId26"/>
    <p:sldId id="296" r:id="rId27"/>
    <p:sldId id="298" r:id="rId28"/>
    <p:sldId id="306" r:id="rId29"/>
    <p:sldId id="314" r:id="rId30"/>
    <p:sldId id="307" r:id="rId31"/>
    <p:sldId id="28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2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46643C-C3F6-4C08-A21C-D4AC71CEF4AB}" type="datetimeFigureOut">
              <a:rPr lang="en-US" smtClean="0"/>
              <a:pPr/>
              <a:t>2/12/2018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2DEBD4-F904-4B9E-B19A-8C6A3F8400DC}" type="slidenum">
              <a:rPr lang="en-US" smtClean="0"/>
              <a:pPr/>
              <a:t>‹#›</a:t>
            </a:fld>
            <a:endParaRPr lang="en-US"/>
          </a:p>
        </p:txBody>
      </p:sp>
    </p:spTree>
    <p:extLst>
      <p:ext uri="{BB962C8B-B14F-4D97-AF65-F5344CB8AC3E}">
        <p14:creationId xmlns:p14="http://schemas.microsoft.com/office/powerpoint/2010/main" val="2786958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6E9399-D2AC-43AE-961F-FF13A11B6578}" type="slidenum">
              <a:rPr lang="en-US"/>
              <a:pPr/>
              <a:t>6</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r>
              <a:rPr lang="en-US"/>
              <a:t>Java was conceived by james gosling,patrick naughton….</a:t>
            </a:r>
          </a:p>
          <a:p>
            <a:r>
              <a:rPr lang="en-US"/>
              <a:t>Java was initially called as Oak..</a:t>
            </a:r>
          </a:p>
          <a:p>
            <a:r>
              <a:rPr lang="en-US"/>
              <a:t>But renamed as java in 1995</a:t>
            </a:r>
          </a:p>
          <a:p>
            <a:r>
              <a:rPr lang="en-US"/>
              <a:t>Standard edition, management edition, enterprise edition (used for adv.. Java concepts)</a:t>
            </a:r>
          </a:p>
          <a:p>
            <a:r>
              <a:rPr lang="en-US"/>
              <a:t>You can write the java program in any editors, notepads. But it will   be easy if you use editplus</a:t>
            </a:r>
          </a:p>
        </p:txBody>
      </p:sp>
    </p:spTree>
    <p:extLst>
      <p:ext uri="{BB962C8B-B14F-4D97-AF65-F5344CB8AC3E}">
        <p14:creationId xmlns:p14="http://schemas.microsoft.com/office/powerpoint/2010/main" val="1236813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DD120A-A9D5-44E6-A046-5D152A3AED8E}" type="slidenum">
              <a:rPr lang="en-US"/>
              <a:pPr/>
              <a:t>8</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a:t>Due to the simillarities of java with C++ it si called “Internet version of C++”</a:t>
            </a:r>
          </a:p>
          <a:p>
            <a:r>
              <a:rPr lang="en-US"/>
              <a:t>Based on C/C++</a:t>
            </a:r>
          </a:p>
        </p:txBody>
      </p:sp>
    </p:spTree>
    <p:extLst>
      <p:ext uri="{BB962C8B-B14F-4D97-AF65-F5344CB8AC3E}">
        <p14:creationId xmlns:p14="http://schemas.microsoft.com/office/powerpoint/2010/main" val="39828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4274">
              <a:defRPr sz="1200">
                <a:solidFill>
                  <a:schemeClr val="tx1"/>
                </a:solidFill>
                <a:latin typeface="Arial" charset="0"/>
                <a:ea typeface="ＭＳ Ｐゴシック" charset="0"/>
              </a:defRPr>
            </a:lvl1pPr>
            <a:lvl2pPr marL="730171" indent="-280835" defTabSz="914274">
              <a:defRPr sz="1200">
                <a:solidFill>
                  <a:schemeClr val="tx1"/>
                </a:solidFill>
                <a:latin typeface="Arial" charset="0"/>
                <a:ea typeface="ＭＳ Ｐゴシック" charset="0"/>
              </a:defRPr>
            </a:lvl2pPr>
            <a:lvl3pPr marL="1123340" indent="-224668" defTabSz="914274">
              <a:defRPr sz="1200">
                <a:solidFill>
                  <a:schemeClr val="tx1"/>
                </a:solidFill>
                <a:latin typeface="Arial" charset="0"/>
                <a:ea typeface="ＭＳ Ｐゴシック" charset="0"/>
              </a:defRPr>
            </a:lvl3pPr>
            <a:lvl4pPr marL="1572677" indent="-224668" defTabSz="914274">
              <a:defRPr sz="1200">
                <a:solidFill>
                  <a:schemeClr val="tx1"/>
                </a:solidFill>
                <a:latin typeface="Arial" charset="0"/>
                <a:ea typeface="ＭＳ Ｐゴシック" charset="0"/>
              </a:defRPr>
            </a:lvl4pPr>
            <a:lvl5pPr marL="2022013" indent="-224668" defTabSz="914274">
              <a:defRPr sz="1200">
                <a:solidFill>
                  <a:schemeClr val="tx1"/>
                </a:solidFill>
                <a:latin typeface="Arial" charset="0"/>
                <a:ea typeface="ＭＳ Ｐゴシック" charset="0"/>
              </a:defRPr>
            </a:lvl5pPr>
            <a:lvl6pPr marL="2471349" indent="-224668" defTabSz="914274" eaLnBrk="0" fontAlgn="base" hangingPunct="0">
              <a:spcBef>
                <a:spcPct val="30000"/>
              </a:spcBef>
              <a:spcAft>
                <a:spcPct val="0"/>
              </a:spcAft>
              <a:defRPr sz="1200">
                <a:solidFill>
                  <a:schemeClr val="tx1"/>
                </a:solidFill>
                <a:latin typeface="Arial" charset="0"/>
                <a:ea typeface="ＭＳ Ｐゴシック" charset="0"/>
              </a:defRPr>
            </a:lvl6pPr>
            <a:lvl7pPr marL="2920685" indent="-224668" defTabSz="914274" eaLnBrk="0" fontAlgn="base" hangingPunct="0">
              <a:spcBef>
                <a:spcPct val="30000"/>
              </a:spcBef>
              <a:spcAft>
                <a:spcPct val="0"/>
              </a:spcAft>
              <a:defRPr sz="1200">
                <a:solidFill>
                  <a:schemeClr val="tx1"/>
                </a:solidFill>
                <a:latin typeface="Arial" charset="0"/>
                <a:ea typeface="ＭＳ Ｐゴシック" charset="0"/>
              </a:defRPr>
            </a:lvl7pPr>
            <a:lvl8pPr marL="3370021" indent="-224668" defTabSz="914274" eaLnBrk="0" fontAlgn="base" hangingPunct="0">
              <a:spcBef>
                <a:spcPct val="30000"/>
              </a:spcBef>
              <a:spcAft>
                <a:spcPct val="0"/>
              </a:spcAft>
              <a:defRPr sz="1200">
                <a:solidFill>
                  <a:schemeClr val="tx1"/>
                </a:solidFill>
                <a:latin typeface="Arial" charset="0"/>
                <a:ea typeface="ＭＳ Ｐゴシック" charset="0"/>
              </a:defRPr>
            </a:lvl8pPr>
            <a:lvl9pPr marL="3819357" indent="-224668" defTabSz="914274" eaLnBrk="0" fontAlgn="base" hangingPunct="0">
              <a:spcBef>
                <a:spcPct val="30000"/>
              </a:spcBef>
              <a:spcAft>
                <a:spcPct val="0"/>
              </a:spcAft>
              <a:defRPr sz="1200">
                <a:solidFill>
                  <a:schemeClr val="tx1"/>
                </a:solidFill>
                <a:latin typeface="Arial" charset="0"/>
                <a:ea typeface="ＭＳ Ｐゴシック" charset="0"/>
              </a:defRPr>
            </a:lvl9pPr>
          </a:lstStyle>
          <a:p>
            <a:fld id="{20B60C69-A314-8C47-84BC-C0CC634B2B2A}" type="slidenum">
              <a:rPr lang="en-US"/>
              <a:pPr/>
              <a:t>20</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endParaRPr lang="en-US"/>
          </a:p>
          <a:p>
            <a:pPr eaLnBrk="1" hangingPunct="1"/>
            <a:r>
              <a:rPr lang="en-US"/>
              <a:t>Tell about </a:t>
            </a:r>
          </a:p>
          <a:p>
            <a:pPr eaLnBrk="1" hangingPunct="1"/>
            <a:r>
              <a:rPr lang="en-US" b="1"/>
              <a:t>Public static void main()</a:t>
            </a:r>
          </a:p>
        </p:txBody>
      </p:sp>
    </p:spTree>
    <p:extLst>
      <p:ext uri="{BB962C8B-B14F-4D97-AF65-F5344CB8AC3E}">
        <p14:creationId xmlns:p14="http://schemas.microsoft.com/office/powerpoint/2010/main" val="2719325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315630-22C8-4D1F-9BCE-2C27106E1117}" type="datetime1">
              <a:rPr lang="en-US" smtClean="0"/>
              <a:pPr/>
              <a:t>2/12/2018</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E9B8E-F7B1-4C58-A08F-F7BB00F90ED0}" type="datetime1">
              <a:rPr lang="en-US" smtClean="0"/>
              <a:pPr/>
              <a:t>2/12/2018</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41B31D-48BD-4056-AC66-615C50A1F581}" type="datetime1">
              <a:rPr lang="en-US" smtClean="0"/>
              <a:pPr/>
              <a:t>2/12/2018</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718CF4-5AF7-4C83-83B9-E56FD8DA35A6}" type="datetime1">
              <a:rPr lang="en-US" smtClean="0"/>
              <a:pPr/>
              <a:t>2/12/2018</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DE1DC-932F-46E6-BAA6-6365DDEDC8BA}" type="datetime1">
              <a:rPr lang="en-US" smtClean="0"/>
              <a:pPr/>
              <a:t>2/12/2018</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321F4A-26B3-4973-85F2-5BFE41BF7F5B}" type="datetime1">
              <a:rPr lang="en-US" smtClean="0"/>
              <a:pPr/>
              <a:t>2/12/2018</a:t>
            </a:fld>
            <a:endParaRPr lang="en-US"/>
          </a:p>
        </p:txBody>
      </p:sp>
      <p:sp>
        <p:nvSpPr>
          <p:cNvPr id="6" name="Footer Placeholder 5"/>
          <p:cNvSpPr>
            <a:spLocks noGrp="1"/>
          </p:cNvSpPr>
          <p:nvPr>
            <p:ph type="ftr" sz="quarter" idx="11"/>
          </p:nvPr>
        </p:nvSpPr>
        <p:spPr/>
        <p:txBody>
          <a:bodyPr/>
          <a:lstStyle/>
          <a:p>
            <a:r>
              <a:rPr lang="en-US" smtClean="0"/>
              <a:t>Object Oriented Programming using JAVA</a:t>
            </a:r>
            <a:endParaRPr lang="en-US"/>
          </a:p>
        </p:txBody>
      </p:sp>
      <p:sp>
        <p:nvSpPr>
          <p:cNvPr id="7" name="Slide Number Placeholder 6"/>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E2357C-7B67-4590-9BAA-8A21D71BB569}" type="datetime1">
              <a:rPr lang="en-US" smtClean="0"/>
              <a:pPr/>
              <a:t>2/12/2018</a:t>
            </a:fld>
            <a:endParaRPr lang="en-US"/>
          </a:p>
        </p:txBody>
      </p:sp>
      <p:sp>
        <p:nvSpPr>
          <p:cNvPr id="8" name="Footer Placeholder 7"/>
          <p:cNvSpPr>
            <a:spLocks noGrp="1"/>
          </p:cNvSpPr>
          <p:nvPr>
            <p:ph type="ftr" sz="quarter" idx="11"/>
          </p:nvPr>
        </p:nvSpPr>
        <p:spPr/>
        <p:txBody>
          <a:bodyPr/>
          <a:lstStyle/>
          <a:p>
            <a:r>
              <a:rPr lang="en-US" smtClean="0"/>
              <a:t>Object Oriented Programming using JAVA</a:t>
            </a:r>
            <a:endParaRPr lang="en-US"/>
          </a:p>
        </p:txBody>
      </p:sp>
      <p:sp>
        <p:nvSpPr>
          <p:cNvPr id="9" name="Slide Number Placeholder 8"/>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DCFF48-0C82-4C0D-A157-75F5C5A76407}" type="datetime1">
              <a:rPr lang="en-US" smtClean="0"/>
              <a:pPr/>
              <a:t>2/12/2018</a:t>
            </a:fld>
            <a:endParaRPr lang="en-US"/>
          </a:p>
        </p:txBody>
      </p:sp>
      <p:sp>
        <p:nvSpPr>
          <p:cNvPr id="4" name="Footer Placeholder 3"/>
          <p:cNvSpPr>
            <a:spLocks noGrp="1"/>
          </p:cNvSpPr>
          <p:nvPr>
            <p:ph type="ftr" sz="quarter" idx="11"/>
          </p:nvPr>
        </p:nvSpPr>
        <p:spPr/>
        <p:txBody>
          <a:bodyPr/>
          <a:lstStyle/>
          <a:p>
            <a:r>
              <a:rPr lang="en-US" smtClean="0"/>
              <a:t>Object Oriented Programming using JAVA</a:t>
            </a:r>
            <a:endParaRPr lang="en-US"/>
          </a:p>
        </p:txBody>
      </p:sp>
      <p:sp>
        <p:nvSpPr>
          <p:cNvPr id="5" name="Slide Number Placeholder 4"/>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70A41-9C4D-4764-84FD-444CA204F58A}" type="datetime1">
              <a:rPr lang="en-US" smtClean="0"/>
              <a:pPr/>
              <a:t>2/12/2018</a:t>
            </a:fld>
            <a:endParaRPr lang="en-US"/>
          </a:p>
        </p:txBody>
      </p:sp>
      <p:sp>
        <p:nvSpPr>
          <p:cNvPr id="3" name="Footer Placeholder 2"/>
          <p:cNvSpPr>
            <a:spLocks noGrp="1"/>
          </p:cNvSpPr>
          <p:nvPr>
            <p:ph type="ftr" sz="quarter" idx="11"/>
          </p:nvPr>
        </p:nvSpPr>
        <p:spPr/>
        <p:txBody>
          <a:bodyPr/>
          <a:lstStyle/>
          <a:p>
            <a:r>
              <a:rPr lang="en-US" smtClean="0"/>
              <a:t>Object Oriented Programming using JAVA</a:t>
            </a:r>
            <a:endParaRPr lang="en-US"/>
          </a:p>
        </p:txBody>
      </p:sp>
      <p:sp>
        <p:nvSpPr>
          <p:cNvPr id="4" name="Slide Number Placeholder 3"/>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17354-D450-42F4-BEFC-F59EE2A84482}" type="datetime1">
              <a:rPr lang="en-US" smtClean="0"/>
              <a:pPr/>
              <a:t>2/12/2018</a:t>
            </a:fld>
            <a:endParaRPr lang="en-US"/>
          </a:p>
        </p:txBody>
      </p:sp>
      <p:sp>
        <p:nvSpPr>
          <p:cNvPr id="6" name="Footer Placeholder 5"/>
          <p:cNvSpPr>
            <a:spLocks noGrp="1"/>
          </p:cNvSpPr>
          <p:nvPr>
            <p:ph type="ftr" sz="quarter" idx="11"/>
          </p:nvPr>
        </p:nvSpPr>
        <p:spPr/>
        <p:txBody>
          <a:bodyPr/>
          <a:lstStyle/>
          <a:p>
            <a:r>
              <a:rPr lang="en-US" smtClean="0"/>
              <a:t>Object Oriented Programming using JAVA</a:t>
            </a:r>
            <a:endParaRPr lang="en-US"/>
          </a:p>
        </p:txBody>
      </p:sp>
      <p:sp>
        <p:nvSpPr>
          <p:cNvPr id="7" name="Slide Number Placeholder 6"/>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F88670-86FB-4F58-BB3C-3920EC14737B}" type="datetime1">
              <a:rPr lang="en-US" smtClean="0"/>
              <a:pPr/>
              <a:t>2/12/2018</a:t>
            </a:fld>
            <a:endParaRPr lang="en-US"/>
          </a:p>
        </p:txBody>
      </p:sp>
      <p:sp>
        <p:nvSpPr>
          <p:cNvPr id="6" name="Footer Placeholder 5"/>
          <p:cNvSpPr>
            <a:spLocks noGrp="1"/>
          </p:cNvSpPr>
          <p:nvPr>
            <p:ph type="ftr" sz="quarter" idx="11"/>
          </p:nvPr>
        </p:nvSpPr>
        <p:spPr/>
        <p:txBody>
          <a:bodyPr/>
          <a:lstStyle/>
          <a:p>
            <a:r>
              <a:rPr lang="en-US" smtClean="0"/>
              <a:t>Object Oriented Programming using JAVA</a:t>
            </a:r>
            <a:endParaRPr lang="en-US"/>
          </a:p>
        </p:txBody>
      </p:sp>
      <p:sp>
        <p:nvSpPr>
          <p:cNvPr id="7" name="Slide Number Placeholder 6"/>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403E4-1A7C-4D9A-A2DE-C2BF8B3E8663}" type="datetime1">
              <a:rPr lang="en-US" smtClean="0"/>
              <a:pPr/>
              <a:t>2/12/2018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Object Oriented Programming using JAVA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AFAA7-FEED-4301-B813-A3876799CA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8153400" cy="2517775"/>
          </a:xfrm>
        </p:spPr>
        <p:txBody>
          <a:bodyPr>
            <a:normAutofit/>
          </a:bodyPr>
          <a:lstStyle/>
          <a:p>
            <a:r>
              <a:rPr lang="en-US" sz="6000" dirty="0" smtClean="0">
                <a:solidFill>
                  <a:srgbClr val="FF0000"/>
                </a:solidFill>
              </a:rPr>
              <a:t>O</a:t>
            </a:r>
            <a:r>
              <a:rPr lang="en-US" sz="6000" dirty="0" smtClean="0"/>
              <a:t>bject </a:t>
            </a:r>
            <a:r>
              <a:rPr lang="en-US" sz="6000" dirty="0" smtClean="0">
                <a:solidFill>
                  <a:srgbClr val="FF0000"/>
                </a:solidFill>
              </a:rPr>
              <a:t>O</a:t>
            </a:r>
            <a:r>
              <a:rPr lang="en-US" sz="6000" dirty="0" smtClean="0"/>
              <a:t>riented </a:t>
            </a:r>
            <a:r>
              <a:rPr lang="en-US" sz="6000" dirty="0" smtClean="0">
                <a:solidFill>
                  <a:srgbClr val="FF0000"/>
                </a:solidFill>
              </a:rPr>
              <a:t>P</a:t>
            </a:r>
            <a:r>
              <a:rPr lang="en-US" sz="6000" dirty="0" smtClean="0"/>
              <a:t>rogramming in </a:t>
            </a:r>
            <a:r>
              <a:rPr lang="en-US" sz="6000" dirty="0" smtClean="0">
                <a:solidFill>
                  <a:srgbClr val="FF0000"/>
                </a:solidFill>
              </a:rPr>
              <a:t>JAVA</a:t>
            </a:r>
            <a:endParaRPr lang="en-US" sz="60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How is </a:t>
            </a:r>
            <a:r>
              <a:rPr lang="en-US" dirty="0">
                <a:solidFill>
                  <a:srgbClr val="FF0000"/>
                </a:solidFill>
              </a:rPr>
              <a:t>Java</a:t>
            </a:r>
            <a:r>
              <a:rPr lang="en-US" dirty="0"/>
              <a:t> different </a:t>
            </a:r>
            <a:r>
              <a:rPr lang="en-US" dirty="0" smtClean="0"/>
              <a:t>from </a:t>
            </a:r>
            <a:r>
              <a:rPr lang="en-US" dirty="0" smtClean="0">
                <a:solidFill>
                  <a:srgbClr val="FF0000"/>
                </a:solidFill>
              </a:rPr>
              <a:t>C++</a:t>
            </a:r>
            <a:r>
              <a:rPr lang="en-US" dirty="0" smtClean="0"/>
              <a:t>…</a:t>
            </a:r>
            <a:endParaRPr lang="en-US" dirty="0"/>
          </a:p>
        </p:txBody>
      </p:sp>
      <p:sp>
        <p:nvSpPr>
          <p:cNvPr id="18435" name="Rectangle 3"/>
          <p:cNvSpPr>
            <a:spLocks noGrp="1" noChangeArrowheads="1"/>
          </p:cNvSpPr>
          <p:nvPr>
            <p:ph type="body" idx="1"/>
          </p:nvPr>
        </p:nvSpPr>
        <p:spPr/>
        <p:txBody>
          <a:bodyPr>
            <a:normAutofit lnSpcReduction="10000"/>
          </a:bodyPr>
          <a:lstStyle/>
          <a:p>
            <a:r>
              <a:rPr lang="en-US" dirty="0"/>
              <a:t>C++ language</a:t>
            </a:r>
          </a:p>
          <a:p>
            <a:pPr lvl="1">
              <a:buFont typeface="Wingdings" pitchFamily="2" charset="2"/>
              <a:buNone/>
            </a:pPr>
            <a:r>
              <a:rPr lang="en-US" dirty="0"/>
              <a:t>Features removed in java:</a:t>
            </a:r>
          </a:p>
          <a:p>
            <a:pPr lvl="1" algn="just">
              <a:buFont typeface="Wingdings" pitchFamily="2" charset="2"/>
              <a:buChar char="Ø"/>
            </a:pPr>
            <a:r>
              <a:rPr lang="en-US" sz="2400" dirty="0"/>
              <a:t>Java doesn’t support </a:t>
            </a:r>
            <a:r>
              <a:rPr lang="en-US" sz="2400" dirty="0">
                <a:solidFill>
                  <a:srgbClr val="FF0000"/>
                </a:solidFill>
              </a:rPr>
              <a:t>pointers</a:t>
            </a:r>
            <a:r>
              <a:rPr lang="en-US" sz="2400" dirty="0"/>
              <a:t> to avoid </a:t>
            </a:r>
            <a:r>
              <a:rPr lang="en-US" sz="2400" dirty="0">
                <a:solidFill>
                  <a:srgbClr val="FF0000"/>
                </a:solidFill>
              </a:rPr>
              <a:t>unauthorized</a:t>
            </a:r>
            <a:r>
              <a:rPr lang="en-US" sz="2400" dirty="0"/>
              <a:t> access of </a:t>
            </a:r>
            <a:r>
              <a:rPr lang="en-US" sz="2400" dirty="0">
                <a:solidFill>
                  <a:srgbClr val="FF0000"/>
                </a:solidFill>
              </a:rPr>
              <a:t>memory locations</a:t>
            </a:r>
            <a:r>
              <a:rPr lang="en-US" sz="2400" dirty="0"/>
              <a:t>.</a:t>
            </a:r>
          </a:p>
          <a:p>
            <a:pPr lvl="1" algn="just">
              <a:buFont typeface="Wingdings" pitchFamily="2" charset="2"/>
              <a:buChar char="Ø"/>
            </a:pPr>
            <a:r>
              <a:rPr lang="en-US" sz="2400" dirty="0"/>
              <a:t>Java does not include structures, unions and </a:t>
            </a:r>
            <a:r>
              <a:rPr lang="en-US" sz="2400" dirty="0" err="1"/>
              <a:t>enum</a:t>
            </a:r>
            <a:r>
              <a:rPr lang="en-US" sz="2400" dirty="0"/>
              <a:t> data types.</a:t>
            </a:r>
          </a:p>
          <a:p>
            <a:pPr lvl="1" algn="just">
              <a:buFont typeface="Wingdings" pitchFamily="2" charset="2"/>
              <a:buChar char="Ø"/>
            </a:pPr>
            <a:r>
              <a:rPr lang="en-US" sz="2400" dirty="0"/>
              <a:t>Java does not support </a:t>
            </a:r>
            <a:r>
              <a:rPr lang="en-US" sz="2400" dirty="0">
                <a:solidFill>
                  <a:srgbClr val="FF0000"/>
                </a:solidFill>
              </a:rPr>
              <a:t>operator over loading</a:t>
            </a:r>
            <a:r>
              <a:rPr lang="en-US" sz="2400" dirty="0"/>
              <a:t>.</a:t>
            </a:r>
          </a:p>
          <a:p>
            <a:pPr lvl="1" algn="just">
              <a:buFont typeface="Wingdings" pitchFamily="2" charset="2"/>
              <a:buChar char="Ø"/>
            </a:pPr>
            <a:r>
              <a:rPr lang="en-US" sz="2400" dirty="0"/>
              <a:t>Preprocessor plays less important role in C++ and so </a:t>
            </a:r>
            <a:r>
              <a:rPr lang="en-US" sz="2400" dirty="0">
                <a:solidFill>
                  <a:srgbClr val="FF0000"/>
                </a:solidFill>
              </a:rPr>
              <a:t>eliminated </a:t>
            </a:r>
            <a:r>
              <a:rPr lang="en-US" sz="2400" dirty="0"/>
              <a:t>entirely in java.</a:t>
            </a:r>
          </a:p>
          <a:p>
            <a:pPr lvl="1" algn="just">
              <a:buFont typeface="Wingdings" pitchFamily="2" charset="2"/>
              <a:buChar char="Ø"/>
            </a:pPr>
            <a:r>
              <a:rPr lang="en-US" sz="2400" dirty="0"/>
              <a:t>Java does not perform </a:t>
            </a:r>
            <a:r>
              <a:rPr lang="en-US" sz="2400" dirty="0">
                <a:solidFill>
                  <a:srgbClr val="FF0000"/>
                </a:solidFill>
              </a:rPr>
              <a:t>automatic</a:t>
            </a:r>
            <a:r>
              <a:rPr lang="en-US" sz="2400" dirty="0"/>
              <a:t> type conversions that result in loss of </a:t>
            </a:r>
            <a:r>
              <a:rPr lang="en-US" sz="2400" dirty="0">
                <a:solidFill>
                  <a:srgbClr val="FF0000"/>
                </a:solidFill>
              </a:rPr>
              <a:t>precision</a:t>
            </a:r>
            <a:r>
              <a:rPr lang="en-US" sz="2400" dirty="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Cont…</a:t>
            </a:r>
          </a:p>
        </p:txBody>
      </p:sp>
      <p:sp>
        <p:nvSpPr>
          <p:cNvPr id="20483" name="Rectangle 3"/>
          <p:cNvSpPr>
            <a:spLocks noGrp="1" noChangeArrowheads="1"/>
          </p:cNvSpPr>
          <p:nvPr>
            <p:ph type="body" idx="1"/>
          </p:nvPr>
        </p:nvSpPr>
        <p:spPr>
          <a:xfrm>
            <a:off x="381000" y="1163638"/>
            <a:ext cx="8229600" cy="5237162"/>
          </a:xfrm>
        </p:spPr>
        <p:txBody>
          <a:bodyPr>
            <a:normAutofit fontScale="92500" lnSpcReduction="20000"/>
          </a:bodyPr>
          <a:lstStyle/>
          <a:p>
            <a:pPr lvl="2">
              <a:buFont typeface="Wingdings" pitchFamily="2" charset="2"/>
              <a:buNone/>
            </a:pPr>
            <a:endParaRPr lang="en-US" dirty="0"/>
          </a:p>
          <a:p>
            <a:pPr algn="just">
              <a:buClr>
                <a:schemeClr val="tx1"/>
              </a:buClr>
              <a:buFont typeface="Wingdings" pitchFamily="2" charset="2"/>
              <a:buChar char="Ø"/>
            </a:pPr>
            <a:r>
              <a:rPr lang="en-US" dirty="0" smtClean="0"/>
              <a:t>  Java </a:t>
            </a:r>
            <a:r>
              <a:rPr lang="en-US" dirty="0"/>
              <a:t>does not support </a:t>
            </a:r>
            <a:r>
              <a:rPr lang="en-US" dirty="0">
                <a:solidFill>
                  <a:srgbClr val="FF0000"/>
                </a:solidFill>
              </a:rPr>
              <a:t>global variables</a:t>
            </a:r>
            <a:r>
              <a:rPr lang="en-US" dirty="0"/>
              <a:t>. Every method and variable is declared within a </a:t>
            </a:r>
            <a:r>
              <a:rPr lang="en-US" dirty="0">
                <a:solidFill>
                  <a:srgbClr val="FF0000"/>
                </a:solidFill>
              </a:rPr>
              <a:t>class </a:t>
            </a:r>
            <a:r>
              <a:rPr lang="en-US" dirty="0"/>
              <a:t>and forms part of that class.</a:t>
            </a:r>
          </a:p>
          <a:p>
            <a:pPr algn="just">
              <a:buClr>
                <a:schemeClr val="tx1"/>
              </a:buClr>
              <a:buFont typeface="Wingdings" pitchFamily="2" charset="2"/>
              <a:buChar char="Ø"/>
            </a:pPr>
            <a:r>
              <a:rPr lang="en-US" dirty="0" smtClean="0"/>
              <a:t> Java </a:t>
            </a:r>
            <a:r>
              <a:rPr lang="en-US" dirty="0"/>
              <a:t>does not support inheritance of </a:t>
            </a:r>
            <a:r>
              <a:rPr lang="en-US" dirty="0">
                <a:solidFill>
                  <a:srgbClr val="FF0000"/>
                </a:solidFill>
              </a:rPr>
              <a:t>multiple</a:t>
            </a:r>
            <a:r>
              <a:rPr lang="en-US" dirty="0"/>
              <a:t> super classes by a sub class (i.e., </a:t>
            </a:r>
            <a:r>
              <a:rPr lang="en-US" dirty="0">
                <a:solidFill>
                  <a:srgbClr val="FF0000"/>
                </a:solidFill>
              </a:rPr>
              <a:t>multiple inheritance</a:t>
            </a:r>
            <a:r>
              <a:rPr lang="en-US" dirty="0"/>
              <a:t>). This is accomplished by using ‘</a:t>
            </a:r>
            <a:r>
              <a:rPr lang="en-US" dirty="0">
                <a:solidFill>
                  <a:srgbClr val="FF0000"/>
                </a:solidFill>
              </a:rPr>
              <a:t>interface</a:t>
            </a:r>
            <a:r>
              <a:rPr lang="en-US" dirty="0"/>
              <a:t>’ concept.</a:t>
            </a:r>
          </a:p>
          <a:p>
            <a:pPr algn="just">
              <a:buClr>
                <a:schemeClr val="tx1"/>
              </a:buClr>
              <a:buFont typeface="Wingdings" pitchFamily="2" charset="2"/>
              <a:buChar char="Ø"/>
            </a:pPr>
            <a:r>
              <a:rPr lang="en-US" dirty="0"/>
              <a:t>It is not possible to declare </a:t>
            </a:r>
            <a:r>
              <a:rPr lang="en-US" dirty="0">
                <a:solidFill>
                  <a:srgbClr val="FF0000"/>
                </a:solidFill>
              </a:rPr>
              <a:t>unsigned </a:t>
            </a:r>
            <a:r>
              <a:rPr lang="en-US" dirty="0" smtClean="0">
                <a:solidFill>
                  <a:srgbClr val="FF0000"/>
                </a:solidFill>
              </a:rPr>
              <a:t>integers(</a:t>
            </a:r>
            <a:r>
              <a:rPr lang="en-US" b="1" dirty="0"/>
              <a:t>Unsigned</a:t>
            </a:r>
            <a:r>
              <a:rPr lang="en-US" dirty="0"/>
              <a:t> can hold a larger positive value, and no negative value. </a:t>
            </a:r>
            <a:endParaRPr lang="en-US" dirty="0" smtClean="0"/>
          </a:p>
          <a:p>
            <a:pPr algn="just">
              <a:buClr>
                <a:schemeClr val="tx1"/>
              </a:buClr>
              <a:buFont typeface="Wingdings" pitchFamily="2" charset="2"/>
              <a:buChar char="Ø"/>
            </a:pPr>
            <a:r>
              <a:rPr lang="en-US" dirty="0" smtClean="0"/>
              <a:t>In java objects are passed by </a:t>
            </a:r>
            <a:r>
              <a:rPr lang="en-US" dirty="0" smtClean="0">
                <a:solidFill>
                  <a:srgbClr val="FF0000"/>
                </a:solidFill>
              </a:rPr>
              <a:t>reference</a:t>
            </a:r>
            <a:r>
              <a:rPr lang="en-US" dirty="0" smtClean="0"/>
              <a:t> only. In C++ objects may be passed by </a:t>
            </a:r>
            <a:r>
              <a:rPr lang="en-US" dirty="0" smtClean="0">
                <a:solidFill>
                  <a:srgbClr val="FF0000"/>
                </a:solidFill>
              </a:rPr>
              <a:t>value</a:t>
            </a:r>
            <a:r>
              <a:rPr lang="en-US" dirty="0" smtClean="0"/>
              <a:t> or </a:t>
            </a:r>
            <a:r>
              <a:rPr lang="en-US" dirty="0" smtClean="0">
                <a:solidFill>
                  <a:srgbClr val="FF0000"/>
                </a:solidFill>
              </a:rPr>
              <a:t>reference</a:t>
            </a: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Cont …</a:t>
            </a:r>
          </a:p>
        </p:txBody>
      </p:sp>
      <p:sp>
        <p:nvSpPr>
          <p:cNvPr id="21507" name="Rectangle 3"/>
          <p:cNvSpPr>
            <a:spLocks noGrp="1" noChangeArrowheads="1"/>
          </p:cNvSpPr>
          <p:nvPr>
            <p:ph type="body" idx="1"/>
          </p:nvPr>
        </p:nvSpPr>
        <p:spPr/>
        <p:txBody>
          <a:bodyPr>
            <a:normAutofit fontScale="85000" lnSpcReduction="20000"/>
          </a:bodyPr>
          <a:lstStyle/>
          <a:p>
            <a:pPr>
              <a:buClr>
                <a:schemeClr val="tx1"/>
              </a:buClr>
              <a:buFont typeface="Arial" pitchFamily="34" charset="0"/>
              <a:buNone/>
            </a:pPr>
            <a:r>
              <a:rPr lang="en-US" sz="3300" dirty="0"/>
              <a:t>New features added in Java:</a:t>
            </a:r>
          </a:p>
          <a:p>
            <a:pPr lvl="2">
              <a:buClr>
                <a:schemeClr val="tx1"/>
              </a:buClr>
              <a:buFont typeface="Arial" pitchFamily="34" charset="0"/>
              <a:buNone/>
            </a:pPr>
            <a:endParaRPr lang="en-US" b="1" dirty="0"/>
          </a:p>
          <a:p>
            <a:pPr algn="just">
              <a:buClr>
                <a:schemeClr val="tx1"/>
              </a:buClr>
              <a:buFont typeface="Wingdings" pitchFamily="2" charset="2"/>
              <a:buChar char="Ø"/>
            </a:pPr>
            <a:r>
              <a:rPr lang="en-US" dirty="0">
                <a:solidFill>
                  <a:srgbClr val="FF3300"/>
                </a:solidFill>
              </a:rPr>
              <a:t>Multithreading</a:t>
            </a:r>
            <a:r>
              <a:rPr lang="en-US" dirty="0"/>
              <a:t>, that allows two or more pieces of the same program to execute concurrently.</a:t>
            </a:r>
          </a:p>
          <a:p>
            <a:pPr algn="just">
              <a:buClr>
                <a:schemeClr val="tx1"/>
              </a:buClr>
              <a:buFont typeface="Wingdings" pitchFamily="2" charset="2"/>
              <a:buChar char="Ø"/>
            </a:pPr>
            <a:r>
              <a:rPr lang="en-US" dirty="0"/>
              <a:t>C++ has a set of library functions that use a common header file. But java  replaces it with its own set of </a:t>
            </a:r>
            <a:r>
              <a:rPr lang="en-US" dirty="0" smtClean="0">
                <a:solidFill>
                  <a:srgbClr val="FF3300"/>
                </a:solidFill>
              </a:rPr>
              <a:t>API(</a:t>
            </a:r>
            <a:r>
              <a:rPr lang="en-US" dirty="0"/>
              <a:t>Application Programming Interface</a:t>
            </a:r>
            <a:r>
              <a:rPr lang="en-US" dirty="0" smtClean="0">
                <a:solidFill>
                  <a:srgbClr val="FF3300"/>
                </a:solidFill>
              </a:rPr>
              <a:t>) </a:t>
            </a:r>
            <a:r>
              <a:rPr lang="en-US" dirty="0">
                <a:solidFill>
                  <a:srgbClr val="FF3300"/>
                </a:solidFill>
              </a:rPr>
              <a:t>classes.</a:t>
            </a:r>
          </a:p>
          <a:p>
            <a:pPr algn="just">
              <a:buClr>
                <a:schemeClr val="tx1"/>
              </a:buClr>
              <a:buFont typeface="Wingdings" pitchFamily="2" charset="2"/>
              <a:buChar char="Ø"/>
            </a:pPr>
            <a:r>
              <a:rPr lang="en-US" dirty="0"/>
              <a:t>It adds </a:t>
            </a:r>
            <a:r>
              <a:rPr lang="en-US" dirty="0">
                <a:solidFill>
                  <a:srgbClr val="FF3300"/>
                </a:solidFill>
              </a:rPr>
              <a:t>packages</a:t>
            </a:r>
            <a:r>
              <a:rPr lang="en-US" dirty="0"/>
              <a:t> and </a:t>
            </a:r>
            <a:r>
              <a:rPr lang="en-US" dirty="0">
                <a:solidFill>
                  <a:srgbClr val="FF3300"/>
                </a:solidFill>
              </a:rPr>
              <a:t>interfaces.</a:t>
            </a:r>
          </a:p>
          <a:p>
            <a:pPr algn="just">
              <a:buClr>
                <a:schemeClr val="tx1"/>
              </a:buClr>
              <a:buFont typeface="Wingdings" pitchFamily="2" charset="2"/>
              <a:buChar char="Ø"/>
            </a:pPr>
            <a:r>
              <a:rPr lang="en-US" dirty="0"/>
              <a:t>Java supports automatic </a:t>
            </a:r>
            <a:r>
              <a:rPr lang="en-US" dirty="0">
                <a:solidFill>
                  <a:srgbClr val="FF3300"/>
                </a:solidFill>
              </a:rPr>
              <a:t>garbage collection.</a:t>
            </a:r>
          </a:p>
          <a:p>
            <a:pPr algn="just">
              <a:buClr>
                <a:schemeClr val="tx1"/>
              </a:buClr>
              <a:buFont typeface="Wingdings" pitchFamily="2" charset="2"/>
              <a:buChar char="Ø"/>
            </a:pPr>
            <a:r>
              <a:rPr lang="en-US" dirty="0">
                <a:solidFill>
                  <a:srgbClr val="FF0000"/>
                </a:solidFill>
              </a:rPr>
              <a:t>break</a:t>
            </a:r>
            <a:r>
              <a:rPr lang="en-US" dirty="0"/>
              <a:t> and </a:t>
            </a:r>
            <a:r>
              <a:rPr lang="en-US" dirty="0">
                <a:solidFill>
                  <a:srgbClr val="FF0000"/>
                </a:solidFill>
              </a:rPr>
              <a:t>continue</a:t>
            </a:r>
            <a:r>
              <a:rPr lang="en-US" dirty="0"/>
              <a:t> statements have been enhanced in java to accept labels as targets</a:t>
            </a:r>
            <a:r>
              <a:rPr lang="en-US"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Cont …</a:t>
            </a:r>
          </a:p>
        </p:txBody>
      </p:sp>
      <p:sp>
        <p:nvSpPr>
          <p:cNvPr id="22531" name="Rectangle 3"/>
          <p:cNvSpPr>
            <a:spLocks noGrp="1" noChangeArrowheads="1"/>
          </p:cNvSpPr>
          <p:nvPr>
            <p:ph type="body" idx="1"/>
          </p:nvPr>
        </p:nvSpPr>
        <p:spPr/>
        <p:txBody>
          <a:bodyPr>
            <a:normAutofit/>
          </a:bodyPr>
          <a:lstStyle/>
          <a:p>
            <a:pPr>
              <a:buFont typeface="Wingdings" pitchFamily="2" charset="2"/>
              <a:buNone/>
            </a:pPr>
            <a:r>
              <a:rPr lang="en-US" sz="2400" b="1" dirty="0"/>
              <a:t>Features that differ:</a:t>
            </a:r>
          </a:p>
          <a:p>
            <a:pPr lvl="2">
              <a:buFont typeface="Wingdings" pitchFamily="2" charset="2"/>
              <a:buNone/>
            </a:pPr>
            <a:endParaRPr lang="en-US" b="1" dirty="0"/>
          </a:p>
          <a:p>
            <a:pPr algn="just">
              <a:buFont typeface="Wingdings" pitchFamily="2" charset="2"/>
              <a:buChar char="Ø"/>
            </a:pPr>
            <a:r>
              <a:rPr lang="en-US" sz="2400" dirty="0"/>
              <a:t>Though </a:t>
            </a:r>
            <a:r>
              <a:rPr lang="en-US" sz="2400" dirty="0">
                <a:solidFill>
                  <a:srgbClr val="FF0000"/>
                </a:solidFill>
              </a:rPr>
              <a:t>C++ </a:t>
            </a:r>
            <a:r>
              <a:rPr lang="en-US" sz="2400" dirty="0"/>
              <a:t>and </a:t>
            </a:r>
            <a:r>
              <a:rPr lang="en-US" sz="2400" dirty="0">
                <a:solidFill>
                  <a:srgbClr val="FF0000"/>
                </a:solidFill>
              </a:rPr>
              <a:t>java</a:t>
            </a:r>
            <a:r>
              <a:rPr lang="en-US" sz="2400" dirty="0"/>
              <a:t> supports Boolean data type, C++ takes any </a:t>
            </a:r>
            <a:r>
              <a:rPr lang="en-US" sz="2400" dirty="0">
                <a:solidFill>
                  <a:srgbClr val="FF0000"/>
                </a:solidFill>
              </a:rPr>
              <a:t>nonzero value </a:t>
            </a:r>
            <a:r>
              <a:rPr lang="en-US" sz="2400" dirty="0"/>
              <a:t>as true and </a:t>
            </a:r>
            <a:r>
              <a:rPr lang="en-US" sz="2400" dirty="0">
                <a:solidFill>
                  <a:srgbClr val="FF0000"/>
                </a:solidFill>
              </a:rPr>
              <a:t>zero as </a:t>
            </a:r>
            <a:r>
              <a:rPr lang="en-US" sz="2400" dirty="0"/>
              <a:t>false. True and false in java are predefined literals that are values for a </a:t>
            </a:r>
            <a:r>
              <a:rPr lang="en-US" sz="2400" dirty="0" err="1"/>
              <a:t>boolean</a:t>
            </a:r>
            <a:r>
              <a:rPr lang="en-US" sz="2400" dirty="0"/>
              <a:t> expression</a:t>
            </a:r>
            <a:r>
              <a:rPr lang="en-US" sz="2400" dirty="0" smtClean="0"/>
              <a:t>.</a:t>
            </a:r>
            <a:endParaRPr lang="en-US" sz="2400" dirty="0"/>
          </a:p>
          <a:p>
            <a:pPr algn="just">
              <a:buFont typeface="Wingdings" pitchFamily="2" charset="2"/>
              <a:buChar char="Ø"/>
            </a:pPr>
            <a:r>
              <a:rPr lang="en-US" sz="2400" dirty="0"/>
              <a:t>Java has replaced</a:t>
            </a:r>
            <a:r>
              <a:rPr lang="en-US" sz="2400" b="1" dirty="0"/>
              <a:t> </a:t>
            </a:r>
            <a:r>
              <a:rPr lang="en-US" sz="2400" dirty="0"/>
              <a:t>the </a:t>
            </a:r>
            <a:r>
              <a:rPr lang="en-US" sz="2400" dirty="0">
                <a:solidFill>
                  <a:srgbClr val="FF0000"/>
                </a:solidFill>
              </a:rPr>
              <a:t>destructor</a:t>
            </a:r>
            <a:r>
              <a:rPr lang="en-US" sz="2400" dirty="0"/>
              <a:t> function with a </a:t>
            </a:r>
            <a:r>
              <a:rPr lang="en-US" sz="2400" dirty="0">
                <a:solidFill>
                  <a:srgbClr val="FF0000"/>
                </a:solidFill>
              </a:rPr>
              <a:t>finalize() </a:t>
            </a:r>
            <a:r>
              <a:rPr lang="en-US" sz="2400" dirty="0"/>
              <a:t>function</a:t>
            </a:r>
            <a:r>
              <a:rPr lang="en-US" sz="2400" dirty="0" smtClean="0"/>
              <a:t>.</a:t>
            </a:r>
            <a:endParaRPr lang="en-US" sz="2400" dirty="0"/>
          </a:p>
          <a:p>
            <a:pPr algn="just">
              <a:buFont typeface="Wingdings" pitchFamily="2" charset="2"/>
              <a:buChar char="Ø"/>
            </a:pPr>
            <a:r>
              <a:rPr lang="en-US" sz="2400" dirty="0"/>
              <a:t>C++ supports exception handling that is similar to java's. However, in C++ there is no requirement that a thrown exception be caught.</a:t>
            </a:r>
          </a:p>
          <a:p>
            <a:endParaRPr lang="en-US" sz="19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solidFill>
                  <a:srgbClr val="FF0000"/>
                </a:solidFill>
              </a:rPr>
              <a:t>Characteristics</a:t>
            </a:r>
            <a:r>
              <a:rPr lang="en-US" dirty="0"/>
              <a:t> of Java</a:t>
            </a:r>
          </a:p>
        </p:txBody>
      </p:sp>
      <p:sp>
        <p:nvSpPr>
          <p:cNvPr id="10243" name="Rectangle 3"/>
          <p:cNvSpPr>
            <a:spLocks noGrp="1" noChangeArrowheads="1"/>
          </p:cNvSpPr>
          <p:nvPr>
            <p:ph sz="half" idx="1"/>
          </p:nvPr>
        </p:nvSpPr>
        <p:spPr>
          <a:xfrm>
            <a:off x="304800" y="1600200"/>
            <a:ext cx="4191000" cy="4525963"/>
          </a:xfrm>
        </p:spPr>
        <p:txBody>
          <a:bodyPr>
            <a:noAutofit/>
          </a:bodyPr>
          <a:lstStyle/>
          <a:p>
            <a:pPr>
              <a:lnSpc>
                <a:spcPct val="90000"/>
              </a:lnSpc>
            </a:pPr>
            <a:r>
              <a:rPr lang="en-US" dirty="0"/>
              <a:t>Java is</a:t>
            </a:r>
            <a:r>
              <a:rPr lang="en-US" dirty="0">
                <a:solidFill>
                  <a:srgbClr val="FF0000"/>
                </a:solidFill>
              </a:rPr>
              <a:t> simple</a:t>
            </a:r>
          </a:p>
          <a:p>
            <a:pPr>
              <a:lnSpc>
                <a:spcPct val="90000"/>
              </a:lnSpc>
              <a:spcBef>
                <a:spcPct val="50000"/>
              </a:spcBef>
            </a:pPr>
            <a:r>
              <a:rPr lang="en-US" dirty="0"/>
              <a:t>Java is</a:t>
            </a:r>
            <a:r>
              <a:rPr lang="en-US" dirty="0">
                <a:solidFill>
                  <a:srgbClr val="FF0000"/>
                </a:solidFill>
              </a:rPr>
              <a:t> object-oriented</a:t>
            </a:r>
          </a:p>
          <a:p>
            <a:pPr>
              <a:lnSpc>
                <a:spcPct val="90000"/>
              </a:lnSpc>
              <a:spcBef>
                <a:spcPct val="50000"/>
              </a:spcBef>
            </a:pPr>
            <a:r>
              <a:rPr lang="en-US" dirty="0"/>
              <a:t>Java is </a:t>
            </a:r>
            <a:r>
              <a:rPr lang="en-US" dirty="0">
                <a:solidFill>
                  <a:srgbClr val="FF0000"/>
                </a:solidFill>
              </a:rPr>
              <a:t>distributed</a:t>
            </a:r>
          </a:p>
          <a:p>
            <a:pPr>
              <a:lnSpc>
                <a:spcPct val="90000"/>
              </a:lnSpc>
              <a:spcBef>
                <a:spcPct val="50000"/>
              </a:spcBef>
            </a:pPr>
            <a:r>
              <a:rPr lang="en-US" dirty="0"/>
              <a:t>Java is </a:t>
            </a:r>
            <a:r>
              <a:rPr lang="en-US" dirty="0">
                <a:solidFill>
                  <a:srgbClr val="FF0000"/>
                </a:solidFill>
              </a:rPr>
              <a:t>interpreted</a:t>
            </a:r>
          </a:p>
          <a:p>
            <a:pPr>
              <a:lnSpc>
                <a:spcPct val="90000"/>
              </a:lnSpc>
              <a:spcBef>
                <a:spcPct val="50000"/>
              </a:spcBef>
            </a:pPr>
            <a:r>
              <a:rPr lang="en-US" dirty="0"/>
              <a:t>Java is </a:t>
            </a:r>
            <a:r>
              <a:rPr lang="en-US" dirty="0" smtClean="0">
                <a:solidFill>
                  <a:srgbClr val="FF0000"/>
                </a:solidFill>
              </a:rPr>
              <a:t>robust</a:t>
            </a:r>
          </a:p>
          <a:p>
            <a:pPr>
              <a:lnSpc>
                <a:spcPct val="90000"/>
              </a:lnSpc>
              <a:spcBef>
                <a:spcPct val="50000"/>
              </a:spcBef>
            </a:pPr>
            <a:endParaRPr lang="en-US" sz="3600" dirty="0">
              <a:solidFill>
                <a:srgbClr val="FF0000"/>
              </a:solidFill>
            </a:endParaRPr>
          </a:p>
        </p:txBody>
      </p:sp>
      <p:sp>
        <p:nvSpPr>
          <p:cNvPr id="5" name="Content Placeholder 4"/>
          <p:cNvSpPr>
            <a:spLocks noGrp="1"/>
          </p:cNvSpPr>
          <p:nvPr>
            <p:ph sz="half" idx="2"/>
          </p:nvPr>
        </p:nvSpPr>
        <p:spPr>
          <a:xfrm>
            <a:off x="4267200" y="1600200"/>
            <a:ext cx="4419600" cy="4525963"/>
          </a:xfrm>
        </p:spPr>
        <p:txBody>
          <a:bodyPr/>
          <a:lstStyle/>
          <a:p>
            <a:pPr>
              <a:lnSpc>
                <a:spcPct val="90000"/>
              </a:lnSpc>
              <a:spcBef>
                <a:spcPct val="50000"/>
              </a:spcBef>
            </a:pPr>
            <a:r>
              <a:rPr lang="en-US" dirty="0" smtClean="0"/>
              <a:t>Java is </a:t>
            </a:r>
            <a:r>
              <a:rPr lang="en-US" dirty="0" smtClean="0">
                <a:solidFill>
                  <a:srgbClr val="FF0000"/>
                </a:solidFill>
              </a:rPr>
              <a:t>architecture-neutral</a:t>
            </a:r>
          </a:p>
          <a:p>
            <a:pPr>
              <a:lnSpc>
                <a:spcPct val="90000"/>
              </a:lnSpc>
              <a:spcBef>
                <a:spcPct val="50000"/>
              </a:spcBef>
            </a:pPr>
            <a:r>
              <a:rPr lang="en-US" dirty="0" smtClean="0"/>
              <a:t>Java is</a:t>
            </a:r>
            <a:r>
              <a:rPr lang="en-US" dirty="0" smtClean="0">
                <a:solidFill>
                  <a:srgbClr val="FF0000"/>
                </a:solidFill>
              </a:rPr>
              <a:t> portable</a:t>
            </a:r>
          </a:p>
          <a:p>
            <a:pPr>
              <a:lnSpc>
                <a:spcPct val="90000"/>
              </a:lnSpc>
              <a:spcBef>
                <a:spcPct val="50000"/>
              </a:spcBef>
            </a:pPr>
            <a:r>
              <a:rPr lang="en-US" dirty="0" smtClean="0"/>
              <a:t>Java’s </a:t>
            </a:r>
            <a:r>
              <a:rPr lang="en-US" dirty="0" smtClean="0">
                <a:solidFill>
                  <a:srgbClr val="FF0000"/>
                </a:solidFill>
              </a:rPr>
              <a:t>performance</a:t>
            </a:r>
          </a:p>
          <a:p>
            <a:pPr>
              <a:lnSpc>
                <a:spcPct val="90000"/>
              </a:lnSpc>
              <a:spcBef>
                <a:spcPct val="50000"/>
              </a:spcBef>
            </a:pPr>
            <a:r>
              <a:rPr lang="en-US" dirty="0" smtClean="0"/>
              <a:t>Java is </a:t>
            </a:r>
            <a:r>
              <a:rPr lang="en-US" dirty="0" smtClean="0">
                <a:solidFill>
                  <a:srgbClr val="FF0000"/>
                </a:solidFill>
              </a:rPr>
              <a:t>multithreaded</a:t>
            </a:r>
          </a:p>
          <a:p>
            <a:pPr>
              <a:lnSpc>
                <a:spcPct val="90000"/>
              </a:lnSpc>
              <a:spcBef>
                <a:spcPct val="50000"/>
              </a:spcBef>
            </a:pPr>
            <a:r>
              <a:rPr lang="en-US" dirty="0" smtClean="0"/>
              <a:t>Java is </a:t>
            </a:r>
            <a:r>
              <a:rPr lang="en-US" dirty="0" smtClean="0">
                <a:solidFill>
                  <a:srgbClr val="FF0000"/>
                </a:solidFill>
              </a:rPr>
              <a:t>dynamic</a:t>
            </a:r>
            <a:endParaRPr lang="en-US" sz="3600" dirty="0" smtClean="0">
              <a:solidFill>
                <a:srgbClr val="FF0000"/>
              </a:solidFill>
            </a:endParaRPr>
          </a:p>
          <a:p>
            <a:r>
              <a:rPr lang="en-US" sz="3200" dirty="0" smtClean="0"/>
              <a:t>Java is</a:t>
            </a:r>
            <a:r>
              <a:rPr lang="en-US" sz="3200" dirty="0" smtClean="0">
                <a:solidFill>
                  <a:srgbClr val="FF0000"/>
                </a:solidFill>
              </a:rPr>
              <a:t> secure</a:t>
            </a:r>
          </a:p>
          <a:p>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457200"/>
            <a:ext cx="8229600" cy="5668963"/>
          </a:xfrm>
        </p:spPr>
        <p:txBody>
          <a:bodyPr>
            <a:normAutofit fontScale="92500" lnSpcReduction="10000"/>
          </a:bodyPr>
          <a:lstStyle/>
          <a:p>
            <a:r>
              <a:rPr lang="en-US" dirty="0"/>
              <a:t>Simple</a:t>
            </a:r>
          </a:p>
          <a:p>
            <a:pPr marL="0" indent="0" algn="just">
              <a:buNone/>
            </a:pPr>
            <a:r>
              <a:rPr lang="en-US" sz="1800" dirty="0"/>
              <a:t>According to Sun, Java language is simple </a:t>
            </a:r>
            <a:r>
              <a:rPr lang="en-US" sz="1800" dirty="0" smtClean="0"/>
              <a:t>because</a:t>
            </a:r>
            <a:r>
              <a:rPr lang="en-US" sz="1800" dirty="0"/>
              <a:t> syntax is based on C++ (so easier for programmers to learn it after C++)</a:t>
            </a:r>
            <a:r>
              <a:rPr lang="en-US" sz="1800" dirty="0" smtClean="0"/>
              <a:t>.</a:t>
            </a:r>
            <a:r>
              <a:rPr lang="en-US" sz="1800" dirty="0"/>
              <a:t> </a:t>
            </a:r>
            <a:r>
              <a:rPr lang="en-US" sz="1800" dirty="0" smtClean="0"/>
              <a:t>It removed </a:t>
            </a:r>
            <a:r>
              <a:rPr lang="en-US" sz="1800" dirty="0"/>
              <a:t>many confusing and/or rarely-used features e.g., explicit pointers, operator overloading etc. </a:t>
            </a:r>
            <a:r>
              <a:rPr lang="en-US" sz="1800" dirty="0" smtClean="0"/>
              <a:t>No </a:t>
            </a:r>
            <a:r>
              <a:rPr lang="en-US" sz="1800" dirty="0"/>
              <a:t>need to remove unreferenced objects because there is Automatic Garbage Collection in java</a:t>
            </a:r>
            <a:r>
              <a:rPr lang="en-US" sz="1800" dirty="0" smtClean="0"/>
              <a:t>.</a:t>
            </a:r>
          </a:p>
          <a:p>
            <a:pPr marL="0" indent="0">
              <a:buNone/>
            </a:pPr>
            <a:endParaRPr lang="en-US" sz="1500" dirty="0"/>
          </a:p>
          <a:p>
            <a:pPr marL="0" indent="0">
              <a:buNone/>
            </a:pPr>
            <a:endParaRPr lang="en-US" sz="1500" dirty="0"/>
          </a:p>
          <a:p>
            <a:r>
              <a:rPr lang="en-US" dirty="0"/>
              <a:t>Object-oriented</a:t>
            </a:r>
          </a:p>
          <a:p>
            <a:pPr marL="0" indent="0" algn="just">
              <a:buNone/>
            </a:pPr>
            <a:r>
              <a:rPr lang="en-US" sz="1800" dirty="0" smtClean="0"/>
              <a:t>Object</a:t>
            </a:r>
            <a:r>
              <a:rPr lang="en-US" sz="1800" dirty="0"/>
              <a:t>-oriented means we organize our software as a combination of different types of objects that incorporates both data and </a:t>
            </a:r>
            <a:r>
              <a:rPr lang="en-US" sz="1800" dirty="0" smtClean="0"/>
              <a:t>behavior. Object</a:t>
            </a:r>
            <a:r>
              <a:rPr lang="en-US" sz="1800" dirty="0"/>
              <a:t>-oriented programming(OOPs) is a methodology that simplify software development and maintenance by providing some </a:t>
            </a:r>
            <a:r>
              <a:rPr lang="en-US" sz="1800" dirty="0" smtClean="0"/>
              <a:t>rules.</a:t>
            </a:r>
          </a:p>
          <a:p>
            <a:pPr marL="0" indent="0">
              <a:buNone/>
            </a:pPr>
            <a:endParaRPr lang="en-US" sz="1400" dirty="0"/>
          </a:p>
          <a:p>
            <a:r>
              <a:rPr lang="en-US" dirty="0" smtClean="0"/>
              <a:t>Platform </a:t>
            </a:r>
            <a:r>
              <a:rPr lang="en-US" dirty="0"/>
              <a:t>Independent</a:t>
            </a:r>
          </a:p>
          <a:p>
            <a:endParaRPr lang="en-US" sz="1400" dirty="0"/>
          </a:p>
          <a:p>
            <a:pPr marL="0" indent="0" algn="just">
              <a:buNone/>
            </a:pPr>
            <a:r>
              <a:rPr lang="en-US" sz="1800" dirty="0"/>
              <a:t>A platform is the hardware or software environment in which a program runs.</a:t>
            </a:r>
          </a:p>
          <a:p>
            <a:pPr marL="0" indent="0" algn="just">
              <a:buNone/>
            </a:pPr>
            <a:r>
              <a:rPr lang="en-US" sz="1800" dirty="0"/>
              <a:t>There are two types of platforms software-based and hardware-based. Java provides software-based platform.</a:t>
            </a:r>
          </a:p>
          <a:p>
            <a:pPr marL="0" indent="0" algn="just">
              <a:buNone/>
            </a:pPr>
            <a:r>
              <a:rPr lang="en-US" sz="1800" dirty="0"/>
              <a:t>The Java platform differs from most other platforms in the sense that it is a software-based platform that runs on the top of other hardware-based platforms. </a:t>
            </a:r>
          </a:p>
        </p:txBody>
      </p:sp>
      <p:sp>
        <p:nvSpPr>
          <p:cNvPr id="5" name="Date Placeholder 4"/>
          <p:cNvSpPr>
            <a:spLocks noGrp="1"/>
          </p:cNvSpPr>
          <p:nvPr>
            <p:ph type="dt" sz="half" idx="10"/>
          </p:nvPr>
        </p:nvSpPr>
        <p:spPr/>
        <p:txBody>
          <a:bodyPr/>
          <a:lstStyle/>
          <a:p>
            <a:fld id="{44321F4A-26B3-4973-85F2-5BFE41BF7F5B}" type="datetime1">
              <a:rPr lang="en-US" smtClean="0"/>
              <a:pPr/>
              <a:t>2/12/2018</a:t>
            </a:fld>
            <a:endParaRPr lang="en-US"/>
          </a:p>
        </p:txBody>
      </p:sp>
      <p:sp>
        <p:nvSpPr>
          <p:cNvPr id="6" name="Footer Placeholder 5"/>
          <p:cNvSpPr>
            <a:spLocks noGrp="1"/>
          </p:cNvSpPr>
          <p:nvPr>
            <p:ph type="ftr" sz="quarter" idx="11"/>
          </p:nvPr>
        </p:nvSpPr>
        <p:spPr/>
        <p:txBody>
          <a:bodyPr/>
          <a:lstStyle/>
          <a:p>
            <a:r>
              <a:rPr lang="en-US" smtClean="0"/>
              <a:t>Object Oriented Programming using JAVA</a:t>
            </a:r>
            <a:endParaRPr lang="en-US"/>
          </a:p>
        </p:txBody>
      </p:sp>
      <p:sp>
        <p:nvSpPr>
          <p:cNvPr id="7" name="Slide Number Placeholder 6"/>
          <p:cNvSpPr>
            <a:spLocks noGrp="1"/>
          </p:cNvSpPr>
          <p:nvPr>
            <p:ph type="sldNum" sz="quarter" idx="12"/>
          </p:nvPr>
        </p:nvSpPr>
        <p:spPr/>
        <p:txBody>
          <a:bodyPr/>
          <a:lstStyle/>
          <a:p>
            <a:fld id="{A2DAFAA7-FEED-4301-B813-A3876799CA24}" type="slidenum">
              <a:rPr lang="en-US" smtClean="0"/>
              <a:pPr/>
              <a:t>15</a:t>
            </a:fld>
            <a:endParaRPr lang="en-US"/>
          </a:p>
        </p:txBody>
      </p:sp>
    </p:spTree>
    <p:extLst>
      <p:ext uri="{BB962C8B-B14F-4D97-AF65-F5344CB8AC3E}">
        <p14:creationId xmlns:p14="http://schemas.microsoft.com/office/powerpoint/2010/main" val="954429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pPr marL="0" indent="0">
              <a:buNone/>
            </a:pPr>
            <a:endParaRPr lang="en-US" dirty="0"/>
          </a:p>
          <a:p>
            <a:r>
              <a:rPr lang="en-US" dirty="0"/>
              <a:t>Secured</a:t>
            </a:r>
          </a:p>
          <a:p>
            <a:pPr marL="0" indent="0">
              <a:buNone/>
            </a:pPr>
            <a:r>
              <a:rPr lang="en-US" sz="2500" dirty="0"/>
              <a:t>Java is secured because:</a:t>
            </a:r>
          </a:p>
          <a:p>
            <a:pPr marL="0" indent="0">
              <a:buNone/>
            </a:pPr>
            <a:r>
              <a:rPr lang="en-US" sz="2500" dirty="0"/>
              <a:t>No explicit pointer</a:t>
            </a:r>
          </a:p>
          <a:p>
            <a:pPr marL="0" indent="0">
              <a:buNone/>
            </a:pPr>
            <a:r>
              <a:rPr lang="en-US" sz="2500" dirty="0"/>
              <a:t>Java Programs run inside virtual machine sandbox</a:t>
            </a:r>
          </a:p>
          <a:p>
            <a:r>
              <a:rPr lang="en-US" dirty="0"/>
              <a:t>Robust</a:t>
            </a:r>
          </a:p>
          <a:p>
            <a:pPr marL="0" indent="0" algn="just">
              <a:buNone/>
            </a:pPr>
            <a:r>
              <a:rPr lang="en-US" sz="2600" dirty="0"/>
              <a:t>Robust simply means strong. Java uses strong memory management. There are lack of pointers that avoids security problem. There is automatic garbage collection in java. There is exception handling and type checking mechanism in java. All these points makes java robust.</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11718CF4-5AF7-4C83-83B9-E56FD8DA35A6}" type="datetime1">
              <a:rPr lang="en-US" smtClean="0"/>
              <a:pPr/>
              <a:t>2/12/2018</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16</a:t>
            </a:fld>
            <a:endParaRPr lang="en-US"/>
          </a:p>
        </p:txBody>
      </p:sp>
    </p:spTree>
    <p:extLst>
      <p:ext uri="{BB962C8B-B14F-4D97-AF65-F5344CB8AC3E}">
        <p14:creationId xmlns:p14="http://schemas.microsoft.com/office/powerpoint/2010/main" val="2857445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2895600"/>
          </a:xfrm>
        </p:spPr>
        <p:txBody>
          <a:bodyPr>
            <a:normAutofit fontScale="92500" lnSpcReduction="20000"/>
          </a:bodyPr>
          <a:lstStyle/>
          <a:p>
            <a:endParaRPr lang="en-US" dirty="0"/>
          </a:p>
          <a:p>
            <a:r>
              <a:rPr lang="en-US" sz="3800" dirty="0"/>
              <a:t>Architecture-neutral</a:t>
            </a:r>
          </a:p>
          <a:p>
            <a:pPr marL="0" indent="0" algn="just">
              <a:buNone/>
            </a:pPr>
            <a:r>
              <a:rPr lang="en-US" sz="2500" dirty="0"/>
              <a:t>There is no implementation dependent features e.g. size of primitive types is fixed.</a:t>
            </a:r>
          </a:p>
          <a:p>
            <a:pPr marL="0" indent="0" algn="just">
              <a:buNone/>
            </a:pPr>
            <a:r>
              <a:rPr lang="en-US" sz="2500" dirty="0"/>
              <a:t>In C programming, </a:t>
            </a:r>
            <a:r>
              <a:rPr lang="en-US" sz="2500" dirty="0" smtClean="0"/>
              <a:t>in </a:t>
            </a:r>
            <a:r>
              <a:rPr lang="en-US" sz="2500" dirty="0"/>
              <a:t>data type occupies 2 bytes of memory for 32-bit architecture and 4 bytes of memory for 64-bit architecture. But in java, it occupies 4 bytes of memory for both 32 and 64 bit architectures</a:t>
            </a:r>
            <a:r>
              <a:rPr lang="en-US" sz="2500" dirty="0" smtClean="0"/>
              <a:t>.</a:t>
            </a:r>
          </a:p>
          <a:p>
            <a:pPr marL="0" indent="0" algn="ctr">
              <a:buNone/>
            </a:pPr>
            <a:endParaRPr lang="en-US" dirty="0"/>
          </a:p>
          <a:p>
            <a:endParaRPr lang="en-US" dirty="0"/>
          </a:p>
          <a:p>
            <a:endParaRPr lang="en-US" dirty="0"/>
          </a:p>
        </p:txBody>
      </p:sp>
      <p:sp>
        <p:nvSpPr>
          <p:cNvPr id="4" name="Date Placeholder 3"/>
          <p:cNvSpPr>
            <a:spLocks noGrp="1"/>
          </p:cNvSpPr>
          <p:nvPr>
            <p:ph type="dt" sz="half" idx="10"/>
          </p:nvPr>
        </p:nvSpPr>
        <p:spPr/>
        <p:txBody>
          <a:bodyPr/>
          <a:lstStyle/>
          <a:p>
            <a:fld id="{11718CF4-5AF7-4C83-83B9-E56FD8DA35A6}" type="datetime1">
              <a:rPr lang="en-US" smtClean="0"/>
              <a:pPr/>
              <a:t>2/12/2018</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17</a:t>
            </a:fld>
            <a:endParaRPr lang="en-US"/>
          </a:p>
        </p:txBody>
      </p:sp>
      <p:pic>
        <p:nvPicPr>
          <p:cNvPr id="8" name="Picture 2"/>
          <p:cNvPicPr>
            <a:picLocks noChangeAspect="1" noChangeArrowheads="1"/>
          </p:cNvPicPr>
          <p:nvPr/>
        </p:nvPicPr>
        <p:blipFill>
          <a:blip r:embed="rId2" cstate="print"/>
          <a:srcRect l="14641" t="27083" r="47877" b="13542"/>
          <a:stretch>
            <a:fillRect/>
          </a:stretch>
        </p:blipFill>
        <p:spPr bwMode="auto">
          <a:xfrm>
            <a:off x="1752600" y="3151237"/>
            <a:ext cx="5334000" cy="3200400"/>
          </a:xfrm>
          <a:prstGeom prst="rect">
            <a:avLst/>
          </a:prstGeom>
          <a:noFill/>
          <a:ln w="9525">
            <a:noFill/>
            <a:miter lim="800000"/>
            <a:headEnd/>
            <a:tailEnd/>
          </a:ln>
        </p:spPr>
      </p:pic>
    </p:spTree>
    <p:extLst>
      <p:ext uri="{BB962C8B-B14F-4D97-AF65-F5344CB8AC3E}">
        <p14:creationId xmlns:p14="http://schemas.microsoft.com/office/powerpoint/2010/main" val="24376521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sz="2800" dirty="0"/>
              <a:t>Portable</a:t>
            </a:r>
          </a:p>
          <a:p>
            <a:pPr marL="0" indent="0">
              <a:buNone/>
            </a:pPr>
            <a:r>
              <a:rPr lang="en-US" sz="1600" dirty="0"/>
              <a:t>We may carry the java bytecode to any platform</a:t>
            </a:r>
            <a:r>
              <a:rPr lang="en-US" sz="1600" dirty="0" smtClean="0"/>
              <a:t>.</a:t>
            </a:r>
          </a:p>
          <a:p>
            <a:r>
              <a:rPr lang="en-US" sz="2800" dirty="0" smtClean="0"/>
              <a:t>High-performance</a:t>
            </a:r>
            <a:endParaRPr lang="en-US" sz="2800" dirty="0"/>
          </a:p>
          <a:p>
            <a:pPr marL="0" indent="0">
              <a:buNone/>
            </a:pPr>
            <a:r>
              <a:rPr lang="en-US" sz="1600" dirty="0" smtClean="0"/>
              <a:t>Java </a:t>
            </a:r>
            <a:r>
              <a:rPr lang="en-US" sz="1600" dirty="0"/>
              <a:t>is faster than traditional interpretation since byte code is "close" to native code still somewhat slower than a compiled language (e.g., C</a:t>
            </a:r>
            <a:r>
              <a:rPr lang="en-US" sz="1600" dirty="0" smtClean="0"/>
              <a:t>++)</a:t>
            </a:r>
          </a:p>
          <a:p>
            <a:r>
              <a:rPr lang="en-US" sz="2800" dirty="0"/>
              <a:t>Distributed</a:t>
            </a:r>
          </a:p>
          <a:p>
            <a:pPr marL="0" indent="0">
              <a:buNone/>
            </a:pPr>
            <a:r>
              <a:rPr lang="en-US" sz="1600" dirty="0" smtClean="0"/>
              <a:t>We </a:t>
            </a:r>
            <a:r>
              <a:rPr lang="en-US" sz="1600" dirty="0"/>
              <a:t>can create distributed applications in java. RMI and EJB are used for creating distributed applications. We may access files by calling the methods from any machine on the internet</a:t>
            </a:r>
            <a:r>
              <a:rPr lang="en-US" sz="1600" dirty="0" smtClean="0"/>
              <a:t>.</a:t>
            </a:r>
          </a:p>
          <a:p>
            <a:pPr>
              <a:buSzPct val="200000"/>
            </a:pPr>
            <a:r>
              <a:rPr lang="en-US" sz="2800" dirty="0" smtClean="0"/>
              <a:t>Interpreted</a:t>
            </a:r>
            <a:endParaRPr lang="en-US" sz="2800" dirty="0" smtClean="0"/>
          </a:p>
          <a:p>
            <a:pPr marL="0" indent="0">
              <a:buNone/>
            </a:pPr>
            <a:r>
              <a:rPr lang="en-US" sz="1600" dirty="0" smtClean="0"/>
              <a:t>The </a:t>
            </a:r>
            <a:r>
              <a:rPr lang="en-US" sz="1600" dirty="0"/>
              <a:t>compiler takes your .java file and compiles it into a .class file (the .class file contains Java byte code).</a:t>
            </a:r>
          </a:p>
          <a:p>
            <a:pPr marL="0" indent="0">
              <a:buNone/>
            </a:pPr>
            <a:r>
              <a:rPr lang="en-US" sz="1600" dirty="0"/>
              <a:t>The interpreter comes in when your program is run. The JVM (or interpreter) takes your .class file and interprets it</a:t>
            </a:r>
            <a:r>
              <a:rPr lang="en-US" sz="1600" dirty="0" smtClean="0"/>
              <a:t>.</a:t>
            </a:r>
            <a:endParaRPr lang="en-US" sz="1600" dirty="0"/>
          </a:p>
          <a:p>
            <a:r>
              <a:rPr lang="en-US" sz="2800" dirty="0" smtClean="0"/>
              <a:t>Multi-threaded</a:t>
            </a:r>
            <a:endParaRPr lang="en-US" sz="2800" dirty="0"/>
          </a:p>
          <a:p>
            <a:pPr marL="0" indent="0">
              <a:buNone/>
            </a:pPr>
            <a:r>
              <a:rPr lang="en-US" sz="1500" dirty="0"/>
              <a:t>A thread is like a separate program, executing concurrently. We can write Java programs that deal with many tasks at once by defining multiple threads. The main advantage of multi-threading is that it doesn't occupy memory for each thread. It shares a common memory area. Threads are important for multi-media, Web applications etc.	</a:t>
            </a:r>
          </a:p>
          <a:p>
            <a:endParaRPr lang="en-US" sz="1500" dirty="0"/>
          </a:p>
          <a:p>
            <a:endParaRPr lang="en-US" dirty="0"/>
          </a:p>
        </p:txBody>
      </p:sp>
      <p:sp>
        <p:nvSpPr>
          <p:cNvPr id="4" name="Date Placeholder 3"/>
          <p:cNvSpPr>
            <a:spLocks noGrp="1"/>
          </p:cNvSpPr>
          <p:nvPr>
            <p:ph type="dt" sz="half" idx="10"/>
          </p:nvPr>
        </p:nvSpPr>
        <p:spPr/>
        <p:txBody>
          <a:bodyPr/>
          <a:lstStyle/>
          <a:p>
            <a:fld id="{11718CF4-5AF7-4C83-83B9-E56FD8DA35A6}" type="datetime1">
              <a:rPr lang="en-US" smtClean="0"/>
              <a:pPr/>
              <a:t>2/12/2018</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18</a:t>
            </a:fld>
            <a:endParaRPr lang="en-US"/>
          </a:p>
        </p:txBody>
      </p:sp>
    </p:spTree>
    <p:extLst>
      <p:ext uri="{BB962C8B-B14F-4D97-AF65-F5344CB8AC3E}">
        <p14:creationId xmlns:p14="http://schemas.microsoft.com/office/powerpoint/2010/main" val="1563055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Java </a:t>
            </a:r>
            <a:r>
              <a:rPr lang="en-US" dirty="0">
                <a:solidFill>
                  <a:srgbClr val="FF0000"/>
                </a:solidFill>
              </a:rPr>
              <a:t>Environment</a:t>
            </a:r>
          </a:p>
        </p:txBody>
      </p:sp>
      <p:sp>
        <p:nvSpPr>
          <p:cNvPr id="4099" name="Rectangle 3"/>
          <p:cNvSpPr>
            <a:spLocks noGrp="1" noChangeArrowheads="1"/>
          </p:cNvSpPr>
          <p:nvPr>
            <p:ph type="body" idx="1"/>
          </p:nvPr>
        </p:nvSpPr>
        <p:spPr/>
        <p:txBody>
          <a:bodyPr>
            <a:normAutofit/>
          </a:bodyPr>
          <a:lstStyle/>
          <a:p>
            <a:r>
              <a:rPr lang="en-US" sz="2600" dirty="0"/>
              <a:t>Java includes many development tools, classes and methods</a:t>
            </a:r>
          </a:p>
          <a:p>
            <a:pPr lvl="1"/>
            <a:r>
              <a:rPr lang="en-US" sz="2200" dirty="0"/>
              <a:t>Development tools are part of Java Development Kit (JDK) and</a:t>
            </a:r>
          </a:p>
          <a:p>
            <a:pPr lvl="1"/>
            <a:r>
              <a:rPr lang="en-US" sz="2200" dirty="0"/>
              <a:t>The classes and methods are part of </a:t>
            </a:r>
            <a:r>
              <a:rPr lang="en-US" sz="2200" b="1" dirty="0"/>
              <a:t>Java Standard Library </a:t>
            </a:r>
            <a:r>
              <a:rPr lang="en-US" sz="2200" dirty="0"/>
              <a:t>(JSL), also known as </a:t>
            </a:r>
            <a:r>
              <a:rPr lang="en-US" sz="2200" b="1" dirty="0">
                <a:solidFill>
                  <a:srgbClr val="FF0000"/>
                </a:solidFill>
              </a:rPr>
              <a:t>A</a:t>
            </a:r>
            <a:r>
              <a:rPr lang="en-US" sz="2200" b="1" dirty="0"/>
              <a:t>pplication</a:t>
            </a:r>
            <a:r>
              <a:rPr lang="en-US" sz="2200" b="1" dirty="0">
                <a:solidFill>
                  <a:srgbClr val="FF0000"/>
                </a:solidFill>
              </a:rPr>
              <a:t> P</a:t>
            </a:r>
            <a:r>
              <a:rPr lang="en-US" sz="2200" b="1" dirty="0"/>
              <a:t>rogramming</a:t>
            </a:r>
            <a:r>
              <a:rPr lang="en-US" sz="2200" b="1" dirty="0">
                <a:solidFill>
                  <a:srgbClr val="FF0000"/>
                </a:solidFill>
              </a:rPr>
              <a:t> I</a:t>
            </a:r>
            <a:r>
              <a:rPr lang="en-US" sz="2200" b="1" dirty="0"/>
              <a:t>nterface</a:t>
            </a:r>
            <a:r>
              <a:rPr lang="en-US" sz="2200" b="1" dirty="0">
                <a:solidFill>
                  <a:srgbClr val="FF0000"/>
                </a:solidFill>
              </a:rPr>
              <a:t> </a:t>
            </a:r>
            <a:r>
              <a:rPr lang="en-US" sz="2200" dirty="0"/>
              <a:t>(</a:t>
            </a:r>
            <a:r>
              <a:rPr lang="en-US" sz="2200" b="1" dirty="0"/>
              <a:t>API</a:t>
            </a:r>
            <a:r>
              <a:rPr lang="en-US" sz="2200" dirty="0"/>
              <a:t>).</a:t>
            </a:r>
          </a:p>
          <a:p>
            <a:pPr algn="just"/>
            <a:r>
              <a:rPr lang="en-US" sz="2600" dirty="0"/>
              <a:t>JDK constitutes of tools like </a:t>
            </a:r>
            <a:r>
              <a:rPr lang="en-US" sz="2600" dirty="0">
                <a:solidFill>
                  <a:srgbClr val="FF0000"/>
                </a:solidFill>
              </a:rPr>
              <a:t>java compiler</a:t>
            </a:r>
            <a:r>
              <a:rPr lang="en-US" sz="2600" dirty="0"/>
              <a:t>, java interpreter and many.</a:t>
            </a:r>
          </a:p>
          <a:p>
            <a:r>
              <a:rPr lang="en-US" sz="2600" dirty="0">
                <a:solidFill>
                  <a:srgbClr val="FF0000"/>
                </a:solidFill>
              </a:rPr>
              <a:t>API</a:t>
            </a:r>
            <a:r>
              <a:rPr lang="en-US" sz="2600" dirty="0"/>
              <a:t> includes hundreds of </a:t>
            </a:r>
            <a:r>
              <a:rPr lang="en-US" sz="2600" dirty="0">
                <a:solidFill>
                  <a:srgbClr val="FF0000"/>
                </a:solidFill>
              </a:rPr>
              <a:t>classes</a:t>
            </a:r>
            <a:r>
              <a:rPr lang="en-US" sz="2600" dirty="0"/>
              <a:t> and </a:t>
            </a:r>
            <a:r>
              <a:rPr lang="en-US" sz="2600" dirty="0">
                <a:solidFill>
                  <a:srgbClr val="FF0000"/>
                </a:solidFill>
              </a:rPr>
              <a:t>methods </a:t>
            </a:r>
            <a:r>
              <a:rPr lang="en-US" sz="2600" dirty="0"/>
              <a:t>grouped into several </a:t>
            </a:r>
            <a:r>
              <a:rPr lang="en-US" sz="2600" dirty="0">
                <a:solidFill>
                  <a:srgbClr val="FF0000"/>
                </a:solidFill>
              </a:rPr>
              <a:t>packages</a:t>
            </a:r>
            <a:r>
              <a:rPr lang="en-US" sz="2600" dirty="0"/>
              <a:t> according to their functionality.</a:t>
            </a:r>
          </a:p>
          <a:p>
            <a:pPr lvl="1">
              <a:buFont typeface="Wingdings" pitchFamily="2" charset="2"/>
              <a:buNone/>
            </a:pPr>
            <a:endParaRPr lang="en-US" sz="19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a:bodyPr>
          <a:lstStyle/>
          <a:p>
            <a:pPr algn="just"/>
            <a:r>
              <a:rPr lang="en-US" dirty="0" smtClean="0"/>
              <a:t>     Welcome to the course Advance </a:t>
            </a:r>
            <a:r>
              <a:rPr lang="en-US" b="1" dirty="0" smtClean="0">
                <a:solidFill>
                  <a:srgbClr val="FF0000"/>
                </a:solidFill>
              </a:rPr>
              <a:t>O</a:t>
            </a:r>
            <a:r>
              <a:rPr lang="en-US" dirty="0" smtClean="0"/>
              <a:t>bject </a:t>
            </a:r>
            <a:r>
              <a:rPr lang="en-US" b="1" dirty="0" smtClean="0">
                <a:solidFill>
                  <a:srgbClr val="FF0000"/>
                </a:solidFill>
              </a:rPr>
              <a:t>O</a:t>
            </a:r>
            <a:r>
              <a:rPr lang="en-US" dirty="0" smtClean="0"/>
              <a:t>riented </a:t>
            </a:r>
            <a:r>
              <a:rPr lang="en-US" b="1" dirty="0" smtClean="0">
                <a:solidFill>
                  <a:srgbClr val="FF0000"/>
                </a:solidFill>
              </a:rPr>
              <a:t>P</a:t>
            </a:r>
            <a:r>
              <a:rPr lang="en-US" dirty="0" smtClean="0"/>
              <a:t>rogramming in </a:t>
            </a:r>
            <a:r>
              <a:rPr lang="en-US" b="1" dirty="0" smtClean="0">
                <a:solidFill>
                  <a:srgbClr val="FF0000"/>
                </a:solidFill>
              </a:rPr>
              <a:t>JAVA</a:t>
            </a:r>
            <a:r>
              <a:rPr lang="en-US" dirty="0" smtClean="0"/>
              <a:t>. This course will cover a core set of computer science concepts needed to create a modern software application using Java.</a:t>
            </a:r>
          </a:p>
          <a:p>
            <a:pPr algn="just">
              <a:buNone/>
            </a:pPr>
            <a:endParaRPr lang="en-US" dirty="0"/>
          </a:p>
        </p:txBody>
      </p:sp>
      <p:sp>
        <p:nvSpPr>
          <p:cNvPr id="4" name="Date Placeholder 3"/>
          <p:cNvSpPr>
            <a:spLocks noGrp="1"/>
          </p:cNvSpPr>
          <p:nvPr>
            <p:ph type="dt" sz="half" idx="10"/>
          </p:nvPr>
        </p:nvSpPr>
        <p:spPr/>
        <p:txBody>
          <a:bodyPr/>
          <a:lstStyle/>
          <a:p>
            <a:fld id="{83C0B87A-A62A-4557-A001-366F0C3D98A1}" type="datetime1">
              <a:rPr lang="en-US" smtClean="0"/>
              <a:pPr/>
              <a:t>2/12/2018</a:t>
            </a:fld>
            <a:endParaRPr lang="en-US"/>
          </a:p>
        </p:txBody>
      </p:sp>
      <p:sp>
        <p:nvSpPr>
          <p:cNvPr id="6" name="Footer Placeholder 5"/>
          <p:cNvSpPr>
            <a:spLocks noGrp="1"/>
          </p:cNvSpPr>
          <p:nvPr>
            <p:ph type="ftr" sz="quarter" idx="11"/>
          </p:nvPr>
        </p:nvSpPr>
        <p:spPr/>
        <p:txBody>
          <a:bodyPr/>
          <a:lstStyle/>
          <a:p>
            <a:r>
              <a:rPr lang="en-US" smtClean="0"/>
              <a:t>Object Oriented Programming using JAVA</a:t>
            </a:r>
            <a:endParaRPr lang="en-US"/>
          </a:p>
        </p:txBody>
      </p:sp>
      <p:sp>
        <p:nvSpPr>
          <p:cNvPr id="7" name="Slide Number Placeholder 6"/>
          <p:cNvSpPr>
            <a:spLocks noGrp="1"/>
          </p:cNvSpPr>
          <p:nvPr>
            <p:ph type="sldNum" sz="quarter" idx="12"/>
          </p:nvPr>
        </p:nvSpPr>
        <p:spPr/>
        <p:txBody>
          <a:bodyPr/>
          <a:lstStyle/>
          <a:p>
            <a:fld id="{A2DAFAA7-FEED-4301-B813-A3876799CA24}"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latin typeface="Times New Roman" charset="0"/>
              </a:rPr>
              <a:t>Example</a:t>
            </a:r>
            <a:endParaRPr lang="en-US" dirty="0">
              <a:latin typeface="Times New Roman" charset="0"/>
            </a:endParaRPr>
          </a:p>
        </p:txBody>
      </p:sp>
      <p:sp>
        <p:nvSpPr>
          <p:cNvPr id="8195" name="Rectangle 3"/>
          <p:cNvSpPr>
            <a:spLocks noGrp="1" noChangeArrowheads="1"/>
          </p:cNvSpPr>
          <p:nvPr>
            <p:ph type="body" idx="1"/>
          </p:nvPr>
        </p:nvSpPr>
        <p:spPr>
          <a:xfrm>
            <a:off x="457200" y="1493838"/>
            <a:ext cx="8458200" cy="4830762"/>
          </a:xfrm>
        </p:spPr>
        <p:txBody>
          <a:bodyPr/>
          <a:lstStyle/>
          <a:p>
            <a:pPr eaLnBrk="1" hangingPunct="1"/>
            <a:r>
              <a:rPr lang="en-US" sz="2400" dirty="0">
                <a:latin typeface="Arial" charset="0"/>
              </a:rPr>
              <a:t>File: HelloWorldApp.java</a:t>
            </a:r>
          </a:p>
          <a:p>
            <a:pPr eaLnBrk="1" hangingPunct="1">
              <a:buFont typeface="Wingdings" charset="0"/>
              <a:buNone/>
            </a:pPr>
            <a:endParaRPr lang="en-US" sz="2400" dirty="0">
              <a:latin typeface="Arial" charset="0"/>
            </a:endParaRPr>
          </a:p>
          <a:p>
            <a:pPr eaLnBrk="1" hangingPunct="1">
              <a:buFont typeface="Wingdings" charset="0"/>
              <a:buNone/>
            </a:pPr>
            <a:r>
              <a:rPr lang="en-US" sz="2400" dirty="0">
                <a:latin typeface="Courier New" charset="0"/>
              </a:rPr>
              <a:t>	public class </a:t>
            </a:r>
            <a:r>
              <a:rPr lang="en-US" sz="2400" dirty="0" err="1">
                <a:latin typeface="Courier New" charset="0"/>
              </a:rPr>
              <a:t>HelloWorldApp</a:t>
            </a:r>
            <a:r>
              <a:rPr lang="en-US" sz="2400" dirty="0">
                <a:latin typeface="Courier New" charset="0"/>
              </a:rPr>
              <a:t>{</a:t>
            </a:r>
          </a:p>
          <a:p>
            <a:pPr eaLnBrk="1" hangingPunct="1">
              <a:buFont typeface="Wingdings" charset="0"/>
              <a:buNone/>
            </a:pPr>
            <a:endParaRPr lang="en-US" sz="2400" dirty="0">
              <a:latin typeface="Courier New" charset="0"/>
            </a:endParaRPr>
          </a:p>
          <a:p>
            <a:pPr eaLnBrk="1" hangingPunct="1">
              <a:buFont typeface="Wingdings" charset="0"/>
              <a:buNone/>
            </a:pPr>
            <a:r>
              <a:rPr lang="en-US" sz="2400" dirty="0">
                <a:latin typeface="Courier New" charset="0"/>
              </a:rPr>
              <a:t>  	public static void main(String[] </a:t>
            </a:r>
            <a:r>
              <a:rPr lang="en-US" sz="2400" dirty="0" err="1">
                <a:latin typeface="Courier New" charset="0"/>
              </a:rPr>
              <a:t>args</a:t>
            </a:r>
            <a:r>
              <a:rPr lang="en-US" sz="2400" dirty="0">
                <a:latin typeface="Courier New" charset="0"/>
              </a:rPr>
              <a:t>) {</a:t>
            </a:r>
          </a:p>
          <a:p>
            <a:pPr eaLnBrk="1" hangingPunct="1">
              <a:buFont typeface="Wingdings" charset="0"/>
              <a:buNone/>
            </a:pPr>
            <a:endParaRPr lang="en-US" sz="2400" dirty="0">
              <a:latin typeface="Courier New" charset="0"/>
            </a:endParaRPr>
          </a:p>
          <a:p>
            <a:pPr eaLnBrk="1" hangingPunct="1">
              <a:buFont typeface="Wingdings" charset="0"/>
              <a:buNone/>
            </a:pPr>
            <a:r>
              <a:rPr lang="en-US" sz="2400" dirty="0">
                <a:latin typeface="Courier New" charset="0"/>
              </a:rPr>
              <a:t>    	   </a:t>
            </a:r>
            <a:r>
              <a:rPr lang="en-US" sz="2400" dirty="0" err="1">
                <a:latin typeface="Courier New" charset="0"/>
              </a:rPr>
              <a:t>System.out.println</a:t>
            </a:r>
            <a:r>
              <a:rPr lang="en-US" sz="2400" dirty="0">
                <a:latin typeface="Courier New" charset="0"/>
              </a:rPr>
              <a:t>("Hello world");</a:t>
            </a:r>
          </a:p>
          <a:p>
            <a:pPr eaLnBrk="1" hangingPunct="1">
              <a:buFont typeface="Wingdings" charset="0"/>
              <a:buNone/>
            </a:pPr>
            <a:endParaRPr lang="en-US" sz="2400" dirty="0">
              <a:latin typeface="Courier New" charset="0"/>
            </a:endParaRPr>
          </a:p>
          <a:p>
            <a:pPr eaLnBrk="1" hangingPunct="1">
              <a:buFont typeface="Wingdings" charset="0"/>
              <a:buNone/>
            </a:pPr>
            <a:r>
              <a:rPr lang="en-US" sz="2400" dirty="0">
                <a:latin typeface="Courier New" charset="0"/>
              </a:rPr>
              <a:t>     }</a:t>
            </a:r>
          </a:p>
          <a:p>
            <a:pPr eaLnBrk="1" hangingPunct="1">
              <a:buFont typeface="Wingdings" charset="0"/>
              <a:buNone/>
            </a:pPr>
            <a:r>
              <a:rPr lang="en-US" sz="2400" dirty="0">
                <a:latin typeface="Courier New" charset="0"/>
              </a:rPr>
              <a:t>  }</a:t>
            </a:r>
          </a:p>
        </p:txBody>
      </p:sp>
    </p:spTree>
    <p:extLst>
      <p:ext uri="{BB962C8B-B14F-4D97-AF65-F5344CB8AC3E}">
        <p14:creationId xmlns:p14="http://schemas.microsoft.com/office/powerpoint/2010/main" val="36201141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atin typeface="Times New Roman" charset="0"/>
              </a:rPr>
              <a:t>Things to remember</a:t>
            </a:r>
          </a:p>
        </p:txBody>
      </p:sp>
      <p:sp>
        <p:nvSpPr>
          <p:cNvPr id="11267" name="Rectangle 3"/>
          <p:cNvSpPr>
            <a:spLocks noGrp="1" noChangeArrowheads="1"/>
          </p:cNvSpPr>
          <p:nvPr>
            <p:ph type="body" idx="1"/>
          </p:nvPr>
        </p:nvSpPr>
        <p:spPr>
          <a:xfrm>
            <a:off x="533400" y="1981200"/>
            <a:ext cx="8229600" cy="5105400"/>
          </a:xfrm>
        </p:spPr>
        <p:txBody>
          <a:bodyPr/>
          <a:lstStyle/>
          <a:p>
            <a:pPr eaLnBrk="1" hangingPunct="1">
              <a:lnSpc>
                <a:spcPct val="80000"/>
              </a:lnSpc>
            </a:pPr>
            <a:r>
              <a:rPr lang="en-US" sz="2400" dirty="0">
                <a:latin typeface="Arial" charset="0"/>
              </a:rPr>
              <a:t>Name of file must match name of class</a:t>
            </a:r>
          </a:p>
          <a:p>
            <a:pPr lvl="1" eaLnBrk="1" hangingPunct="1">
              <a:lnSpc>
                <a:spcPct val="80000"/>
              </a:lnSpc>
            </a:pPr>
            <a:r>
              <a:rPr lang="en-US" sz="2400" dirty="0">
                <a:latin typeface="Arial" charset="0"/>
              </a:rPr>
              <a:t>It is case sensitive</a:t>
            </a:r>
          </a:p>
          <a:p>
            <a:pPr lvl="1" eaLnBrk="1" hangingPunct="1">
              <a:lnSpc>
                <a:spcPct val="80000"/>
              </a:lnSpc>
              <a:buFont typeface="Wingdings" charset="0"/>
              <a:buNone/>
            </a:pPr>
            <a:endParaRPr lang="en-US" sz="2400" dirty="0">
              <a:latin typeface="Arial" charset="0"/>
            </a:endParaRPr>
          </a:p>
          <a:p>
            <a:pPr eaLnBrk="1" hangingPunct="1">
              <a:lnSpc>
                <a:spcPct val="80000"/>
              </a:lnSpc>
            </a:pPr>
            <a:r>
              <a:rPr lang="en-US" sz="2400" dirty="0">
                <a:latin typeface="Arial" charset="0"/>
              </a:rPr>
              <a:t>Processing starts in main</a:t>
            </a:r>
          </a:p>
          <a:p>
            <a:pPr lvl="1" eaLnBrk="1" hangingPunct="1">
              <a:lnSpc>
                <a:spcPct val="80000"/>
              </a:lnSpc>
            </a:pPr>
            <a:r>
              <a:rPr lang="en-US" sz="2400" b="1" dirty="0">
                <a:latin typeface="Courier New" charset="0"/>
              </a:rPr>
              <a:t>public static void main(String[] </a:t>
            </a:r>
            <a:r>
              <a:rPr lang="en-US" sz="2400" b="1" dirty="0" err="1">
                <a:latin typeface="Courier New" charset="0"/>
              </a:rPr>
              <a:t>args</a:t>
            </a:r>
            <a:r>
              <a:rPr lang="en-US" sz="2400" b="1" dirty="0">
                <a:latin typeface="Courier New" charset="0"/>
              </a:rPr>
              <a:t>)</a:t>
            </a:r>
          </a:p>
          <a:p>
            <a:pPr lvl="1" eaLnBrk="1" hangingPunct="1">
              <a:lnSpc>
                <a:spcPct val="80000"/>
              </a:lnSpc>
              <a:buFont typeface="Wingdings" charset="0"/>
              <a:buNone/>
            </a:pPr>
            <a:endParaRPr lang="en-US" sz="2400" dirty="0">
              <a:latin typeface="Arial" charset="0"/>
              <a:cs typeface="Times New Roman" charset="0"/>
            </a:endParaRPr>
          </a:p>
          <a:p>
            <a:pPr eaLnBrk="1" hangingPunct="1">
              <a:lnSpc>
                <a:spcPct val="80000"/>
              </a:lnSpc>
            </a:pPr>
            <a:r>
              <a:rPr lang="en-US" sz="2400" dirty="0">
                <a:latin typeface="Arial" charset="0"/>
                <a:cs typeface="Times New Roman" charset="0"/>
              </a:rPr>
              <a:t>Printing is done with </a:t>
            </a:r>
            <a:r>
              <a:rPr lang="en-US" sz="2400" dirty="0" err="1">
                <a:latin typeface="Arial" charset="0"/>
                <a:cs typeface="Times New Roman" charset="0"/>
              </a:rPr>
              <a:t>System.out</a:t>
            </a:r>
            <a:endParaRPr lang="en-US" sz="2400" dirty="0">
              <a:latin typeface="Arial" charset="0"/>
              <a:cs typeface="Times New Roman" charset="0"/>
            </a:endParaRPr>
          </a:p>
          <a:p>
            <a:pPr lvl="1" eaLnBrk="1" hangingPunct="1">
              <a:lnSpc>
                <a:spcPct val="80000"/>
              </a:lnSpc>
            </a:pPr>
            <a:r>
              <a:rPr lang="en-US" sz="2400" dirty="0" err="1">
                <a:latin typeface="Arial" charset="0"/>
                <a:cs typeface="Times New Roman" charset="0"/>
              </a:rPr>
              <a:t>System.out.println</a:t>
            </a:r>
            <a:r>
              <a:rPr lang="en-US" sz="2400" dirty="0">
                <a:latin typeface="Arial" charset="0"/>
                <a:cs typeface="Times New Roman" charset="0"/>
              </a:rPr>
              <a:t>, </a:t>
            </a:r>
            <a:r>
              <a:rPr lang="en-US" sz="2400" dirty="0" err="1" smtClean="0">
                <a:latin typeface="Arial" charset="0"/>
                <a:cs typeface="Times New Roman" charset="0"/>
              </a:rPr>
              <a:t>System.out.print</a:t>
            </a:r>
            <a:endParaRPr lang="en-US" sz="2400" dirty="0" smtClean="0">
              <a:latin typeface="Arial" charset="0"/>
              <a:cs typeface="Times New Roman" charset="0"/>
            </a:endParaRPr>
          </a:p>
          <a:p>
            <a:pPr lvl="1" eaLnBrk="1" hangingPunct="1">
              <a:lnSpc>
                <a:spcPct val="80000"/>
              </a:lnSpc>
              <a:buFont typeface="Wingdings" charset="0"/>
              <a:buNone/>
            </a:pPr>
            <a:endParaRPr lang="en-US" sz="2000" dirty="0">
              <a:latin typeface="Arial" charset="0"/>
              <a:cs typeface="Times New Roman" charset="0"/>
            </a:endParaRPr>
          </a:p>
        </p:txBody>
      </p:sp>
    </p:spTree>
    <p:extLst>
      <p:ext uri="{BB962C8B-B14F-4D97-AF65-F5344CB8AC3E}">
        <p14:creationId xmlns:p14="http://schemas.microsoft.com/office/powerpoint/2010/main" val="2222097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atin typeface="Times New Roman" charset="0"/>
              </a:rPr>
              <a:t>An idiom explained</a:t>
            </a:r>
          </a:p>
        </p:txBody>
      </p:sp>
      <p:sp>
        <p:nvSpPr>
          <p:cNvPr id="12291" name="Rectangle 3"/>
          <p:cNvSpPr>
            <a:spLocks noGrp="1" noChangeArrowheads="1"/>
          </p:cNvSpPr>
          <p:nvPr>
            <p:ph type="body" idx="1"/>
          </p:nvPr>
        </p:nvSpPr>
        <p:spPr>
          <a:xfrm>
            <a:off x="609600" y="1447800"/>
            <a:ext cx="8229600" cy="5029200"/>
          </a:xfrm>
        </p:spPr>
        <p:txBody>
          <a:bodyPr/>
          <a:lstStyle/>
          <a:p>
            <a:pPr eaLnBrk="1" hangingPunct="1">
              <a:lnSpc>
                <a:spcPct val="90000"/>
              </a:lnSpc>
            </a:pPr>
            <a:r>
              <a:rPr lang="en-US" sz="2000">
                <a:latin typeface="Arial" charset="0"/>
              </a:rPr>
              <a:t>You will see the following line of code often:</a:t>
            </a:r>
          </a:p>
          <a:p>
            <a:pPr lvl="1" eaLnBrk="1" hangingPunct="1">
              <a:lnSpc>
                <a:spcPct val="90000"/>
              </a:lnSpc>
            </a:pPr>
            <a:r>
              <a:rPr lang="en-US" sz="2000">
                <a:latin typeface="Arial" charset="0"/>
              </a:rPr>
              <a:t>public static void main(String args[]) { …}</a:t>
            </a:r>
          </a:p>
          <a:p>
            <a:pPr lvl="1" eaLnBrk="1" hangingPunct="1">
              <a:lnSpc>
                <a:spcPct val="90000"/>
              </a:lnSpc>
              <a:buFont typeface="Wingdings" charset="0"/>
              <a:buNone/>
            </a:pPr>
            <a:endParaRPr lang="en-US" sz="2000">
              <a:latin typeface="Arial" charset="0"/>
            </a:endParaRPr>
          </a:p>
          <a:p>
            <a:pPr eaLnBrk="1" hangingPunct="1">
              <a:lnSpc>
                <a:spcPct val="90000"/>
              </a:lnSpc>
            </a:pPr>
            <a:r>
              <a:rPr lang="en-US" sz="2000">
                <a:latin typeface="Arial" charset="0"/>
              </a:rPr>
              <a:t>About main()</a:t>
            </a:r>
          </a:p>
          <a:p>
            <a:pPr lvl="1" eaLnBrk="1" hangingPunct="1">
              <a:lnSpc>
                <a:spcPct val="90000"/>
              </a:lnSpc>
            </a:pPr>
            <a:r>
              <a:rPr lang="en-US" sz="2000">
                <a:latin typeface="Arial" charset="0"/>
              </a:rPr>
              <a:t>“main” is the function from which your program starts</a:t>
            </a:r>
          </a:p>
          <a:p>
            <a:pPr lvl="1" eaLnBrk="1" hangingPunct="1">
              <a:lnSpc>
                <a:spcPct val="90000"/>
              </a:lnSpc>
              <a:buFont typeface="Wingdings" charset="0"/>
              <a:buNone/>
            </a:pPr>
            <a:endParaRPr lang="en-US" sz="2000">
              <a:latin typeface="Arial" charset="0"/>
            </a:endParaRPr>
          </a:p>
          <a:p>
            <a:pPr lvl="1" eaLnBrk="1" hangingPunct="1">
              <a:lnSpc>
                <a:spcPct val="90000"/>
              </a:lnSpc>
            </a:pPr>
            <a:r>
              <a:rPr lang="en-US" sz="2000">
                <a:latin typeface="Arial" charset="0"/>
              </a:rPr>
              <a:t>Why public?</a:t>
            </a:r>
          </a:p>
          <a:p>
            <a:pPr lvl="2" eaLnBrk="1" hangingPunct="1">
              <a:lnSpc>
                <a:spcPct val="90000"/>
              </a:lnSpc>
            </a:pPr>
            <a:r>
              <a:rPr lang="en-US" sz="1800">
                <a:latin typeface="Arial" charset="0"/>
              </a:rPr>
              <a:t>So that run time can call it from outside</a:t>
            </a:r>
          </a:p>
          <a:p>
            <a:pPr lvl="2" eaLnBrk="1" hangingPunct="1">
              <a:lnSpc>
                <a:spcPct val="90000"/>
              </a:lnSpc>
              <a:buFont typeface="Wingdings" charset="0"/>
              <a:buNone/>
            </a:pPr>
            <a:endParaRPr lang="en-US" sz="1800">
              <a:latin typeface="Arial" charset="0"/>
            </a:endParaRPr>
          </a:p>
          <a:p>
            <a:pPr lvl="1" eaLnBrk="1" hangingPunct="1">
              <a:lnSpc>
                <a:spcPct val="90000"/>
              </a:lnSpc>
            </a:pPr>
            <a:r>
              <a:rPr lang="en-US" sz="2000">
                <a:latin typeface="Arial" charset="0"/>
              </a:rPr>
              <a:t>Why static ?</a:t>
            </a:r>
          </a:p>
          <a:p>
            <a:pPr lvl="2" eaLnBrk="1" hangingPunct="1">
              <a:lnSpc>
                <a:spcPct val="90000"/>
              </a:lnSpc>
            </a:pPr>
            <a:r>
              <a:rPr lang="en-US" sz="1800">
                <a:latin typeface="Arial" charset="0"/>
              </a:rPr>
              <a:t>it is made static so that we can call it without creating an object </a:t>
            </a:r>
            <a:endParaRPr lang="en-US" sz="1800">
              <a:solidFill>
                <a:schemeClr val="hlink"/>
              </a:solidFill>
              <a:latin typeface="Arial" charset="0"/>
            </a:endParaRPr>
          </a:p>
          <a:p>
            <a:pPr lvl="2" eaLnBrk="1" hangingPunct="1">
              <a:lnSpc>
                <a:spcPct val="90000"/>
              </a:lnSpc>
              <a:buFont typeface="Wingdings" charset="0"/>
              <a:buNone/>
            </a:pPr>
            <a:endParaRPr lang="en-US" sz="1800">
              <a:solidFill>
                <a:schemeClr val="hlink"/>
              </a:solidFill>
              <a:latin typeface="Arial" charset="0"/>
            </a:endParaRPr>
          </a:p>
          <a:p>
            <a:pPr lvl="1" eaLnBrk="1" hangingPunct="1">
              <a:lnSpc>
                <a:spcPct val="90000"/>
              </a:lnSpc>
            </a:pPr>
            <a:r>
              <a:rPr lang="en-US" sz="2000">
                <a:latin typeface="Arial" charset="0"/>
              </a:rPr>
              <a:t>What is String args[] ?</a:t>
            </a:r>
          </a:p>
          <a:p>
            <a:pPr lvl="2" eaLnBrk="1" hangingPunct="1">
              <a:lnSpc>
                <a:spcPct val="90000"/>
              </a:lnSpc>
            </a:pPr>
            <a:r>
              <a:rPr lang="en-US" sz="1800">
                <a:latin typeface="Arial" charset="0"/>
              </a:rPr>
              <a:t>Way of specifying input at startup of application</a:t>
            </a:r>
          </a:p>
        </p:txBody>
      </p:sp>
    </p:spTree>
    <p:extLst>
      <p:ext uri="{BB962C8B-B14F-4D97-AF65-F5344CB8AC3E}">
        <p14:creationId xmlns:p14="http://schemas.microsoft.com/office/powerpoint/2010/main" val="11053597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atin typeface="Times New Roman" charset="0"/>
              </a:rPr>
              <a:t>Things to Remember</a:t>
            </a:r>
          </a:p>
        </p:txBody>
      </p:sp>
      <p:sp>
        <p:nvSpPr>
          <p:cNvPr id="13315" name="Rectangle 3"/>
          <p:cNvSpPr>
            <a:spLocks noGrp="1" noChangeArrowheads="1"/>
          </p:cNvSpPr>
          <p:nvPr>
            <p:ph type="body" idx="1"/>
          </p:nvPr>
        </p:nvSpPr>
        <p:spPr>
          <a:xfrm>
            <a:off x="609600" y="1447800"/>
            <a:ext cx="8229600" cy="5105400"/>
          </a:xfrm>
        </p:spPr>
        <p:txBody>
          <a:bodyPr/>
          <a:lstStyle/>
          <a:p>
            <a:pPr eaLnBrk="1" hangingPunct="1">
              <a:lnSpc>
                <a:spcPct val="80000"/>
              </a:lnSpc>
            </a:pPr>
            <a:r>
              <a:rPr lang="en-US" sz="1900">
                <a:latin typeface="Arial" charset="0"/>
                <a:cs typeface="Times New Roman" charset="0"/>
              </a:rPr>
              <a:t>“+” operator when used with Strings concatenates them</a:t>
            </a:r>
          </a:p>
          <a:p>
            <a:pPr lvl="1" eaLnBrk="1" hangingPunct="1">
              <a:lnSpc>
                <a:spcPct val="80000"/>
              </a:lnSpc>
            </a:pPr>
            <a:r>
              <a:rPr lang="en-US" sz="1800">
                <a:latin typeface="Arial" charset="0"/>
                <a:cs typeface="Times New Roman" charset="0"/>
              </a:rPr>
              <a:t>System.out.pritln(“Hello” + “World”) will produce Hello World on console </a:t>
            </a:r>
          </a:p>
          <a:p>
            <a:pPr lvl="1" eaLnBrk="1" hangingPunct="1">
              <a:lnSpc>
                <a:spcPct val="80000"/>
              </a:lnSpc>
            </a:pPr>
            <a:endParaRPr lang="en-US" sz="1800">
              <a:latin typeface="Arial" charset="0"/>
              <a:cs typeface="Times New Roman" charset="0"/>
            </a:endParaRPr>
          </a:p>
          <a:p>
            <a:pPr lvl="1" eaLnBrk="1" hangingPunct="1">
              <a:lnSpc>
                <a:spcPct val="80000"/>
              </a:lnSpc>
            </a:pPr>
            <a:r>
              <a:rPr lang="en-US" sz="1800">
                <a:latin typeface="Arial" charset="0"/>
                <a:cs typeface="Times New Roman" charset="0"/>
              </a:rPr>
              <a:t>String concatenated with any other data type such as int will also convert that datatype to String and the result will be a concatenated String displayed on console</a:t>
            </a:r>
          </a:p>
          <a:p>
            <a:pPr lvl="2" eaLnBrk="1" hangingPunct="1">
              <a:lnSpc>
                <a:spcPct val="80000"/>
              </a:lnSpc>
            </a:pPr>
            <a:r>
              <a:rPr lang="en-US" sz="1700">
                <a:latin typeface="Arial" charset="0"/>
                <a:cs typeface="Times New Roman" charset="0"/>
              </a:rPr>
              <a:t>For Example </a:t>
            </a:r>
          </a:p>
          <a:p>
            <a:pPr lvl="3" eaLnBrk="1" hangingPunct="1">
              <a:lnSpc>
                <a:spcPct val="80000"/>
              </a:lnSpc>
            </a:pPr>
            <a:r>
              <a:rPr lang="en-US" sz="1600">
                <a:latin typeface="Arial" charset="0"/>
                <a:cs typeface="Times New Roman" charset="0"/>
              </a:rPr>
              <a:t>int i = 4 </a:t>
            </a:r>
          </a:p>
          <a:p>
            <a:pPr lvl="3" eaLnBrk="1" hangingPunct="1">
              <a:lnSpc>
                <a:spcPct val="80000"/>
              </a:lnSpc>
            </a:pPr>
            <a:r>
              <a:rPr lang="en-US" sz="1600">
                <a:latin typeface="Arial" charset="0"/>
                <a:cs typeface="Times New Roman" charset="0"/>
              </a:rPr>
              <a:t>int j = 5 ;</a:t>
            </a:r>
          </a:p>
          <a:p>
            <a:pPr lvl="3" eaLnBrk="1" hangingPunct="1">
              <a:lnSpc>
                <a:spcPct val="80000"/>
              </a:lnSpc>
            </a:pPr>
            <a:r>
              <a:rPr lang="en-US" sz="1600">
                <a:latin typeface="Arial" charset="0"/>
                <a:cs typeface="Times New Roman" charset="0"/>
              </a:rPr>
              <a:t>System .out.println (“Hello” + i)  // will print  Hello 4  on screen </a:t>
            </a:r>
          </a:p>
          <a:p>
            <a:pPr lvl="2" eaLnBrk="1" hangingPunct="1">
              <a:lnSpc>
                <a:spcPct val="80000"/>
              </a:lnSpc>
            </a:pPr>
            <a:r>
              <a:rPr lang="en-US" sz="1800">
                <a:latin typeface="Arial" charset="0"/>
                <a:cs typeface="Times New Roman" charset="0"/>
              </a:rPr>
              <a:t>However</a:t>
            </a:r>
          </a:p>
          <a:p>
            <a:pPr lvl="3" eaLnBrk="1" hangingPunct="1">
              <a:lnSpc>
                <a:spcPct val="80000"/>
              </a:lnSpc>
            </a:pPr>
            <a:r>
              <a:rPr lang="en-US" sz="1600">
                <a:latin typeface="Arial" charset="0"/>
                <a:cs typeface="Times New Roman" charset="0"/>
              </a:rPr>
              <a:t>System,.out..println( i+j)  ; // will print 9 on the console</a:t>
            </a:r>
          </a:p>
          <a:p>
            <a:pPr lvl="2" eaLnBrk="1" hangingPunct="1">
              <a:lnSpc>
                <a:spcPct val="80000"/>
              </a:lnSpc>
            </a:pPr>
            <a:endParaRPr lang="en-US" sz="1800">
              <a:latin typeface="Arial" charset="0"/>
              <a:cs typeface="Times New Roman" charset="0"/>
            </a:endParaRPr>
          </a:p>
          <a:p>
            <a:pPr lvl="1" eaLnBrk="1" hangingPunct="1">
              <a:lnSpc>
                <a:spcPct val="80000"/>
              </a:lnSpc>
            </a:pPr>
            <a:r>
              <a:rPr lang="en-US" sz="2000">
                <a:latin typeface="Arial" charset="0"/>
                <a:cs typeface="Times New Roman" charset="0"/>
              </a:rPr>
              <a:t>For comparing Strings never use == operator, use equals methos.</a:t>
            </a:r>
          </a:p>
          <a:p>
            <a:pPr lvl="2" eaLnBrk="1" hangingPunct="1">
              <a:lnSpc>
                <a:spcPct val="80000"/>
              </a:lnSpc>
            </a:pPr>
            <a:r>
              <a:rPr lang="en-US" sz="1800">
                <a:latin typeface="Arial" charset="0"/>
                <a:cs typeface="Times New Roman" charset="0"/>
              </a:rPr>
              <a:t>== compares addresses (shallow comparison) while equals compares values (deep comparison)</a:t>
            </a:r>
          </a:p>
          <a:p>
            <a:pPr lvl="2" eaLnBrk="1" hangingPunct="1">
              <a:lnSpc>
                <a:spcPct val="80000"/>
              </a:lnSpc>
            </a:pPr>
            <a:r>
              <a:rPr lang="en-US" sz="1800">
                <a:latin typeface="Arial" charset="0"/>
                <a:cs typeface="Times New Roman" charset="0"/>
              </a:rPr>
              <a:t>E.g string1.equals(string2)</a:t>
            </a:r>
          </a:p>
          <a:p>
            <a:pPr lvl="1" eaLnBrk="1" hangingPunct="1">
              <a:lnSpc>
                <a:spcPct val="80000"/>
              </a:lnSpc>
              <a:buFont typeface="Wingdings" charset="0"/>
              <a:buNone/>
            </a:pPr>
            <a:endParaRPr lang="en-US" sz="2000">
              <a:latin typeface="Arial" charset="0"/>
              <a:cs typeface="Times New Roman" charset="0"/>
            </a:endParaRPr>
          </a:p>
          <a:p>
            <a:pPr eaLnBrk="1" hangingPunct="1">
              <a:lnSpc>
                <a:spcPct val="80000"/>
              </a:lnSpc>
            </a:pPr>
            <a:endParaRPr lang="en-US" sz="2000">
              <a:latin typeface="Arial" charset="0"/>
            </a:endParaRPr>
          </a:p>
        </p:txBody>
      </p:sp>
    </p:spTree>
    <p:extLst>
      <p:ext uri="{BB962C8B-B14F-4D97-AF65-F5344CB8AC3E}">
        <p14:creationId xmlns:p14="http://schemas.microsoft.com/office/powerpoint/2010/main" val="3730978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457200" y="1600200"/>
            <a:ext cx="8229600" cy="5257800"/>
          </a:xfrm>
        </p:spPr>
        <p:txBody>
          <a:bodyPr/>
          <a:lstStyle/>
          <a:p>
            <a:pPr eaLnBrk="1" hangingPunct="1">
              <a:lnSpc>
                <a:spcPct val="80000"/>
              </a:lnSpc>
              <a:buFont typeface="Wingdings" charset="0"/>
              <a:buNone/>
            </a:pPr>
            <a:r>
              <a:rPr lang="en-US" sz="1400">
                <a:latin typeface="Arial" charset="0"/>
              </a:rPr>
              <a:t>public class StringTest {</a:t>
            </a:r>
          </a:p>
          <a:p>
            <a:pPr lvl="1" eaLnBrk="1" hangingPunct="1">
              <a:lnSpc>
                <a:spcPct val="80000"/>
              </a:lnSpc>
              <a:buFont typeface="Wingdings" charset="0"/>
              <a:buNone/>
            </a:pPr>
            <a:r>
              <a:rPr lang="en-US" sz="1500">
                <a:latin typeface="Arial" charset="0"/>
              </a:rPr>
              <a:t>	</a:t>
            </a:r>
          </a:p>
          <a:p>
            <a:pPr lvl="1" eaLnBrk="1" hangingPunct="1">
              <a:lnSpc>
                <a:spcPct val="80000"/>
              </a:lnSpc>
              <a:buFont typeface="Wingdings" charset="0"/>
              <a:buNone/>
            </a:pPr>
            <a:r>
              <a:rPr lang="en-US" sz="1500">
                <a:latin typeface="Arial" charset="0"/>
              </a:rPr>
              <a:t>public static void main(String[] args) {</a:t>
            </a:r>
          </a:p>
          <a:p>
            <a:pPr lvl="1" eaLnBrk="1" hangingPunct="1">
              <a:lnSpc>
                <a:spcPct val="80000"/>
              </a:lnSpc>
              <a:buFont typeface="Wingdings" charset="0"/>
              <a:buNone/>
            </a:pPr>
            <a:endParaRPr lang="en-US" sz="400">
              <a:latin typeface="Arial" charset="0"/>
            </a:endParaRPr>
          </a:p>
          <a:p>
            <a:pPr lvl="1" eaLnBrk="1" hangingPunct="1">
              <a:lnSpc>
                <a:spcPct val="80000"/>
              </a:lnSpc>
              <a:buFont typeface="Wingdings" charset="0"/>
              <a:buNone/>
            </a:pPr>
            <a:r>
              <a:rPr lang="en-US" sz="1500">
                <a:latin typeface="Arial" charset="0"/>
              </a:rPr>
              <a:t>   int i = 4;</a:t>
            </a:r>
          </a:p>
          <a:p>
            <a:pPr lvl="1" eaLnBrk="1" hangingPunct="1">
              <a:lnSpc>
                <a:spcPct val="80000"/>
              </a:lnSpc>
              <a:buFont typeface="Wingdings" charset="0"/>
              <a:buNone/>
            </a:pPr>
            <a:r>
              <a:rPr lang="en-US" sz="1500">
                <a:latin typeface="Arial" charset="0"/>
              </a:rPr>
              <a:t>   int j = 5;</a:t>
            </a:r>
          </a:p>
          <a:p>
            <a:pPr lvl="1" eaLnBrk="1" hangingPunct="1">
              <a:lnSpc>
                <a:spcPct val="80000"/>
              </a:lnSpc>
              <a:buFont typeface="Wingdings" charset="0"/>
              <a:buNone/>
            </a:pPr>
            <a:endParaRPr lang="en-US" sz="500">
              <a:latin typeface="Arial" charset="0"/>
            </a:endParaRPr>
          </a:p>
          <a:p>
            <a:pPr lvl="1" eaLnBrk="1" hangingPunct="1">
              <a:lnSpc>
                <a:spcPct val="80000"/>
              </a:lnSpc>
              <a:buFont typeface="Wingdings" charset="0"/>
              <a:buNone/>
            </a:pPr>
            <a:r>
              <a:rPr lang="en-US" sz="500">
                <a:latin typeface="Arial" charset="0"/>
              </a:rPr>
              <a:t>	</a:t>
            </a:r>
          </a:p>
          <a:p>
            <a:pPr lvl="1" eaLnBrk="1" hangingPunct="1">
              <a:lnSpc>
                <a:spcPct val="80000"/>
              </a:lnSpc>
              <a:buFont typeface="Wingdings" charset="0"/>
              <a:buNone/>
            </a:pPr>
            <a:r>
              <a:rPr lang="en-US" sz="1500">
                <a:latin typeface="Arial" charset="0"/>
              </a:rPr>
              <a:t>   System.out.println("Hello" + i);    </a:t>
            </a:r>
          </a:p>
          <a:p>
            <a:pPr lvl="1" eaLnBrk="1" hangingPunct="1">
              <a:lnSpc>
                <a:spcPct val="80000"/>
              </a:lnSpc>
              <a:buFont typeface="Wingdings" charset="0"/>
              <a:buNone/>
            </a:pPr>
            <a:endParaRPr lang="en-US" sz="300">
              <a:latin typeface="Arial" charset="0"/>
            </a:endParaRPr>
          </a:p>
          <a:p>
            <a:pPr lvl="1" eaLnBrk="1" hangingPunct="1">
              <a:lnSpc>
                <a:spcPct val="80000"/>
              </a:lnSpc>
              <a:buFont typeface="Wingdings" charset="0"/>
              <a:buNone/>
            </a:pPr>
            <a:r>
              <a:rPr lang="en-US" sz="1500">
                <a:latin typeface="Arial" charset="0"/>
              </a:rPr>
              <a:t>   System.out.println(i + j);</a:t>
            </a:r>
          </a:p>
          <a:p>
            <a:pPr lvl="1" eaLnBrk="1" hangingPunct="1">
              <a:lnSpc>
                <a:spcPct val="80000"/>
              </a:lnSpc>
              <a:buFont typeface="Wingdings" charset="0"/>
              <a:buNone/>
            </a:pPr>
            <a:endParaRPr lang="en-US" sz="1500">
              <a:latin typeface="Arial" charset="0"/>
            </a:endParaRPr>
          </a:p>
          <a:p>
            <a:pPr lvl="1" eaLnBrk="1" hangingPunct="1">
              <a:lnSpc>
                <a:spcPct val="80000"/>
              </a:lnSpc>
              <a:buFont typeface="Wingdings" charset="0"/>
              <a:buNone/>
            </a:pPr>
            <a:r>
              <a:rPr lang="en-US" sz="1500">
                <a:latin typeface="Arial" charset="0"/>
              </a:rPr>
              <a:t>    String s1 = new String (“pakistan”);</a:t>
            </a:r>
          </a:p>
          <a:p>
            <a:pPr lvl="1" eaLnBrk="1" hangingPunct="1">
              <a:lnSpc>
                <a:spcPct val="80000"/>
              </a:lnSpc>
              <a:buFont typeface="Wingdings" charset="0"/>
              <a:buNone/>
            </a:pPr>
            <a:r>
              <a:rPr lang="en-US" sz="1500">
                <a:latin typeface="Arial" charset="0"/>
              </a:rPr>
              <a:t>    String s2 = “pakistan”;</a:t>
            </a:r>
          </a:p>
          <a:p>
            <a:pPr lvl="1" eaLnBrk="1" hangingPunct="1">
              <a:lnSpc>
                <a:spcPct val="80000"/>
              </a:lnSpc>
              <a:buFont typeface="Wingdings" charset="0"/>
              <a:buNone/>
            </a:pPr>
            <a:endParaRPr lang="en-US" sz="1500">
              <a:latin typeface="Arial" charset="0"/>
            </a:endParaRPr>
          </a:p>
          <a:p>
            <a:pPr lvl="1" eaLnBrk="1" hangingPunct="1">
              <a:lnSpc>
                <a:spcPct val="80000"/>
              </a:lnSpc>
              <a:buFont typeface="Wingdings" charset="0"/>
              <a:buNone/>
            </a:pPr>
            <a:r>
              <a:rPr lang="en-US" sz="1500">
                <a:latin typeface="Arial" charset="0"/>
              </a:rPr>
              <a:t>    if (s1 == s2) {</a:t>
            </a:r>
          </a:p>
          <a:p>
            <a:pPr lvl="1" eaLnBrk="1" hangingPunct="1">
              <a:lnSpc>
                <a:spcPct val="80000"/>
              </a:lnSpc>
              <a:buFont typeface="Wingdings" charset="0"/>
              <a:buNone/>
            </a:pPr>
            <a:r>
              <a:rPr lang="en-US" sz="1500">
                <a:latin typeface="Arial" charset="0"/>
              </a:rPr>
              <a:t>         System.out.println(“comparing string using == operator”);</a:t>
            </a:r>
          </a:p>
          <a:p>
            <a:pPr lvl="1" eaLnBrk="1" hangingPunct="1">
              <a:lnSpc>
                <a:spcPct val="80000"/>
              </a:lnSpc>
              <a:buFont typeface="Wingdings" charset="0"/>
              <a:buNone/>
            </a:pPr>
            <a:r>
              <a:rPr lang="en-US" sz="1500">
                <a:latin typeface="Arial" charset="0"/>
              </a:rPr>
              <a:t>    }</a:t>
            </a:r>
          </a:p>
          <a:p>
            <a:pPr lvl="1" eaLnBrk="1" hangingPunct="1">
              <a:lnSpc>
                <a:spcPct val="80000"/>
              </a:lnSpc>
              <a:buFont typeface="Wingdings" charset="0"/>
              <a:buNone/>
            </a:pPr>
            <a:endParaRPr lang="en-US" sz="1500">
              <a:latin typeface="Arial" charset="0"/>
            </a:endParaRPr>
          </a:p>
          <a:p>
            <a:pPr lvl="1" eaLnBrk="1" hangingPunct="1">
              <a:lnSpc>
                <a:spcPct val="80000"/>
              </a:lnSpc>
              <a:buFont typeface="Wingdings" charset="0"/>
              <a:buNone/>
            </a:pPr>
            <a:r>
              <a:rPr lang="en-US" sz="1500">
                <a:latin typeface="Arial" charset="0"/>
              </a:rPr>
              <a:t> if (s1.equals( s2) ) {</a:t>
            </a:r>
          </a:p>
          <a:p>
            <a:pPr lvl="1" eaLnBrk="1" hangingPunct="1">
              <a:lnSpc>
                <a:spcPct val="80000"/>
              </a:lnSpc>
              <a:buFont typeface="Wingdings" charset="0"/>
              <a:buNone/>
            </a:pPr>
            <a:r>
              <a:rPr lang="en-US" sz="1500">
                <a:latin typeface="Arial" charset="0"/>
              </a:rPr>
              <a:t>         System.out.println(“comparing string using equal method”);</a:t>
            </a:r>
          </a:p>
          <a:p>
            <a:pPr lvl="1" eaLnBrk="1" hangingPunct="1">
              <a:lnSpc>
                <a:spcPct val="80000"/>
              </a:lnSpc>
              <a:buFont typeface="Wingdings" charset="0"/>
              <a:buNone/>
            </a:pPr>
            <a:r>
              <a:rPr lang="en-US" sz="1500">
                <a:latin typeface="Arial" charset="0"/>
              </a:rPr>
              <a:t>    }    </a:t>
            </a:r>
          </a:p>
          <a:p>
            <a:pPr lvl="1" eaLnBrk="1" hangingPunct="1">
              <a:lnSpc>
                <a:spcPct val="80000"/>
              </a:lnSpc>
              <a:buFont typeface="Wingdings" charset="0"/>
              <a:buNone/>
            </a:pPr>
            <a:r>
              <a:rPr lang="en-US" sz="1500">
                <a:latin typeface="Arial" charset="0"/>
              </a:rPr>
              <a:t>}   </a:t>
            </a:r>
          </a:p>
          <a:p>
            <a:pPr eaLnBrk="1" hangingPunct="1">
              <a:lnSpc>
                <a:spcPct val="80000"/>
              </a:lnSpc>
              <a:buFont typeface="Wingdings" charset="0"/>
              <a:buNone/>
            </a:pPr>
            <a:r>
              <a:rPr lang="en-US" sz="1600">
                <a:latin typeface="Arial" charset="0"/>
              </a:rPr>
              <a:t>}</a:t>
            </a:r>
          </a:p>
        </p:txBody>
      </p:sp>
      <p:sp>
        <p:nvSpPr>
          <p:cNvPr id="14339" name="Rectangle 3"/>
          <p:cNvSpPr>
            <a:spLocks noGrp="1" noChangeArrowheads="1"/>
          </p:cNvSpPr>
          <p:nvPr>
            <p:ph type="title"/>
          </p:nvPr>
        </p:nvSpPr>
        <p:spPr>
          <a:noFill/>
          <a:extLst>
            <a:ext uri="{AF507438-7753-43e0-B8FC-AC1667EBCBE1}">
              <a14:hiddenEffects xmlns:a14="http://schemas.microsoft.com/office/drawing/2010/main" xmlns="">
                <a:effectLst>
                  <a:outerShdw dist="71842" dir="2700000" algn="ctr" rotWithShape="0">
                    <a:srgbClr val="000000">
                      <a:alpha val="50000"/>
                    </a:srgbClr>
                  </a:outerShdw>
                </a:effectLst>
              </a14:hiddenEffects>
            </a:ext>
          </a:extLst>
        </p:spPr>
        <p:txBody>
          <a:bodyPr/>
          <a:lstStyle/>
          <a:p>
            <a:pPr eaLnBrk="1" hangingPunct="1"/>
            <a:r>
              <a:rPr lang="en-US">
                <a:latin typeface="Times New Roman" charset="0"/>
              </a:rPr>
              <a:t>String Concatenation</a:t>
            </a:r>
          </a:p>
        </p:txBody>
      </p:sp>
    </p:spTree>
    <p:extLst>
      <p:ext uri="{BB962C8B-B14F-4D97-AF65-F5344CB8AC3E}">
        <p14:creationId xmlns:p14="http://schemas.microsoft.com/office/powerpoint/2010/main" val="21793576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subTitle" idx="1"/>
          </p:nvPr>
        </p:nvSpPr>
        <p:spPr>
          <a:xfrm>
            <a:off x="990600" y="3962400"/>
            <a:ext cx="7696200" cy="1600200"/>
          </a:xfrm>
        </p:spPr>
        <p:txBody>
          <a:bodyPr/>
          <a:lstStyle/>
          <a:p>
            <a:pPr algn="l" eaLnBrk="1" hangingPunct="1">
              <a:spcBef>
                <a:spcPct val="0"/>
              </a:spcBef>
              <a:defRPr/>
            </a:pPr>
            <a:r>
              <a:rPr lang="en-US" sz="5400" b="1" dirty="0">
                <a:solidFill>
                  <a:srgbClr val="FF0000"/>
                </a:solidFill>
                <a:ea typeface="+mj-ea"/>
                <a:cs typeface="+mj-cs"/>
              </a:rPr>
              <a:t>Primitives Vs. Objects</a:t>
            </a:r>
          </a:p>
        </p:txBody>
      </p:sp>
    </p:spTree>
    <p:extLst>
      <p:ext uri="{BB962C8B-B14F-4D97-AF65-F5344CB8AC3E}">
        <p14:creationId xmlns:p14="http://schemas.microsoft.com/office/powerpoint/2010/main" val="8619857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600">
                <a:latin typeface="Arial" charset="0"/>
              </a:rPr>
              <a:t>Primitives Vs. Objects</a:t>
            </a:r>
          </a:p>
        </p:txBody>
      </p:sp>
      <p:sp>
        <p:nvSpPr>
          <p:cNvPr id="22531" name="Rectangle 3"/>
          <p:cNvSpPr>
            <a:spLocks noGrp="1" noChangeArrowheads="1"/>
          </p:cNvSpPr>
          <p:nvPr>
            <p:ph type="body" idx="1"/>
          </p:nvPr>
        </p:nvSpPr>
        <p:spPr>
          <a:xfrm>
            <a:off x="685800" y="1295400"/>
            <a:ext cx="8229600" cy="5562600"/>
          </a:xfrm>
        </p:spPr>
        <p:txBody>
          <a:bodyPr/>
          <a:lstStyle/>
          <a:p>
            <a:pPr eaLnBrk="1" hangingPunct="1">
              <a:lnSpc>
                <a:spcPct val="80000"/>
              </a:lnSpc>
            </a:pPr>
            <a:endParaRPr lang="en-US" sz="1600" b="1">
              <a:latin typeface="Arial" charset="0"/>
            </a:endParaRPr>
          </a:p>
          <a:p>
            <a:pPr eaLnBrk="1" hangingPunct="1">
              <a:lnSpc>
                <a:spcPct val="80000"/>
              </a:lnSpc>
            </a:pPr>
            <a:r>
              <a:rPr lang="en-US" sz="1600">
                <a:latin typeface="Arial" charset="0"/>
              </a:rPr>
              <a:t>Everything in Java is an “Object”, as every class by default inherits from class “Object” , except a few primitive data types, which are there for efficiency reasons.</a:t>
            </a:r>
          </a:p>
          <a:p>
            <a:pPr eaLnBrk="1" hangingPunct="1">
              <a:lnSpc>
                <a:spcPct val="80000"/>
              </a:lnSpc>
              <a:buFont typeface="Wingdings" charset="0"/>
              <a:buNone/>
            </a:pPr>
            <a:endParaRPr lang="en-US" sz="1600">
              <a:latin typeface="Arial" charset="0"/>
            </a:endParaRPr>
          </a:p>
          <a:p>
            <a:pPr eaLnBrk="1" hangingPunct="1">
              <a:lnSpc>
                <a:spcPct val="80000"/>
              </a:lnSpc>
            </a:pPr>
            <a:r>
              <a:rPr lang="en-US" sz="1600">
                <a:latin typeface="Arial" charset="0"/>
              </a:rPr>
              <a:t>Primitive Data Types</a:t>
            </a:r>
          </a:p>
          <a:p>
            <a:pPr eaLnBrk="1" hangingPunct="1">
              <a:lnSpc>
                <a:spcPct val="80000"/>
              </a:lnSpc>
              <a:buFont typeface="Wingdings" charset="0"/>
              <a:buNone/>
            </a:pPr>
            <a:endParaRPr lang="en-US" sz="400">
              <a:latin typeface="Arial" charset="0"/>
            </a:endParaRPr>
          </a:p>
          <a:p>
            <a:pPr lvl="1" eaLnBrk="1" hangingPunct="1">
              <a:lnSpc>
                <a:spcPct val="80000"/>
              </a:lnSpc>
            </a:pPr>
            <a:r>
              <a:rPr lang="en-US" sz="1500">
                <a:latin typeface="Arial" charset="0"/>
              </a:rPr>
              <a:t>8 Primitive Data types of java</a:t>
            </a:r>
          </a:p>
          <a:p>
            <a:pPr lvl="2" eaLnBrk="1" hangingPunct="1">
              <a:lnSpc>
                <a:spcPct val="80000"/>
              </a:lnSpc>
            </a:pPr>
            <a:r>
              <a:rPr lang="en-US" sz="1400">
                <a:latin typeface="Arial" charset="0"/>
              </a:rPr>
              <a:t>boolean, byte  		</a:t>
            </a:r>
            <a:r>
              <a:rPr lang="en-US" sz="1400">
                <a:latin typeface="Arial" charset="0"/>
                <a:sym typeface="Wingdings" charset="0"/>
              </a:rPr>
              <a:t></a:t>
            </a:r>
            <a:r>
              <a:rPr lang="en-US" sz="1400">
                <a:latin typeface="Arial" charset="0"/>
              </a:rPr>
              <a:t> 	1 byte</a:t>
            </a:r>
          </a:p>
          <a:p>
            <a:pPr lvl="2" eaLnBrk="1" hangingPunct="1">
              <a:lnSpc>
                <a:spcPct val="80000"/>
              </a:lnSpc>
            </a:pPr>
            <a:r>
              <a:rPr lang="en-US" sz="1400">
                <a:latin typeface="Arial" charset="0"/>
              </a:rPr>
              <a:t>char, short 		</a:t>
            </a:r>
            <a:r>
              <a:rPr lang="en-US" sz="1400">
                <a:latin typeface="Arial" charset="0"/>
                <a:sym typeface="Wingdings" charset="0"/>
              </a:rPr>
              <a:t></a:t>
            </a:r>
            <a:r>
              <a:rPr lang="en-US" sz="1400">
                <a:latin typeface="Arial" charset="0"/>
              </a:rPr>
              <a:t> 	2 bytes</a:t>
            </a:r>
          </a:p>
          <a:p>
            <a:pPr lvl="2" eaLnBrk="1" hangingPunct="1">
              <a:lnSpc>
                <a:spcPct val="80000"/>
              </a:lnSpc>
            </a:pPr>
            <a:r>
              <a:rPr lang="en-US" sz="1400">
                <a:latin typeface="Arial" charset="0"/>
              </a:rPr>
              <a:t>int, float 			</a:t>
            </a:r>
            <a:r>
              <a:rPr lang="en-US" sz="1400">
                <a:latin typeface="Arial" charset="0"/>
                <a:sym typeface="Wingdings" charset="0"/>
              </a:rPr>
              <a:t></a:t>
            </a:r>
            <a:r>
              <a:rPr lang="en-US" sz="1400">
                <a:latin typeface="Arial" charset="0"/>
              </a:rPr>
              <a:t> 	4 bytes</a:t>
            </a:r>
          </a:p>
          <a:p>
            <a:pPr lvl="2" eaLnBrk="1" hangingPunct="1">
              <a:lnSpc>
                <a:spcPct val="80000"/>
              </a:lnSpc>
            </a:pPr>
            <a:r>
              <a:rPr lang="en-US" sz="1400">
                <a:latin typeface="Arial" charset="0"/>
              </a:rPr>
              <a:t>long, double 	             	</a:t>
            </a:r>
            <a:r>
              <a:rPr lang="en-US" sz="1400">
                <a:latin typeface="Arial" charset="0"/>
                <a:sym typeface="Wingdings" charset="0"/>
              </a:rPr>
              <a:t></a:t>
            </a:r>
            <a:r>
              <a:rPr lang="en-US" sz="1400">
                <a:latin typeface="Arial" charset="0"/>
              </a:rPr>
              <a:t> 	8 bytes</a:t>
            </a:r>
          </a:p>
          <a:p>
            <a:pPr lvl="2" eaLnBrk="1" hangingPunct="1">
              <a:lnSpc>
                <a:spcPct val="80000"/>
              </a:lnSpc>
            </a:pPr>
            <a:endParaRPr lang="en-US" sz="1400" b="1">
              <a:latin typeface="Arial" charset="0"/>
            </a:endParaRPr>
          </a:p>
          <a:p>
            <a:pPr eaLnBrk="1" hangingPunct="1">
              <a:lnSpc>
                <a:spcPct val="80000"/>
              </a:lnSpc>
            </a:pPr>
            <a:r>
              <a:rPr lang="en-US" sz="1600">
                <a:latin typeface="Arial" charset="0"/>
              </a:rPr>
              <a:t>Primitive data types are generally used for local variables, parameters and instance variables (properties of an object)</a:t>
            </a:r>
          </a:p>
          <a:p>
            <a:pPr eaLnBrk="1" hangingPunct="1">
              <a:lnSpc>
                <a:spcPct val="80000"/>
              </a:lnSpc>
            </a:pPr>
            <a:endParaRPr lang="en-US" sz="1600" b="1">
              <a:latin typeface="Arial" charset="0"/>
            </a:endParaRPr>
          </a:p>
          <a:p>
            <a:pPr eaLnBrk="1" hangingPunct="1">
              <a:lnSpc>
                <a:spcPct val="80000"/>
              </a:lnSpc>
            </a:pPr>
            <a:r>
              <a:rPr lang="en-US" sz="1600">
                <a:latin typeface="Arial" charset="0"/>
              </a:rPr>
              <a:t>Primitive datatypes are located on the stack and we can only access their value, while objects are located on heap and we have a reference to these objects</a:t>
            </a:r>
          </a:p>
          <a:p>
            <a:pPr eaLnBrk="1" hangingPunct="1">
              <a:lnSpc>
                <a:spcPct val="80000"/>
              </a:lnSpc>
            </a:pPr>
            <a:endParaRPr lang="en-US" sz="1600">
              <a:latin typeface="Arial" charset="0"/>
            </a:endParaRPr>
          </a:p>
          <a:p>
            <a:pPr eaLnBrk="1" hangingPunct="1">
              <a:lnSpc>
                <a:spcPct val="80000"/>
              </a:lnSpc>
            </a:pPr>
            <a:r>
              <a:rPr lang="en-US" sz="1600">
                <a:latin typeface="Arial" charset="0"/>
              </a:rPr>
              <a:t>Also primitive data types are always passed by value while objects are always passed by reference in java. There is no C++ like methods </a:t>
            </a:r>
          </a:p>
          <a:p>
            <a:pPr lvl="1" eaLnBrk="1" hangingPunct="1">
              <a:lnSpc>
                <a:spcPct val="80000"/>
              </a:lnSpc>
            </a:pPr>
            <a:r>
              <a:rPr lang="en-US" sz="1500">
                <a:latin typeface="Arial" charset="0"/>
              </a:rPr>
              <a:t>void someMethod(int &amp;a, int &amp; b )  // not available in java </a:t>
            </a:r>
          </a:p>
        </p:txBody>
      </p:sp>
    </p:spTree>
    <p:extLst>
      <p:ext uri="{BB962C8B-B14F-4D97-AF65-F5344CB8AC3E}">
        <p14:creationId xmlns:p14="http://schemas.microsoft.com/office/powerpoint/2010/main" val="22144631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4600">
                <a:latin typeface="Arial" charset="0"/>
              </a:rPr>
              <a:t>Primitives (cont)</a:t>
            </a:r>
          </a:p>
        </p:txBody>
      </p:sp>
      <p:sp>
        <p:nvSpPr>
          <p:cNvPr id="24579" name="Rectangle 3"/>
          <p:cNvSpPr>
            <a:spLocks noGrp="1" noChangeArrowheads="1"/>
          </p:cNvSpPr>
          <p:nvPr>
            <p:ph type="body" idx="1"/>
          </p:nvPr>
        </p:nvSpPr>
        <p:spPr/>
        <p:txBody>
          <a:bodyPr/>
          <a:lstStyle/>
          <a:p>
            <a:pPr eaLnBrk="1" hangingPunct="1"/>
            <a:r>
              <a:rPr lang="en-US" sz="2800" dirty="0">
                <a:latin typeface="Arial" charset="0"/>
              </a:rPr>
              <a:t>For all built-in primitive data types java uses lowercase. </a:t>
            </a:r>
            <a:r>
              <a:rPr lang="en-US" sz="2800" dirty="0" err="1">
                <a:latin typeface="Arial" charset="0"/>
              </a:rPr>
              <a:t>E.g</a:t>
            </a:r>
            <a:r>
              <a:rPr lang="en-US" sz="2800" dirty="0">
                <a:latin typeface="Arial" charset="0"/>
              </a:rPr>
              <a:t> int , float  </a:t>
            </a:r>
            <a:r>
              <a:rPr lang="en-US" sz="2800" dirty="0" err="1">
                <a:latin typeface="Arial" charset="0"/>
              </a:rPr>
              <a:t>etc</a:t>
            </a:r>
            <a:endParaRPr lang="en-US" sz="2800" dirty="0">
              <a:latin typeface="Arial" charset="0"/>
            </a:endParaRPr>
          </a:p>
          <a:p>
            <a:pPr eaLnBrk="1" hangingPunct="1">
              <a:buFont typeface="Wingdings" charset="0"/>
              <a:buNone/>
            </a:pPr>
            <a:endParaRPr lang="en-US" sz="2800" dirty="0">
              <a:latin typeface="Arial" charset="0"/>
            </a:endParaRPr>
          </a:p>
          <a:p>
            <a:pPr eaLnBrk="1" hangingPunct="1">
              <a:buFont typeface="Wingdings" charset="0"/>
              <a:buNone/>
            </a:pPr>
            <a:endParaRPr lang="en-US" sz="2800" dirty="0">
              <a:latin typeface="Arial" charset="0"/>
            </a:endParaRPr>
          </a:p>
          <a:p>
            <a:pPr eaLnBrk="1" hangingPunct="1"/>
            <a:r>
              <a:rPr lang="en-US" sz="2800" dirty="0">
                <a:latin typeface="Arial" charset="0"/>
              </a:rPr>
              <a:t>Primitives can be stored in arrays</a:t>
            </a:r>
          </a:p>
          <a:p>
            <a:pPr eaLnBrk="1" hangingPunct="1">
              <a:buFont typeface="Wingdings" charset="0"/>
              <a:buNone/>
            </a:pPr>
            <a:endParaRPr lang="en-US" sz="2800" dirty="0">
              <a:latin typeface="Arial" charset="0"/>
            </a:endParaRPr>
          </a:p>
          <a:p>
            <a:pPr eaLnBrk="1" hangingPunct="1">
              <a:buFont typeface="Wingdings" charset="0"/>
              <a:buNone/>
            </a:pPr>
            <a:endParaRPr lang="en-US" sz="2800" dirty="0">
              <a:latin typeface="Arial" charset="0"/>
            </a:endParaRPr>
          </a:p>
          <a:p>
            <a:pPr eaLnBrk="1" hangingPunct="1"/>
            <a:r>
              <a:rPr lang="en-US" sz="2800" dirty="0">
                <a:latin typeface="Arial" charset="0"/>
              </a:rPr>
              <a:t>You cannot get a reference to a primitive</a:t>
            </a:r>
          </a:p>
          <a:p>
            <a:pPr marL="457200" lvl="1" indent="0" eaLnBrk="1" hangingPunct="1">
              <a:buNone/>
            </a:pPr>
            <a:endParaRPr lang="en-US" dirty="0">
              <a:latin typeface="Arial" charset="0"/>
            </a:endParaRPr>
          </a:p>
          <a:p>
            <a:pPr lvl="1" eaLnBrk="1" hangingPunct="1">
              <a:buFont typeface="Wingdings" charset="0"/>
              <a:buNone/>
            </a:pPr>
            <a:endParaRPr lang="en-US" sz="500" dirty="0">
              <a:latin typeface="Arial" charset="0"/>
            </a:endParaRPr>
          </a:p>
        </p:txBody>
      </p:sp>
    </p:spTree>
    <p:extLst>
      <p:ext uri="{BB962C8B-B14F-4D97-AF65-F5344CB8AC3E}">
        <p14:creationId xmlns:p14="http://schemas.microsoft.com/office/powerpoint/2010/main" val="21589647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subTitle" idx="1"/>
          </p:nvPr>
        </p:nvSpPr>
        <p:spPr/>
        <p:txBody>
          <a:bodyPr/>
          <a:lstStyle/>
          <a:p>
            <a:pPr algn="l" eaLnBrk="1" hangingPunct="1">
              <a:spcBef>
                <a:spcPct val="0"/>
              </a:spcBef>
              <a:defRPr/>
            </a:pPr>
            <a:r>
              <a:rPr lang="en-US" sz="5400" b="1">
                <a:solidFill>
                  <a:srgbClr val="FF0000"/>
                </a:solidFill>
                <a:ea typeface="+mj-ea"/>
                <a:cs typeface="+mj-cs"/>
              </a:rPr>
              <a:t>Input / Output</a:t>
            </a:r>
          </a:p>
        </p:txBody>
      </p:sp>
    </p:spTree>
    <p:extLst>
      <p:ext uri="{BB962C8B-B14F-4D97-AF65-F5344CB8AC3E}">
        <p14:creationId xmlns:p14="http://schemas.microsoft.com/office/powerpoint/2010/main" val="13758315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 Inputting</a:t>
            </a:r>
            <a:endParaRPr lang="en-US" dirty="0"/>
          </a:p>
        </p:txBody>
      </p:sp>
      <p:sp>
        <p:nvSpPr>
          <p:cNvPr id="4" name="Date Placeholder 3"/>
          <p:cNvSpPr>
            <a:spLocks noGrp="1"/>
          </p:cNvSpPr>
          <p:nvPr>
            <p:ph type="dt" sz="half" idx="10"/>
          </p:nvPr>
        </p:nvSpPr>
        <p:spPr/>
        <p:txBody>
          <a:bodyPr/>
          <a:lstStyle/>
          <a:p>
            <a:fld id="{11718CF4-5AF7-4C83-83B9-E56FD8DA35A6}" type="datetime1">
              <a:rPr lang="en-US" smtClean="0"/>
              <a:pPr/>
              <a:t>2/12/2018</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29</a:t>
            </a:fld>
            <a:endParaRPr lang="en-US"/>
          </a:p>
        </p:txBody>
      </p:sp>
      <p:sp>
        <p:nvSpPr>
          <p:cNvPr id="8" name="Rectangle 7"/>
          <p:cNvSpPr/>
          <p:nvPr/>
        </p:nvSpPr>
        <p:spPr>
          <a:xfrm>
            <a:off x="838200" y="1295400"/>
            <a:ext cx="8077200" cy="4524315"/>
          </a:xfrm>
          <a:prstGeom prst="rect">
            <a:avLst/>
          </a:prstGeom>
        </p:spPr>
        <p:txBody>
          <a:bodyPr wrap="square">
            <a:spAutoFit/>
          </a:bodyPr>
          <a:lstStyle/>
          <a:p>
            <a:pPr marL="285750" indent="-285750" algn="just">
              <a:buFont typeface="Wingdings" panose="05000000000000000000" pitchFamily="2" charset="2"/>
              <a:buChar char="§"/>
            </a:pPr>
            <a:r>
              <a:rPr lang="en-US" sz="2400" dirty="0"/>
              <a:t>There are various ways to read input from the keyboard, the </a:t>
            </a:r>
            <a:r>
              <a:rPr lang="en-US" sz="2400" dirty="0" err="1"/>
              <a:t>java.util.Scanner</a:t>
            </a:r>
            <a:r>
              <a:rPr lang="en-US" sz="2400" dirty="0"/>
              <a:t> class is one of them</a:t>
            </a:r>
            <a:r>
              <a:rPr lang="en-US" sz="2400" dirty="0" smtClean="0"/>
              <a:t>.</a:t>
            </a:r>
          </a:p>
          <a:p>
            <a:pPr marL="285750" indent="-285750" algn="just">
              <a:buFont typeface="Wingdings" panose="05000000000000000000" pitchFamily="2" charset="2"/>
              <a:buChar char="§"/>
            </a:pPr>
            <a:endParaRPr lang="en-US" sz="2400" dirty="0"/>
          </a:p>
          <a:p>
            <a:pPr marL="285750" indent="-285750" algn="just">
              <a:buFont typeface="Wingdings" panose="05000000000000000000" pitchFamily="2" charset="2"/>
              <a:buChar char="§"/>
            </a:pPr>
            <a:r>
              <a:rPr lang="en-US" sz="2400" dirty="0"/>
              <a:t>The </a:t>
            </a:r>
            <a:r>
              <a:rPr lang="en-US" sz="2400" b="1" dirty="0"/>
              <a:t>Java Scanner</a:t>
            </a:r>
            <a:r>
              <a:rPr lang="en-US" sz="2400" dirty="0"/>
              <a:t> class breaks the input into tokens using a delimiter that is whitespace </a:t>
            </a:r>
            <a:r>
              <a:rPr lang="en-US" sz="2400" dirty="0" smtClean="0"/>
              <a:t>by default</a:t>
            </a:r>
            <a:r>
              <a:rPr lang="en-US" sz="2400" dirty="0"/>
              <a:t>. It provides many methods to read and parse various primitive values</a:t>
            </a:r>
            <a:r>
              <a:rPr lang="en-US" sz="2400" dirty="0" smtClean="0"/>
              <a:t>.</a:t>
            </a:r>
          </a:p>
          <a:p>
            <a:pPr marL="285750" indent="-285750" algn="just">
              <a:buFont typeface="Wingdings" panose="05000000000000000000" pitchFamily="2" charset="2"/>
              <a:buChar char="§"/>
            </a:pPr>
            <a:endParaRPr lang="en-US" sz="2400" dirty="0"/>
          </a:p>
          <a:p>
            <a:pPr marL="285750" indent="-285750" algn="just">
              <a:buFont typeface="Wingdings" panose="05000000000000000000" pitchFamily="2" charset="2"/>
              <a:buChar char="§"/>
            </a:pPr>
            <a:r>
              <a:rPr lang="en-US" sz="2400" dirty="0"/>
              <a:t>Java Scanner class is widely used to parse text for string and primitive types using regular expression</a:t>
            </a:r>
            <a:r>
              <a:rPr lang="en-US" sz="2400" dirty="0" smtClean="0"/>
              <a:t>.</a:t>
            </a:r>
          </a:p>
          <a:p>
            <a:pPr marL="285750" indent="-285750" algn="just">
              <a:buFont typeface="Wingdings" panose="05000000000000000000" pitchFamily="2" charset="2"/>
              <a:buChar char="§"/>
            </a:pPr>
            <a:endParaRPr lang="en-US" sz="2400" dirty="0"/>
          </a:p>
          <a:p>
            <a:pPr marL="285750" indent="-285750" algn="just">
              <a:buFont typeface="Wingdings" panose="05000000000000000000" pitchFamily="2" charset="2"/>
              <a:buChar char="§"/>
            </a:pPr>
            <a:r>
              <a:rPr lang="en-US" sz="2400" dirty="0"/>
              <a:t>Java Scanner class extends Object class and implements Iterator and Closeable interfaces.</a:t>
            </a:r>
            <a:r>
              <a:rPr lang="en-US" dirty="0"/>
              <a:t>	</a:t>
            </a:r>
          </a:p>
        </p:txBody>
      </p:sp>
    </p:spTree>
    <p:extLst>
      <p:ext uri="{BB962C8B-B14F-4D97-AF65-F5344CB8AC3E}">
        <p14:creationId xmlns:p14="http://schemas.microsoft.com/office/powerpoint/2010/main" val="3811797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Course </a:t>
            </a:r>
            <a:r>
              <a:rPr lang="en-US" b="1" dirty="0" smtClean="0">
                <a:solidFill>
                  <a:srgbClr val="FF0000"/>
                </a:solidFill>
              </a:rPr>
              <a:t>Objectives</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1066800"/>
            <a:ext cx="8229600" cy="5059363"/>
          </a:xfrm>
        </p:spPr>
        <p:txBody>
          <a:bodyPr>
            <a:normAutofit fontScale="25000" lnSpcReduction="20000"/>
          </a:bodyPr>
          <a:lstStyle/>
          <a:p>
            <a:pPr>
              <a:buNone/>
            </a:pPr>
            <a:r>
              <a:rPr lang="en-US" sz="11200" b="1" dirty="0" smtClean="0"/>
              <a:t>On completion of this course we will be able to:</a:t>
            </a:r>
          </a:p>
          <a:p>
            <a:pPr>
              <a:buNone/>
            </a:pPr>
            <a:endParaRPr lang="en-US" sz="11200" b="1" dirty="0" smtClean="0"/>
          </a:p>
          <a:p>
            <a:pPr marL="514350" indent="-514350">
              <a:buFont typeface="+mj-lt"/>
              <a:buAutoNum type="arabicPeriod"/>
            </a:pPr>
            <a:r>
              <a:rPr lang="en-US" sz="9600" dirty="0" smtClean="0"/>
              <a:t>Identify the </a:t>
            </a:r>
            <a:r>
              <a:rPr lang="en-US" sz="9600" dirty="0" smtClean="0">
                <a:solidFill>
                  <a:srgbClr val="FF0000"/>
                </a:solidFill>
              </a:rPr>
              <a:t>importance</a:t>
            </a:r>
            <a:r>
              <a:rPr lang="en-US" sz="9600" dirty="0" smtClean="0"/>
              <a:t> of Java .</a:t>
            </a:r>
          </a:p>
          <a:p>
            <a:pPr marL="514350" indent="-514350">
              <a:buFont typeface="+mj-lt"/>
              <a:buAutoNum type="arabicPeriod"/>
            </a:pPr>
            <a:r>
              <a:rPr lang="en-US" sz="9600" dirty="0" smtClean="0"/>
              <a:t>Identify the additional </a:t>
            </a:r>
            <a:r>
              <a:rPr lang="en-US" sz="9600" dirty="0" smtClean="0">
                <a:solidFill>
                  <a:srgbClr val="FF0000"/>
                </a:solidFill>
              </a:rPr>
              <a:t>features</a:t>
            </a:r>
            <a:r>
              <a:rPr lang="en-US" sz="9600" dirty="0" smtClean="0"/>
              <a:t> of Java compared to </a:t>
            </a:r>
            <a:r>
              <a:rPr lang="en-US" sz="9600" dirty="0" smtClean="0">
                <a:solidFill>
                  <a:srgbClr val="FF0000"/>
                </a:solidFill>
              </a:rPr>
              <a:t>C++ .</a:t>
            </a:r>
          </a:p>
          <a:p>
            <a:pPr marL="514350" indent="-514350">
              <a:buFont typeface="+mj-lt"/>
              <a:buAutoNum type="arabicPeriod"/>
            </a:pPr>
            <a:r>
              <a:rPr lang="en-US" sz="9600" dirty="0" smtClean="0"/>
              <a:t>Identify the difference between </a:t>
            </a:r>
            <a:r>
              <a:rPr lang="en-US" sz="9600" dirty="0" smtClean="0">
                <a:solidFill>
                  <a:srgbClr val="FF0000"/>
                </a:solidFill>
              </a:rPr>
              <a:t>Compiler</a:t>
            </a:r>
            <a:r>
              <a:rPr lang="en-US" sz="9600" dirty="0" smtClean="0"/>
              <a:t> and </a:t>
            </a:r>
            <a:r>
              <a:rPr lang="en-US" sz="9600" dirty="0" smtClean="0">
                <a:solidFill>
                  <a:srgbClr val="FF0000"/>
                </a:solidFill>
              </a:rPr>
              <a:t>Interpreter .</a:t>
            </a:r>
          </a:p>
          <a:p>
            <a:pPr marL="514350" indent="-514350">
              <a:buFont typeface="+mj-lt"/>
              <a:buAutoNum type="arabicPeriod"/>
            </a:pPr>
            <a:r>
              <a:rPr lang="en-US" sz="9600" dirty="0" smtClean="0"/>
              <a:t>Identify the difference between </a:t>
            </a:r>
            <a:r>
              <a:rPr lang="en-US" sz="9600" dirty="0" smtClean="0">
                <a:solidFill>
                  <a:srgbClr val="FF0000"/>
                </a:solidFill>
              </a:rPr>
              <a:t>applet</a:t>
            </a:r>
            <a:r>
              <a:rPr lang="en-US" sz="9600" dirty="0" smtClean="0"/>
              <a:t> and </a:t>
            </a:r>
            <a:r>
              <a:rPr lang="en-US" sz="9600" dirty="0" smtClean="0">
                <a:solidFill>
                  <a:srgbClr val="FF0000"/>
                </a:solidFill>
              </a:rPr>
              <a:t>application</a:t>
            </a:r>
            <a:r>
              <a:rPr lang="en-US" sz="9600" dirty="0" smtClean="0"/>
              <a:t> .</a:t>
            </a:r>
          </a:p>
          <a:p>
            <a:pPr marL="514350" indent="-514350" algn="just">
              <a:buFont typeface="+mj-lt"/>
              <a:buAutoNum type="arabicPeriod"/>
            </a:pPr>
            <a:r>
              <a:rPr lang="en-US" sz="9600" dirty="0" smtClean="0"/>
              <a:t>Apply Advance </a:t>
            </a:r>
            <a:r>
              <a:rPr lang="en-US" sz="9600" dirty="0" smtClean="0">
                <a:solidFill>
                  <a:srgbClr val="FF0000"/>
                </a:solidFill>
              </a:rPr>
              <a:t>O</a:t>
            </a:r>
            <a:r>
              <a:rPr lang="en-US" sz="9600" dirty="0" smtClean="0"/>
              <a:t>bject </a:t>
            </a:r>
            <a:r>
              <a:rPr lang="en-US" sz="9600" dirty="0" smtClean="0">
                <a:solidFill>
                  <a:srgbClr val="FF0000"/>
                </a:solidFill>
              </a:rPr>
              <a:t>O</a:t>
            </a:r>
            <a:r>
              <a:rPr lang="en-US" sz="9600" dirty="0" smtClean="0"/>
              <a:t>riented </a:t>
            </a:r>
            <a:r>
              <a:rPr lang="en-US" sz="9600" dirty="0" smtClean="0">
                <a:solidFill>
                  <a:srgbClr val="FF0000"/>
                </a:solidFill>
              </a:rPr>
              <a:t>P</a:t>
            </a:r>
            <a:r>
              <a:rPr lang="en-US" sz="9600" dirty="0" smtClean="0"/>
              <a:t>rinciples of </a:t>
            </a:r>
            <a:r>
              <a:rPr lang="en-US" sz="9600" dirty="0" smtClean="0">
                <a:solidFill>
                  <a:srgbClr val="FF0000"/>
                </a:solidFill>
              </a:rPr>
              <a:t>E</a:t>
            </a:r>
            <a:r>
              <a:rPr lang="en-US" sz="9600" dirty="0" smtClean="0"/>
              <a:t>ncapsulations, </a:t>
            </a:r>
            <a:r>
              <a:rPr lang="en-US" sz="9600" dirty="0" smtClean="0">
                <a:solidFill>
                  <a:srgbClr val="FF0000"/>
                </a:solidFill>
              </a:rPr>
              <a:t>D</a:t>
            </a:r>
            <a:r>
              <a:rPr lang="en-US" sz="9600" dirty="0" smtClean="0"/>
              <a:t>ata abstraction, </a:t>
            </a:r>
            <a:r>
              <a:rPr lang="en-US" sz="9600" dirty="0" smtClean="0">
                <a:solidFill>
                  <a:srgbClr val="FF0000"/>
                </a:solidFill>
              </a:rPr>
              <a:t>I</a:t>
            </a:r>
            <a:r>
              <a:rPr lang="en-US" sz="9600" dirty="0" smtClean="0"/>
              <a:t>nheritance, </a:t>
            </a:r>
            <a:r>
              <a:rPr lang="en-US" sz="9600" dirty="0" smtClean="0">
                <a:solidFill>
                  <a:srgbClr val="FF0000"/>
                </a:solidFill>
              </a:rPr>
              <a:t>P</a:t>
            </a:r>
            <a:r>
              <a:rPr lang="en-US" sz="9600" dirty="0" smtClean="0"/>
              <a:t>olymorphism. </a:t>
            </a:r>
          </a:p>
          <a:p>
            <a:pPr marL="514350" indent="-514350">
              <a:buFont typeface="+mj-lt"/>
              <a:buAutoNum type="arabicPeriod"/>
            </a:pPr>
            <a:r>
              <a:rPr lang="en-US" sz="9600" dirty="0" smtClean="0"/>
              <a:t>Program using </a:t>
            </a:r>
            <a:r>
              <a:rPr lang="en-US" sz="9600" dirty="0" smtClean="0">
                <a:solidFill>
                  <a:srgbClr val="FF0000"/>
                </a:solidFill>
              </a:rPr>
              <a:t>java API </a:t>
            </a:r>
            <a:r>
              <a:rPr lang="en-US" sz="9600" dirty="0" smtClean="0"/>
              <a:t>(Application Programming Interface).</a:t>
            </a:r>
          </a:p>
          <a:p>
            <a:pPr marL="514350" indent="-514350">
              <a:buFont typeface="+mj-lt"/>
              <a:buAutoNum type="arabicPeriod"/>
            </a:pPr>
            <a:r>
              <a:rPr lang="en-US" sz="9600" dirty="0" smtClean="0"/>
              <a:t>Program using </a:t>
            </a:r>
            <a:r>
              <a:rPr lang="en-US" sz="9600" dirty="0" smtClean="0">
                <a:solidFill>
                  <a:srgbClr val="FF0000"/>
                </a:solidFill>
              </a:rPr>
              <a:t>Exception Handling</a:t>
            </a:r>
            <a:r>
              <a:rPr lang="en-US" sz="9600" dirty="0" smtClean="0"/>
              <a:t>, </a:t>
            </a:r>
            <a:r>
              <a:rPr lang="en-US" sz="9600" dirty="0" smtClean="0">
                <a:solidFill>
                  <a:srgbClr val="FF0000"/>
                </a:solidFill>
              </a:rPr>
              <a:t>Files</a:t>
            </a:r>
            <a:r>
              <a:rPr lang="en-US" sz="9600" dirty="0" smtClean="0"/>
              <a:t> and </a:t>
            </a:r>
            <a:r>
              <a:rPr lang="en-US" sz="9600" dirty="0" smtClean="0">
                <a:solidFill>
                  <a:srgbClr val="FF0000"/>
                </a:solidFill>
              </a:rPr>
              <a:t>Threads .</a:t>
            </a:r>
          </a:p>
          <a:p>
            <a:pPr marL="514350" indent="-514350">
              <a:buFont typeface="+mj-lt"/>
              <a:buAutoNum type="arabicPeriod"/>
            </a:pPr>
            <a:r>
              <a:rPr lang="en-US" sz="9600" dirty="0" smtClean="0"/>
              <a:t>Program Using </a:t>
            </a:r>
            <a:r>
              <a:rPr lang="en-US" sz="9600" dirty="0" smtClean="0">
                <a:solidFill>
                  <a:srgbClr val="FF0000"/>
                </a:solidFill>
              </a:rPr>
              <a:t>applets</a:t>
            </a:r>
            <a:r>
              <a:rPr lang="en-US" sz="9600" dirty="0" smtClean="0"/>
              <a:t> and </a:t>
            </a:r>
            <a:r>
              <a:rPr lang="en-US" sz="9600" dirty="0" smtClean="0">
                <a:solidFill>
                  <a:srgbClr val="FF0000"/>
                </a:solidFill>
              </a:rPr>
              <a:t>swings .</a:t>
            </a:r>
          </a:p>
          <a:p>
            <a:pPr>
              <a:buNone/>
            </a:pPr>
            <a:r>
              <a:rPr lang="en-US" dirty="0" smtClean="0"/>
              <a:t> </a:t>
            </a:r>
            <a:endParaRPr lang="en-US" dirty="0"/>
          </a:p>
        </p:txBody>
      </p:sp>
      <p:sp>
        <p:nvSpPr>
          <p:cNvPr id="4" name="Date Placeholder 3"/>
          <p:cNvSpPr>
            <a:spLocks noGrp="1"/>
          </p:cNvSpPr>
          <p:nvPr>
            <p:ph type="dt" sz="half" idx="10"/>
          </p:nvPr>
        </p:nvSpPr>
        <p:spPr/>
        <p:txBody>
          <a:bodyPr/>
          <a:lstStyle/>
          <a:p>
            <a:fld id="{11718CF4-5AF7-4C83-83B9-E56FD8DA35A6}" type="datetime1">
              <a:rPr lang="en-US" smtClean="0"/>
              <a:pPr/>
              <a:t>2/12/2018</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hangingPunct="1"/>
            <a:r>
              <a:rPr lang="en-US" sz="3800">
                <a:latin typeface="Times New Roman" charset="0"/>
              </a:rPr>
              <a:t>Console based Output</a:t>
            </a:r>
            <a:br>
              <a:rPr lang="en-US" sz="3800">
                <a:latin typeface="Times New Roman" charset="0"/>
              </a:rPr>
            </a:br>
            <a:r>
              <a:rPr lang="en-US" sz="3800">
                <a:solidFill>
                  <a:srgbClr val="FF0000"/>
                </a:solidFill>
                <a:latin typeface="Times New Roman" charset="0"/>
              </a:rPr>
              <a:t>System.out</a:t>
            </a:r>
          </a:p>
        </p:txBody>
      </p:sp>
      <p:sp>
        <p:nvSpPr>
          <p:cNvPr id="33795" name="Rectangle 3"/>
          <p:cNvSpPr>
            <a:spLocks noGrp="1" noChangeArrowheads="1"/>
          </p:cNvSpPr>
          <p:nvPr>
            <p:ph type="body" idx="1"/>
          </p:nvPr>
        </p:nvSpPr>
        <p:spPr>
          <a:xfrm>
            <a:off x="457200" y="2286000"/>
            <a:ext cx="8229600" cy="3840163"/>
          </a:xfrm>
        </p:spPr>
        <p:txBody>
          <a:bodyPr>
            <a:normAutofit/>
          </a:bodyPr>
          <a:lstStyle/>
          <a:p>
            <a:pPr eaLnBrk="1" hangingPunct="1"/>
            <a:r>
              <a:rPr lang="en-US" sz="2400" dirty="0">
                <a:latin typeface="Arial" charset="0"/>
              </a:rPr>
              <a:t>System class</a:t>
            </a:r>
          </a:p>
          <a:p>
            <a:pPr lvl="1" eaLnBrk="1" hangingPunct="1"/>
            <a:r>
              <a:rPr lang="en-US" sz="2200" dirty="0">
                <a:latin typeface="Arial" charset="0"/>
              </a:rPr>
              <a:t>Out represents the screen</a:t>
            </a:r>
          </a:p>
          <a:p>
            <a:pPr eaLnBrk="1" hangingPunct="1"/>
            <a:r>
              <a:rPr lang="en-US" sz="2400" dirty="0" err="1">
                <a:latin typeface="Arial" charset="0"/>
              </a:rPr>
              <a:t>System.out.println</a:t>
            </a:r>
            <a:r>
              <a:rPr lang="en-US" sz="2400" dirty="0">
                <a:latin typeface="Arial" charset="0"/>
              </a:rPr>
              <a:t>()</a:t>
            </a:r>
          </a:p>
          <a:p>
            <a:pPr lvl="1" eaLnBrk="1" hangingPunct="1"/>
            <a:r>
              <a:rPr lang="en-US" sz="2200" dirty="0">
                <a:latin typeface="Arial" charset="0"/>
              </a:rPr>
              <a:t>Prints the string followed by an end of line</a:t>
            </a:r>
          </a:p>
          <a:p>
            <a:pPr eaLnBrk="1" hangingPunct="1"/>
            <a:r>
              <a:rPr lang="en-US" sz="2400" dirty="0" err="1" smtClean="0">
                <a:latin typeface="Arial" charset="0"/>
              </a:rPr>
              <a:t>System.out.print</a:t>
            </a:r>
            <a:r>
              <a:rPr lang="en-US" sz="2400" dirty="0">
                <a:latin typeface="Arial" charset="0"/>
              </a:rPr>
              <a:t>()</a:t>
            </a:r>
          </a:p>
          <a:p>
            <a:pPr lvl="1" eaLnBrk="1" hangingPunct="1"/>
            <a:r>
              <a:rPr lang="en-US" sz="2200" dirty="0">
                <a:latin typeface="Arial" charset="0"/>
              </a:rPr>
              <a:t>Does not print the end of </a:t>
            </a:r>
            <a:r>
              <a:rPr lang="en-US" sz="2200" dirty="0" smtClean="0">
                <a:latin typeface="Arial" charset="0"/>
              </a:rPr>
              <a:t>line</a:t>
            </a:r>
            <a:endParaRPr lang="en-US" sz="2200" dirty="0">
              <a:latin typeface="Arial" charset="0"/>
            </a:endParaRPr>
          </a:p>
        </p:txBody>
      </p:sp>
    </p:spTree>
    <p:extLst>
      <p:ext uri="{BB962C8B-B14F-4D97-AF65-F5344CB8AC3E}">
        <p14:creationId xmlns:p14="http://schemas.microsoft.com/office/powerpoint/2010/main" val="10679860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718CF4-5AF7-4C83-83B9-E56FD8DA35A6}" type="datetime1">
              <a:rPr lang="en-US" smtClean="0"/>
              <a:pPr/>
              <a:t>2/12/2018</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31</a:t>
            </a:fld>
            <a:endParaRPr lang="en-US"/>
          </a:p>
        </p:txBody>
      </p:sp>
      <p:sp>
        <p:nvSpPr>
          <p:cNvPr id="7" name="Rectangle 6"/>
          <p:cNvSpPr/>
          <p:nvPr/>
        </p:nvSpPr>
        <p:spPr>
          <a:xfrm>
            <a:off x="2815464" y="2967335"/>
            <a:ext cx="3513078"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1676400"/>
            <a:ext cx="7623175" cy="1752600"/>
          </a:xfrm>
        </p:spPr>
        <p:txBody>
          <a:bodyPr/>
          <a:lstStyle/>
          <a:p>
            <a:r>
              <a:rPr lang="en-US" dirty="0" smtClean="0"/>
              <a:t>JAVA Basics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Why </a:t>
            </a:r>
            <a:r>
              <a:rPr lang="en-US" dirty="0">
                <a:solidFill>
                  <a:srgbClr val="FF0000"/>
                </a:solidFill>
              </a:rPr>
              <a:t>Java</a:t>
            </a:r>
            <a:r>
              <a:rPr lang="en-US" dirty="0"/>
              <a:t> </a:t>
            </a:r>
            <a:r>
              <a:rPr lang="en-US" dirty="0" smtClean="0"/>
              <a:t>is Important </a:t>
            </a:r>
            <a:endParaRPr lang="en-US" dirty="0"/>
          </a:p>
        </p:txBody>
      </p:sp>
      <p:sp>
        <p:nvSpPr>
          <p:cNvPr id="3075" name="Rectangle 3"/>
          <p:cNvSpPr>
            <a:spLocks noGrp="1" noChangeArrowheads="1"/>
          </p:cNvSpPr>
          <p:nvPr>
            <p:ph type="body" idx="1"/>
          </p:nvPr>
        </p:nvSpPr>
        <p:spPr/>
        <p:txBody>
          <a:bodyPr/>
          <a:lstStyle/>
          <a:p>
            <a:r>
              <a:rPr lang="en-US" dirty="0">
                <a:solidFill>
                  <a:srgbClr val="FF0000"/>
                </a:solidFill>
              </a:rPr>
              <a:t>Two reasons </a:t>
            </a:r>
            <a:r>
              <a:rPr lang="en-US" dirty="0"/>
              <a:t>:</a:t>
            </a:r>
          </a:p>
          <a:p>
            <a:pPr lvl="1" algn="just"/>
            <a:r>
              <a:rPr lang="en-US" dirty="0"/>
              <a:t>Trouble with </a:t>
            </a:r>
            <a:r>
              <a:rPr lang="en-US" dirty="0">
                <a:solidFill>
                  <a:srgbClr val="FF0000"/>
                </a:solidFill>
              </a:rPr>
              <a:t>C/C++ </a:t>
            </a:r>
            <a:r>
              <a:rPr lang="en-US" dirty="0"/>
              <a:t>language is that they are not portable and are not platform independent </a:t>
            </a:r>
            <a:r>
              <a:rPr lang="en-US" dirty="0" smtClean="0"/>
              <a:t>languages.</a:t>
            </a:r>
            <a:endParaRPr lang="en-US" dirty="0"/>
          </a:p>
          <a:p>
            <a:pPr lvl="1" algn="just"/>
            <a:r>
              <a:rPr lang="en-US" dirty="0"/>
              <a:t>Emergence of World Wide Web, which demanded portable programs</a:t>
            </a:r>
          </a:p>
          <a:p>
            <a:pPr algn="just"/>
            <a:r>
              <a:rPr lang="en-US" dirty="0">
                <a:solidFill>
                  <a:srgbClr val="FF0000"/>
                </a:solidFill>
              </a:rPr>
              <a:t>Portability</a:t>
            </a:r>
            <a:r>
              <a:rPr lang="en-US" dirty="0"/>
              <a:t> and </a:t>
            </a:r>
            <a:r>
              <a:rPr lang="en-US" dirty="0">
                <a:solidFill>
                  <a:srgbClr val="FF0000"/>
                </a:solidFill>
              </a:rPr>
              <a:t>security</a:t>
            </a:r>
            <a:r>
              <a:rPr lang="en-US" dirty="0"/>
              <a:t> necessitated the invention of Java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28600"/>
            <a:ext cx="7772400" cy="914400"/>
          </a:xfrm>
        </p:spPr>
        <p:txBody>
          <a:bodyPr/>
          <a:lstStyle/>
          <a:p>
            <a:r>
              <a:rPr lang="en-US" dirty="0"/>
              <a:t>History</a:t>
            </a:r>
          </a:p>
        </p:txBody>
      </p:sp>
      <p:sp>
        <p:nvSpPr>
          <p:cNvPr id="5123" name="Rectangle 3"/>
          <p:cNvSpPr>
            <a:spLocks noGrp="1" noChangeArrowheads="1"/>
          </p:cNvSpPr>
          <p:nvPr>
            <p:ph type="body" idx="1"/>
          </p:nvPr>
        </p:nvSpPr>
        <p:spPr>
          <a:xfrm>
            <a:off x="685800" y="1371600"/>
            <a:ext cx="8001000" cy="5029200"/>
          </a:xfrm>
        </p:spPr>
        <p:txBody>
          <a:bodyPr>
            <a:normAutofit fontScale="92500" lnSpcReduction="20000"/>
          </a:bodyPr>
          <a:lstStyle/>
          <a:p>
            <a:pPr>
              <a:lnSpc>
                <a:spcPct val="90000"/>
              </a:lnSpc>
            </a:pPr>
            <a:r>
              <a:rPr lang="en-US" sz="3000" dirty="0">
                <a:solidFill>
                  <a:srgbClr val="FF0000"/>
                </a:solidFill>
              </a:rPr>
              <a:t>James Gosling </a:t>
            </a:r>
            <a:r>
              <a:rPr lang="en-US" sz="3000" dirty="0"/>
              <a:t>- Sun Microsystems</a:t>
            </a:r>
          </a:p>
          <a:p>
            <a:pPr>
              <a:lnSpc>
                <a:spcPct val="90000"/>
              </a:lnSpc>
            </a:pPr>
            <a:r>
              <a:rPr lang="en-US" sz="3000" dirty="0">
                <a:solidFill>
                  <a:srgbClr val="FF0000"/>
                </a:solidFill>
              </a:rPr>
              <a:t>Co founder </a:t>
            </a:r>
            <a:r>
              <a:rPr lang="en-US" sz="3000" dirty="0"/>
              <a:t>– </a:t>
            </a:r>
            <a:r>
              <a:rPr lang="en-US" sz="3000" dirty="0" err="1"/>
              <a:t>Vinod</a:t>
            </a:r>
            <a:r>
              <a:rPr lang="en-US" sz="3000" dirty="0"/>
              <a:t> </a:t>
            </a:r>
            <a:r>
              <a:rPr lang="en-US" sz="3000" dirty="0" err="1"/>
              <a:t>Khosla</a:t>
            </a:r>
            <a:endParaRPr lang="en-US" sz="3000" dirty="0"/>
          </a:p>
          <a:p>
            <a:pPr>
              <a:lnSpc>
                <a:spcPct val="90000"/>
              </a:lnSpc>
              <a:spcBef>
                <a:spcPct val="50000"/>
              </a:spcBef>
            </a:pPr>
            <a:r>
              <a:rPr lang="en-US" sz="2600" dirty="0"/>
              <a:t>Oak - Java, May 20, 1995, Sun </a:t>
            </a:r>
            <a:r>
              <a:rPr lang="en-US" sz="2600" dirty="0" smtClean="0"/>
              <a:t>World</a:t>
            </a:r>
            <a:endParaRPr lang="en-US" sz="2600" dirty="0">
              <a:solidFill>
                <a:schemeClr val="folHlink"/>
              </a:solidFill>
            </a:endParaRPr>
          </a:p>
          <a:p>
            <a:pPr>
              <a:lnSpc>
                <a:spcPct val="90000"/>
              </a:lnSpc>
              <a:spcBef>
                <a:spcPct val="50000"/>
              </a:spcBef>
            </a:pPr>
            <a:r>
              <a:rPr lang="en-US" sz="3100" dirty="0" smtClean="0"/>
              <a:t>JDK Evolutions</a:t>
            </a:r>
            <a:endParaRPr lang="en-US" sz="2600" dirty="0"/>
          </a:p>
          <a:p>
            <a:pPr lvl="1"/>
            <a:r>
              <a:rPr lang="da-DK" dirty="0" smtClean="0"/>
              <a:t>JDK 1.0 (January 23, 1996)</a:t>
            </a:r>
          </a:p>
          <a:p>
            <a:pPr lvl="1"/>
            <a:r>
              <a:rPr lang="da-DK" dirty="0" smtClean="0"/>
              <a:t>JDK 1.1 (February 19, 1997)</a:t>
            </a:r>
          </a:p>
          <a:p>
            <a:pPr lvl="1"/>
            <a:r>
              <a:rPr lang="da-DK" dirty="0" smtClean="0"/>
              <a:t>J2SE 1.2 (December 8, 1998)</a:t>
            </a:r>
          </a:p>
          <a:p>
            <a:pPr lvl="1"/>
            <a:r>
              <a:rPr lang="da-DK" dirty="0" smtClean="0"/>
              <a:t>J2SE 1.3 (May 8, 2000)</a:t>
            </a:r>
          </a:p>
          <a:p>
            <a:pPr lvl="1"/>
            <a:r>
              <a:rPr lang="da-DK" dirty="0" smtClean="0"/>
              <a:t>J2SE 1.4 (February 6, 2002)</a:t>
            </a:r>
          </a:p>
          <a:p>
            <a:pPr lvl="1"/>
            <a:r>
              <a:rPr lang="da-DK" dirty="0" smtClean="0"/>
              <a:t>J2SE 5.0 (September 30, 2004)</a:t>
            </a:r>
          </a:p>
          <a:p>
            <a:pPr lvl="1"/>
            <a:r>
              <a:rPr lang="da-DK" dirty="0" smtClean="0"/>
              <a:t>Java SE 6 (December 11, 2006)</a:t>
            </a:r>
          </a:p>
          <a:p>
            <a:pPr lvl="1"/>
            <a:r>
              <a:rPr lang="da-DK" dirty="0" smtClean="0"/>
              <a:t>Java SE 7 (July 28, 2011)</a:t>
            </a:r>
            <a:endParaRPr lang="da-DK"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Cont..</a:t>
            </a:r>
          </a:p>
        </p:txBody>
      </p:sp>
      <p:sp>
        <p:nvSpPr>
          <p:cNvPr id="15363" name="Rectangle 3"/>
          <p:cNvSpPr>
            <a:spLocks noGrp="1" noChangeArrowheads="1"/>
          </p:cNvSpPr>
          <p:nvPr>
            <p:ph type="body" idx="1"/>
          </p:nvPr>
        </p:nvSpPr>
        <p:spPr/>
        <p:txBody>
          <a:bodyPr>
            <a:normAutofit lnSpcReduction="10000"/>
          </a:bodyPr>
          <a:lstStyle/>
          <a:p>
            <a:pPr>
              <a:spcBef>
                <a:spcPct val="50000"/>
              </a:spcBef>
            </a:pPr>
            <a:r>
              <a:rPr lang="en-US" sz="3600" dirty="0"/>
              <a:t>Java </a:t>
            </a:r>
            <a:r>
              <a:rPr lang="en-US" sz="3600" dirty="0" smtClean="0">
                <a:solidFill>
                  <a:srgbClr val="FF0000"/>
                </a:solidFill>
              </a:rPr>
              <a:t>Editions.</a:t>
            </a:r>
            <a:endParaRPr lang="en-US" sz="3600" dirty="0">
              <a:solidFill>
                <a:srgbClr val="FF0000"/>
              </a:solidFill>
            </a:endParaRPr>
          </a:p>
          <a:p>
            <a:pPr lvl="1" algn="just">
              <a:spcBef>
                <a:spcPct val="50000"/>
              </a:spcBef>
              <a:buFont typeface="Wingdings" pitchFamily="2" charset="2"/>
              <a:buChar char="Ø"/>
            </a:pPr>
            <a:r>
              <a:rPr lang="en-US" b="1" dirty="0" smtClean="0">
                <a:solidFill>
                  <a:srgbClr val="FF0000"/>
                </a:solidFill>
              </a:rPr>
              <a:t>J2SE</a:t>
            </a:r>
            <a:r>
              <a:rPr lang="en-US" dirty="0" smtClean="0"/>
              <a:t>(</a:t>
            </a:r>
            <a:r>
              <a:rPr lang="en-US" dirty="0" smtClean="0">
                <a:latin typeface="Palatino" charset="0"/>
                <a:cs typeface="Times New Roman" pitchFamily="18" charset="0"/>
              </a:rPr>
              <a:t>Java 2 </a:t>
            </a:r>
            <a:r>
              <a:rPr lang="en-US" dirty="0">
                <a:latin typeface="Palatino" charset="0"/>
                <a:cs typeface="Times New Roman" pitchFamily="18" charset="0"/>
              </a:rPr>
              <a:t>Standard Edition</a:t>
            </a:r>
            <a:r>
              <a:rPr lang="en-US" dirty="0"/>
              <a:t>) - </a:t>
            </a:r>
            <a:r>
              <a:rPr lang="en-US" dirty="0">
                <a:latin typeface="Palatino" charset="0"/>
                <a:cs typeface="Times New Roman" pitchFamily="18" charset="0"/>
              </a:rPr>
              <a:t>to develop client-side standalone applications or </a:t>
            </a:r>
            <a:r>
              <a:rPr lang="en-US" dirty="0" smtClean="0">
                <a:latin typeface="Palatino" charset="0"/>
                <a:cs typeface="Times New Roman" pitchFamily="18" charset="0"/>
              </a:rPr>
              <a:t>applets.</a:t>
            </a:r>
            <a:endParaRPr lang="en-US" dirty="0"/>
          </a:p>
          <a:p>
            <a:pPr lvl="1" algn="just">
              <a:spcBef>
                <a:spcPct val="50000"/>
              </a:spcBef>
              <a:buFont typeface="Wingdings" pitchFamily="2" charset="2"/>
              <a:buChar char="Ø"/>
            </a:pPr>
            <a:r>
              <a:rPr lang="en-US" b="1" dirty="0" smtClean="0">
                <a:solidFill>
                  <a:srgbClr val="FF0000"/>
                </a:solidFill>
              </a:rPr>
              <a:t>J2ME</a:t>
            </a:r>
            <a:r>
              <a:rPr lang="en-US" dirty="0" smtClean="0"/>
              <a:t>(</a:t>
            </a:r>
            <a:r>
              <a:rPr lang="en-US" dirty="0" smtClean="0">
                <a:latin typeface="Palatino" charset="0"/>
                <a:cs typeface="Times New Roman" pitchFamily="18" charset="0"/>
              </a:rPr>
              <a:t>Java 2 </a:t>
            </a:r>
            <a:r>
              <a:rPr lang="en-US" dirty="0">
                <a:latin typeface="Palatino" charset="0"/>
                <a:cs typeface="Times New Roman" pitchFamily="18" charset="0"/>
              </a:rPr>
              <a:t>Micro Edition </a:t>
            </a:r>
            <a:r>
              <a:rPr lang="en-US" dirty="0"/>
              <a:t>) - </a:t>
            </a:r>
            <a:r>
              <a:rPr lang="en-US" dirty="0">
                <a:latin typeface="Palatino" charset="0"/>
                <a:cs typeface="Times New Roman" pitchFamily="18" charset="0"/>
              </a:rPr>
              <a:t>to develop applications for mobile devices such as cell </a:t>
            </a:r>
            <a:r>
              <a:rPr lang="en-US" dirty="0" smtClean="0">
                <a:latin typeface="Palatino" charset="0"/>
                <a:cs typeface="Times New Roman" pitchFamily="18" charset="0"/>
              </a:rPr>
              <a:t>phones.</a:t>
            </a:r>
            <a:endParaRPr lang="en-US" dirty="0"/>
          </a:p>
          <a:p>
            <a:pPr lvl="1" algn="just">
              <a:spcBef>
                <a:spcPct val="50000"/>
              </a:spcBef>
              <a:buFont typeface="Wingdings" pitchFamily="2" charset="2"/>
              <a:buChar char="Ø"/>
            </a:pPr>
            <a:r>
              <a:rPr lang="en-US" b="1" dirty="0" smtClean="0">
                <a:solidFill>
                  <a:srgbClr val="FF0000"/>
                </a:solidFill>
              </a:rPr>
              <a:t>J2EE</a:t>
            </a:r>
            <a:r>
              <a:rPr lang="en-US" dirty="0" smtClean="0"/>
              <a:t>(</a:t>
            </a:r>
            <a:r>
              <a:rPr lang="en-US" dirty="0" smtClean="0">
                <a:latin typeface="Palatino" charset="0"/>
                <a:cs typeface="Times New Roman" pitchFamily="18" charset="0"/>
              </a:rPr>
              <a:t>Java 2 </a:t>
            </a:r>
            <a:r>
              <a:rPr lang="en-US" dirty="0">
                <a:latin typeface="Palatino" charset="0"/>
                <a:cs typeface="Times New Roman" pitchFamily="18" charset="0"/>
              </a:rPr>
              <a:t>Enterprise Edition </a:t>
            </a:r>
            <a:r>
              <a:rPr lang="en-US" dirty="0"/>
              <a:t>) - </a:t>
            </a:r>
            <a:r>
              <a:rPr lang="en-US" dirty="0">
                <a:latin typeface="Palatino" charset="0"/>
                <a:cs typeface="Times New Roman" pitchFamily="18" charset="0"/>
              </a:rPr>
              <a:t>to develop server-side applications such as Java </a:t>
            </a:r>
            <a:r>
              <a:rPr lang="en-US" dirty="0" err="1">
                <a:latin typeface="Palatino" charset="0"/>
                <a:cs typeface="Times New Roman" pitchFamily="18" charset="0"/>
              </a:rPr>
              <a:t>servlets</a:t>
            </a:r>
            <a:r>
              <a:rPr lang="en-US" dirty="0">
                <a:latin typeface="Palatino" charset="0"/>
                <a:cs typeface="Times New Roman" pitchFamily="18" charset="0"/>
              </a:rPr>
              <a:t> and Java </a:t>
            </a:r>
            <a:r>
              <a:rPr lang="en-US" dirty="0" err="1" smtClean="0">
                <a:latin typeface="Palatino" charset="0"/>
                <a:cs typeface="Times New Roman" pitchFamily="18" charset="0"/>
              </a:rPr>
              <a:t>ServerPages</a:t>
            </a:r>
            <a:r>
              <a:rPr lang="en-US" dirty="0" smtClean="0">
                <a:latin typeface="Palatino" charset="0"/>
                <a:cs typeface="Times New Roman" pitchFamily="18" charset="0"/>
              </a:rPr>
              <a:t>.</a:t>
            </a:r>
            <a:endParaRPr lang="en-US" dirty="0">
              <a:latin typeface="Palatino"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000" dirty="0">
                <a:ea typeface="SimSun" pitchFamily="2" charset="-122"/>
              </a:rPr>
              <a:t>What is </a:t>
            </a:r>
            <a:r>
              <a:rPr lang="en-US" altLang="zh-CN" sz="4000" dirty="0">
                <a:solidFill>
                  <a:srgbClr val="FF0000"/>
                </a:solidFill>
                <a:ea typeface="SimSun" pitchFamily="2" charset="-122"/>
              </a:rPr>
              <a:t>java</a:t>
            </a:r>
            <a:r>
              <a:rPr lang="en-US" altLang="zh-CN" sz="4000" dirty="0">
                <a:ea typeface="SimSun" pitchFamily="2" charset="-122"/>
              </a:rPr>
              <a:t>?</a:t>
            </a:r>
          </a:p>
        </p:txBody>
      </p:sp>
      <p:sp>
        <p:nvSpPr>
          <p:cNvPr id="8195" name="Rectangle 3"/>
          <p:cNvSpPr>
            <a:spLocks noGrp="1" noChangeArrowheads="1"/>
          </p:cNvSpPr>
          <p:nvPr>
            <p:ph type="body" idx="1"/>
          </p:nvPr>
        </p:nvSpPr>
        <p:spPr/>
        <p:txBody>
          <a:bodyPr>
            <a:noAutofit/>
          </a:bodyPr>
          <a:lstStyle/>
          <a:p>
            <a:pPr>
              <a:lnSpc>
                <a:spcPct val="150000"/>
              </a:lnSpc>
            </a:pPr>
            <a:r>
              <a:rPr lang="en-US" altLang="zh-CN" dirty="0">
                <a:ea typeface="SimSun" pitchFamily="2" charset="-122"/>
              </a:rPr>
              <a:t>A general-purpose </a:t>
            </a:r>
            <a:r>
              <a:rPr lang="en-US" altLang="zh-CN" dirty="0">
                <a:solidFill>
                  <a:srgbClr val="FF0000"/>
                </a:solidFill>
                <a:ea typeface="SimSun" pitchFamily="2" charset="-122"/>
              </a:rPr>
              <a:t>object-oriented </a:t>
            </a:r>
            <a:r>
              <a:rPr lang="en-US" altLang="zh-CN" dirty="0" smtClean="0">
                <a:solidFill>
                  <a:srgbClr val="FF0000"/>
                </a:solidFill>
                <a:ea typeface="SimSun" pitchFamily="2" charset="-122"/>
              </a:rPr>
              <a:t>language</a:t>
            </a:r>
            <a:r>
              <a:rPr lang="en-US" altLang="zh-CN" dirty="0" smtClean="0">
                <a:ea typeface="SimSun" pitchFamily="2" charset="-122"/>
              </a:rPr>
              <a:t>.</a:t>
            </a:r>
            <a:endParaRPr lang="en-US" altLang="zh-CN" dirty="0">
              <a:ea typeface="SimSun" pitchFamily="2" charset="-122"/>
            </a:endParaRPr>
          </a:p>
          <a:p>
            <a:pPr>
              <a:lnSpc>
                <a:spcPct val="150000"/>
              </a:lnSpc>
            </a:pPr>
            <a:r>
              <a:rPr lang="en-US" altLang="zh-CN" dirty="0">
                <a:solidFill>
                  <a:srgbClr val="FF0000"/>
                </a:solidFill>
                <a:ea typeface="SimSun" pitchFamily="2" charset="-122"/>
              </a:rPr>
              <a:t>W</a:t>
            </a:r>
            <a:r>
              <a:rPr lang="en-US" altLang="zh-CN" dirty="0">
                <a:ea typeface="SimSun" pitchFamily="2" charset="-122"/>
              </a:rPr>
              <a:t>rite </a:t>
            </a:r>
            <a:r>
              <a:rPr lang="en-US" altLang="zh-CN" dirty="0" smtClean="0">
                <a:solidFill>
                  <a:srgbClr val="FF0000"/>
                </a:solidFill>
                <a:ea typeface="SimSun" pitchFamily="2" charset="-122"/>
              </a:rPr>
              <a:t>O</a:t>
            </a:r>
            <a:r>
              <a:rPr lang="en-US" altLang="zh-CN" dirty="0" smtClean="0">
                <a:ea typeface="SimSun" pitchFamily="2" charset="-122"/>
              </a:rPr>
              <a:t>nce </a:t>
            </a:r>
            <a:r>
              <a:rPr lang="en-US" altLang="zh-CN" dirty="0" smtClean="0">
                <a:solidFill>
                  <a:srgbClr val="FF0000"/>
                </a:solidFill>
                <a:ea typeface="SimSun" pitchFamily="2" charset="-122"/>
              </a:rPr>
              <a:t>R</a:t>
            </a:r>
            <a:r>
              <a:rPr lang="en-US" altLang="zh-CN" dirty="0" smtClean="0">
                <a:ea typeface="SimSun" pitchFamily="2" charset="-122"/>
              </a:rPr>
              <a:t>un </a:t>
            </a:r>
            <a:r>
              <a:rPr lang="en-US" altLang="zh-CN" dirty="0" smtClean="0">
                <a:solidFill>
                  <a:srgbClr val="FF0000"/>
                </a:solidFill>
                <a:ea typeface="SimSun" pitchFamily="2" charset="-122"/>
              </a:rPr>
              <a:t>A</a:t>
            </a:r>
            <a:r>
              <a:rPr lang="en-US" altLang="zh-CN" dirty="0" smtClean="0">
                <a:ea typeface="SimSun" pitchFamily="2" charset="-122"/>
              </a:rPr>
              <a:t>nywhere </a:t>
            </a:r>
            <a:r>
              <a:rPr lang="en-US" altLang="zh-CN" dirty="0">
                <a:ea typeface="SimSun" pitchFamily="2" charset="-122"/>
              </a:rPr>
              <a:t>(WORA</a:t>
            </a:r>
            <a:r>
              <a:rPr lang="en-US" altLang="zh-CN" dirty="0" smtClean="0">
                <a:ea typeface="SimSun" pitchFamily="2" charset="-122"/>
              </a:rPr>
              <a:t>).</a:t>
            </a:r>
            <a:endParaRPr lang="en-US" altLang="zh-CN" dirty="0">
              <a:ea typeface="SimSun" pitchFamily="2" charset="-122"/>
            </a:endParaRPr>
          </a:p>
          <a:p>
            <a:pPr>
              <a:lnSpc>
                <a:spcPct val="150000"/>
              </a:lnSpc>
            </a:pPr>
            <a:r>
              <a:rPr lang="en-US" altLang="zh-CN" dirty="0">
                <a:ea typeface="SimSun" pitchFamily="2" charset="-122"/>
              </a:rPr>
              <a:t>Designed for easy </a:t>
            </a:r>
            <a:r>
              <a:rPr lang="en-US" altLang="zh-CN" dirty="0">
                <a:solidFill>
                  <a:srgbClr val="FF0000"/>
                </a:solidFill>
                <a:ea typeface="SimSun" pitchFamily="2" charset="-122"/>
              </a:rPr>
              <a:t>Web/Internet</a:t>
            </a:r>
            <a:r>
              <a:rPr lang="en-US" altLang="zh-CN" dirty="0">
                <a:ea typeface="SimSun" pitchFamily="2" charset="-122"/>
              </a:rPr>
              <a:t> </a:t>
            </a:r>
            <a:r>
              <a:rPr lang="en-US" altLang="zh-CN" dirty="0" smtClean="0">
                <a:ea typeface="SimSun" pitchFamily="2" charset="-122"/>
              </a:rPr>
              <a:t>applications</a:t>
            </a:r>
            <a:r>
              <a:rPr lang="en-US" altLang="zh-CN" dirty="0" smtClean="0">
                <a:ea typeface="SimSun" pitchFamily="2" charset="-122"/>
              </a:rPr>
              <a:t>.</a:t>
            </a:r>
            <a:endParaRPr lang="en-US" altLang="zh-CN" dirty="0">
              <a:ea typeface="SimSun"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How is </a:t>
            </a:r>
            <a:r>
              <a:rPr lang="en-US" dirty="0">
                <a:solidFill>
                  <a:srgbClr val="FF0000"/>
                </a:solidFill>
              </a:rPr>
              <a:t>Java</a:t>
            </a:r>
            <a:r>
              <a:rPr lang="en-US" dirty="0"/>
              <a:t> different </a:t>
            </a:r>
            <a:r>
              <a:rPr lang="en-US" dirty="0" smtClean="0"/>
              <a:t>from </a:t>
            </a:r>
            <a:r>
              <a:rPr lang="en-US" dirty="0" smtClean="0">
                <a:solidFill>
                  <a:srgbClr val="FF0000"/>
                </a:solidFill>
              </a:rPr>
              <a:t>C</a:t>
            </a:r>
            <a:r>
              <a:rPr lang="en-US" dirty="0" smtClean="0"/>
              <a:t>…</a:t>
            </a:r>
            <a:endParaRPr lang="en-US" dirty="0"/>
          </a:p>
        </p:txBody>
      </p:sp>
      <p:sp>
        <p:nvSpPr>
          <p:cNvPr id="16388" name="Rectangle 4"/>
          <p:cNvSpPr>
            <a:spLocks noGrp="1" noChangeArrowheads="1"/>
          </p:cNvSpPr>
          <p:nvPr>
            <p:ph type="body" idx="1"/>
          </p:nvPr>
        </p:nvSpPr>
        <p:spPr/>
        <p:txBody>
          <a:bodyPr>
            <a:normAutofit/>
          </a:bodyPr>
          <a:lstStyle/>
          <a:p>
            <a:pPr>
              <a:lnSpc>
                <a:spcPct val="90000"/>
              </a:lnSpc>
            </a:pPr>
            <a:r>
              <a:rPr lang="en-US" sz="2200" b="1" dirty="0"/>
              <a:t>C </a:t>
            </a:r>
            <a:r>
              <a:rPr lang="en-US" sz="2200" b="1" dirty="0" smtClean="0"/>
              <a:t> Language</a:t>
            </a:r>
            <a:r>
              <a:rPr lang="en-US" sz="2200" b="1" dirty="0"/>
              <a:t>:</a:t>
            </a:r>
          </a:p>
          <a:p>
            <a:pPr lvl="1" algn="just">
              <a:lnSpc>
                <a:spcPct val="90000"/>
              </a:lnSpc>
            </a:pPr>
            <a:r>
              <a:rPr lang="en-US" sz="2200" dirty="0"/>
              <a:t>Major difference is that C is a </a:t>
            </a:r>
            <a:r>
              <a:rPr lang="en-US" sz="2200" dirty="0">
                <a:solidFill>
                  <a:srgbClr val="FF3300"/>
                </a:solidFill>
              </a:rPr>
              <a:t>structure oriented </a:t>
            </a:r>
            <a:r>
              <a:rPr lang="en-US" sz="2200" dirty="0" smtClean="0">
                <a:solidFill>
                  <a:srgbClr val="FF3300"/>
                </a:solidFill>
              </a:rPr>
              <a:t>language</a:t>
            </a:r>
            <a:r>
              <a:rPr lang="en-US" sz="2200" dirty="0" smtClean="0"/>
              <a:t> </a:t>
            </a:r>
            <a:r>
              <a:rPr lang="en-US" sz="2200" dirty="0"/>
              <a:t>and Java is an </a:t>
            </a:r>
            <a:r>
              <a:rPr lang="en-US" sz="2200" dirty="0">
                <a:solidFill>
                  <a:srgbClr val="FF3300"/>
                </a:solidFill>
              </a:rPr>
              <a:t>object oriented language</a:t>
            </a:r>
            <a:r>
              <a:rPr lang="en-US" sz="2200" dirty="0"/>
              <a:t> and has mechanism to define classes and objects.</a:t>
            </a:r>
          </a:p>
          <a:p>
            <a:pPr lvl="1">
              <a:lnSpc>
                <a:spcPct val="90000"/>
              </a:lnSpc>
            </a:pPr>
            <a:r>
              <a:rPr lang="en-US" sz="2200" dirty="0"/>
              <a:t>Java does not </a:t>
            </a:r>
            <a:r>
              <a:rPr lang="en-US" sz="2200" dirty="0" smtClean="0"/>
              <a:t>support </a:t>
            </a:r>
            <a:r>
              <a:rPr lang="en-US" sz="2200" dirty="0">
                <a:solidFill>
                  <a:srgbClr val="FF3300"/>
                </a:solidFill>
              </a:rPr>
              <a:t>pointer</a:t>
            </a:r>
            <a:r>
              <a:rPr lang="en-US" sz="2200" dirty="0"/>
              <a:t> type</a:t>
            </a:r>
          </a:p>
          <a:p>
            <a:pPr lvl="1" algn="just">
              <a:lnSpc>
                <a:spcPct val="90000"/>
              </a:lnSpc>
            </a:pPr>
            <a:r>
              <a:rPr lang="en-US" sz="2200" dirty="0"/>
              <a:t>Java does not have </a:t>
            </a:r>
            <a:r>
              <a:rPr lang="en-US" sz="2200" dirty="0">
                <a:solidFill>
                  <a:srgbClr val="FF3300"/>
                </a:solidFill>
              </a:rPr>
              <a:t>preprocessor</a:t>
            </a:r>
            <a:r>
              <a:rPr lang="en-US" sz="2200" dirty="0"/>
              <a:t>, so we cant use #define, #include and #</a:t>
            </a:r>
            <a:r>
              <a:rPr lang="en-US" sz="2200" dirty="0" err="1"/>
              <a:t>ifdef</a:t>
            </a:r>
            <a:r>
              <a:rPr lang="en-US" sz="2200" dirty="0"/>
              <a:t> statements.</a:t>
            </a:r>
          </a:p>
          <a:p>
            <a:pPr lvl="1" algn="just">
              <a:lnSpc>
                <a:spcPct val="90000"/>
              </a:lnSpc>
            </a:pPr>
            <a:r>
              <a:rPr lang="en-US" sz="2200" dirty="0"/>
              <a:t>Java does not include structures, unions and </a:t>
            </a:r>
            <a:r>
              <a:rPr lang="en-US" sz="2200" dirty="0" err="1"/>
              <a:t>enum</a:t>
            </a:r>
            <a:r>
              <a:rPr lang="en-US" sz="2200" dirty="0"/>
              <a:t> data types.</a:t>
            </a:r>
          </a:p>
          <a:p>
            <a:pPr lvl="1" algn="just">
              <a:lnSpc>
                <a:spcPct val="90000"/>
              </a:lnSpc>
            </a:pPr>
            <a:r>
              <a:rPr lang="en-US" sz="2200" dirty="0"/>
              <a:t>Java does not include keywords like </a:t>
            </a:r>
            <a:r>
              <a:rPr lang="en-US" sz="2200" dirty="0" err="1"/>
              <a:t>goto</a:t>
            </a:r>
            <a:r>
              <a:rPr lang="en-US" sz="2200" dirty="0"/>
              <a:t>, </a:t>
            </a:r>
            <a:r>
              <a:rPr lang="en-US" sz="2200" dirty="0" err="1"/>
              <a:t>sizeof</a:t>
            </a:r>
            <a:r>
              <a:rPr lang="en-US" sz="2200" dirty="0"/>
              <a:t> and </a:t>
            </a:r>
            <a:r>
              <a:rPr lang="en-US" sz="2200" dirty="0" err="1"/>
              <a:t>typedef</a:t>
            </a:r>
            <a:r>
              <a:rPr lang="en-US" sz="2200" dirty="0"/>
              <a:t>.</a:t>
            </a:r>
          </a:p>
          <a:p>
            <a:pPr lvl="1" algn="just">
              <a:lnSpc>
                <a:spcPct val="90000"/>
              </a:lnSpc>
            </a:pPr>
            <a:r>
              <a:rPr lang="en-US" sz="2200" dirty="0"/>
              <a:t>Java adds labeled break and continue statements.</a:t>
            </a:r>
          </a:p>
          <a:p>
            <a:pPr lvl="1" algn="just">
              <a:lnSpc>
                <a:spcPct val="90000"/>
              </a:lnSpc>
            </a:pPr>
            <a:r>
              <a:rPr lang="en-US" sz="2200" dirty="0"/>
              <a:t>Java adds many features required for object oriented programming.</a:t>
            </a:r>
          </a:p>
          <a:p>
            <a:pPr lvl="1">
              <a:lnSpc>
                <a:spcPct val="90000"/>
              </a:lnSpc>
              <a:buNone/>
            </a:pPr>
            <a:endParaRPr lang="en-US" sz="2000" dirty="0"/>
          </a:p>
          <a:p>
            <a:pPr lvl="1">
              <a:lnSpc>
                <a:spcPct val="90000"/>
              </a:lnSpc>
            </a:pP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873</TotalTime>
  <Words>1801</Words>
  <Application>Microsoft Office PowerPoint</Application>
  <PresentationFormat>On-screen Show (4:3)</PresentationFormat>
  <Paragraphs>289</Paragraphs>
  <Slides>31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ＭＳ Ｐゴシック</vt:lpstr>
      <vt:lpstr>SimSun</vt:lpstr>
      <vt:lpstr>Arial</vt:lpstr>
      <vt:lpstr>Calibri</vt:lpstr>
      <vt:lpstr>Courier New</vt:lpstr>
      <vt:lpstr>Palatino</vt:lpstr>
      <vt:lpstr>Times New Roman</vt:lpstr>
      <vt:lpstr>Wingdings</vt:lpstr>
      <vt:lpstr>Office Theme</vt:lpstr>
      <vt:lpstr>Object Oriented Programming in JAVA</vt:lpstr>
      <vt:lpstr>Introduction </vt:lpstr>
      <vt:lpstr> Course Objectives </vt:lpstr>
      <vt:lpstr>JAVA Basics </vt:lpstr>
      <vt:lpstr>Why Java is Important </vt:lpstr>
      <vt:lpstr>History</vt:lpstr>
      <vt:lpstr>Cont..</vt:lpstr>
      <vt:lpstr>What is java?</vt:lpstr>
      <vt:lpstr>How is Java different from C…</vt:lpstr>
      <vt:lpstr>How is Java different from C++…</vt:lpstr>
      <vt:lpstr>Cont…</vt:lpstr>
      <vt:lpstr>Cont …</vt:lpstr>
      <vt:lpstr>Cont …</vt:lpstr>
      <vt:lpstr>Characteristics of Java</vt:lpstr>
      <vt:lpstr>PowerPoint Presentation</vt:lpstr>
      <vt:lpstr>PowerPoint Presentation</vt:lpstr>
      <vt:lpstr>PowerPoint Presentation</vt:lpstr>
      <vt:lpstr>PowerPoint Presentation</vt:lpstr>
      <vt:lpstr>Java Environment</vt:lpstr>
      <vt:lpstr>Example</vt:lpstr>
      <vt:lpstr>Things to remember</vt:lpstr>
      <vt:lpstr>An idiom explained</vt:lpstr>
      <vt:lpstr>Things to Remember</vt:lpstr>
      <vt:lpstr>String Concatenation</vt:lpstr>
      <vt:lpstr>PowerPoint Presentation</vt:lpstr>
      <vt:lpstr>Primitives Vs. Objects</vt:lpstr>
      <vt:lpstr>Primitives (cont)</vt:lpstr>
      <vt:lpstr>PowerPoint Presentation</vt:lpstr>
      <vt:lpstr>Java Inputting</vt:lpstr>
      <vt:lpstr>Console based Output System.out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 JAVA</dc:title>
  <dc:creator>VEERU</dc:creator>
  <cp:lastModifiedBy>Usman Ali</cp:lastModifiedBy>
  <cp:revision>28</cp:revision>
  <dcterms:created xsi:type="dcterms:W3CDTF">2011-09-04T18:04:13Z</dcterms:created>
  <dcterms:modified xsi:type="dcterms:W3CDTF">2018-02-12T18:56:35Z</dcterms:modified>
</cp:coreProperties>
</file>