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60" r:id="rId7"/>
    <p:sldId id="261" r:id="rId8"/>
    <p:sldId id="262" r:id="rId9"/>
    <p:sldId id="263" r:id="rId10"/>
    <p:sldId id="266" r:id="rId11"/>
    <p:sldId id="264" r:id="rId12"/>
    <p:sldId id="277" r:id="rId13"/>
    <p:sldId id="276" r:id="rId14"/>
    <p:sldId id="265" r:id="rId15"/>
    <p:sldId id="268" r:id="rId16"/>
    <p:sldId id="269" r:id="rId17"/>
    <p:sldId id="267" r:id="rId18"/>
    <p:sldId id="279" r:id="rId19"/>
    <p:sldId id="270"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426" y="7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8422D-7DFE-4B6B-8F18-70A0B2563557}" type="datetimeFigureOut">
              <a:rPr lang="en-US" smtClean="0"/>
              <a:pPr/>
              <a:t>06-Feb-18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843F15-6836-40AF-9800-24844E12AC1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8422D-7DFE-4B6B-8F18-70A0B2563557}" type="datetimeFigureOut">
              <a:rPr lang="en-US" smtClean="0"/>
              <a:pPr/>
              <a:t>06-Feb-18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43F15-6836-40AF-9800-24844E12AC1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Rise of the British</a:t>
            </a:r>
            <a:endParaRPr lang="en-US" dirty="0"/>
          </a:p>
        </p:txBody>
      </p:sp>
      <p:sp>
        <p:nvSpPr>
          <p:cNvPr id="3" name="Subtitle 2"/>
          <p:cNvSpPr>
            <a:spLocks noGrp="1"/>
          </p:cNvSpPr>
          <p:nvPr>
            <p:ph type="subTitle" idx="1"/>
          </p:nvPr>
        </p:nvSpPr>
        <p:spPr>
          <a:xfrm>
            <a:off x="304800" y="1143000"/>
            <a:ext cx="8610600" cy="5410200"/>
          </a:xfrm>
        </p:spPr>
        <p:txBody>
          <a:bodyPr>
            <a:normAutofit lnSpcReduction="10000"/>
          </a:bodyPr>
          <a:lstStyle/>
          <a:p>
            <a:r>
              <a:rPr lang="en-US" dirty="0" smtClean="0">
                <a:solidFill>
                  <a:schemeClr val="tx1"/>
                </a:solidFill>
              </a:rPr>
              <a:t>With the crumbling of Mughal Empire, the new rising power in the subcontinent was the British through the British East India Company</a:t>
            </a:r>
          </a:p>
          <a:p>
            <a:pPr algn="l">
              <a:buFont typeface="Arial" pitchFamily="34" charset="0"/>
              <a:buChar char="•"/>
            </a:pPr>
            <a:r>
              <a:rPr lang="en-US" dirty="0" smtClean="0">
                <a:solidFill>
                  <a:schemeClr val="tx1"/>
                </a:solidFill>
              </a:rPr>
              <a:t>1600 AD: 	After an unsuccessful attempt to  			establish trade with Indonesia, the East 		India	Company turned to India</a:t>
            </a:r>
          </a:p>
          <a:p>
            <a:pPr algn="l">
              <a:buFont typeface="Arial" pitchFamily="34" charset="0"/>
              <a:buChar char="•"/>
            </a:pPr>
            <a:r>
              <a:rPr lang="en-US" dirty="0" smtClean="0">
                <a:solidFill>
                  <a:schemeClr val="tx1"/>
                </a:solidFill>
              </a:rPr>
              <a:t>1608 AD: 	The first British ship </a:t>
            </a:r>
            <a:r>
              <a:rPr lang="en-US" dirty="0" err="1" smtClean="0">
                <a:solidFill>
                  <a:schemeClr val="tx1"/>
                </a:solidFill>
              </a:rPr>
              <a:t>harboured</a:t>
            </a:r>
            <a:r>
              <a:rPr lang="en-US" dirty="0" smtClean="0">
                <a:solidFill>
                  <a:schemeClr val="tx1"/>
                </a:solidFill>
              </a:rPr>
              <a:t> at </a:t>
            </a:r>
            <a:r>
              <a:rPr lang="en-US" dirty="0" err="1" smtClean="0">
                <a:solidFill>
                  <a:schemeClr val="tx1"/>
                </a:solidFill>
              </a:rPr>
              <a:t>Surat</a:t>
            </a:r>
            <a:r>
              <a:rPr lang="en-US" dirty="0" smtClean="0">
                <a:solidFill>
                  <a:schemeClr val="tx1"/>
                </a:solidFill>
              </a:rPr>
              <a:t>. 		Permission to land denied.</a:t>
            </a:r>
          </a:p>
          <a:p>
            <a:pPr algn="l">
              <a:buFont typeface="Arial" pitchFamily="34" charset="0"/>
              <a:buChar char="•"/>
            </a:pPr>
            <a:r>
              <a:rPr lang="en-US" dirty="0" smtClean="0">
                <a:solidFill>
                  <a:schemeClr val="tx1"/>
                </a:solidFill>
              </a:rPr>
              <a:t>1612 AD: 	</a:t>
            </a:r>
            <a:r>
              <a:rPr lang="en-US" dirty="0" err="1" smtClean="0">
                <a:solidFill>
                  <a:schemeClr val="tx1"/>
                </a:solidFill>
              </a:rPr>
              <a:t>Shahjahan</a:t>
            </a:r>
            <a:r>
              <a:rPr lang="en-US" dirty="0" smtClean="0">
                <a:solidFill>
                  <a:schemeClr val="tx1"/>
                </a:solidFill>
              </a:rPr>
              <a:t>, still a prince, granted 				permission for trade to British East India 			Company.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525963"/>
          </a:xfrm>
        </p:spPr>
        <p:txBody>
          <a:bodyPr/>
          <a:lstStyle/>
          <a:p>
            <a:r>
              <a:rPr lang="en-US" dirty="0" smtClean="0"/>
              <a:t>Social reforms introduced without keeping in mind local practices and sentiments. (Female infanticide 1795, Suttee 1829, Religious Disabilities Act 1856)</a:t>
            </a:r>
          </a:p>
          <a:p>
            <a:r>
              <a:rPr lang="en-US" dirty="0" smtClean="0"/>
              <a:t>Introduction of Doctrine of Lapse in 1852.</a:t>
            </a:r>
          </a:p>
          <a:p>
            <a:r>
              <a:rPr lang="en-US" dirty="0" smtClean="0"/>
              <a:t>General Service Enlistment Act of 1856 (New recruits were required to serve anywhere in India or overseas).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a:t>
            </a:r>
            <a:r>
              <a:rPr lang="en-US" dirty="0"/>
              <a:t>C</a:t>
            </a:r>
            <a:r>
              <a:rPr lang="en-US" dirty="0" smtClean="0"/>
              <a:t>ause</a:t>
            </a:r>
            <a:endParaRPr lang="en-US" dirty="0"/>
          </a:p>
        </p:txBody>
      </p:sp>
      <p:sp>
        <p:nvSpPr>
          <p:cNvPr id="3" name="Content Placeholder 2"/>
          <p:cNvSpPr>
            <a:spLocks noGrp="1"/>
          </p:cNvSpPr>
          <p:nvPr>
            <p:ph idx="1"/>
          </p:nvPr>
        </p:nvSpPr>
        <p:spPr/>
        <p:txBody>
          <a:bodyPr/>
          <a:lstStyle/>
          <a:p>
            <a:r>
              <a:rPr lang="en-US" dirty="0" smtClean="0"/>
              <a:t>The immediate cause of the revolt was introduction of new rifle cartridges which was coated with cow and pig fat. This caused an uproar among both the Hindu and Muslim soldiers</a:t>
            </a:r>
          </a:p>
          <a:p>
            <a:r>
              <a:rPr lang="en-US" dirty="0" smtClean="0"/>
              <a:t>In Meerut the </a:t>
            </a:r>
            <a:r>
              <a:rPr lang="en-US" dirty="0" err="1" smtClean="0"/>
              <a:t>sepoys</a:t>
            </a:r>
            <a:r>
              <a:rPr lang="en-US" dirty="0" smtClean="0"/>
              <a:t> killed their British officers and gave impetus to other uprisings.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Enfield Rifle</a:t>
            </a:r>
            <a:endParaRPr lang="en-US" dirty="0"/>
          </a:p>
        </p:txBody>
      </p:sp>
      <p:pic>
        <p:nvPicPr>
          <p:cNvPr id="4" name="Picture 4" descr="enfields_23e1"/>
          <p:cNvPicPr>
            <a:picLocks noGrp="1" noChangeAspect="1" noChangeArrowheads="1"/>
          </p:cNvPicPr>
          <p:nvPr>
            <p:ph idx="1"/>
          </p:nvPr>
        </p:nvPicPr>
        <p:blipFill>
          <a:blip r:embed="rId2" cstate="print"/>
          <a:srcRect/>
          <a:stretch>
            <a:fillRect/>
          </a:stretch>
        </p:blipFill>
        <p:spPr bwMode="auto">
          <a:xfrm>
            <a:off x="381000" y="1676400"/>
            <a:ext cx="5794275" cy="4525963"/>
          </a:xfrm>
          <a:prstGeom prst="rect">
            <a:avLst/>
          </a:prstGeom>
          <a:noFill/>
          <a:ln w="9525">
            <a:noFill/>
            <a:miter lim="800000"/>
            <a:headEnd/>
            <a:tailEnd/>
          </a:ln>
        </p:spPr>
      </p:pic>
      <p:pic>
        <p:nvPicPr>
          <p:cNvPr id="5" name="Picture 15" descr="photo-eb14e1dacd97703e8d2a235ed24cb18d"/>
          <p:cNvPicPr>
            <a:picLocks noChangeAspect="1" noChangeArrowheads="1"/>
          </p:cNvPicPr>
          <p:nvPr/>
        </p:nvPicPr>
        <p:blipFill>
          <a:blip r:embed="rId3" cstate="print"/>
          <a:srcRect/>
          <a:stretch>
            <a:fillRect/>
          </a:stretch>
        </p:blipFill>
        <p:spPr bwMode="auto">
          <a:xfrm>
            <a:off x="7086600" y="1676400"/>
            <a:ext cx="1269972"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5" descr="sepoy"/>
          <p:cNvPicPr>
            <a:picLocks noChangeAspect="1" noChangeArrowheads="1"/>
          </p:cNvPicPr>
          <p:nvPr/>
        </p:nvPicPr>
        <p:blipFill>
          <a:blip r:embed="rId2" cstate="print"/>
          <a:srcRect/>
          <a:stretch>
            <a:fillRect/>
          </a:stretch>
        </p:blipFill>
        <p:spPr bwMode="auto">
          <a:xfrm>
            <a:off x="2590800" y="3276600"/>
            <a:ext cx="2381250" cy="3362325"/>
          </a:xfrm>
          <a:prstGeom prst="rect">
            <a:avLst/>
          </a:prstGeom>
          <a:noFill/>
          <a:ln w="9525">
            <a:noFill/>
            <a:miter lim="800000"/>
            <a:headEnd/>
            <a:tailEnd/>
          </a:ln>
        </p:spPr>
      </p:pic>
      <p:pic>
        <p:nvPicPr>
          <p:cNvPr id="6" name="Picture 11" descr="0091"/>
          <p:cNvPicPr>
            <a:picLocks noChangeAspect="1" noChangeArrowheads="1"/>
          </p:cNvPicPr>
          <p:nvPr/>
        </p:nvPicPr>
        <p:blipFill>
          <a:blip r:embed="rId3" cstate="print"/>
          <a:srcRect/>
          <a:stretch>
            <a:fillRect/>
          </a:stretch>
        </p:blipFill>
        <p:spPr bwMode="auto">
          <a:xfrm>
            <a:off x="5105400" y="304800"/>
            <a:ext cx="3810000" cy="5362575"/>
          </a:xfrm>
          <a:prstGeom prst="rect">
            <a:avLst/>
          </a:prstGeom>
          <a:noFill/>
          <a:ln w="9525">
            <a:noFill/>
            <a:miter lim="800000"/>
            <a:headEnd/>
            <a:tailEnd/>
          </a:ln>
        </p:spPr>
      </p:pic>
      <p:pic>
        <p:nvPicPr>
          <p:cNvPr id="7" name="Picture 13" descr="Brown-Bess_15633"/>
          <p:cNvPicPr>
            <a:picLocks noChangeAspect="1" noChangeArrowheads="1"/>
          </p:cNvPicPr>
          <p:nvPr/>
        </p:nvPicPr>
        <p:blipFill>
          <a:blip r:embed="rId4" cstate="print"/>
          <a:srcRect/>
          <a:stretch>
            <a:fillRect/>
          </a:stretch>
        </p:blipFill>
        <p:spPr bwMode="auto">
          <a:xfrm>
            <a:off x="533400" y="304800"/>
            <a:ext cx="28575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525963"/>
          </a:xfrm>
        </p:spPr>
        <p:txBody>
          <a:bodyPr/>
          <a:lstStyle/>
          <a:p>
            <a:r>
              <a:rPr lang="en-US" dirty="0" err="1" smtClean="0"/>
              <a:t>Sepoys</a:t>
            </a:r>
            <a:r>
              <a:rPr lang="en-US" dirty="0" smtClean="0"/>
              <a:t> marched towards Delhi and captured it. </a:t>
            </a:r>
            <a:r>
              <a:rPr lang="en-US" dirty="0" err="1" smtClean="0"/>
              <a:t>Bahadur</a:t>
            </a:r>
            <a:r>
              <a:rPr lang="en-US" dirty="0" smtClean="0"/>
              <a:t> Shah II was forced to lead the campaign. </a:t>
            </a:r>
          </a:p>
          <a:p>
            <a:r>
              <a:rPr lang="en-US" dirty="0" err="1" smtClean="0"/>
              <a:t>Rani</a:t>
            </a:r>
            <a:r>
              <a:rPr lang="en-US" dirty="0" smtClean="0"/>
              <a:t> of Jhansi fought valiantly in the war of 1857 and captured </a:t>
            </a:r>
            <a:r>
              <a:rPr lang="en-US" dirty="0" err="1" smtClean="0"/>
              <a:t>Gawaliar</a:t>
            </a:r>
            <a:r>
              <a:rPr lang="en-US" dirty="0" smtClean="0"/>
              <a:t> from the British but was killed when British recaptured it.</a:t>
            </a:r>
          </a:p>
          <a:p>
            <a:r>
              <a:rPr lang="en-US" dirty="0" smtClean="0"/>
              <a:t>Nana </a:t>
            </a:r>
            <a:r>
              <a:rPr lang="en-US" dirty="0" err="1" smtClean="0"/>
              <a:t>Saheb</a:t>
            </a:r>
            <a:r>
              <a:rPr lang="en-US" dirty="0" smtClean="0"/>
              <a:t>, adopted son of </a:t>
            </a:r>
            <a:r>
              <a:rPr lang="en-US" dirty="0" err="1" smtClean="0"/>
              <a:t>Peshwa</a:t>
            </a:r>
            <a:r>
              <a:rPr lang="en-US" dirty="0" smtClean="0"/>
              <a:t> of </a:t>
            </a:r>
            <a:r>
              <a:rPr lang="en-US" dirty="0" err="1" smtClean="0"/>
              <a:t>Marhatas</a:t>
            </a:r>
            <a:r>
              <a:rPr lang="en-US" dirty="0" smtClean="0"/>
              <a:t> revolted to get his </a:t>
            </a:r>
            <a:r>
              <a:rPr lang="en-US" dirty="0"/>
              <a:t>S</a:t>
            </a:r>
            <a:r>
              <a:rPr lang="en-US" dirty="0" smtClean="0"/>
              <a:t>tate back.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Failure</a:t>
            </a:r>
            <a:endParaRPr lang="en-US" dirty="0"/>
          </a:p>
        </p:txBody>
      </p:sp>
      <p:sp>
        <p:nvSpPr>
          <p:cNvPr id="3" name="Content Placeholder 2"/>
          <p:cNvSpPr>
            <a:spLocks noGrp="1"/>
          </p:cNvSpPr>
          <p:nvPr>
            <p:ph idx="1"/>
          </p:nvPr>
        </p:nvSpPr>
        <p:spPr/>
        <p:txBody>
          <a:bodyPr>
            <a:normAutofit lnSpcReduction="10000"/>
          </a:bodyPr>
          <a:lstStyle/>
          <a:p>
            <a:r>
              <a:rPr lang="en-US" dirty="0" smtClean="0"/>
              <a:t>Lack of unity among local population.</a:t>
            </a:r>
          </a:p>
          <a:p>
            <a:r>
              <a:rPr lang="en-US" dirty="0" smtClean="0"/>
              <a:t>The revolting chieftain had their personal objectives.</a:t>
            </a:r>
          </a:p>
          <a:p>
            <a:r>
              <a:rPr lang="en-US" dirty="0" smtClean="0"/>
              <a:t>Some Indian Chieftain sided with the British.</a:t>
            </a:r>
          </a:p>
          <a:p>
            <a:r>
              <a:rPr lang="en-US" dirty="0" smtClean="0"/>
              <a:t>The British played one community against the other.</a:t>
            </a:r>
          </a:p>
          <a:p>
            <a:r>
              <a:rPr lang="en-US" dirty="0" smtClean="0"/>
              <a:t>The British had modern equipment and adequate supply of arms and more disciplined force.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 national spirit: it was seen as a Muslim rebellion to get the </a:t>
            </a:r>
            <a:r>
              <a:rPr lang="en-US" dirty="0" err="1" smtClean="0"/>
              <a:t>Mughals</a:t>
            </a:r>
            <a:r>
              <a:rPr lang="en-US" dirty="0" smtClean="0"/>
              <a:t> back on the throne.</a:t>
            </a:r>
          </a:p>
          <a:p>
            <a:r>
              <a:rPr lang="en-US" dirty="0" smtClean="0"/>
              <a:t>Hindus and Sikhs were not keen to lend their support.</a:t>
            </a:r>
          </a:p>
          <a:p>
            <a:r>
              <a:rPr lang="en-US" dirty="0" err="1" smtClean="0"/>
              <a:t>Dogra</a:t>
            </a:r>
            <a:r>
              <a:rPr lang="en-US" dirty="0" smtClean="0"/>
              <a:t> Raja of Kashmir provided 2000 troops to crush the rebellion.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of War of Independence</a:t>
            </a:r>
            <a:endParaRPr lang="en-US" dirty="0"/>
          </a:p>
        </p:txBody>
      </p:sp>
      <p:sp>
        <p:nvSpPr>
          <p:cNvPr id="3" name="Content Placeholder 2"/>
          <p:cNvSpPr>
            <a:spLocks noGrp="1"/>
          </p:cNvSpPr>
          <p:nvPr>
            <p:ph idx="1"/>
          </p:nvPr>
        </p:nvSpPr>
        <p:spPr/>
        <p:txBody>
          <a:bodyPr/>
          <a:lstStyle/>
          <a:p>
            <a:r>
              <a:rPr lang="en-US" dirty="0" smtClean="0"/>
              <a:t>The British after1857 took full control.</a:t>
            </a:r>
          </a:p>
          <a:p>
            <a:r>
              <a:rPr lang="en-US" dirty="0" smtClean="0"/>
              <a:t>They kept political and Military control in their own hands and did not depend on local Chiefs and Rulers.</a:t>
            </a:r>
          </a:p>
          <a:p>
            <a:r>
              <a:rPr lang="en-US" dirty="0" smtClean="0"/>
              <a:t>The British saw the Muslims as the main instigator of the rebellion.</a:t>
            </a:r>
          </a:p>
          <a:p>
            <a:r>
              <a:rPr lang="en-US" dirty="0" smtClean="0"/>
              <a:t>All </a:t>
            </a:r>
            <a:r>
              <a:rPr lang="en-US" i="1" dirty="0" err="1" smtClean="0"/>
              <a:t>Jagirs</a:t>
            </a:r>
            <a:r>
              <a:rPr lang="en-US" dirty="0" smtClean="0"/>
              <a:t>, holdings and titles of Muslims were confiscated.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descr="SepoyRebellion"/>
          <p:cNvPicPr>
            <a:picLocks noGrp="1" noChangeAspect="1" noChangeArrowheads="1"/>
          </p:cNvPicPr>
          <p:nvPr>
            <p:ph idx="1"/>
          </p:nvPr>
        </p:nvPicPr>
        <p:blipFill>
          <a:blip r:embed="rId2" cstate="print"/>
          <a:srcRect/>
          <a:stretch>
            <a:fillRect/>
          </a:stretch>
        </p:blipFill>
        <p:spPr bwMode="auto">
          <a:xfrm>
            <a:off x="90678" y="1066800"/>
            <a:ext cx="8911526"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525963"/>
          </a:xfrm>
        </p:spPr>
        <p:txBody>
          <a:bodyPr>
            <a:normAutofit lnSpcReduction="10000"/>
          </a:bodyPr>
          <a:lstStyle/>
          <a:p>
            <a:r>
              <a:rPr lang="en-US" dirty="0" smtClean="0"/>
              <a:t>A large number of notable Muslims were hanged or blown through cannons in suspicion of their involvement in the rebellion.</a:t>
            </a:r>
          </a:p>
          <a:p>
            <a:r>
              <a:rPr lang="en-US" dirty="0" smtClean="0"/>
              <a:t>Doors for jobs were shut on Muslims.</a:t>
            </a:r>
          </a:p>
          <a:p>
            <a:r>
              <a:rPr lang="en-US" dirty="0" smtClean="0"/>
              <a:t>The British Government through an Act of Parliament took over the control of India  from East India Company in 1858.</a:t>
            </a:r>
          </a:p>
          <a:p>
            <a:r>
              <a:rPr lang="en-US" dirty="0" smtClean="0"/>
              <a:t>The Queen was officially declared Empress of India in 1877</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a:bodyPr>
          <a:lstStyle/>
          <a:p>
            <a:r>
              <a:rPr lang="en-US" dirty="0" smtClean="0"/>
              <a:t>1674 AD: East India Company Moved its Headquarter to Bombay (Now Mumbai).</a:t>
            </a:r>
          </a:p>
          <a:p>
            <a:r>
              <a:rPr lang="en-US" dirty="0" smtClean="0"/>
              <a:t>1690 AD: Founded the town of </a:t>
            </a:r>
            <a:r>
              <a:rPr lang="en-US" dirty="0" err="1" smtClean="0"/>
              <a:t>Culcutta</a:t>
            </a:r>
            <a:r>
              <a:rPr lang="en-US" dirty="0" smtClean="0"/>
              <a:t>.</a:t>
            </a:r>
          </a:p>
          <a:p>
            <a:r>
              <a:rPr lang="en-US" dirty="0" smtClean="0"/>
              <a:t>1740 AD: Ten percent of all revenues of Britain came from India.</a:t>
            </a:r>
          </a:p>
          <a:p>
            <a:r>
              <a:rPr lang="en-US" dirty="0" smtClean="0"/>
              <a:t>1751 AD: Britain defeated the French in India and held trade monopoly in subcontinent.</a:t>
            </a:r>
          </a:p>
          <a:p>
            <a:r>
              <a:rPr lang="en-US" dirty="0" smtClean="0"/>
              <a:t>1757 AD: British defeated the </a:t>
            </a:r>
            <a:r>
              <a:rPr lang="en-US" dirty="0" err="1" smtClean="0"/>
              <a:t>Nawab</a:t>
            </a:r>
            <a:r>
              <a:rPr lang="en-US" dirty="0" smtClean="0"/>
              <a:t> of Bengal at </a:t>
            </a:r>
            <a:r>
              <a:rPr lang="en-US" dirty="0" err="1" smtClean="0"/>
              <a:t>Plassy</a:t>
            </a:r>
            <a:r>
              <a:rPr lang="en-US" dirty="0" smtClean="0"/>
              <a:t>. Bengal was the richest province of  Mughal Empire.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7200" dirty="0" smtClean="0"/>
              <a:t>Thank You</a:t>
            </a:r>
            <a:endParaRPr lang="en-US" sz="7200" dirty="0"/>
          </a:p>
        </p:txBody>
      </p:sp>
      <p:sp>
        <p:nvSpPr>
          <p:cNvPr id="3" name="Content Placeholder 2"/>
          <p:cNvSpPr>
            <a:spLocks noGrp="1"/>
          </p:cNvSpPr>
          <p:nvPr>
            <p:ph idx="1"/>
          </p:nvPr>
        </p:nvSpPr>
        <p:spPr>
          <a:xfrm>
            <a:off x="457200" y="1905000"/>
            <a:ext cx="8229600" cy="4525963"/>
          </a:xfrm>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live"/>
          <p:cNvPicPr>
            <a:picLocks noChangeAspect="1" noChangeArrowheads="1"/>
          </p:cNvPicPr>
          <p:nvPr/>
        </p:nvPicPr>
        <p:blipFill>
          <a:blip r:embed="rId2" cstate="print"/>
          <a:srcRect/>
          <a:stretch>
            <a:fillRect/>
          </a:stretch>
        </p:blipFill>
        <p:spPr bwMode="auto">
          <a:xfrm>
            <a:off x="0" y="2895600"/>
            <a:ext cx="4953000" cy="3962400"/>
          </a:xfrm>
          <a:prstGeom prst="rect">
            <a:avLst/>
          </a:prstGeom>
          <a:noFill/>
          <a:ln w="9525">
            <a:noFill/>
            <a:miter lim="800000"/>
            <a:headEnd/>
            <a:tailEnd/>
          </a:ln>
        </p:spPr>
      </p:pic>
      <p:pic>
        <p:nvPicPr>
          <p:cNvPr id="5123" name="Picture 5" descr="25"/>
          <p:cNvPicPr>
            <a:picLocks noChangeAspect="1" noChangeArrowheads="1"/>
          </p:cNvPicPr>
          <p:nvPr/>
        </p:nvPicPr>
        <p:blipFill>
          <a:blip r:embed="rId3" cstate="print"/>
          <a:srcRect/>
          <a:stretch>
            <a:fillRect/>
          </a:stretch>
        </p:blipFill>
        <p:spPr bwMode="auto">
          <a:xfrm>
            <a:off x="4962525" y="0"/>
            <a:ext cx="4181475" cy="5715000"/>
          </a:xfrm>
          <a:prstGeom prst="rect">
            <a:avLst/>
          </a:prstGeom>
          <a:noFill/>
          <a:ln w="9525">
            <a:noFill/>
            <a:miter lim="800000"/>
            <a:headEnd/>
            <a:tailEnd/>
          </a:ln>
        </p:spPr>
      </p:pic>
      <p:pic>
        <p:nvPicPr>
          <p:cNvPr id="5124" name="Picture 7" descr="I4L3D00Z"/>
          <p:cNvPicPr>
            <a:picLocks noChangeAspect="1" noChangeArrowheads="1"/>
          </p:cNvPicPr>
          <p:nvPr/>
        </p:nvPicPr>
        <p:blipFill>
          <a:blip r:embed="rId4" cstate="print"/>
          <a:srcRect/>
          <a:stretch>
            <a:fillRect/>
          </a:stretch>
        </p:blipFill>
        <p:spPr bwMode="auto">
          <a:xfrm>
            <a:off x="0" y="0"/>
            <a:ext cx="38100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B</a:t>
            </a:r>
            <a:r>
              <a:rPr lang="en-US" dirty="0" smtClean="0"/>
              <a:t>ritish </a:t>
            </a:r>
            <a:r>
              <a:rPr lang="en-US" dirty="0"/>
              <a:t>R</a:t>
            </a:r>
            <a:r>
              <a:rPr lang="en-US" dirty="0" smtClean="0"/>
              <a:t>aj </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1764 AD: The Battle of </a:t>
            </a:r>
            <a:r>
              <a:rPr lang="en-US" dirty="0" err="1" smtClean="0"/>
              <a:t>Buxar</a:t>
            </a:r>
            <a:r>
              <a:rPr lang="en-US" dirty="0" smtClean="0"/>
              <a:t> brought the 			</a:t>
            </a:r>
            <a:r>
              <a:rPr lang="en-US" dirty="0" err="1" smtClean="0"/>
              <a:t>Nawab</a:t>
            </a:r>
            <a:r>
              <a:rPr lang="en-US" dirty="0" smtClean="0"/>
              <a:t> of Oudh under British control.</a:t>
            </a:r>
          </a:p>
          <a:p>
            <a:r>
              <a:rPr lang="en-US" dirty="0" smtClean="0"/>
              <a:t>The British were now strong enough to make 		laws in India.</a:t>
            </a:r>
          </a:p>
          <a:p>
            <a:r>
              <a:rPr lang="en-US" dirty="0" smtClean="0"/>
              <a:t>1784 AD: The India Act was passed by the 			British Parliament. They could now 			appoint a Governor General, 	Provincial 		Governors and Commander-in-Chief.</a:t>
            </a:r>
          </a:p>
          <a:p>
            <a:r>
              <a:rPr lang="en-US" dirty="0" smtClean="0"/>
              <a:t>1786 AD: Lord Cornwallis was appointed the First 		Commander-in-Chief.</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96000"/>
          </a:xfrm>
        </p:spPr>
        <p:txBody>
          <a:bodyPr>
            <a:normAutofit lnSpcReduction="10000"/>
          </a:bodyPr>
          <a:lstStyle/>
          <a:p>
            <a:r>
              <a:rPr lang="en-US" dirty="0" smtClean="0"/>
              <a:t>British form of Government set up: New Police and Civil Administration barring all locals.</a:t>
            </a:r>
          </a:p>
          <a:p>
            <a:r>
              <a:rPr lang="en-US" dirty="0" smtClean="0"/>
              <a:t>New legal system established along British lines.</a:t>
            </a:r>
          </a:p>
          <a:p>
            <a:pPr>
              <a:buNone/>
            </a:pPr>
            <a:endParaRPr lang="en-US" dirty="0" smtClean="0"/>
          </a:p>
          <a:p>
            <a:r>
              <a:rPr lang="en-US" dirty="0" smtClean="0"/>
              <a:t>1799 AD: </a:t>
            </a:r>
            <a:r>
              <a:rPr lang="en-US" dirty="0" err="1" smtClean="0"/>
              <a:t>Tepu</a:t>
            </a:r>
            <a:r>
              <a:rPr lang="en-US" dirty="0" smtClean="0"/>
              <a:t> sultan was defeated at Mysore 		 and his territory seized by the 			 British.</a:t>
            </a:r>
          </a:p>
          <a:p>
            <a:r>
              <a:rPr lang="en-US" dirty="0" smtClean="0"/>
              <a:t>1803 AD: British Troops entered Delhi.</a:t>
            </a:r>
          </a:p>
          <a:p>
            <a:r>
              <a:rPr lang="en-US" dirty="0" smtClean="0"/>
              <a:t>1833 AD: Government of India Act (East India 		Company was holding its possessions 		in Trust  for the British Government).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1834 AD: English replaced Persian as the 			 official Administrative Language</a:t>
            </a:r>
          </a:p>
          <a:p>
            <a:r>
              <a:rPr lang="en-US" dirty="0" smtClean="0"/>
              <a:t>1835 AD: The “Minutes of Macaulay”: the 		 education would now be in English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Consolidations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Treaty was signed with </a:t>
            </a:r>
            <a:r>
              <a:rPr lang="en-US" dirty="0" err="1" smtClean="0"/>
              <a:t>Ranjit</a:t>
            </a:r>
            <a:r>
              <a:rPr lang="en-US" dirty="0" smtClean="0"/>
              <a:t> Singh in Punjab in 1809.</a:t>
            </a:r>
          </a:p>
          <a:p>
            <a:r>
              <a:rPr lang="en-US" dirty="0" smtClean="0"/>
              <a:t>For fear of other foreign invasions of India, the British tried to consolidate their rule in Punjab and Afghanistan. </a:t>
            </a:r>
          </a:p>
          <a:p>
            <a:r>
              <a:rPr lang="en-US" dirty="0" smtClean="0"/>
              <a:t>Afghanistan could not be conquered. After two attempts in 1841, British withdrew from Afghanistan.</a:t>
            </a:r>
          </a:p>
          <a:p>
            <a:r>
              <a:rPr lang="en-US" dirty="0" smtClean="0"/>
              <a:t>1843 AD: The British conquered Sindh.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1846 AD: After several battles with Sikh armies British entered Lahore. After the death of </a:t>
            </a:r>
            <a:r>
              <a:rPr lang="en-US" dirty="0" err="1" smtClean="0"/>
              <a:t>Ranjit</a:t>
            </a:r>
            <a:r>
              <a:rPr lang="en-US" dirty="0" smtClean="0"/>
              <a:t> Singh in  1839, Punjab had weakened considerably.</a:t>
            </a:r>
          </a:p>
          <a:p>
            <a:r>
              <a:rPr lang="en-US" dirty="0" smtClean="0"/>
              <a:t>1846 AD: Kashmir was detached from Punjab and sold to Hindu </a:t>
            </a:r>
            <a:r>
              <a:rPr lang="en-US" dirty="0" err="1" smtClean="0"/>
              <a:t>Dogra</a:t>
            </a:r>
            <a:r>
              <a:rPr lang="en-US" dirty="0" smtClean="0"/>
              <a:t>, Raja </a:t>
            </a:r>
            <a:r>
              <a:rPr lang="en-US" dirty="0" err="1" smtClean="0"/>
              <a:t>Gulab</a:t>
            </a:r>
            <a:r>
              <a:rPr lang="en-US" dirty="0" smtClean="0"/>
              <a:t> Singh.</a:t>
            </a:r>
          </a:p>
          <a:p>
            <a:r>
              <a:rPr lang="en-US" dirty="0" smtClean="0"/>
              <a:t>1849 AD: Punjab was annexed to British territories. </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Distant causes of revolt</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defRPr/>
            </a:pPr>
            <a:r>
              <a:rPr lang="en-US" dirty="0" smtClean="0"/>
              <a:t>Industrial Revolution in Britain</a:t>
            </a:r>
          </a:p>
          <a:p>
            <a:pPr lvl="1">
              <a:defRPr/>
            </a:pPr>
            <a:r>
              <a:rPr lang="en-US" dirty="0" smtClean="0"/>
              <a:t>Need for raw materials and foreign markets</a:t>
            </a:r>
          </a:p>
          <a:p>
            <a:pPr>
              <a:defRPr/>
            </a:pPr>
            <a:r>
              <a:rPr lang="en-US" dirty="0" smtClean="0"/>
              <a:t>Discouraged local Indian industries and limited Indian imports to Britain </a:t>
            </a:r>
          </a:p>
          <a:p>
            <a:r>
              <a:rPr lang="en-US" dirty="0" smtClean="0"/>
              <a:t>1857 AD: British Army now comprised of 128,000 local and 23,000 British.(?)</a:t>
            </a:r>
          </a:p>
          <a:p>
            <a:r>
              <a:rPr lang="en-US" dirty="0" smtClean="0"/>
              <a:t>Disparity between the two caused unrest.</a:t>
            </a:r>
          </a:p>
          <a:p>
            <a:r>
              <a:rPr lang="en-US" dirty="0" smtClean="0"/>
              <a:t>Fear that both Hinduism and Islam are under threat from Christianity.</a:t>
            </a:r>
          </a:p>
          <a:p>
            <a:r>
              <a:rPr lang="en-US" dirty="0" smtClean="0"/>
              <a:t>Change of language in 1835 from Persian and Sanskrit to English seen with </a:t>
            </a:r>
            <a:r>
              <a:rPr lang="en-US" dirty="0" err="1" smtClean="0"/>
              <a:t>disfavour</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718</Words>
  <Application>Microsoft Office PowerPoint</Application>
  <PresentationFormat>On-screen Show (4:3)</PresentationFormat>
  <Paragraphs>68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Rise of the British</vt:lpstr>
      <vt:lpstr>Slide 2</vt:lpstr>
      <vt:lpstr>Slide 3</vt:lpstr>
      <vt:lpstr>The British Raj </vt:lpstr>
      <vt:lpstr>Slide 5</vt:lpstr>
      <vt:lpstr>Slide 6</vt:lpstr>
      <vt:lpstr>Further Consolidations</vt:lpstr>
      <vt:lpstr>Slide 8</vt:lpstr>
      <vt:lpstr>Distant causes of revolt</vt:lpstr>
      <vt:lpstr>Slide 10</vt:lpstr>
      <vt:lpstr>Immediate Cause</vt:lpstr>
      <vt:lpstr>Enfield Rifle</vt:lpstr>
      <vt:lpstr>Slide 13</vt:lpstr>
      <vt:lpstr>Slide 14</vt:lpstr>
      <vt:lpstr>Causes of Failure</vt:lpstr>
      <vt:lpstr>Slide 16</vt:lpstr>
      <vt:lpstr>Outcome of War of Independence</vt:lpstr>
      <vt:lpstr>Slide 18</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Rise of the British</dc:title>
  <dc:creator>Asif Ali</dc:creator>
  <cp:lastModifiedBy>Asif Ali</cp:lastModifiedBy>
  <cp:revision>6</cp:revision>
  <dcterms:created xsi:type="dcterms:W3CDTF">2017-09-11T05:17:56Z</dcterms:created>
  <dcterms:modified xsi:type="dcterms:W3CDTF">2018-02-06T11:24:02Z</dcterms:modified>
</cp:coreProperties>
</file>