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7CCAE6-23D6-48B7-BE01-E5282DBADB57}" type="datetimeFigureOut">
              <a:rPr lang="en-US" smtClean="0"/>
              <a:t>06-Oct-17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650DD-9B1F-4DBE-B318-C08C0A1AAE9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7CCAE6-23D6-48B7-BE01-E5282DBADB57}" type="datetimeFigureOut">
              <a:rPr lang="en-US" smtClean="0"/>
              <a:t>06-Oct-17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650DD-9B1F-4DBE-B318-C08C0A1AAE9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7CCAE6-23D6-48B7-BE01-E5282DBADB57}" type="datetimeFigureOut">
              <a:rPr lang="en-US" smtClean="0"/>
              <a:t>06-Oct-17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650DD-9B1F-4DBE-B318-C08C0A1AAE9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7CCAE6-23D6-48B7-BE01-E5282DBADB57}" type="datetimeFigureOut">
              <a:rPr lang="en-US" smtClean="0"/>
              <a:t>06-Oct-17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650DD-9B1F-4DBE-B318-C08C0A1AAE9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7CCAE6-23D6-48B7-BE01-E5282DBADB57}" type="datetimeFigureOut">
              <a:rPr lang="en-US" smtClean="0"/>
              <a:t>06-Oct-17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650DD-9B1F-4DBE-B318-C08C0A1AAE9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7CCAE6-23D6-48B7-BE01-E5282DBADB57}" type="datetimeFigureOut">
              <a:rPr lang="en-US" smtClean="0"/>
              <a:t>06-Oct-17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650DD-9B1F-4DBE-B318-C08C0A1AAE9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7CCAE6-23D6-48B7-BE01-E5282DBADB57}" type="datetimeFigureOut">
              <a:rPr lang="en-US" smtClean="0"/>
              <a:t>06-Oct-17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F650DD-9B1F-4DBE-B318-C08C0A1AAE9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7CCAE6-23D6-48B7-BE01-E5282DBADB57}" type="datetimeFigureOut">
              <a:rPr lang="en-US" smtClean="0"/>
              <a:t>06-Oct-17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F650DD-9B1F-4DBE-B318-C08C0A1AAE9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CCAE6-23D6-48B7-BE01-E5282DBADB57}" type="datetimeFigureOut">
              <a:rPr lang="en-US" smtClean="0"/>
              <a:t>06-Oct-17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F650DD-9B1F-4DBE-B318-C08C0A1AAE9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7CCAE6-23D6-48B7-BE01-E5282DBADB57}" type="datetimeFigureOut">
              <a:rPr lang="en-US" smtClean="0"/>
              <a:t>06-Oct-17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650DD-9B1F-4DBE-B318-C08C0A1AAE9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7CCAE6-23D6-48B7-BE01-E5282DBADB57}" type="datetimeFigureOut">
              <a:rPr lang="en-US" smtClean="0"/>
              <a:t>06-Oct-17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650DD-9B1F-4DBE-B318-C08C0A1AAE9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7CCAE6-23D6-48B7-BE01-E5282DBADB57}" type="datetimeFigureOut">
              <a:rPr lang="en-US" smtClean="0"/>
              <a:t>06-Oct-17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F650DD-9B1F-4DBE-B318-C08C0A1AAE9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1470025"/>
          </a:xfrm>
        </p:spPr>
        <p:txBody>
          <a:bodyPr/>
          <a:lstStyle/>
          <a:p>
            <a:r>
              <a:rPr lang="en-US" dirty="0" smtClean="0"/>
              <a:t>The Objectives Resolution (1949) </a:t>
            </a:r>
            <a:endParaRPr lang="en-US" dirty="0"/>
          </a:p>
        </p:txBody>
      </p:sp>
      <p:sp>
        <p:nvSpPr>
          <p:cNvPr id="3" name="Subtitle 2"/>
          <p:cNvSpPr>
            <a:spLocks noGrp="1"/>
          </p:cNvSpPr>
          <p:nvPr>
            <p:ph type="subTitle" idx="1"/>
          </p:nvPr>
        </p:nvSpPr>
        <p:spPr>
          <a:xfrm>
            <a:off x="381000" y="1371600"/>
            <a:ext cx="8458200" cy="5181600"/>
          </a:xfrm>
        </p:spPr>
        <p:txBody>
          <a:bodyPr>
            <a:normAutofit fontScale="92500"/>
          </a:bodyPr>
          <a:lstStyle/>
          <a:p>
            <a:pPr marL="514350" indent="-514350" algn="l">
              <a:buFont typeface="+mj-lt"/>
              <a:buAutoNum type="arabicPeriod"/>
            </a:pPr>
            <a:r>
              <a:rPr lang="en-US" dirty="0" smtClean="0">
                <a:solidFill>
                  <a:schemeClr val="tx1"/>
                </a:solidFill>
              </a:rPr>
              <a:t>First constitutional document that proved to be the ‘foundation’ of the constitutional developments.</a:t>
            </a:r>
          </a:p>
          <a:p>
            <a:pPr marL="514350" indent="-514350" algn="l">
              <a:buFont typeface="+mj-lt"/>
              <a:buAutoNum type="arabicPeriod"/>
            </a:pPr>
            <a:r>
              <a:rPr lang="en-US" dirty="0" smtClean="0">
                <a:solidFill>
                  <a:schemeClr val="tx1"/>
                </a:solidFill>
              </a:rPr>
              <a:t>It provided parameters and sublime principles to the legislators.</a:t>
            </a:r>
          </a:p>
          <a:p>
            <a:pPr marL="514350" indent="-514350" algn="l">
              <a:buFont typeface="+mj-lt"/>
              <a:buAutoNum type="arabicPeriod"/>
            </a:pPr>
            <a:r>
              <a:rPr lang="en-US" dirty="0" smtClean="0">
                <a:solidFill>
                  <a:schemeClr val="tx1"/>
                </a:solidFill>
              </a:rPr>
              <a:t>It made the constitution-making process easy task setting some particular objectives.</a:t>
            </a:r>
          </a:p>
          <a:p>
            <a:pPr marL="514350" indent="-514350" algn="l">
              <a:buFont typeface="+mj-lt"/>
              <a:buAutoNum type="arabicPeriod"/>
            </a:pPr>
            <a:r>
              <a:rPr lang="en-US" dirty="0" smtClean="0">
                <a:solidFill>
                  <a:schemeClr val="tx1"/>
                </a:solidFill>
              </a:rPr>
              <a:t>The Resolution was moved by </a:t>
            </a:r>
            <a:r>
              <a:rPr lang="en-US" dirty="0" err="1" smtClean="0">
                <a:solidFill>
                  <a:schemeClr val="tx1"/>
                </a:solidFill>
              </a:rPr>
              <a:t>Liaquat</a:t>
            </a:r>
            <a:r>
              <a:rPr lang="en-US" dirty="0" smtClean="0">
                <a:solidFill>
                  <a:schemeClr val="tx1"/>
                </a:solidFill>
              </a:rPr>
              <a:t> Ali Khan, the then Prime Minister of the Islamic Republic of Pakistan, and approved on March 12, 1949. </a:t>
            </a:r>
            <a:endParaRPr 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The Constituent Assembly (1947-54) </a:t>
            </a:r>
            <a:endParaRPr lang="en-US" dirty="0"/>
          </a:p>
        </p:txBody>
      </p:sp>
      <p:sp>
        <p:nvSpPr>
          <p:cNvPr id="3" name="Content Placeholder 2"/>
          <p:cNvSpPr>
            <a:spLocks noGrp="1"/>
          </p:cNvSpPr>
          <p:nvPr>
            <p:ph idx="1"/>
          </p:nvPr>
        </p:nvSpPr>
        <p:spPr>
          <a:xfrm>
            <a:off x="457200" y="685800"/>
            <a:ext cx="8229600" cy="5440363"/>
          </a:xfrm>
        </p:spPr>
        <p:txBody>
          <a:bodyPr>
            <a:normAutofit fontScale="85000" lnSpcReduction="20000"/>
          </a:bodyPr>
          <a:lstStyle/>
          <a:p>
            <a:endParaRPr lang="en-US" dirty="0" smtClean="0"/>
          </a:p>
          <a:p>
            <a:r>
              <a:rPr lang="en-US" dirty="0" smtClean="0"/>
              <a:t>The first Constituent Assembly came into existence under Indian Independence Act 1947. </a:t>
            </a:r>
          </a:p>
          <a:p>
            <a:r>
              <a:rPr lang="en-US" dirty="0" smtClean="0"/>
              <a:t>The elections for Central Legislative Assembly were held in December, 1945. </a:t>
            </a:r>
          </a:p>
          <a:p>
            <a:r>
              <a:rPr lang="en-US" dirty="0" smtClean="0"/>
              <a:t>The members from the districts that became part of Pakistan were declared members of the Constituent Assembly. </a:t>
            </a:r>
          </a:p>
          <a:p>
            <a:r>
              <a:rPr lang="en-US" dirty="0" smtClean="0"/>
              <a:t>The number of such members was 69. It increased to 79 after the 1947 when some states joined Pakistan and then increase in the population. </a:t>
            </a:r>
          </a:p>
          <a:p>
            <a:r>
              <a:rPr lang="en-US" dirty="0" smtClean="0"/>
              <a:t>There were two major parties, Muslim League and Congress in the Assembly at that time.</a:t>
            </a:r>
          </a:p>
          <a:p>
            <a:r>
              <a:rPr lang="en-US" dirty="0" smtClean="0"/>
              <a:t> This Assembly had dual functions to perform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Features of the Objectives Resolution </a:t>
            </a:r>
            <a:endParaRPr lang="en-US" dirty="0"/>
          </a:p>
        </p:txBody>
      </p:sp>
      <p:sp>
        <p:nvSpPr>
          <p:cNvPr id="3" name="Content Placeholder 2"/>
          <p:cNvSpPr>
            <a:spLocks noGrp="1"/>
          </p:cNvSpPr>
          <p:nvPr>
            <p:ph idx="1"/>
          </p:nvPr>
        </p:nvSpPr>
        <p:spPr>
          <a:xfrm>
            <a:off x="381000" y="1143000"/>
            <a:ext cx="8229600" cy="5334000"/>
          </a:xfrm>
        </p:spPr>
        <p:txBody>
          <a:bodyPr>
            <a:normAutofit fontScale="92500" lnSpcReduction="20000"/>
          </a:bodyPr>
          <a:lstStyle/>
          <a:p>
            <a:pPr>
              <a:buNone/>
            </a:pPr>
            <a:r>
              <a:rPr lang="en-US" dirty="0" smtClean="0"/>
              <a:t>1.		Sovereignty over the entire universe belongs 	to Almighty Allah alone.</a:t>
            </a:r>
          </a:p>
          <a:p>
            <a:pPr marL="514350" indent="-514350">
              <a:buAutoNum type="arabicPeriod" startAt="2"/>
            </a:pPr>
            <a:r>
              <a:rPr lang="en-US" dirty="0" smtClean="0"/>
              <a:t>The authority which He has delegated to the state of Pakistan through its people for being exercised within the limits prescribed by Him is a sacred trust.  </a:t>
            </a:r>
          </a:p>
          <a:p>
            <a:pPr marL="514350" indent="-514350">
              <a:buAutoNum type="arabicPeriod" startAt="2"/>
            </a:pPr>
            <a:r>
              <a:rPr lang="en-US" dirty="0" smtClean="0"/>
              <a:t>Constitution will be framed for sovereign, independent state of Pakistan.  </a:t>
            </a:r>
          </a:p>
          <a:p>
            <a:pPr marL="514350" indent="-514350">
              <a:buAutoNum type="arabicPeriod" startAt="2"/>
            </a:pPr>
            <a:r>
              <a:rPr lang="en-US" dirty="0" smtClean="0"/>
              <a:t>The state shall exercise its power through the representatives of the people.  </a:t>
            </a:r>
          </a:p>
          <a:p>
            <a:pPr marL="514350" indent="-514350">
              <a:buAutoNum type="arabicPeriod" startAt="2"/>
            </a:pPr>
            <a:r>
              <a:rPr lang="en-US" dirty="0" smtClean="0"/>
              <a:t>Principles of Democracy, freedom, equality, tolerance and social justice as enunciated by Islam will be fully observed.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fontScale="85000" lnSpcReduction="10000"/>
          </a:bodyPr>
          <a:lstStyle/>
          <a:p>
            <a:pPr marL="514350" indent="-514350">
              <a:buAutoNum type="arabicPeriod" startAt="6"/>
            </a:pPr>
            <a:r>
              <a:rPr lang="en-US" dirty="0" smtClean="0"/>
              <a:t>Muslims shall be enabled to organize their lives in accordance with the teachings and requirements of Islam as set out in the Quran 	and the </a:t>
            </a:r>
            <a:r>
              <a:rPr lang="en-US" dirty="0" err="1" smtClean="0"/>
              <a:t>Sunnah</a:t>
            </a:r>
            <a:r>
              <a:rPr lang="en-US" dirty="0" smtClean="0"/>
              <a:t>.  </a:t>
            </a:r>
          </a:p>
          <a:p>
            <a:pPr marL="514350" indent="-514350">
              <a:buAutoNum type="arabicPeriod" startAt="6"/>
            </a:pPr>
            <a:r>
              <a:rPr lang="en-US" dirty="0" smtClean="0"/>
              <a:t>Minorities to have freedom to freely profess and practice their religions and develop their cultures. </a:t>
            </a:r>
          </a:p>
          <a:p>
            <a:pPr marL="514350" indent="-514350">
              <a:buAutoNum type="arabicPeriod" startAt="6"/>
            </a:pPr>
            <a:r>
              <a:rPr lang="en-US" dirty="0" smtClean="0"/>
              <a:t>Provisions for safeguarding the legitimate interests of minorities, backward and depressed classes.</a:t>
            </a:r>
          </a:p>
          <a:p>
            <a:pPr marL="514350" indent="-514350">
              <a:buAutoNum type="arabicPeriod" startAt="6"/>
            </a:pPr>
            <a:r>
              <a:rPr lang="en-US" dirty="0" smtClean="0"/>
              <a:t>Pakistan shall be a Federation with autonomous units. State’s sovereignty and territorial integrity will be protected. </a:t>
            </a:r>
          </a:p>
          <a:p>
            <a:pPr marL="514350" indent="-514350">
              <a:buAutoNum type="arabicPeriod" startAt="6"/>
            </a:pPr>
            <a:r>
              <a:rPr lang="en-US" dirty="0" smtClean="0"/>
              <a:t>People of Pakistan should prosper and attain their rightful place in the comity of nations and make contribution towards international peace and progress and happiness of humanity.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6400800"/>
          </a:xfrm>
        </p:spPr>
        <p:txBody>
          <a:bodyPr>
            <a:normAutofit fontScale="92500" lnSpcReduction="20000"/>
          </a:bodyPr>
          <a:lstStyle/>
          <a:p>
            <a:r>
              <a:rPr lang="en-US" dirty="0" smtClean="0"/>
              <a:t>Explanation and Importance</a:t>
            </a:r>
          </a:p>
          <a:p>
            <a:r>
              <a:rPr lang="en-US" dirty="0" smtClean="0"/>
              <a:t> The Resolution declared the sovereignty of God as the distinctive political philosophy. </a:t>
            </a:r>
          </a:p>
          <a:p>
            <a:r>
              <a:rPr lang="en-US" dirty="0" smtClean="0"/>
              <a:t>The Western democracy gives the notion that sovereignty lies in the people but this Resolution is important having the concept of the sovereignty of God. </a:t>
            </a:r>
          </a:p>
          <a:p>
            <a:r>
              <a:rPr lang="en-US" dirty="0" smtClean="0"/>
              <a:t>It clarified that people would utilize powers gifted by God so they would have to work within the limits prescribed by Him. </a:t>
            </a:r>
          </a:p>
          <a:p>
            <a:r>
              <a:rPr lang="en-US" dirty="0" smtClean="0"/>
              <a:t>The exercise of the powers is a sacred trust. </a:t>
            </a:r>
          </a:p>
          <a:p>
            <a:r>
              <a:rPr lang="en-US" dirty="0" smtClean="0"/>
              <a:t>The representatives of the people of Pakistan will manage the affairs under the universal ideology of democracy, freedom, equality, tolerance, and social justice with the spirit of an Islamic framework.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0"/>
            <a:ext cx="8229600" cy="5059363"/>
          </a:xfrm>
        </p:spPr>
        <p:txBody>
          <a:bodyPr/>
          <a:lstStyle/>
          <a:p>
            <a:r>
              <a:rPr lang="en-US" dirty="0" smtClean="0"/>
              <a:t>The Resolution pledged to give the due respect and rights to the minorities, backward and depressed classes in the benign society of Pakistan. Their rights, interests, religion and culture were not confuted.</a:t>
            </a:r>
          </a:p>
          <a:p>
            <a:r>
              <a:rPr lang="en-US" dirty="0" smtClean="0"/>
              <a:t>It’s important that the Resolution promised the federating units for due powers, autonomy and territorial integrity.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33400"/>
            <a:ext cx="8229600" cy="5592763"/>
          </a:xfrm>
        </p:spPr>
        <p:txBody>
          <a:bodyPr>
            <a:normAutofit fontScale="92500" lnSpcReduction="20000"/>
          </a:bodyPr>
          <a:lstStyle/>
          <a:p>
            <a:pPr>
              <a:buNone/>
            </a:pPr>
            <a:r>
              <a:rPr lang="en-US" dirty="0"/>
              <a:t>	</a:t>
            </a:r>
            <a:r>
              <a:rPr lang="en-US" sz="4300" b="1" dirty="0" smtClean="0"/>
              <a:t>Objections by Non-Muslims</a:t>
            </a:r>
          </a:p>
          <a:p>
            <a:r>
              <a:rPr lang="en-US" dirty="0" smtClean="0"/>
              <a:t>The major objection by the Non-Muslims was that the government was trying to mix the religion and politics that was against the spirit of democracy.</a:t>
            </a:r>
          </a:p>
          <a:p>
            <a:r>
              <a:rPr lang="en-US" dirty="0" smtClean="0"/>
              <a:t>The non-Muslims objected on the ‘Sovereignty of Allah’ and minorities’ rights, saying it would promote inequality in the society. </a:t>
            </a:r>
          </a:p>
          <a:p>
            <a:r>
              <a:rPr lang="en-US" dirty="0" smtClean="0"/>
              <a:t>They were also of view that </a:t>
            </a:r>
            <a:r>
              <a:rPr lang="en-US" dirty="0" err="1" smtClean="0"/>
              <a:t>Shariah</a:t>
            </a:r>
            <a:r>
              <a:rPr lang="en-US" dirty="0" smtClean="0"/>
              <a:t> was not adequate for the modern time. </a:t>
            </a:r>
          </a:p>
          <a:p>
            <a:r>
              <a:rPr lang="en-US" dirty="0" smtClean="0"/>
              <a:t>They feared that it would encourage the religious extremists to work for the establishment of a ‘theocratic state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fontScale="85000" lnSpcReduction="10000"/>
          </a:bodyPr>
          <a:lstStyle/>
          <a:p>
            <a:pPr>
              <a:buNone/>
            </a:pPr>
            <a:r>
              <a:rPr lang="en-US" dirty="0"/>
              <a:t>	</a:t>
            </a:r>
            <a:r>
              <a:rPr lang="en-US" sz="5200" b="1" dirty="0" smtClean="0"/>
              <a:t>Importance</a:t>
            </a:r>
            <a:r>
              <a:rPr lang="en-US" dirty="0" smtClean="0"/>
              <a:t> </a:t>
            </a:r>
          </a:p>
          <a:p>
            <a:r>
              <a:rPr lang="en-US" dirty="0" smtClean="0"/>
              <a:t>The Objectives Resolution is a basic and primary document of the constitutional history of Pakistan. </a:t>
            </a:r>
          </a:p>
          <a:p>
            <a:r>
              <a:rPr lang="en-US" dirty="0" smtClean="0"/>
              <a:t>A framework that provides mechanism to achieve goals for a better life of the people of Pakistan. </a:t>
            </a:r>
          </a:p>
          <a:p>
            <a:r>
              <a:rPr lang="en-US" dirty="0"/>
              <a:t>I</a:t>
            </a:r>
            <a:r>
              <a:rPr lang="en-US" dirty="0" smtClean="0"/>
              <a:t>t embraces centrality of Islam to polity sustaining their links with the pre-independence period. </a:t>
            </a:r>
          </a:p>
          <a:p>
            <a:r>
              <a:rPr lang="en-US" dirty="0" smtClean="0"/>
              <a:t>The AIML leaders were modernist Muslims not in </a:t>
            </a:r>
            <a:r>
              <a:rPr lang="en-US" dirty="0" err="1" smtClean="0"/>
              <a:t>favour</a:t>
            </a:r>
            <a:r>
              <a:rPr lang="en-US" dirty="0" smtClean="0"/>
              <a:t> of an orthodox religious state. </a:t>
            </a:r>
          </a:p>
          <a:p>
            <a:r>
              <a:rPr lang="en-US" dirty="0" smtClean="0"/>
              <a:t>They selected the middle way abiding by the Islamic laws and the international democratic values.</a:t>
            </a:r>
            <a:endParaRPr lang="en-US" smtClean="0"/>
          </a:p>
          <a:p>
            <a:r>
              <a:rPr lang="en-US" smtClean="0"/>
              <a:t>The </a:t>
            </a:r>
            <a:r>
              <a:rPr lang="en-US" dirty="0" smtClean="0"/>
              <a:t>Resolution remained ‘Preamble of all the constitutions due to its importance.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370</Words>
  <Application>Microsoft Office PowerPoint</Application>
  <PresentationFormat>On-screen Show (4:3)</PresentationFormat>
  <Paragraphs>44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The Objectives Resolution (1949) </vt:lpstr>
      <vt:lpstr>The Constituent Assembly (1947-54) </vt:lpstr>
      <vt:lpstr>Features of the Objectives Resolution </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Objectives Resolution (1949) </dc:title>
  <dc:creator>Asif Ali</dc:creator>
  <cp:lastModifiedBy>Asif Ali</cp:lastModifiedBy>
  <cp:revision>1</cp:revision>
  <dcterms:created xsi:type="dcterms:W3CDTF">2017-10-06T04:51:01Z</dcterms:created>
  <dcterms:modified xsi:type="dcterms:W3CDTF">2017-10-06T05:47:07Z</dcterms:modified>
</cp:coreProperties>
</file>