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90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73DBA2-8C20-4054-AAEA-AA229CC01EED}" type="datetimeFigureOut">
              <a:rPr lang="en-US" smtClean="0"/>
              <a:pPr/>
              <a:t>19-Feb-18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6EB1E-8CE1-44FA-901B-D8C0480DA5E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3DBA2-8C20-4054-AAEA-AA229CC01EED}" type="datetimeFigureOut">
              <a:rPr lang="en-US" smtClean="0"/>
              <a:pPr/>
              <a:t>19-Feb-18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6EB1E-8CE1-44FA-901B-D8C0480DA5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3DBA2-8C20-4054-AAEA-AA229CC01EED}" type="datetimeFigureOut">
              <a:rPr lang="en-US" smtClean="0"/>
              <a:pPr/>
              <a:t>19-Feb-18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6EB1E-8CE1-44FA-901B-D8C0480DA5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3DBA2-8C20-4054-AAEA-AA229CC01EED}" type="datetimeFigureOut">
              <a:rPr lang="en-US" smtClean="0"/>
              <a:pPr/>
              <a:t>19-Feb-18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6EB1E-8CE1-44FA-901B-D8C0480DA5E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73DBA2-8C20-4054-AAEA-AA229CC01EED}" type="datetimeFigureOut">
              <a:rPr lang="en-US" smtClean="0"/>
              <a:pPr/>
              <a:t>19-Feb-18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6EB1E-8CE1-44FA-901B-D8C0480DA5E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73DBA2-8C20-4054-AAEA-AA229CC01EED}" type="datetimeFigureOut">
              <a:rPr lang="en-US" smtClean="0"/>
              <a:pPr/>
              <a:t>19-Feb-18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D6EB1E-8CE1-44FA-901B-D8C0480DA5E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73DBA2-8C20-4054-AAEA-AA229CC01EED}" type="datetimeFigureOut">
              <a:rPr lang="en-US" smtClean="0"/>
              <a:pPr/>
              <a:t>19-Feb-18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D6EB1E-8CE1-44FA-901B-D8C0480DA5E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73DBA2-8C20-4054-AAEA-AA229CC01EED}" type="datetimeFigureOut">
              <a:rPr lang="en-US" smtClean="0"/>
              <a:pPr/>
              <a:t>19-Feb-18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D6EB1E-8CE1-44FA-901B-D8C0480DA5E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3DBA2-8C20-4054-AAEA-AA229CC01EED}" type="datetimeFigureOut">
              <a:rPr lang="en-US" smtClean="0"/>
              <a:pPr/>
              <a:t>19-Feb-18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D6EB1E-8CE1-44FA-901B-D8C0480DA5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3DBA2-8C20-4054-AAEA-AA229CC01EED}" type="datetimeFigureOut">
              <a:rPr lang="en-US" smtClean="0"/>
              <a:pPr/>
              <a:t>19-Feb-18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D6EB1E-8CE1-44FA-901B-D8C0480DA5E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3DBA2-8C20-4054-AAEA-AA229CC01EED}" type="datetimeFigureOut">
              <a:rPr lang="en-US" smtClean="0"/>
              <a:pPr/>
              <a:t>19-Feb-18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D6EB1E-8CE1-44FA-901B-D8C0480DA5E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3DBA2-8C20-4054-AAEA-AA229CC01EED}" type="datetimeFigureOut">
              <a:rPr lang="en-US" smtClean="0"/>
              <a:pPr/>
              <a:t>19-Feb-18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D6EB1E-8CE1-44FA-901B-D8C0480DA5E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The Problems of the New State </a:t>
            </a:r>
            <a:endParaRPr lang="en-US" dirty="0"/>
          </a:p>
        </p:txBody>
      </p:sp>
      <p:sp>
        <p:nvSpPr>
          <p:cNvPr id="3" name="Subtitle 2"/>
          <p:cNvSpPr>
            <a:spLocks noGrp="1"/>
          </p:cNvSpPr>
          <p:nvPr>
            <p:ph type="subTitle" idx="1"/>
          </p:nvPr>
        </p:nvSpPr>
        <p:spPr>
          <a:xfrm>
            <a:off x="533400" y="1600200"/>
            <a:ext cx="8229600" cy="4876800"/>
          </a:xfrm>
        </p:spPr>
        <p:txBody>
          <a:bodyPr>
            <a:normAutofit/>
          </a:bodyPr>
          <a:lstStyle/>
          <a:p>
            <a:pPr algn="just"/>
            <a:r>
              <a:rPr lang="en-US" dirty="0" smtClean="0">
                <a:solidFill>
                  <a:schemeClr val="tx1"/>
                </a:solidFill>
              </a:rPr>
              <a:t>The attainment of independence brought an end to one phase of the struggle and marked the beginning of a new one for setting up and running a viable, stable and prosperous state. Pakistan began its independent life under very difficult and unfavorable circumstances. Pakistan faced serious problems in the initial stages</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sz="4000" b="1" dirty="0" err="1" smtClean="0"/>
              <a:t>Junagadh</a:t>
            </a:r>
            <a:r>
              <a:rPr lang="en-US" dirty="0" smtClean="0"/>
              <a:t> </a:t>
            </a:r>
          </a:p>
          <a:p>
            <a:r>
              <a:rPr lang="en-US" dirty="0" smtClean="0"/>
              <a:t> It was a small state with access to sea having about 7 </a:t>
            </a:r>
            <a:r>
              <a:rPr lang="en-US" dirty="0" err="1" smtClean="0"/>
              <a:t>lakh</a:t>
            </a:r>
            <a:r>
              <a:rPr lang="en-US" dirty="0" smtClean="0"/>
              <a:t> population and 3377 mile area.</a:t>
            </a:r>
          </a:p>
          <a:p>
            <a:r>
              <a:rPr lang="en-US" dirty="0" smtClean="0"/>
              <a:t>The ruler was Muslim while the majority of its population was Hindu. </a:t>
            </a:r>
          </a:p>
          <a:p>
            <a:r>
              <a:rPr lang="en-US" dirty="0" smtClean="0"/>
              <a:t>The ruler decided to accede to Pakistan and Pakistan also accepted the accession. </a:t>
            </a:r>
          </a:p>
          <a:p>
            <a:r>
              <a:rPr lang="en-US" dirty="0" smtClean="0"/>
              <a:t>In November 1947, the Indian troops entered the state and took its control.  The referendum </a:t>
            </a:r>
            <a:r>
              <a:rPr lang="en-US" dirty="0" err="1" smtClean="0"/>
              <a:t>favoured</a:t>
            </a:r>
            <a:r>
              <a:rPr lang="en-US" dirty="0" smtClean="0"/>
              <a:t> India.</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838200"/>
            <a:ext cx="8229600" cy="5791200"/>
          </a:xfrm>
        </p:spPr>
        <p:txBody>
          <a:bodyPr>
            <a:normAutofit fontScale="92500" lnSpcReduction="20000"/>
          </a:bodyPr>
          <a:lstStyle/>
          <a:p>
            <a:r>
              <a:rPr lang="en-US" sz="4300" b="1" dirty="0" smtClean="0"/>
              <a:t>Hyderabad</a:t>
            </a:r>
            <a:r>
              <a:rPr lang="en-US" dirty="0" smtClean="0"/>
              <a:t> </a:t>
            </a:r>
          </a:p>
          <a:p>
            <a:r>
              <a:rPr lang="en-US" dirty="0" smtClean="0"/>
              <a:t>It was geographically big and financially a rich state. </a:t>
            </a:r>
          </a:p>
          <a:p>
            <a:r>
              <a:rPr lang="en-US" dirty="0" smtClean="0"/>
              <a:t>Its ruler was Muslim and majority population was Hindu. </a:t>
            </a:r>
          </a:p>
          <a:p>
            <a:r>
              <a:rPr lang="en-US" dirty="0" smtClean="0"/>
              <a:t>It was surrounded by India from all sides. </a:t>
            </a:r>
          </a:p>
          <a:p>
            <a:r>
              <a:rPr lang="en-US" dirty="0" smtClean="0"/>
              <a:t>The </a:t>
            </a:r>
            <a:r>
              <a:rPr lang="en-US" dirty="0" err="1" smtClean="0"/>
              <a:t>Nizam</a:t>
            </a:r>
            <a:r>
              <a:rPr lang="en-US" dirty="0" smtClean="0"/>
              <a:t> wanted to stay independent. </a:t>
            </a:r>
          </a:p>
          <a:p>
            <a:r>
              <a:rPr lang="en-US" dirty="0" smtClean="0"/>
              <a:t>Mountbatten discouraged him and signed Standstill Agreement. </a:t>
            </a:r>
          </a:p>
          <a:p>
            <a:r>
              <a:rPr lang="en-US" dirty="0" smtClean="0"/>
              <a:t>India built pressure on the </a:t>
            </a:r>
            <a:r>
              <a:rPr lang="en-US" dirty="0" err="1" smtClean="0"/>
              <a:t>Nizam</a:t>
            </a:r>
            <a:r>
              <a:rPr lang="en-US" dirty="0" smtClean="0"/>
              <a:t> by sending its troops in September 1948 claiming that serious law and order situation had developed.</a:t>
            </a:r>
          </a:p>
          <a:p>
            <a:r>
              <a:rPr lang="en-US" dirty="0" smtClean="0"/>
              <a:t>The state was integrated in India.</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85800"/>
            <a:ext cx="8229600" cy="5867400"/>
          </a:xfrm>
        </p:spPr>
        <p:txBody>
          <a:bodyPr>
            <a:normAutofit/>
          </a:bodyPr>
          <a:lstStyle/>
          <a:p>
            <a:r>
              <a:rPr lang="en-US" sz="4800" b="1" dirty="0" smtClean="0"/>
              <a:t>Kashmir</a:t>
            </a:r>
          </a:p>
          <a:p>
            <a:r>
              <a:rPr lang="en-US" dirty="0" smtClean="0"/>
              <a:t>The most important state was Kashmir naturally connected with Pakistan. </a:t>
            </a:r>
          </a:p>
          <a:p>
            <a:r>
              <a:rPr lang="en-US" dirty="0" smtClean="0"/>
              <a:t>Its ruler was Hindu while population was Muslim.</a:t>
            </a:r>
          </a:p>
          <a:p>
            <a:r>
              <a:rPr lang="en-US" dirty="0" smtClean="0"/>
              <a:t>The population inclined towards Pakistan but the Hindu ruler declared to join India. </a:t>
            </a:r>
          </a:p>
          <a:p>
            <a:r>
              <a:rPr lang="en-US" dirty="0" smtClean="0"/>
              <a:t>The Kashmiri people revolt against the ruler in </a:t>
            </a:r>
            <a:r>
              <a:rPr lang="en-US" dirty="0" err="1" smtClean="0"/>
              <a:t>Poonch</a:t>
            </a:r>
            <a:r>
              <a:rPr lang="en-US" dirty="0" smtClean="0"/>
              <a:t> area and soon it became widespread.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14400"/>
            <a:ext cx="8229600" cy="5211763"/>
          </a:xfrm>
        </p:spPr>
        <p:txBody>
          <a:bodyPr/>
          <a:lstStyle/>
          <a:p>
            <a:r>
              <a:rPr lang="en-US" dirty="0" smtClean="0"/>
              <a:t>The ruler sought Indian support. </a:t>
            </a:r>
          </a:p>
          <a:p>
            <a:r>
              <a:rPr lang="en-US" dirty="0" smtClean="0"/>
              <a:t>India demanded accession. </a:t>
            </a:r>
          </a:p>
          <a:p>
            <a:r>
              <a:rPr lang="en-US" dirty="0" smtClean="0"/>
              <a:t>On October 27, 1947 Indian troops landed in Srinagar. </a:t>
            </a:r>
          </a:p>
          <a:p>
            <a:r>
              <a:rPr lang="en-US" dirty="0" smtClean="0"/>
              <a:t>The people continued their struggle for independence and India promised to finally settle the matter with reference to the people under the UN Resolutions.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Communal Riots and Refugees </a:t>
            </a:r>
            <a:endParaRPr lang="en-US" dirty="0"/>
          </a:p>
        </p:txBody>
      </p:sp>
      <p:sp>
        <p:nvSpPr>
          <p:cNvPr id="3" name="Content Placeholder 2"/>
          <p:cNvSpPr>
            <a:spLocks noGrp="1"/>
          </p:cNvSpPr>
          <p:nvPr>
            <p:ph idx="1"/>
          </p:nvPr>
        </p:nvSpPr>
        <p:spPr>
          <a:xfrm>
            <a:off x="457200" y="1143000"/>
            <a:ext cx="8229600" cy="5486400"/>
          </a:xfrm>
        </p:spPr>
        <p:txBody>
          <a:bodyPr>
            <a:normAutofit fontScale="92500" lnSpcReduction="10000"/>
          </a:bodyPr>
          <a:lstStyle/>
          <a:p>
            <a:r>
              <a:rPr lang="en-US" dirty="0" smtClean="0"/>
              <a:t>The Communal riots occurred earlier in August 1946.</a:t>
            </a:r>
          </a:p>
          <a:p>
            <a:r>
              <a:rPr lang="en-US" dirty="0" smtClean="0"/>
              <a:t>The killing of Muslims in Indian areas forced them to leave India.</a:t>
            </a:r>
          </a:p>
          <a:p>
            <a:r>
              <a:rPr lang="en-US" dirty="0" smtClean="0"/>
              <a:t>The Sikhs and Hindus attacked the refugee caravans and trains. </a:t>
            </a:r>
          </a:p>
          <a:p>
            <a:r>
              <a:rPr lang="en-US" dirty="0" smtClean="0"/>
              <a:t>There were organized gangs to kill the Muslims. </a:t>
            </a:r>
          </a:p>
          <a:p>
            <a:r>
              <a:rPr lang="en-US" dirty="0" smtClean="0"/>
              <a:t>The refugee problem created critical condition in the border areas. </a:t>
            </a:r>
          </a:p>
          <a:p>
            <a:r>
              <a:rPr lang="en-US" dirty="0" smtClean="0"/>
              <a:t>The massive migration proved serious economic and humanitarian problems for the new state. </a:t>
            </a:r>
          </a:p>
          <a:p>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Canal Water Problem </a:t>
            </a:r>
            <a:endParaRPr lang="en-US" dirty="0"/>
          </a:p>
        </p:txBody>
      </p:sp>
      <p:sp>
        <p:nvSpPr>
          <p:cNvPr id="3" name="Content Placeholder 2"/>
          <p:cNvSpPr>
            <a:spLocks noGrp="1"/>
          </p:cNvSpPr>
          <p:nvPr>
            <p:ph idx="1"/>
          </p:nvPr>
        </p:nvSpPr>
        <p:spPr/>
        <p:txBody>
          <a:bodyPr>
            <a:normAutofit lnSpcReduction="10000"/>
          </a:bodyPr>
          <a:lstStyle/>
          <a:p>
            <a:r>
              <a:rPr lang="en-US" dirty="0" smtClean="0"/>
              <a:t>The major rivers flow from Kashmir and some canal heads located in India. </a:t>
            </a:r>
          </a:p>
          <a:p>
            <a:r>
              <a:rPr lang="en-US" dirty="0" smtClean="0"/>
              <a:t>In 1948, India cut off water to some canal that was a serious threat to agriculture in West Pakistan. </a:t>
            </a:r>
          </a:p>
          <a:p>
            <a:r>
              <a:rPr lang="en-US" dirty="0" smtClean="0"/>
              <a:t>Indian plans to build water storage on the rivers flowing in Pakistan’s territory. </a:t>
            </a:r>
          </a:p>
          <a:p>
            <a:r>
              <a:rPr lang="en-US" dirty="0" smtClean="0"/>
              <a:t>The World Bank settled the problem in September 1960 (Indus Water Treaty).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Trade Problem and the Economy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India devalued its currency in 1949 but Pakistan refused to do so.</a:t>
            </a:r>
          </a:p>
          <a:p>
            <a:r>
              <a:rPr lang="en-US" dirty="0" smtClean="0"/>
              <a:t>India stopped trade with Pakistan that adversely affected Pakistan’s economy as it depended on trade from India. </a:t>
            </a:r>
          </a:p>
          <a:p>
            <a:r>
              <a:rPr lang="en-US" dirty="0" smtClean="0"/>
              <a:t>Pakistan had inherited a weak economy and poor industrial base. </a:t>
            </a:r>
          </a:p>
          <a:p>
            <a:r>
              <a:rPr lang="en-US" dirty="0" smtClean="0"/>
              <a:t>Initial years of Pakistan were troubled and difficult due to the India’s non-helpful policy and the war in Kashmir. </a:t>
            </a:r>
          </a:p>
          <a:p>
            <a:r>
              <a:rPr lang="en-US" dirty="0" smtClean="0"/>
              <a:t>Profound impact on Pakistan’s worldview and its relations with India.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85800"/>
            <a:ext cx="8229600" cy="5440363"/>
          </a:xfrm>
        </p:spPr>
        <p:txBody>
          <a:bodyPr/>
          <a:lstStyle/>
          <a:p>
            <a:r>
              <a:rPr lang="en-US" dirty="0" smtClean="0"/>
              <a:t> Pakistan strived for its survival and security.  Many Indians and the British predicted the collapse of Pakistan. They were of the opinion that very soon the Muslims would realize their blunder. They would be forced by the circumstances to go back to join India. But PAKISTAN, by the grace of Almighty Allah, was able to meet the challenge even with its problems.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1. New Administration</a:t>
            </a:r>
          </a:p>
          <a:p>
            <a:r>
              <a:rPr lang="en-US" dirty="0" smtClean="0"/>
              <a:t> 2. Division of Assets</a:t>
            </a:r>
          </a:p>
          <a:p>
            <a:r>
              <a:rPr lang="en-US" dirty="0" smtClean="0"/>
              <a:t> 3. Integration of Princely States </a:t>
            </a:r>
          </a:p>
          <a:p>
            <a:r>
              <a:rPr lang="en-US" dirty="0" smtClean="0"/>
              <a:t> 4. Communal Riots and Arrival of Refugees</a:t>
            </a:r>
          </a:p>
          <a:p>
            <a:r>
              <a:rPr lang="en-US" dirty="0" smtClean="0"/>
              <a:t> 5. Canal water and trade issues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New Administration </a:t>
            </a:r>
            <a:endParaRPr lang="en-US" dirty="0"/>
          </a:p>
        </p:txBody>
      </p:sp>
      <p:sp>
        <p:nvSpPr>
          <p:cNvPr id="3" name="Content Placeholder 2"/>
          <p:cNvSpPr>
            <a:spLocks noGrp="1"/>
          </p:cNvSpPr>
          <p:nvPr>
            <p:ph idx="1"/>
          </p:nvPr>
        </p:nvSpPr>
        <p:spPr/>
        <p:txBody>
          <a:bodyPr>
            <a:normAutofit/>
          </a:bodyPr>
          <a:lstStyle/>
          <a:p>
            <a:r>
              <a:rPr lang="en-US" dirty="0" smtClean="0"/>
              <a:t>The shortage of trained human power.</a:t>
            </a:r>
          </a:p>
          <a:p>
            <a:r>
              <a:rPr lang="en-US" dirty="0" smtClean="0"/>
              <a:t>Problem in the setting up of federal government.</a:t>
            </a:r>
          </a:p>
          <a:p>
            <a:r>
              <a:rPr lang="en-US" dirty="0" smtClean="0"/>
              <a:t>Shortage of office space, equipment and furniture.</a:t>
            </a:r>
          </a:p>
          <a:p>
            <a:r>
              <a:rPr lang="en-US" dirty="0" smtClean="0"/>
              <a:t>Disturbance in the direct connections between the federal government and provincial governments.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The provincial governments were overburdened.</a:t>
            </a:r>
          </a:p>
          <a:p>
            <a:r>
              <a:rPr lang="en-US" dirty="0" smtClean="0"/>
              <a:t>Required a very accurate connection between the centre and the provinces to solve the problems of the Muslim refugees, nothing to eat, drink, wear, rest, etc. </a:t>
            </a:r>
          </a:p>
          <a:p>
            <a:r>
              <a:rPr lang="en-US" dirty="0" smtClean="0"/>
              <a:t>To counter the critical situation, an efficient system was needed.</a:t>
            </a:r>
          </a:p>
          <a:p>
            <a:r>
              <a:rPr lang="en-US" dirty="0" smtClean="0"/>
              <a:t>Lack of efficient system created painful difficulties for the administrative authorities.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Division of Assets </a:t>
            </a:r>
            <a:endParaRPr lang="en-US" dirty="0"/>
          </a:p>
        </p:txBody>
      </p:sp>
      <p:sp>
        <p:nvSpPr>
          <p:cNvPr id="3" name="Content Placeholder 2"/>
          <p:cNvSpPr>
            <a:spLocks noGrp="1"/>
          </p:cNvSpPr>
          <p:nvPr>
            <p:ph idx="1"/>
          </p:nvPr>
        </p:nvSpPr>
        <p:spPr/>
        <p:txBody>
          <a:bodyPr/>
          <a:lstStyle/>
          <a:p>
            <a:r>
              <a:rPr lang="en-US" dirty="0" smtClean="0"/>
              <a:t>The Indian government was not cooperative for transfer of record and equipment to Pakistan.</a:t>
            </a:r>
          </a:p>
          <a:p>
            <a:r>
              <a:rPr lang="en-US" dirty="0" smtClean="0"/>
              <a:t>The civil administration was not handing over the promised financial, military, and other shares that created mountainous hurdles to eradicate the pains and miseries of the refugees.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sz="4200" b="1" dirty="0" smtClean="0"/>
              <a:t>Financial Assets</a:t>
            </a:r>
            <a:r>
              <a:rPr lang="en-US" dirty="0" smtClean="0"/>
              <a:t> </a:t>
            </a:r>
          </a:p>
          <a:p>
            <a:pPr marL="514350" indent="-514350">
              <a:buFont typeface="+mj-lt"/>
              <a:buAutoNum type="arabicPeriod"/>
            </a:pPr>
            <a:r>
              <a:rPr lang="en-US" dirty="0" smtClean="0"/>
              <a:t>The full financial share of Pakistan was not transferred.</a:t>
            </a:r>
          </a:p>
          <a:p>
            <a:pPr marL="514350" indent="-514350">
              <a:buFont typeface="+mj-lt"/>
              <a:buAutoNum type="arabicPeriod"/>
            </a:pPr>
            <a:r>
              <a:rPr lang="en-US" dirty="0" smtClean="0"/>
              <a:t>Initially rupees 200 million were transferred.</a:t>
            </a:r>
          </a:p>
          <a:p>
            <a:pPr marL="514350" indent="-514350">
              <a:buNone/>
            </a:pPr>
            <a:r>
              <a:rPr lang="en-US" dirty="0" smtClean="0"/>
              <a:t>3.	Blocked these funds to suffocate the newly born Muslim state. </a:t>
            </a:r>
          </a:p>
          <a:p>
            <a:pPr marL="514350" indent="-514350">
              <a:buAutoNum type="arabicPeriod" startAt="4"/>
            </a:pPr>
            <a:r>
              <a:rPr lang="en-US" dirty="0" smtClean="0"/>
              <a:t>They did not release the remaining funds until Gandhi’s threat of </a:t>
            </a:r>
            <a:r>
              <a:rPr lang="en-US" i="1" dirty="0" err="1" smtClean="0"/>
              <a:t>marn</a:t>
            </a:r>
            <a:r>
              <a:rPr lang="en-US" i="1" dirty="0" smtClean="0"/>
              <a:t> </a:t>
            </a:r>
            <a:r>
              <a:rPr lang="en-US" i="1" dirty="0" err="1" smtClean="0"/>
              <a:t>bert</a:t>
            </a:r>
            <a:r>
              <a:rPr lang="en-US" i="1" dirty="0" smtClean="0"/>
              <a:t> </a:t>
            </a:r>
            <a:r>
              <a:rPr lang="en-US" dirty="0" smtClean="0"/>
              <a:t>(fast until death). </a:t>
            </a:r>
          </a:p>
          <a:p>
            <a:pPr marL="514350" indent="-514350">
              <a:buAutoNum type="arabicPeriod" startAt="4"/>
            </a:pPr>
            <a:r>
              <a:rPr lang="en-US" dirty="0" smtClean="0"/>
              <a:t>Under this pressure, more funds were sent in early 1948 but no installment was later paid.  </a:t>
            </a:r>
          </a:p>
          <a:p>
            <a:pPr>
              <a:buNone/>
            </a:pPr>
            <a:r>
              <a:rPr lang="en-US" dirty="0" smtClean="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914400"/>
            <a:ext cx="8534400" cy="5211763"/>
          </a:xfrm>
        </p:spPr>
        <p:txBody>
          <a:bodyPr>
            <a:normAutofit fontScale="85000" lnSpcReduction="20000"/>
          </a:bodyPr>
          <a:lstStyle/>
          <a:p>
            <a:r>
              <a:rPr lang="en-US" sz="4600" b="1" dirty="0" smtClean="0"/>
              <a:t>Military’s Division </a:t>
            </a:r>
          </a:p>
          <a:p>
            <a:pPr>
              <a:buNone/>
            </a:pPr>
            <a:r>
              <a:rPr lang="en-US" sz="4600" b="1" dirty="0" smtClean="0"/>
              <a:t>	</a:t>
            </a:r>
            <a:r>
              <a:rPr lang="en-US" sz="3500" dirty="0" err="1" smtClean="0"/>
              <a:t>i</a:t>
            </a:r>
            <a:r>
              <a:rPr lang="en-US" sz="3500" dirty="0" smtClean="0"/>
              <a:t>).	</a:t>
            </a:r>
            <a:r>
              <a:rPr lang="en-US" sz="3800" dirty="0" smtClean="0"/>
              <a:t>Division of Military  assets was not just.</a:t>
            </a:r>
          </a:p>
          <a:p>
            <a:pPr>
              <a:buNone/>
            </a:pPr>
            <a:r>
              <a:rPr lang="en-US" sz="3800" dirty="0" smtClean="0"/>
              <a:t>	ii).	Dividing man power was not a serious 	setback because the division was not in 	the 	hands of third person. </a:t>
            </a:r>
          </a:p>
          <a:p>
            <a:pPr>
              <a:buNone/>
            </a:pPr>
            <a:r>
              <a:rPr lang="en-US" sz="3800" dirty="0" smtClean="0"/>
              <a:t>	iii).	Muslims were free to come to their 	dreamland, Pakistan. </a:t>
            </a:r>
          </a:p>
          <a:p>
            <a:pPr>
              <a:buNone/>
            </a:pPr>
            <a:r>
              <a:rPr lang="en-US" sz="3800" dirty="0" smtClean="0"/>
              <a:t>	iv).	Their shifting was slow and insecure. </a:t>
            </a:r>
          </a:p>
          <a:p>
            <a:pPr>
              <a:buNone/>
            </a:pPr>
            <a:r>
              <a:rPr lang="en-US" sz="3800" dirty="0" smtClean="0"/>
              <a:t>	v).	Obstacles in the Pakistan’s share of 	weapons, equipment, and stores. </a:t>
            </a:r>
          </a:p>
          <a:p>
            <a:pPr>
              <a:buNone/>
            </a:pPr>
            <a:r>
              <a:rPr lang="en-US" sz="3600" dirty="0" smtClean="0"/>
              <a:t>	</a:t>
            </a:r>
            <a:endParaRPr 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90600"/>
            <a:ext cx="8229600" cy="5135563"/>
          </a:xfrm>
        </p:spPr>
        <p:txBody>
          <a:bodyPr>
            <a:normAutofit lnSpcReduction="10000"/>
          </a:bodyPr>
          <a:lstStyle/>
          <a:p>
            <a:pPr>
              <a:buNone/>
            </a:pPr>
            <a:r>
              <a:rPr lang="en-US" dirty="0" smtClean="0"/>
              <a:t>vi).	The broken and damaged stuff was sent by 	India. </a:t>
            </a:r>
          </a:p>
          <a:p>
            <a:pPr>
              <a:buNone/>
            </a:pPr>
            <a:r>
              <a:rPr lang="en-US" dirty="0" smtClean="0"/>
              <a:t>vii).	No ordinance factory in territory of 	Pakistan.</a:t>
            </a:r>
          </a:p>
          <a:p>
            <a:pPr>
              <a:buNone/>
            </a:pPr>
            <a:r>
              <a:rPr lang="en-US" dirty="0" smtClean="0"/>
              <a:t>viii).	Reorganization of the Armed Forces was 	another tough job as 	there was no army 	officer above the rank of colonel. </a:t>
            </a:r>
          </a:p>
          <a:p>
            <a:pPr>
              <a:buNone/>
            </a:pPr>
            <a:r>
              <a:rPr lang="en-US" dirty="0" smtClean="0"/>
              <a:t>ix).	British officers to continue their services. </a:t>
            </a:r>
          </a:p>
          <a:p>
            <a:pPr>
              <a:buNone/>
            </a:pPr>
            <a:r>
              <a:rPr lang="en-US" dirty="0" smtClean="0"/>
              <a:t>x).	This also accelerated undue promotion in 	the military services to fill the gap.</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762000"/>
            <a:ext cx="8229600" cy="5364163"/>
          </a:xfrm>
        </p:spPr>
        <p:txBody>
          <a:bodyPr>
            <a:normAutofit lnSpcReduction="10000"/>
          </a:bodyPr>
          <a:lstStyle/>
          <a:p>
            <a:r>
              <a:rPr lang="en-US" sz="4000" b="1" dirty="0" smtClean="0"/>
              <a:t>3: Integration of Princely States </a:t>
            </a:r>
          </a:p>
          <a:p>
            <a:r>
              <a:rPr lang="en-US" dirty="0" smtClean="0"/>
              <a:t> Over 560 princely states in India on the verge of the partition of India. About 500 states had joined India before August 15 because of the motivation by V. P. </a:t>
            </a:r>
            <a:r>
              <a:rPr lang="en-US" dirty="0" err="1" smtClean="0"/>
              <a:t>Menon</a:t>
            </a:r>
            <a:r>
              <a:rPr lang="en-US" dirty="0" smtClean="0"/>
              <a:t> and Mountbatten.</a:t>
            </a:r>
          </a:p>
          <a:p>
            <a:r>
              <a:rPr lang="en-US" dirty="0" smtClean="0"/>
              <a:t>The princes were inclined to </a:t>
            </a:r>
            <a:r>
              <a:rPr lang="en-US" dirty="0" err="1" smtClean="0"/>
              <a:t>honour</a:t>
            </a:r>
            <a:r>
              <a:rPr lang="en-US" dirty="0" smtClean="0"/>
              <a:t> every gesture of the British representative so they conceded what the member of the Royal family (Mountbatten) wished.</a:t>
            </a:r>
          </a:p>
          <a:p>
            <a:r>
              <a:rPr lang="en-US" dirty="0" smtClean="0"/>
              <a:t>The Hindu-British conspiracy blocked states to join Pakistan.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885</Words>
  <Application>Microsoft Office PowerPoint</Application>
  <PresentationFormat>On-screen Show (4:3)</PresentationFormat>
  <Paragraphs>83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The Problems of the New State </vt:lpstr>
      <vt:lpstr>Slide 2</vt:lpstr>
      <vt:lpstr>1: New Administration </vt:lpstr>
      <vt:lpstr>Slide 4</vt:lpstr>
      <vt:lpstr>2: Division of Assets </vt:lpstr>
      <vt:lpstr>Slide 6</vt:lpstr>
      <vt:lpstr>Slide 7</vt:lpstr>
      <vt:lpstr>Slide 8</vt:lpstr>
      <vt:lpstr>Slide 9</vt:lpstr>
      <vt:lpstr>Slide 10</vt:lpstr>
      <vt:lpstr>Slide 11</vt:lpstr>
      <vt:lpstr>Slide 12</vt:lpstr>
      <vt:lpstr>Slide 13</vt:lpstr>
      <vt:lpstr>4: Communal Riots and Refugees </vt:lpstr>
      <vt:lpstr>5: Canal Water Problem </vt:lpstr>
      <vt:lpstr>6: Trade Problem and the Economy </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Problems of the New State </dc:title>
  <dc:creator>Asif Ali</dc:creator>
  <cp:lastModifiedBy>Asif Ali</cp:lastModifiedBy>
  <cp:revision>3</cp:revision>
  <dcterms:created xsi:type="dcterms:W3CDTF">2017-10-05T10:58:28Z</dcterms:created>
  <dcterms:modified xsi:type="dcterms:W3CDTF">2018-02-19T09:45:51Z</dcterms:modified>
</cp:coreProperties>
</file>