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44"/>
  </p:notesMasterIdLst>
  <p:sldIdLst>
    <p:sldId id="370" r:id="rId3"/>
    <p:sldId id="356" r:id="rId4"/>
    <p:sldId id="465" r:id="rId5"/>
    <p:sldId id="466" r:id="rId6"/>
    <p:sldId id="467" r:id="rId7"/>
    <p:sldId id="485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483" r:id="rId24"/>
    <p:sldId id="487" r:id="rId25"/>
    <p:sldId id="486" r:id="rId26"/>
    <p:sldId id="488" r:id="rId27"/>
    <p:sldId id="490" r:id="rId28"/>
    <p:sldId id="491" r:id="rId29"/>
    <p:sldId id="492" r:id="rId30"/>
    <p:sldId id="493" r:id="rId31"/>
    <p:sldId id="494" r:id="rId32"/>
    <p:sldId id="495" r:id="rId33"/>
    <p:sldId id="497" r:id="rId34"/>
    <p:sldId id="498" r:id="rId35"/>
    <p:sldId id="499" r:id="rId36"/>
    <p:sldId id="501" r:id="rId37"/>
    <p:sldId id="502" r:id="rId38"/>
    <p:sldId id="503" r:id="rId39"/>
    <p:sldId id="496" r:id="rId40"/>
    <p:sldId id="504" r:id="rId41"/>
    <p:sldId id="505" r:id="rId42"/>
    <p:sldId id="395" r:id="rId43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>
      <p:cViewPr varScale="1">
        <p:scale>
          <a:sx n="68" d="100"/>
          <a:sy n="68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A75BE-BF39-4549-A85F-8365B5213689}" type="doc">
      <dgm:prSet loTypeId="urn:microsoft.com/office/officeart/2011/layout/Circle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C91CAB3-648C-4341-A744-A0F20A7085A8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Information</a:t>
          </a:r>
        </a:p>
      </dgm:t>
    </dgm:pt>
    <dgm:pt modelId="{832075EE-8D2A-426E-8761-C411FC846A75}" type="parTrans" cxnId="{BB03B1E8-2A3A-4840-84B9-DE3DE06EE7D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9960F1A-0F9F-47C1-BFA3-478523D5C471}" type="sibTrans" cxnId="{BB03B1E8-2A3A-4840-84B9-DE3DE06EE7D6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DEC1783F-8AC5-4B0B-BC39-B7F1D1B0CD10}">
      <dgm:prSet phldrT="[Text]"/>
      <dgm:spPr/>
      <dgm:t>
        <a:bodyPr/>
        <a:lstStyle/>
        <a:p>
          <a:r>
            <a:rPr lang="en-US" dirty="0">
              <a:latin typeface="Candara" panose="020E0502030303020204" pitchFamily="34" charset="0"/>
            </a:rPr>
            <a:t>Persuasion</a:t>
          </a:r>
        </a:p>
      </dgm:t>
    </dgm:pt>
    <dgm:pt modelId="{5C2261E4-54A1-46CF-9F0B-5321228A44D0}" type="parTrans" cxnId="{0DDFF1C8-77C6-402F-A89B-7E97D1BAAEA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937D322-8CF5-4470-9742-11D44774BCD0}" type="sibTrans" cxnId="{0DDFF1C8-77C6-402F-A89B-7E97D1BAAEAC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3433EB8-7569-42E7-A183-2EF3DC033642}">
      <dgm:prSet phldrT="[Text]"/>
      <dgm:spPr/>
      <dgm:t>
        <a:bodyPr/>
        <a:lstStyle/>
        <a:p>
          <a:r>
            <a:rPr lang="en-US" b="1" dirty="0">
              <a:latin typeface="Candara" panose="020E0502030303020204" pitchFamily="34" charset="0"/>
            </a:rPr>
            <a:t>Audience</a:t>
          </a:r>
        </a:p>
      </dgm:t>
    </dgm:pt>
    <dgm:pt modelId="{E1C1C7D0-8A3C-4266-B311-719D19F18A1B}" type="parTrans" cxnId="{ABBCFB3C-EEA8-4ABB-887B-3A98D63349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39EB27A-1114-4807-976E-ABBF6EC5942E}" type="sibTrans" cxnId="{ABBCFB3C-EEA8-4ABB-887B-3A98D63349F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7BF24229-05A1-4370-9CBE-015302AF9794}" type="pres">
      <dgm:prSet presAssocID="{9D7A75BE-BF39-4549-A85F-8365B521368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FB26AFF-A639-4E58-AAE6-578D6FA4CFC8}" type="pres">
      <dgm:prSet presAssocID="{33433EB8-7569-42E7-A183-2EF3DC033642}" presName="Accent3" presStyleCnt="0"/>
      <dgm:spPr/>
    </dgm:pt>
    <dgm:pt modelId="{5993895F-EA64-49A8-A27B-02BBC72CDC0B}" type="pres">
      <dgm:prSet presAssocID="{33433EB8-7569-42E7-A183-2EF3DC033642}" presName="Accent" presStyleLbl="node1" presStyleIdx="0" presStyleCnt="3"/>
      <dgm:spPr/>
    </dgm:pt>
    <dgm:pt modelId="{798587BA-1557-4627-9FF2-0AF79B03100C}" type="pres">
      <dgm:prSet presAssocID="{33433EB8-7569-42E7-A183-2EF3DC033642}" presName="ParentBackground3" presStyleCnt="0"/>
      <dgm:spPr/>
    </dgm:pt>
    <dgm:pt modelId="{5F8B052A-B191-46DD-A596-8EE7DB673B9E}" type="pres">
      <dgm:prSet presAssocID="{33433EB8-7569-42E7-A183-2EF3DC033642}" presName="ParentBackground" presStyleLbl="fgAcc1" presStyleIdx="0" presStyleCnt="3"/>
      <dgm:spPr/>
    </dgm:pt>
    <dgm:pt modelId="{D4FC4DB4-59A9-4258-AFEB-D1196B6E322A}" type="pres">
      <dgm:prSet presAssocID="{33433EB8-7569-42E7-A183-2EF3DC03364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489AEBE-A16F-401E-AF69-462E07931679}" type="pres">
      <dgm:prSet presAssocID="{DEC1783F-8AC5-4B0B-BC39-B7F1D1B0CD10}" presName="Accent2" presStyleCnt="0"/>
      <dgm:spPr/>
    </dgm:pt>
    <dgm:pt modelId="{70C979BC-FC28-4937-9E0F-68414F6A258C}" type="pres">
      <dgm:prSet presAssocID="{DEC1783F-8AC5-4B0B-BC39-B7F1D1B0CD10}" presName="Accent" presStyleLbl="node1" presStyleIdx="1" presStyleCnt="3"/>
      <dgm:spPr/>
    </dgm:pt>
    <dgm:pt modelId="{AE66EC81-EE4E-454C-A0BD-75E338351CA7}" type="pres">
      <dgm:prSet presAssocID="{DEC1783F-8AC5-4B0B-BC39-B7F1D1B0CD10}" presName="ParentBackground2" presStyleCnt="0"/>
      <dgm:spPr/>
    </dgm:pt>
    <dgm:pt modelId="{F4EDC181-2792-407B-BC23-CFB2C71536E2}" type="pres">
      <dgm:prSet presAssocID="{DEC1783F-8AC5-4B0B-BC39-B7F1D1B0CD10}" presName="ParentBackground" presStyleLbl="fgAcc1" presStyleIdx="1" presStyleCnt="3"/>
      <dgm:spPr/>
    </dgm:pt>
    <dgm:pt modelId="{AD2BCC4F-1441-45F4-9372-03988174715E}" type="pres">
      <dgm:prSet presAssocID="{DEC1783F-8AC5-4B0B-BC39-B7F1D1B0CD1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2D44B63-4F12-44D1-A695-A9B90E3D1D14}" type="pres">
      <dgm:prSet presAssocID="{1C91CAB3-648C-4341-A744-A0F20A7085A8}" presName="Accent1" presStyleCnt="0"/>
      <dgm:spPr/>
    </dgm:pt>
    <dgm:pt modelId="{C625CCFB-974B-4222-9C6D-A761E1E8D92B}" type="pres">
      <dgm:prSet presAssocID="{1C91CAB3-648C-4341-A744-A0F20A7085A8}" presName="Accent" presStyleLbl="node1" presStyleIdx="2" presStyleCnt="3"/>
      <dgm:spPr/>
    </dgm:pt>
    <dgm:pt modelId="{10694DED-3316-4863-ABDA-AC1B6D5BC020}" type="pres">
      <dgm:prSet presAssocID="{1C91CAB3-648C-4341-A744-A0F20A7085A8}" presName="ParentBackground1" presStyleCnt="0"/>
      <dgm:spPr/>
    </dgm:pt>
    <dgm:pt modelId="{FE3A8843-26D2-44B8-B2AF-D0D38E95CDFE}" type="pres">
      <dgm:prSet presAssocID="{1C91CAB3-648C-4341-A744-A0F20A7085A8}" presName="ParentBackground" presStyleLbl="fgAcc1" presStyleIdx="2" presStyleCnt="3"/>
      <dgm:spPr/>
    </dgm:pt>
    <dgm:pt modelId="{88047E73-7103-4642-98F5-586E1B78E5B9}" type="pres">
      <dgm:prSet presAssocID="{1C91CAB3-648C-4341-A744-A0F20A7085A8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1F089901-2023-4299-8E6B-449A0BC72D62}" type="presOf" srcId="{1C91CAB3-648C-4341-A744-A0F20A7085A8}" destId="{FE3A8843-26D2-44B8-B2AF-D0D38E95CDFE}" srcOrd="0" destOrd="0" presId="urn:microsoft.com/office/officeart/2011/layout/CircleProcess"/>
    <dgm:cxn modelId="{ECD9481D-08C8-42A4-B32A-2113BA490A7E}" type="presOf" srcId="{9D7A75BE-BF39-4549-A85F-8365B5213689}" destId="{7BF24229-05A1-4370-9CBE-015302AF9794}" srcOrd="0" destOrd="0" presId="urn:microsoft.com/office/officeart/2011/layout/CircleProcess"/>
    <dgm:cxn modelId="{4381E528-5F5B-4E73-B4C1-2B10416A048D}" type="presOf" srcId="{33433EB8-7569-42E7-A183-2EF3DC033642}" destId="{5F8B052A-B191-46DD-A596-8EE7DB673B9E}" srcOrd="0" destOrd="0" presId="urn:microsoft.com/office/officeart/2011/layout/CircleProcess"/>
    <dgm:cxn modelId="{ABBCFB3C-EEA8-4ABB-887B-3A98D63349F5}" srcId="{9D7A75BE-BF39-4549-A85F-8365B5213689}" destId="{33433EB8-7569-42E7-A183-2EF3DC033642}" srcOrd="2" destOrd="0" parTransId="{E1C1C7D0-8A3C-4266-B311-719D19F18A1B}" sibTransId="{339EB27A-1114-4807-976E-ABBF6EC5942E}"/>
    <dgm:cxn modelId="{FA771C60-8D68-4052-8BE1-8F4BC25F6908}" type="presOf" srcId="{1C91CAB3-648C-4341-A744-A0F20A7085A8}" destId="{88047E73-7103-4642-98F5-586E1B78E5B9}" srcOrd="1" destOrd="0" presId="urn:microsoft.com/office/officeart/2011/layout/CircleProcess"/>
    <dgm:cxn modelId="{128C8B4E-8B77-4C26-845D-3B8E1D82F5CC}" type="presOf" srcId="{DEC1783F-8AC5-4B0B-BC39-B7F1D1B0CD10}" destId="{F4EDC181-2792-407B-BC23-CFB2C71536E2}" srcOrd="0" destOrd="0" presId="urn:microsoft.com/office/officeart/2011/layout/CircleProcess"/>
    <dgm:cxn modelId="{54307D78-AB48-4F27-A849-03F9CC518AD6}" type="presOf" srcId="{33433EB8-7569-42E7-A183-2EF3DC033642}" destId="{D4FC4DB4-59A9-4258-AFEB-D1196B6E322A}" srcOrd="1" destOrd="0" presId="urn:microsoft.com/office/officeart/2011/layout/CircleProcess"/>
    <dgm:cxn modelId="{6D9CE8BD-2FAD-4BBA-B1C1-BF843C82BB45}" type="presOf" srcId="{DEC1783F-8AC5-4B0B-BC39-B7F1D1B0CD10}" destId="{AD2BCC4F-1441-45F4-9372-03988174715E}" srcOrd="1" destOrd="0" presId="urn:microsoft.com/office/officeart/2011/layout/CircleProcess"/>
    <dgm:cxn modelId="{0DDFF1C8-77C6-402F-A89B-7E97D1BAAEAC}" srcId="{9D7A75BE-BF39-4549-A85F-8365B5213689}" destId="{DEC1783F-8AC5-4B0B-BC39-B7F1D1B0CD10}" srcOrd="1" destOrd="0" parTransId="{5C2261E4-54A1-46CF-9F0B-5321228A44D0}" sibTransId="{3937D322-8CF5-4470-9742-11D44774BCD0}"/>
    <dgm:cxn modelId="{BB03B1E8-2A3A-4840-84B9-DE3DE06EE7D6}" srcId="{9D7A75BE-BF39-4549-A85F-8365B5213689}" destId="{1C91CAB3-648C-4341-A744-A0F20A7085A8}" srcOrd="0" destOrd="0" parTransId="{832075EE-8D2A-426E-8761-C411FC846A75}" sibTransId="{19960F1A-0F9F-47C1-BFA3-478523D5C471}"/>
    <dgm:cxn modelId="{FE19D984-5540-4EF7-B6BE-B9A6B6F6FF13}" type="presParOf" srcId="{7BF24229-05A1-4370-9CBE-015302AF9794}" destId="{EFB26AFF-A639-4E58-AAE6-578D6FA4CFC8}" srcOrd="0" destOrd="0" presId="urn:microsoft.com/office/officeart/2011/layout/CircleProcess"/>
    <dgm:cxn modelId="{C769DB4E-24D8-4CE1-BCAA-F398B8E84364}" type="presParOf" srcId="{EFB26AFF-A639-4E58-AAE6-578D6FA4CFC8}" destId="{5993895F-EA64-49A8-A27B-02BBC72CDC0B}" srcOrd="0" destOrd="0" presId="urn:microsoft.com/office/officeart/2011/layout/CircleProcess"/>
    <dgm:cxn modelId="{253C7F54-A87D-4814-AC01-72A383656264}" type="presParOf" srcId="{7BF24229-05A1-4370-9CBE-015302AF9794}" destId="{798587BA-1557-4627-9FF2-0AF79B03100C}" srcOrd="1" destOrd="0" presId="urn:microsoft.com/office/officeart/2011/layout/CircleProcess"/>
    <dgm:cxn modelId="{C5CD4700-10C7-4732-89C9-9A7D2E6FA06A}" type="presParOf" srcId="{798587BA-1557-4627-9FF2-0AF79B03100C}" destId="{5F8B052A-B191-46DD-A596-8EE7DB673B9E}" srcOrd="0" destOrd="0" presId="urn:microsoft.com/office/officeart/2011/layout/CircleProcess"/>
    <dgm:cxn modelId="{9191111D-3118-4307-9EF5-AAB069863ADD}" type="presParOf" srcId="{7BF24229-05A1-4370-9CBE-015302AF9794}" destId="{D4FC4DB4-59A9-4258-AFEB-D1196B6E322A}" srcOrd="2" destOrd="0" presId="urn:microsoft.com/office/officeart/2011/layout/CircleProcess"/>
    <dgm:cxn modelId="{43AD627A-8F2C-43FA-A814-8811B7A674CB}" type="presParOf" srcId="{7BF24229-05A1-4370-9CBE-015302AF9794}" destId="{9489AEBE-A16F-401E-AF69-462E07931679}" srcOrd="3" destOrd="0" presId="urn:microsoft.com/office/officeart/2011/layout/CircleProcess"/>
    <dgm:cxn modelId="{DE5B1CDA-E6CC-4ADC-B6F2-8BEF740E4E12}" type="presParOf" srcId="{9489AEBE-A16F-401E-AF69-462E07931679}" destId="{70C979BC-FC28-4937-9E0F-68414F6A258C}" srcOrd="0" destOrd="0" presId="urn:microsoft.com/office/officeart/2011/layout/CircleProcess"/>
    <dgm:cxn modelId="{A21EA7B3-1625-4E29-87D9-15EFC8F9F475}" type="presParOf" srcId="{7BF24229-05A1-4370-9CBE-015302AF9794}" destId="{AE66EC81-EE4E-454C-A0BD-75E338351CA7}" srcOrd="4" destOrd="0" presId="urn:microsoft.com/office/officeart/2011/layout/CircleProcess"/>
    <dgm:cxn modelId="{A494FDE0-0712-4C8C-8FD6-775CE20BF3C2}" type="presParOf" srcId="{AE66EC81-EE4E-454C-A0BD-75E338351CA7}" destId="{F4EDC181-2792-407B-BC23-CFB2C71536E2}" srcOrd="0" destOrd="0" presId="urn:microsoft.com/office/officeart/2011/layout/CircleProcess"/>
    <dgm:cxn modelId="{40230A4A-E24D-4882-B511-BA51E45D4B55}" type="presParOf" srcId="{7BF24229-05A1-4370-9CBE-015302AF9794}" destId="{AD2BCC4F-1441-45F4-9372-03988174715E}" srcOrd="5" destOrd="0" presId="urn:microsoft.com/office/officeart/2011/layout/CircleProcess"/>
    <dgm:cxn modelId="{D9534199-174F-43E0-855D-427410779A44}" type="presParOf" srcId="{7BF24229-05A1-4370-9CBE-015302AF9794}" destId="{32D44B63-4F12-44D1-A695-A9B90E3D1D14}" srcOrd="6" destOrd="0" presId="urn:microsoft.com/office/officeart/2011/layout/CircleProcess"/>
    <dgm:cxn modelId="{F277DD7C-CE0C-488D-AA21-1C11CB48CDCF}" type="presParOf" srcId="{32D44B63-4F12-44D1-A695-A9B90E3D1D14}" destId="{C625CCFB-974B-4222-9C6D-A761E1E8D92B}" srcOrd="0" destOrd="0" presId="urn:microsoft.com/office/officeart/2011/layout/CircleProcess"/>
    <dgm:cxn modelId="{31E4BF09-C5CA-4723-BC2B-B9992A9F52C1}" type="presParOf" srcId="{7BF24229-05A1-4370-9CBE-015302AF9794}" destId="{10694DED-3316-4863-ABDA-AC1B6D5BC020}" srcOrd="7" destOrd="0" presId="urn:microsoft.com/office/officeart/2011/layout/CircleProcess"/>
    <dgm:cxn modelId="{9290C69E-A09E-411B-89A3-0BED3727370D}" type="presParOf" srcId="{10694DED-3316-4863-ABDA-AC1B6D5BC020}" destId="{FE3A8843-26D2-44B8-B2AF-D0D38E95CDFE}" srcOrd="0" destOrd="0" presId="urn:microsoft.com/office/officeart/2011/layout/CircleProcess"/>
    <dgm:cxn modelId="{39BE5890-E946-4482-803D-53A1D2E5EE9B}" type="presParOf" srcId="{7BF24229-05A1-4370-9CBE-015302AF9794}" destId="{88047E73-7103-4642-98F5-586E1B78E5B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3895F-EA64-49A8-A27B-02BBC72CDC0B}">
      <dsp:nvSpPr>
        <dsp:cNvPr id="0" name=""/>
        <dsp:cNvSpPr/>
      </dsp:nvSpPr>
      <dsp:spPr>
        <a:xfrm>
          <a:off x="5411037" y="1243067"/>
          <a:ext cx="2360389" cy="236082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F8B052A-B191-46DD-A596-8EE7DB673B9E}">
      <dsp:nvSpPr>
        <dsp:cNvPr id="0" name=""/>
        <dsp:cNvSpPr/>
      </dsp:nvSpPr>
      <dsp:spPr>
        <a:xfrm>
          <a:off x="5489409" y="1321775"/>
          <a:ext cx="2203645" cy="22034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Candara" panose="020E0502030303020204" pitchFamily="34" charset="0"/>
            </a:rPr>
            <a:t>Audience</a:t>
          </a:r>
        </a:p>
      </dsp:txBody>
      <dsp:txXfrm>
        <a:off x="5804435" y="1636607"/>
        <a:ext cx="1573593" cy="1573746"/>
      </dsp:txXfrm>
    </dsp:sp>
    <dsp:sp modelId="{70C979BC-FC28-4937-9E0F-68414F6A258C}">
      <dsp:nvSpPr>
        <dsp:cNvPr id="0" name=""/>
        <dsp:cNvSpPr/>
      </dsp:nvSpPr>
      <dsp:spPr>
        <a:xfrm rot="2700000">
          <a:off x="2974349" y="1245921"/>
          <a:ext cx="2354704" cy="235470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EDC181-2792-407B-BC23-CFB2C71536E2}">
      <dsp:nvSpPr>
        <dsp:cNvPr id="0" name=""/>
        <dsp:cNvSpPr/>
      </dsp:nvSpPr>
      <dsp:spPr>
        <a:xfrm>
          <a:off x="3049879" y="1321775"/>
          <a:ext cx="2203645" cy="22034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ndara" panose="020E0502030303020204" pitchFamily="34" charset="0"/>
            </a:rPr>
            <a:t>Persuasion</a:t>
          </a:r>
        </a:p>
      </dsp:txBody>
      <dsp:txXfrm>
        <a:off x="3364905" y="1636607"/>
        <a:ext cx="1573593" cy="1573746"/>
      </dsp:txXfrm>
    </dsp:sp>
    <dsp:sp modelId="{C625CCFB-974B-4222-9C6D-A761E1E8D92B}">
      <dsp:nvSpPr>
        <dsp:cNvPr id="0" name=""/>
        <dsp:cNvSpPr/>
      </dsp:nvSpPr>
      <dsp:spPr>
        <a:xfrm rot="2700000">
          <a:off x="534818" y="1245921"/>
          <a:ext cx="2354704" cy="2354704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E3A8843-26D2-44B8-B2AF-D0D38E95CDFE}">
      <dsp:nvSpPr>
        <dsp:cNvPr id="0" name=""/>
        <dsp:cNvSpPr/>
      </dsp:nvSpPr>
      <dsp:spPr>
        <a:xfrm>
          <a:off x="610348" y="1321775"/>
          <a:ext cx="2203645" cy="2203410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ndara" panose="020E0502030303020204" pitchFamily="34" charset="0"/>
            </a:rPr>
            <a:t>Information</a:t>
          </a:r>
        </a:p>
      </dsp:txBody>
      <dsp:txXfrm>
        <a:off x="925374" y="1636607"/>
        <a:ext cx="1573593" cy="1573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09-Sep-17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09-Sep-17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6.png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microsoft.com/office/2007/relationships/hdphoto" Target="../media/hdphoto4.wdp"/><Relationship Id="rId7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 [1/2]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21247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04701" y="4766608"/>
            <a:ext cx="7848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Passive Voice:</a:t>
            </a:r>
            <a:r>
              <a:rPr lang="en-US" alt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An inaccurate report about the university’s plans, presented by John, appeared in the media.”</a:t>
            </a:r>
            <a:endParaRPr lang="en-US" altLang="en-US" sz="2000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Active Voice: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John gave an inaccurate report about the university’s plans to the media.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54" name="Picture 4" descr="Image result for sad face smiley red 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0" r="-5210"/>
          <a:stretch/>
        </p:blipFill>
        <p:spPr bwMode="auto">
          <a:xfrm>
            <a:off x="7505700" y="2563394"/>
            <a:ext cx="1711903" cy="15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Image result for example imag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 [1/2]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21247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blue smile smiley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95" y="2485025"/>
            <a:ext cx="1653044" cy="165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804701" y="4766608"/>
            <a:ext cx="7848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Passive Voice: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 inaccurate report about the university’s plans, presented by John, appeared in the media.”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Active Voice: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John gave an inaccurate report about the university’s plans to the media.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58" name="Picture 6" descr="Image result for example imag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20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 [2/2]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21247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04701" y="4766608"/>
            <a:ext cx="7848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Passive Verbs:</a:t>
            </a:r>
            <a:r>
              <a:rPr lang="en-US" alt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GB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The experiment was conducted so that the relationship between the two theories could be examined.”</a:t>
            </a:r>
            <a:endParaRPr lang="en-US" altLang="en-US" sz="2000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Active Verbs: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GB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experiment examined the relationship between the two theories.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”</a:t>
            </a:r>
            <a:endParaRPr lang="en-GB" altLang="en-US" sz="2000" i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54" name="Picture 4" descr="Image result for sad face smiley red 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0" r="-5210"/>
          <a:stretch/>
        </p:blipFill>
        <p:spPr bwMode="auto">
          <a:xfrm>
            <a:off x="7505700" y="2563394"/>
            <a:ext cx="1711903" cy="15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Image result for example imag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6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 [2/2]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21247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blue smile smiley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95" y="2485025"/>
            <a:ext cx="1653044" cy="165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804701" y="4766608"/>
            <a:ext cx="7848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Passive Verbs: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GB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experiment was conducted so that the relationship between the two theories could be examined.”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Active Verbs: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GB" altLang="en-US" sz="2000" i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The experiment examined the relationship between the two theories.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”</a:t>
            </a:r>
            <a:endParaRPr lang="en-GB" altLang="en-US" sz="2000" i="1" dirty="0">
              <a:solidFill>
                <a:srgbClr val="0070C0"/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58" name="Picture 6" descr="Image result for example imag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3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26581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04701" y="4766608"/>
            <a:ext cx="7848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Don’t Write:</a:t>
            </a:r>
            <a:r>
              <a:rPr lang="en-US" alt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In my opinion, you can easily forget how different life was 50 years ago.”</a:t>
            </a:r>
            <a:endParaRPr lang="en-US" altLang="en-US" sz="2000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Write: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is easy to forget how difficult life was 50 years ago.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”</a:t>
            </a:r>
            <a:endParaRPr lang="en-US" altLang="en-US" sz="2000" i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54" name="Picture 4" descr="Image result for sad face smiley red 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0" r="-5210"/>
          <a:stretch/>
        </p:blipFill>
        <p:spPr bwMode="auto">
          <a:xfrm>
            <a:off x="7505700" y="2563394"/>
            <a:ext cx="1711903" cy="15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Image result for example imag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55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4" descr="Image result for blue smile smiley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95" y="2485025"/>
            <a:ext cx="1653044" cy="165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/>
          <p:cNvSpPr txBox="1"/>
          <p:nvPr/>
        </p:nvSpPr>
        <p:spPr>
          <a:xfrm>
            <a:off x="804701" y="4766608"/>
            <a:ext cx="7848601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Don’t Write: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my opinion, you can easily forget how different life was 50 years ago.”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Write: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It is easy to forget how difficult life was 50 years ago.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”</a:t>
            </a:r>
            <a:endParaRPr lang="en-US" altLang="en-US" sz="2000" i="1" dirty="0">
              <a:solidFill>
                <a:srgbClr val="0070C0"/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58" name="Picture 6" descr="Image result for example imag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pic>
        <p:nvPicPr>
          <p:cNvPr id="57" name="Picture 2" descr="Image result for orange ti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26581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31915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04701" y="4114800"/>
            <a:ext cx="7848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>
                <a:latin typeface="Candara" pitchFamily="34" charset="0"/>
                <a:cs typeface="Arial" pitchFamily="34" charset="0"/>
              </a:rPr>
              <a:t>To combine thoughts between sentences for making the flow smoother and the switching of idea less abrupt.</a:t>
            </a:r>
          </a:p>
        </p:txBody>
      </p:sp>
      <p:pic>
        <p:nvPicPr>
          <p:cNvPr id="9220" name="Picture 4" descr="Image result for arrow mark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4114800"/>
            <a:ext cx="882564" cy="8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1821657" y="4945175"/>
            <a:ext cx="2791633" cy="17604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0" dirty="0">
                <a:latin typeface="Candara" panose="020E0502030303020204" pitchFamily="34" charset="0"/>
              </a:rPr>
              <a:t>However</a:t>
            </a:r>
          </a:p>
          <a:p>
            <a:r>
              <a:rPr lang="en-US" altLang="en-US" sz="2400" b="0" dirty="0">
                <a:latin typeface="Candara" panose="020E0502030303020204" pitchFamily="34" charset="0"/>
              </a:rPr>
              <a:t>Therefore</a:t>
            </a:r>
          </a:p>
          <a:p>
            <a:r>
              <a:rPr lang="en-US" altLang="en-US" sz="2400" b="0" dirty="0">
                <a:latin typeface="Candara" panose="020E0502030303020204" pitchFamily="34" charset="0"/>
              </a:rPr>
              <a:t>Although</a:t>
            </a:r>
          </a:p>
          <a:p>
            <a:r>
              <a:rPr lang="en-US" altLang="en-US" sz="2400" b="0" dirty="0">
                <a:latin typeface="Candara" panose="020E0502030303020204" pitchFamily="34" charset="0"/>
              </a:rPr>
              <a:t>Furthermore</a:t>
            </a:r>
            <a:endParaRPr lang="en-US" altLang="en-US" sz="1800" b="0" dirty="0">
              <a:latin typeface="Candara" panose="020E0502030303020204" pitchFamily="34" charset="0"/>
            </a:endParaRPr>
          </a:p>
        </p:txBody>
      </p:sp>
      <p:sp>
        <p:nvSpPr>
          <p:cNvPr id="59" name="Rectangle 19"/>
          <p:cNvSpPr>
            <a:spLocks noChangeArrowheads="1"/>
          </p:cNvSpPr>
          <p:nvPr/>
        </p:nvSpPr>
        <p:spPr bwMode="auto">
          <a:xfrm>
            <a:off x="4856847" y="4945175"/>
            <a:ext cx="2791633" cy="17604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Candara" panose="020E0502030303020204" pitchFamily="34" charset="0"/>
              </a:rPr>
              <a:t>Nevertheless</a:t>
            </a:r>
          </a:p>
          <a:p>
            <a:r>
              <a:rPr lang="en-US" altLang="en-US" sz="2400" dirty="0">
                <a:latin typeface="Candara" panose="020E0502030303020204" pitchFamily="34" charset="0"/>
              </a:rPr>
              <a:t>Likewise</a:t>
            </a:r>
          </a:p>
          <a:p>
            <a:r>
              <a:rPr lang="en-US" altLang="en-US" sz="2400" dirty="0">
                <a:latin typeface="Candara" panose="020E0502030303020204" pitchFamily="34" charset="0"/>
              </a:rPr>
              <a:t>Alternatively</a:t>
            </a:r>
          </a:p>
          <a:p>
            <a:r>
              <a:rPr lang="en-US" altLang="en-US" sz="2400" dirty="0">
                <a:latin typeface="Candara" panose="020E0502030303020204" pitchFamily="34" charset="0"/>
              </a:rPr>
              <a:t>Consequently</a:t>
            </a:r>
            <a:endParaRPr lang="en-US" altLang="en-US" sz="1800" b="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3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31915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example imag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04701" y="4766608"/>
            <a:ext cx="7848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Wrong:</a:t>
            </a:r>
            <a:r>
              <a:rPr lang="en-US" alt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Student should be on time and they should be prepared as well.”</a:t>
            </a:r>
            <a:endParaRPr lang="en-US" altLang="en-US" sz="2000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Correct: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Students should be on time. Furthermore, they must be prepared. ”</a:t>
            </a:r>
            <a:endParaRPr lang="en-US" altLang="en-US" sz="2000" i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56" name="Picture 4" descr="Image result for sad face smiley red 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0" r="-5210"/>
          <a:stretch/>
        </p:blipFill>
        <p:spPr bwMode="auto">
          <a:xfrm>
            <a:off x="7505700" y="2563394"/>
            <a:ext cx="1711903" cy="15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31915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example imag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04701" y="4766608"/>
            <a:ext cx="7848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Wrong: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Student should be on time and they should be prepared as well.”</a:t>
            </a:r>
            <a:endParaRPr lang="en-US" alt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Correct: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sz="2000" i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Students should be on time. Furthermore, they must be prepared. ”</a:t>
            </a:r>
            <a:endParaRPr lang="en-US" altLang="en-US" sz="2000" i="1" dirty="0">
              <a:solidFill>
                <a:srgbClr val="0070C0"/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59" name="Picture 4" descr="Image result for blue smile smiley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95" y="2485025"/>
            <a:ext cx="1653044" cy="165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6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2443"/>
          <a:stretch/>
        </p:blipFill>
        <p:spPr>
          <a:xfrm>
            <a:off x="639123" y="1564235"/>
            <a:ext cx="5708234" cy="5157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703" y="76200"/>
            <a:ext cx="6652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altLang="en-US" sz="28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Sample: This </a:t>
            </a:r>
            <a:r>
              <a:rPr lang="en-GB" altLang="en-US" sz="28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flawed</a:t>
            </a:r>
            <a:r>
              <a:rPr lang="en-GB" altLang="en-US" sz="28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 memo, written by a manager to a newly hired employee, highlights the importance of clarity…</a:t>
            </a:r>
            <a:endParaRPr lang="en-US" sz="2800" b="1" dirty="0">
              <a:solidFill>
                <a:schemeClr val="tx2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21206216">
            <a:off x="6361664" y="4900510"/>
            <a:ext cx="2195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Writing that Works: A Teacher's Guide to Technical Writing by Steven M. Gerson, page 11.</a:t>
            </a:r>
            <a:endParaRPr lang="en-US" sz="1400" dirty="0">
              <a:latin typeface="Candara" pitchFamily="34" charset="0"/>
              <a:cs typeface="Arial" pitchFamily="34" charset="0"/>
            </a:endParaRPr>
          </a:p>
        </p:txBody>
      </p:sp>
      <p:pic>
        <p:nvPicPr>
          <p:cNvPr id="61" name="Picture 6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98886" flipH="1">
            <a:off x="6264203" y="4775991"/>
            <a:ext cx="2411354" cy="134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68057" y="6192645"/>
            <a:ext cx="12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ndara" panose="020E0502030303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5054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Discussions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Introduction to Technical Writing (Communication)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Origin of Technical Writing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Purpose of Technical Writing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Examples of Different types of Technical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291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Check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Who </a:t>
            </a:r>
            <a:r>
              <a:rPr lang="en-GB" sz="1600" dirty="0">
                <a:latin typeface="Candara" panose="020E0502030303020204" pitchFamily="34" charset="0"/>
                <a:cs typeface="Arial" charset="0"/>
              </a:rPr>
              <a:t>is the audience? Who will know what? Will the audience know a great deal (High Tech)? Will the audience know a little about the topic (Low Tech)?  Will the audience know nothing about the topic (Lay)?</a:t>
            </a:r>
            <a:endParaRPr lang="en-GB" sz="2000" dirty="0">
              <a:latin typeface="Candara" panose="020E0502030303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What </a:t>
            </a:r>
            <a:r>
              <a:rPr lang="en-GB" sz="1600" dirty="0">
                <a:latin typeface="Candara" panose="020E0502030303020204" pitchFamily="34" charset="0"/>
                <a:cs typeface="Arial" charset="0"/>
              </a:rPr>
              <a:t>do you plan to do? What do you want the audience to do?  What do you want to know?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When </a:t>
            </a:r>
            <a:r>
              <a:rPr lang="en-GB" sz="1600" dirty="0">
                <a:latin typeface="Candara" panose="020E0502030303020204" pitchFamily="34" charset="0"/>
                <a:cs typeface="Arial" charset="0"/>
              </a:rPr>
              <a:t>should the job be completed? What’s the turnaround time?  What’s the timetable? What’s the desired schedule? When do you need an answer?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Where </a:t>
            </a:r>
            <a:r>
              <a:rPr lang="en-GB" sz="1600" dirty="0">
                <a:latin typeface="Candara" panose="020E0502030303020204" pitchFamily="34" charset="0"/>
                <a:cs typeface="Arial" charset="0"/>
              </a:rPr>
              <a:t>will the work take place?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Why </a:t>
            </a:r>
            <a:r>
              <a:rPr lang="en-GB" sz="1600" dirty="0">
                <a:latin typeface="Candara" panose="020E0502030303020204" pitchFamily="34" charset="0"/>
                <a:cs typeface="Arial" charset="0"/>
              </a:rPr>
              <a:t>is the task being undertaken (the rationale, motivation, goal)? Why is the desired date important?</a:t>
            </a:r>
            <a:endParaRPr lang="en-GB" sz="1600" b="1" dirty="0">
              <a:latin typeface="Candara" panose="020E0502030303020204" pitchFamily="34" charset="0"/>
              <a:cs typeface="Arial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GB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How</a:t>
            </a:r>
            <a:r>
              <a:rPr lang="en-GB" sz="2000" dirty="0">
                <a:latin typeface="Candara" panose="020E0502030303020204" pitchFamily="34" charset="0"/>
              </a:rPr>
              <a:t> </a:t>
            </a:r>
            <a:r>
              <a:rPr lang="en-GB" sz="1600" dirty="0">
                <a:latin typeface="Candara" panose="020E0502030303020204" pitchFamily="34" charset="0"/>
                <a:cs typeface="Arial" charset="0"/>
              </a:rPr>
              <a:t>should the task be performed? What’s the preferred procedure?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Image result for check list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024" y="126824"/>
            <a:ext cx="1244776" cy="124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112880"/>
      </p:ext>
    </p:extLst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99" y="2868222"/>
            <a:ext cx="4663958" cy="3813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Stop and Think!!!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Candara" panose="020E0502030303020204" pitchFamily="34" charset="0"/>
              </a:rPr>
              <a:t>Using the checklist as pre-writing tool, revise the previous memo to achieve improved clarity.</a:t>
            </a:r>
            <a:endParaRPr lang="en-GB" sz="2400" dirty="0">
              <a:latin typeface="Candara" panose="020E0502030303020204" pitchFamily="34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Image result for think png image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32" y="101602"/>
            <a:ext cx="1431189" cy="144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073955"/>
      </p:ext>
    </p:extLst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2565" y="304802"/>
            <a:ext cx="642539" cy="4724398"/>
            <a:chOff x="3853259" y="-1604484"/>
            <a:chExt cx="642539" cy="6051549"/>
          </a:xfrm>
        </p:grpSpPr>
        <p:grpSp>
          <p:nvGrpSpPr>
            <p:cNvPr id="40" name="Group 39"/>
            <p:cNvGrpSpPr/>
            <p:nvPr/>
          </p:nvGrpSpPr>
          <p:grpSpPr>
            <a:xfrm rot="16200000" flipV="1">
              <a:off x="857213" y="1405300"/>
              <a:ext cx="6037811" cy="45720"/>
              <a:chOff x="-1" y="5791196"/>
              <a:chExt cx="8084346" cy="33020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-1" y="5791196"/>
                <a:ext cx="1064262" cy="330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66800" y="5791200"/>
                <a:ext cx="997745" cy="330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057400" y="5791200"/>
                <a:ext cx="997745" cy="330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8000" y="5791200"/>
                <a:ext cx="997745" cy="3302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38600" y="5791200"/>
                <a:ext cx="997745" cy="330200"/>
              </a:xfrm>
              <a:prstGeom prst="rect">
                <a:avLst/>
              </a:prstGeom>
              <a:solidFill>
                <a:srgbClr val="235F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5029200" y="5791200"/>
                <a:ext cx="1122463" cy="330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096000" y="5791200"/>
                <a:ext cx="997745" cy="3302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086600" y="5791200"/>
                <a:ext cx="997745" cy="330200"/>
              </a:xfrm>
              <a:prstGeom prst="rect">
                <a:avLst/>
              </a:prstGeom>
              <a:solidFill>
                <a:srgbClr val="5440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 rot="5400000">
              <a:off x="1763270" y="543269"/>
              <a:ext cx="48802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andara" pitchFamily="34" charset="0"/>
                  <a:cs typeface="Arial" pitchFamily="34" charset="0"/>
                </a:rPr>
                <a:t>Suggested Solution</a:t>
              </a: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/>
          <a:srcRect l="792" t="1219" r="1501" b="2408"/>
          <a:stretch/>
        </p:blipFill>
        <p:spPr>
          <a:xfrm>
            <a:off x="1796486" y="240204"/>
            <a:ext cx="5251328" cy="62839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458" name="Picture 2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368" y="235341"/>
            <a:ext cx="2041958" cy="204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646714"/>
      </p:ext>
    </p:extLst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60" y="1599158"/>
            <a:ext cx="1285760" cy="16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Objectives/Traits in Technical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5773" y="1741321"/>
            <a:ext cx="6251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How to enhance the probability of comprehension for the audience?</a:t>
            </a:r>
          </a:p>
          <a:p>
            <a:pPr algn="ctr">
              <a:lnSpc>
                <a:spcPct val="150000"/>
              </a:lnSpc>
            </a:pPr>
            <a:endParaRPr lang="en-US" sz="2800" b="1" i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lue arrow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0" y="2110940"/>
            <a:ext cx="1494045" cy="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57219" y="3022223"/>
            <a:ext cx="7848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Accessible Document Design (necessary info)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Audience Recognition (specified)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Accuracy (grammar)</a:t>
            </a:r>
          </a:p>
        </p:txBody>
      </p:sp>
      <p:pic>
        <p:nvPicPr>
          <p:cNvPr id="2050" name="Picture 2" descr="Image result for zooming  mirro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8778">
            <a:off x="1010512" y="2484859"/>
            <a:ext cx="2768358" cy="276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1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60" y="1599158"/>
            <a:ext cx="1285760" cy="16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Objectives/Traits in Technical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5773" y="1741321"/>
            <a:ext cx="6251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How to enhance the probability of comprehension for the audience?</a:t>
            </a:r>
          </a:p>
          <a:p>
            <a:pPr algn="ctr">
              <a:lnSpc>
                <a:spcPct val="150000"/>
              </a:lnSpc>
            </a:pPr>
            <a:endParaRPr lang="en-US" sz="2800" b="1" i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lue arrow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0" y="2110940"/>
            <a:ext cx="1494045" cy="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57219" y="3022223"/>
            <a:ext cx="7848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Clarity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Accessible Document Design (necessary info)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Audience Recognition (specified)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Accuracy (grammar)</a:t>
            </a:r>
          </a:p>
        </p:txBody>
      </p:sp>
      <p:pic>
        <p:nvPicPr>
          <p:cNvPr id="2050" name="Picture 2" descr="Image result for zooming  mirro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8778">
            <a:off x="1061219" y="2878095"/>
            <a:ext cx="3209602" cy="32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24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Write positively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Paragraph often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Use reasonable sentence length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Delete meaningless words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Delete doubled words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Delete redundant categories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Reduce phrases to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0" y="209317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262374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4" y="320040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3757296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4" y="428787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9" y="4841307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4640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Write positively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It usually takes more words to convey the same idea in a negative form than in a positive form.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Paragraph often</a:t>
            </a:r>
          </a:p>
          <a:p>
            <a:pPr marL="800100" lvl="1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Paragraph often to break up complex text.</a:t>
            </a:r>
          </a:p>
          <a:p>
            <a:pPr marL="800100" lvl="1" indent="-34290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 good thumb rule is </a:t>
            </a: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60-100 words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 for an average paragraph.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299228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257" y="4553703"/>
            <a:ext cx="2911567" cy="230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4" name="Picture 8" descr="Related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66" y="4234265"/>
            <a:ext cx="2708867" cy="276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85192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reasonable sentence length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Keep sentences short so that readers don’t have to remember too much information to understand the sentence.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Most sentences average </a:t>
            </a: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20 words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If a sentence is exceeding </a:t>
            </a: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40 words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, try to find a way to break it up into smaller sentences.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428676"/>
      </p:ext>
    </p:extLst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reasonable sentence length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Image result for example imag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26381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4701" y="3090208"/>
            <a:ext cx="7848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Wrong:</a:t>
            </a:r>
            <a:r>
              <a:rPr lang="en-US" alt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In order to successfully accomplish their job functions, the team has been needing more work space for sometime now.”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Correct: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team needs more work space to do its jobs.”</a:t>
            </a:r>
          </a:p>
        </p:txBody>
      </p:sp>
      <p:pic>
        <p:nvPicPr>
          <p:cNvPr id="61" name="Picture 4" descr="Image result for sad face smiley red 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0" r="-5210"/>
          <a:stretch/>
        </p:blipFill>
        <p:spPr bwMode="auto">
          <a:xfrm>
            <a:off x="7318395" y="1598386"/>
            <a:ext cx="1711903" cy="15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24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reasonable sentence length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Image result for example imag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26381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04701" y="3090208"/>
            <a:ext cx="7848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Wrong: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order to successfully accomplish their job functions, the team has been needing more work space for sometime now.”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Correct: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The team needs more work space to do its jobs.”</a:t>
            </a:r>
          </a:p>
        </p:txBody>
      </p:sp>
      <p:pic>
        <p:nvPicPr>
          <p:cNvPr id="54" name="Picture 4" descr="Image result for blue smile smiley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67" y="1506325"/>
            <a:ext cx="1653044" cy="165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08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640" y="1447800"/>
            <a:ext cx="1285760" cy="16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Objectives/Traits in Technical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Why are you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3" name="Diagram 52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989626966"/>
              </p:ext>
            </p:extLst>
          </p:nvPr>
        </p:nvGraphicFramePr>
        <p:xfrm>
          <a:off x="639629" y="2240052"/>
          <a:ext cx="7818571" cy="484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4" name="Oval 53"/>
          <p:cNvSpPr/>
          <p:nvPr/>
        </p:nvSpPr>
        <p:spPr>
          <a:xfrm>
            <a:off x="1203758" y="3518651"/>
            <a:ext cx="2243757" cy="2298943"/>
          </a:xfrm>
          <a:prstGeom prst="ellipse">
            <a:avLst/>
          </a:prstGeom>
          <a:noFill/>
          <a:ln w="76200">
            <a:solidFill>
              <a:srgbClr val="D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623643" y="3518651"/>
            <a:ext cx="2243757" cy="22989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065753" y="3518651"/>
            <a:ext cx="2296229" cy="22989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lue arrow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27" y="1869758"/>
            <a:ext cx="1494045" cy="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blue arrow 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/>
          <a:stretch/>
        </p:blipFill>
        <p:spPr bwMode="auto">
          <a:xfrm rot="5400000">
            <a:off x="1904570" y="6023654"/>
            <a:ext cx="833399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Image result for blue arrow 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/>
          <a:stretch/>
        </p:blipFill>
        <p:spPr bwMode="auto">
          <a:xfrm rot="5400000">
            <a:off x="4328821" y="6023653"/>
            <a:ext cx="833399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Image result for blue arrow 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08"/>
          <a:stretch/>
        </p:blipFill>
        <p:spPr bwMode="auto">
          <a:xfrm rot="5400000">
            <a:off x="6794662" y="6023653"/>
            <a:ext cx="833399" cy="52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8639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Graphic spid="53" grpId="0">
        <p:bldAsOne/>
      </p:bldGraphic>
      <p:bldP spid="54" grpId="0" animBg="1"/>
      <p:bldP spid="54" grpId="1" animBg="1"/>
      <p:bldP spid="55" grpId="0" animBg="1"/>
      <p:bldP spid="55" grpId="1" animBg="1"/>
      <p:bldP spid="5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reasonable sentence length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You can shorten sentence by avoiding</a:t>
            </a:r>
          </a:p>
          <a:p>
            <a:pPr marL="1257300" lvl="2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Redundancy</a:t>
            </a:r>
          </a:p>
          <a:p>
            <a:pPr marL="1257300" lvl="2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Prepositional phrases</a:t>
            </a:r>
          </a:p>
          <a:p>
            <a:pPr marL="1257300" lvl="2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Passive voice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Image result for burden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23" y="3973108"/>
            <a:ext cx="2161384" cy="282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Image result for red cross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36" y="4160887"/>
            <a:ext cx="2229545" cy="22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0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 descr="Image result for correct and wrong symb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5" r="15159"/>
          <a:stretch/>
        </p:blipFill>
        <p:spPr bwMode="auto">
          <a:xfrm>
            <a:off x="413796" y="3627854"/>
            <a:ext cx="927432" cy="23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698" name="Picture 2" descr="Image result for correct and wrong symbo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r="51937"/>
          <a:stretch/>
        </p:blipFill>
        <p:spPr bwMode="auto">
          <a:xfrm>
            <a:off x="7810851" y="3734826"/>
            <a:ext cx="934996" cy="235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reasonable sentence length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Avoiding redundancies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: some scenarios</a:t>
            </a:r>
            <a:endParaRPr lang="en-US" altLang="en-US" sz="2000" i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1827" y="3045018"/>
            <a:ext cx="6068425" cy="33551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5385" y="3034466"/>
            <a:ext cx="6077461" cy="336574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5384" y="3072791"/>
            <a:ext cx="6141507" cy="3283560"/>
          </a:xfrm>
          <a:prstGeom prst="rect">
            <a:avLst/>
          </a:prstGeom>
        </p:spPr>
      </p:pic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reasonable sentence length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Avoiding prepositional phrases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: some scenarios</a:t>
            </a:r>
            <a:endParaRPr lang="en-US" altLang="en-US" sz="2000" i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5385" y="3034466"/>
            <a:ext cx="6077461" cy="336574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2" descr="Image result for correct and wrong symbol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5" r="15159"/>
          <a:stretch/>
        </p:blipFill>
        <p:spPr bwMode="auto">
          <a:xfrm>
            <a:off x="413796" y="3627854"/>
            <a:ext cx="927432" cy="23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correct and wrong symbol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r="51937"/>
          <a:stretch/>
        </p:blipFill>
        <p:spPr bwMode="auto">
          <a:xfrm>
            <a:off x="7810851" y="3734826"/>
            <a:ext cx="934996" cy="235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14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98" y="3064639"/>
            <a:ext cx="6104948" cy="3336161"/>
          </a:xfrm>
          <a:prstGeom prst="rect">
            <a:avLst/>
          </a:prstGeom>
        </p:spPr>
      </p:pic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reasonable sentence length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Avoiding passive voice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: some scenarios</a:t>
            </a:r>
            <a:endParaRPr lang="en-US" altLang="en-US" sz="2000" i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5385" y="3034466"/>
            <a:ext cx="6077461" cy="336574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Image result for correct and wrong symbo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5" r="15159"/>
          <a:stretch/>
        </p:blipFill>
        <p:spPr bwMode="auto">
          <a:xfrm>
            <a:off x="413796" y="3627854"/>
            <a:ext cx="927432" cy="235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Image result for correct and wrong symbol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r="51937"/>
          <a:stretch/>
        </p:blipFill>
        <p:spPr bwMode="auto">
          <a:xfrm>
            <a:off x="7810851" y="3734826"/>
            <a:ext cx="934996" cy="235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Delete meaningless words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Avoid words that do not add any meaning to a sentence</a:t>
            </a:r>
          </a:p>
          <a:p>
            <a:pPr marL="1257300" lvl="2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Basically</a:t>
            </a:r>
          </a:p>
          <a:p>
            <a:pPr marL="1257300" lvl="2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Generally</a:t>
            </a:r>
          </a:p>
          <a:p>
            <a:pPr marL="1257300" lvl="2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Kind of</a:t>
            </a:r>
          </a:p>
          <a:p>
            <a:pPr marL="1257300" lvl="2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Actually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2" name="Picture 2" descr="Image result for delete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742" y="4376984"/>
            <a:ext cx="2364805" cy="18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36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Delete meaningless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example imag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26381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04701" y="3090208"/>
            <a:ext cx="7848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Wrong:</a:t>
            </a:r>
            <a:r>
              <a:rPr lang="en-US" alt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The picture was kind of blurry.”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Correct: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picture was blurry.”</a:t>
            </a:r>
          </a:p>
        </p:txBody>
      </p:sp>
      <p:pic>
        <p:nvPicPr>
          <p:cNvPr id="56" name="Picture 4" descr="Image result for sad face smiley red 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0" r="-5210"/>
          <a:stretch/>
        </p:blipFill>
        <p:spPr bwMode="auto">
          <a:xfrm>
            <a:off x="7318395" y="1598386"/>
            <a:ext cx="1711903" cy="15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Delete meaningless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Image result for example image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26381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804701" y="3090208"/>
            <a:ext cx="7848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Wrong: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picture was kind of blurry.”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Correct: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The picture was blurry.”</a:t>
            </a:r>
          </a:p>
        </p:txBody>
      </p:sp>
      <p:pic>
        <p:nvPicPr>
          <p:cNvPr id="57" name="Picture 4" descr="Image result for blue smile smiley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767" y="1506325"/>
            <a:ext cx="1653044" cy="165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2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Delete doubled words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Do not use word pairs that mean the same 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1301959" y="2924374"/>
            <a:ext cx="3016237" cy="247797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Goals and objectives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First and foremost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Basic and fundamental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Hopes and desires</a:t>
            </a:r>
          </a:p>
          <a:p>
            <a:pPr lvl="1">
              <a:buClrTx/>
              <a:buSzTx/>
              <a:buFontTx/>
              <a:buChar char="•"/>
            </a:pPr>
            <a:endParaRPr lang="en-US" altLang="en-US" sz="2000" dirty="0">
              <a:latin typeface="Candara" panose="020E0502030303020204" pitchFamily="34" charset="0"/>
            </a:endParaRP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endParaRPr lang="en-US" altLang="en-US" sz="2000" dirty="0">
              <a:latin typeface="Candara" panose="020E0502030303020204" pitchFamily="34" charset="0"/>
            </a:endParaRP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4329889" y="2924374"/>
            <a:ext cx="2791633" cy="20652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Each and every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Fully and completely 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One and the same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Ways and means</a:t>
            </a:r>
          </a:p>
          <a:p>
            <a:pPr lvl="1">
              <a:buClrTx/>
              <a:buSzTx/>
              <a:buNone/>
            </a:pPr>
            <a:endParaRPr lang="en-US" altLang="en-US" sz="2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88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Deleting redundant categories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1821657" y="3137315"/>
            <a:ext cx="2791633" cy="2477976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Round in shape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Large in size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Blue in color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Heavy in weight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4423513" y="3157444"/>
            <a:ext cx="2791633" cy="206522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Sour in taste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Shiny in appearance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Smooth in texture</a:t>
            </a:r>
          </a:p>
          <a:p>
            <a:pPr marL="342900" lvl="1" indent="-342900">
              <a:lnSpc>
                <a:spcPct val="150000"/>
              </a:lnSpc>
              <a:buClr>
                <a:schemeClr val="tx2"/>
              </a:buClr>
            </a:pPr>
            <a:r>
              <a:rPr lang="en-US" altLang="en-US" sz="2000" dirty="0">
                <a:latin typeface="Candara" panose="020E0502030303020204" pitchFamily="34" charset="0"/>
              </a:rPr>
              <a:t>Honest in character</a:t>
            </a:r>
          </a:p>
        </p:txBody>
      </p:sp>
      <p:pic>
        <p:nvPicPr>
          <p:cNvPr id="30724" name="Picture 4" descr="Image result for confused 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5" r="13196"/>
          <a:stretch/>
        </p:blipFill>
        <p:spPr bwMode="auto">
          <a:xfrm>
            <a:off x="6895032" y="2424074"/>
            <a:ext cx="2022746" cy="154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6" name="Picture 6" descr="Image result for confused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553" y="4426225"/>
            <a:ext cx="2079210" cy="22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117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Image result for feature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32" y="65722"/>
            <a:ext cx="3114940" cy="15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Reduce phrases to words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ndara" panose="020E0502030303020204" pitchFamily="34" charset="0"/>
              </a:rPr>
              <a:t>Many phrases can be expressed in fewer words or even in a single word.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For this reason 		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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	</a:t>
            </a:r>
            <a:r>
              <a:rPr lang="en-US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so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Due to the fact that 	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 	 	</a:t>
            </a:r>
            <a:r>
              <a:rPr lang="en-US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because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At a much greater rate than 	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 	</a:t>
            </a:r>
            <a:r>
              <a:rPr lang="en-US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faster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Despite the fact that		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  	</a:t>
            </a:r>
            <a:r>
              <a:rPr lang="en-US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although</a:t>
            </a:r>
          </a:p>
          <a:p>
            <a:pPr marL="1257300" lvl="2" indent="-34290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 great deal of		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 </a:t>
            </a:r>
            <a:r>
              <a:rPr lang="en-US" alt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	</a:t>
            </a:r>
            <a:r>
              <a:rPr lang="en-US" altLang="en-US" sz="2000" b="1" dirty="0">
                <a:solidFill>
                  <a:srgbClr val="0070C0"/>
                </a:solidFill>
                <a:latin typeface="Candara" panose="020E0502030303020204" pitchFamily="34" charset="0"/>
              </a:rPr>
              <a:t>much</a:t>
            </a: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Image result for cut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314" y="4038600"/>
            <a:ext cx="1943129" cy="194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5050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Understanding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Education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Subject Knowledge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Relationship with Audience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0" y="209317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mage result for orange tick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262374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64175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60" y="1599158"/>
            <a:ext cx="1285760" cy="16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Objectives/Traits in Technical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5773" y="1741321"/>
            <a:ext cx="6251498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How to enhance the probability of comprehension for the audience?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lue arrow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0" y="2110940"/>
            <a:ext cx="1494045" cy="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57219" y="3022223"/>
            <a:ext cx="78486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Accessible Document Design (necessary info)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Audience Recognition (specified)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Accuracy (grammar)</a:t>
            </a:r>
          </a:p>
        </p:txBody>
      </p:sp>
      <p:pic>
        <p:nvPicPr>
          <p:cNvPr id="2050" name="Picture 2" descr="Image result for zooming  mirro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8778">
            <a:off x="922028" y="2670367"/>
            <a:ext cx="3209602" cy="32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4" name="Picture 2" descr="Image result for completed 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43" y="2721527"/>
            <a:ext cx="2129247" cy="21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12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Traits in technical writing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Clarity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Conciseness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38196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60" y="1599158"/>
            <a:ext cx="1285760" cy="16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Objectives/Traits in Technical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5773" y="1741321"/>
            <a:ext cx="6251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How to enhance the probability of comprehension for the audience?</a:t>
            </a:r>
          </a:p>
          <a:p>
            <a:pPr algn="ctr">
              <a:lnSpc>
                <a:spcPct val="150000"/>
              </a:lnSpc>
            </a:pPr>
            <a:endParaRPr lang="en-US" sz="2800" b="1" i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lue arrow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0" y="2110940"/>
            <a:ext cx="1494045" cy="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57219" y="3022223"/>
            <a:ext cx="7848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Clarity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Accessible Document Design (necessary info)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Audience Recognition (specified)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Accuracy (grammar)</a:t>
            </a:r>
          </a:p>
        </p:txBody>
      </p:sp>
      <p:pic>
        <p:nvPicPr>
          <p:cNvPr id="69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2831697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0" y="3388593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3919167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45" y="4476063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4" y="5020305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14838" y="3132972"/>
            <a:ext cx="42083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12713">
              <a:buClr>
                <a:schemeClr val="tx2"/>
              </a:buClr>
              <a:defRPr/>
            </a:pPr>
            <a:r>
              <a:rPr lang="en-US" sz="1600" b="1" dirty="0">
                <a:latin typeface="Candara" panose="020E0502030303020204" pitchFamily="34" charset="0"/>
              </a:rPr>
              <a:t>Easily understood by your intended audience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820803" y="3547646"/>
            <a:ext cx="42083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12713">
              <a:buClr>
                <a:schemeClr val="tx2"/>
              </a:buClr>
              <a:defRPr/>
            </a:pPr>
            <a:r>
              <a:rPr lang="en-US" sz="1600" b="1" dirty="0">
                <a:latin typeface="Candara" panose="020E0502030303020204" pitchFamily="34" charset="0"/>
              </a:rPr>
              <a:t>Clear and crisp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250936" y="3970507"/>
            <a:ext cx="42083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12713">
              <a:buClr>
                <a:schemeClr val="tx2"/>
              </a:buClr>
              <a:defRPr/>
            </a:pPr>
            <a:r>
              <a:rPr lang="en-US" sz="1600" b="1" dirty="0">
                <a:latin typeface="Candara" panose="020E0502030303020204" pitchFamily="34" charset="0"/>
              </a:rPr>
              <a:t>All of the necessary information is present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965988" y="5149431"/>
            <a:ext cx="42083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12713">
              <a:buClr>
                <a:schemeClr val="tx2"/>
              </a:buClr>
              <a:defRPr/>
            </a:pPr>
            <a:r>
              <a:rPr lang="en-US" sz="1600" b="1" dirty="0">
                <a:latin typeface="Candara" panose="020E0502030303020204" pitchFamily="34" charset="0"/>
              </a:rPr>
              <a:t>Grammatical correct and accurate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740591" y="4495800"/>
            <a:ext cx="420835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-112713">
              <a:buClr>
                <a:schemeClr val="tx2"/>
              </a:buClr>
              <a:defRPr/>
            </a:pPr>
            <a:r>
              <a:rPr lang="en-US" sz="1600" b="1" dirty="0">
                <a:latin typeface="Candara" panose="020E0502030303020204" pitchFamily="34" charset="0"/>
              </a:rPr>
              <a:t>Audience is specified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062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18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53" grpId="0" animBg="1"/>
      <p:bldP spid="5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360" y="1599158"/>
            <a:ext cx="1285760" cy="16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0" y="735271"/>
            <a:ext cx="691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Objectives/Traits in Technical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5773" y="1741321"/>
            <a:ext cx="6251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How to enhance the probability of comprehension for the audience?</a:t>
            </a:r>
          </a:p>
          <a:p>
            <a:pPr algn="ctr">
              <a:lnSpc>
                <a:spcPct val="150000"/>
              </a:lnSpc>
            </a:pPr>
            <a:endParaRPr lang="en-US" sz="2800" b="1" i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0" y="1354970"/>
            <a:ext cx="6517026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543800" y="1524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blue arrow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20" y="2110940"/>
            <a:ext cx="1494045" cy="61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857219" y="3022223"/>
            <a:ext cx="7848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Conciseness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Accessible Document Design (necessary info)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Audience Recognition (specified)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Accuracy (grammar)</a:t>
            </a:r>
          </a:p>
        </p:txBody>
      </p:sp>
      <p:pic>
        <p:nvPicPr>
          <p:cNvPr id="2050" name="Picture 2" descr="Image result for zooming  mirror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08778">
            <a:off x="1010512" y="2484859"/>
            <a:ext cx="2768358" cy="276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9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cla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9" t="23280" r="13589" b="25709"/>
          <a:stretch/>
        </p:blipFill>
        <p:spPr bwMode="auto">
          <a:xfrm>
            <a:off x="762000" y="3809196"/>
            <a:ext cx="7683515" cy="292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0" y="209317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262374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45" y="3180640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8746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04701" y="4775537"/>
            <a:ext cx="784860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Ambiguous:</a:t>
            </a:r>
            <a:r>
              <a:rPr lang="en-US" alt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Our patients enjoy the warm days while they last.</a:t>
            </a:r>
            <a:r>
              <a:rPr lang="en-US" altLang="en-US" sz="20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Clear: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While the warm days last, our patients enjoy them.”</a:t>
            </a:r>
          </a:p>
        </p:txBody>
      </p:sp>
      <p:pic>
        <p:nvPicPr>
          <p:cNvPr id="58" name="Picture 4" descr="Image result for sad face smiley red 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0" r="-5210"/>
          <a:stretch/>
        </p:blipFill>
        <p:spPr bwMode="auto">
          <a:xfrm>
            <a:off x="7505700" y="2563394"/>
            <a:ext cx="1711903" cy="15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example imag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0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blue smile smiley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95" y="2485025"/>
            <a:ext cx="1653044" cy="165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features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520" y="152400"/>
            <a:ext cx="1301863" cy="12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7221" y="735271"/>
            <a:ext cx="44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221" y="1741321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Avoid ambiguity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Prefer the active voice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Exclude personal introduction and conclusion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  <a:latin typeface="Candara" pitchFamily="34" charset="0"/>
                <a:cs typeface="Arial" pitchFamily="34" charset="0"/>
              </a:rPr>
              <a:t>Use transition words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 descr="Image result for orange tick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0" y="1536274"/>
            <a:ext cx="565236" cy="61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804701" y="4775537"/>
            <a:ext cx="784860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Ambiguous: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“</a:t>
            </a:r>
            <a:r>
              <a:rPr lang="en-US" alt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Our patients enjoy the warm days while they last.</a:t>
            </a:r>
            <a:r>
              <a:rPr lang="en-US" alt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Clear:</a:t>
            </a:r>
            <a:r>
              <a:rPr lang="en-US" altLang="en-US" sz="20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altLang="en-US" sz="2000" i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“While the warm days last, our patients enjoy them.”</a:t>
            </a:r>
            <a:endParaRPr lang="en-US" altLang="en-US" sz="2400" i="1" dirty="0">
              <a:solidFill>
                <a:srgbClr val="0070C0"/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56" name="Picture 6" descr="Image result for example imag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" y="4314578"/>
            <a:ext cx="1763808" cy="6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5884</TotalTime>
  <Words>1450</Words>
  <Application>Microsoft Office PowerPoint</Application>
  <PresentationFormat>On-screen Show (4:3)</PresentationFormat>
  <Paragraphs>290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Candara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455</cp:revision>
  <dcterms:created xsi:type="dcterms:W3CDTF">2015-07-28T10:20:14Z</dcterms:created>
  <dcterms:modified xsi:type="dcterms:W3CDTF">2017-09-09T06:33:02Z</dcterms:modified>
</cp:coreProperties>
</file>