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6"/>
  </p:notesMasterIdLst>
  <p:sldIdLst>
    <p:sldId id="370" r:id="rId3"/>
    <p:sldId id="356" r:id="rId4"/>
    <p:sldId id="505" r:id="rId5"/>
    <p:sldId id="486" r:id="rId6"/>
    <p:sldId id="543" r:id="rId7"/>
    <p:sldId id="468" r:id="rId8"/>
    <p:sldId id="507" r:id="rId9"/>
    <p:sldId id="508" r:id="rId10"/>
    <p:sldId id="510" r:id="rId11"/>
    <p:sldId id="511" r:id="rId12"/>
    <p:sldId id="509"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395" r:id="rId4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660"/>
  </p:normalViewPr>
  <p:slideViewPr>
    <p:cSldViewPr>
      <p:cViewPr varScale="1">
        <p:scale>
          <a:sx n="101" d="100"/>
          <a:sy n="101" d="100"/>
        </p:scale>
        <p:origin x="354" y="108"/>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A75BE-BF39-4549-A85F-8365B5213689}"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US"/>
        </a:p>
      </dgm:t>
    </dgm:pt>
    <dgm:pt modelId="{7BF24229-05A1-4370-9CBE-015302AF9794}" type="pres">
      <dgm:prSet presAssocID="{9D7A75BE-BF39-4549-A85F-8365B5213689}" presName="Name0" presStyleCnt="0">
        <dgm:presLayoutVars>
          <dgm:chMax val="11"/>
          <dgm:chPref val="11"/>
          <dgm:dir/>
          <dgm:resizeHandles/>
        </dgm:presLayoutVars>
      </dgm:prSet>
      <dgm:spPr/>
    </dgm:pt>
  </dgm:ptLst>
  <dgm:cxnLst>
    <dgm:cxn modelId="{ECD9481D-08C8-42A4-B32A-2113BA490A7E}" type="presOf" srcId="{9D7A75BE-BF39-4549-A85F-8365B5213689}" destId="{7BF24229-05A1-4370-9CBE-015302AF9794}" srcOrd="0"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A75BE-BF39-4549-A85F-8365B5213689}" type="doc">
      <dgm:prSet loTypeId="urn:microsoft.com/office/officeart/2011/layout/CircleProcess" loCatId="process" qsTypeId="urn:microsoft.com/office/officeart/2005/8/quickstyle/simple3" qsCatId="simple" csTypeId="urn:microsoft.com/office/officeart/2005/8/colors/colorful1" csCatId="colorful" phldr="1"/>
      <dgm:spPr/>
      <dgm:t>
        <a:bodyPr/>
        <a:lstStyle/>
        <a:p>
          <a:endParaRPr lang="en-US"/>
        </a:p>
      </dgm:t>
    </dgm:pt>
    <dgm:pt modelId="{1C91CAB3-648C-4341-A744-A0F20A7085A8}">
      <dgm:prSet phldrT="[Text]" custT="1"/>
      <dgm:spPr/>
      <dgm:t>
        <a:bodyPr/>
        <a:lstStyle/>
        <a:p>
          <a:r>
            <a:rPr lang="en-US" sz="2800" dirty="0">
              <a:latin typeface="Candara" panose="020E0502030303020204" pitchFamily="34" charset="0"/>
            </a:rPr>
            <a:t>Involve your reader</a:t>
          </a:r>
        </a:p>
      </dgm:t>
    </dgm:pt>
    <dgm:pt modelId="{832075EE-8D2A-426E-8761-C411FC846A75}" type="parTrans" cxnId="{BB03B1E8-2A3A-4840-84B9-DE3DE06EE7D6}">
      <dgm:prSet/>
      <dgm:spPr/>
      <dgm:t>
        <a:bodyPr/>
        <a:lstStyle/>
        <a:p>
          <a:endParaRPr lang="en-US" sz="1200">
            <a:latin typeface="Candara" panose="020E0502030303020204" pitchFamily="34" charset="0"/>
          </a:endParaRPr>
        </a:p>
      </dgm:t>
    </dgm:pt>
    <dgm:pt modelId="{19960F1A-0F9F-47C1-BFA3-478523D5C471}" type="sibTrans" cxnId="{BB03B1E8-2A3A-4840-84B9-DE3DE06EE7D6}">
      <dgm:prSet/>
      <dgm:spPr/>
      <dgm:t>
        <a:bodyPr/>
        <a:lstStyle/>
        <a:p>
          <a:endParaRPr lang="en-US" sz="1200">
            <a:latin typeface="Candara" panose="020E0502030303020204" pitchFamily="34" charset="0"/>
          </a:endParaRPr>
        </a:p>
      </dgm:t>
    </dgm:pt>
    <dgm:pt modelId="{7BF24229-05A1-4370-9CBE-015302AF9794}" type="pres">
      <dgm:prSet presAssocID="{9D7A75BE-BF39-4549-A85F-8365B5213689}" presName="Name0" presStyleCnt="0">
        <dgm:presLayoutVars>
          <dgm:chMax val="11"/>
          <dgm:chPref val="11"/>
          <dgm:dir/>
          <dgm:resizeHandles/>
        </dgm:presLayoutVars>
      </dgm:prSet>
      <dgm:spPr/>
    </dgm:pt>
    <dgm:pt modelId="{32D44B63-4F12-44D1-A695-A9B90E3D1D14}" type="pres">
      <dgm:prSet presAssocID="{1C91CAB3-648C-4341-A744-A0F20A7085A8}" presName="Accent1" presStyleCnt="0"/>
      <dgm:spPr/>
    </dgm:pt>
    <dgm:pt modelId="{C625CCFB-974B-4222-9C6D-A761E1E8D92B}" type="pres">
      <dgm:prSet presAssocID="{1C91CAB3-648C-4341-A744-A0F20A7085A8}" presName="Accent" presStyleLbl="node1" presStyleIdx="0" presStyleCnt="1"/>
      <dgm:spPr/>
    </dgm:pt>
    <dgm:pt modelId="{10694DED-3316-4863-ABDA-AC1B6D5BC020}" type="pres">
      <dgm:prSet presAssocID="{1C91CAB3-648C-4341-A744-A0F20A7085A8}" presName="ParentBackground1" presStyleCnt="0"/>
      <dgm:spPr/>
    </dgm:pt>
    <dgm:pt modelId="{FE3A8843-26D2-44B8-B2AF-D0D38E95CDFE}" type="pres">
      <dgm:prSet presAssocID="{1C91CAB3-648C-4341-A744-A0F20A7085A8}" presName="ParentBackground" presStyleLbl="fgAcc1" presStyleIdx="0" presStyleCnt="1"/>
      <dgm:spPr/>
    </dgm:pt>
    <dgm:pt modelId="{88047E73-7103-4642-98F5-586E1B78E5B9}" type="pres">
      <dgm:prSet presAssocID="{1C91CAB3-648C-4341-A744-A0F20A7085A8}" presName="Parent1" presStyleLbl="revTx" presStyleIdx="0" presStyleCnt="0">
        <dgm:presLayoutVars>
          <dgm:chMax val="1"/>
          <dgm:chPref val="1"/>
          <dgm:bulletEnabled val="1"/>
        </dgm:presLayoutVars>
      </dgm:prSet>
      <dgm:spPr/>
    </dgm:pt>
  </dgm:ptLst>
  <dgm:cxnLst>
    <dgm:cxn modelId="{1F089901-2023-4299-8E6B-449A0BC72D62}" type="presOf" srcId="{1C91CAB3-648C-4341-A744-A0F20A7085A8}" destId="{FE3A8843-26D2-44B8-B2AF-D0D38E95CDFE}" srcOrd="0" destOrd="0" presId="urn:microsoft.com/office/officeart/2011/layout/CircleProcess"/>
    <dgm:cxn modelId="{ECD9481D-08C8-42A4-B32A-2113BA490A7E}" type="presOf" srcId="{9D7A75BE-BF39-4549-A85F-8365B5213689}" destId="{7BF24229-05A1-4370-9CBE-015302AF9794}" srcOrd="0" destOrd="0" presId="urn:microsoft.com/office/officeart/2011/layout/CircleProcess"/>
    <dgm:cxn modelId="{FA771C60-8D68-4052-8BE1-8F4BC25F6908}" type="presOf" srcId="{1C91CAB3-648C-4341-A744-A0F20A7085A8}" destId="{88047E73-7103-4642-98F5-586E1B78E5B9}" srcOrd="1" destOrd="0" presId="urn:microsoft.com/office/officeart/2011/layout/CircleProcess"/>
    <dgm:cxn modelId="{BB03B1E8-2A3A-4840-84B9-DE3DE06EE7D6}" srcId="{9D7A75BE-BF39-4549-A85F-8365B5213689}" destId="{1C91CAB3-648C-4341-A744-A0F20A7085A8}" srcOrd="0" destOrd="0" parTransId="{832075EE-8D2A-426E-8761-C411FC846A75}" sibTransId="{19960F1A-0F9F-47C1-BFA3-478523D5C471}"/>
    <dgm:cxn modelId="{D9534199-174F-43E0-855D-427410779A44}" type="presParOf" srcId="{7BF24229-05A1-4370-9CBE-015302AF9794}" destId="{32D44B63-4F12-44D1-A695-A9B90E3D1D14}" srcOrd="0" destOrd="0" presId="urn:microsoft.com/office/officeart/2011/layout/CircleProcess"/>
    <dgm:cxn modelId="{F277DD7C-CE0C-488D-AA21-1C11CB48CDCF}" type="presParOf" srcId="{32D44B63-4F12-44D1-A695-A9B90E3D1D14}" destId="{C625CCFB-974B-4222-9C6D-A761E1E8D92B}" srcOrd="0" destOrd="0" presId="urn:microsoft.com/office/officeart/2011/layout/CircleProcess"/>
    <dgm:cxn modelId="{31E4BF09-C5CA-4723-BC2B-B9992A9F52C1}" type="presParOf" srcId="{7BF24229-05A1-4370-9CBE-015302AF9794}" destId="{10694DED-3316-4863-ABDA-AC1B6D5BC020}" srcOrd="1" destOrd="0" presId="urn:microsoft.com/office/officeart/2011/layout/CircleProcess"/>
    <dgm:cxn modelId="{9290C69E-A09E-411B-89A3-0BED3727370D}" type="presParOf" srcId="{10694DED-3316-4863-ABDA-AC1B6D5BC020}" destId="{FE3A8843-26D2-44B8-B2AF-D0D38E95CDFE}" srcOrd="0" destOrd="0" presId="urn:microsoft.com/office/officeart/2011/layout/CircleProcess"/>
    <dgm:cxn modelId="{39BE5890-E946-4482-803D-53A1D2E5EE9B}" type="presParOf" srcId="{7BF24229-05A1-4370-9CBE-015302AF9794}" destId="{88047E73-7103-4642-98F5-586E1B78E5B9}" srcOrd="2" destOrd="0" presId="urn:microsoft.com/office/officeart/2011/layout/Circle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A75BE-BF39-4549-A85F-8365B5213689}" type="doc">
      <dgm:prSet loTypeId="urn:microsoft.com/office/officeart/2011/layout/CircleProcess" loCatId="process" qsTypeId="urn:microsoft.com/office/officeart/2005/8/quickstyle/simple3" qsCatId="simple" csTypeId="urn:microsoft.com/office/officeart/2005/8/colors/colorful5" csCatId="colorful" phldr="1"/>
      <dgm:spPr/>
      <dgm:t>
        <a:bodyPr/>
        <a:lstStyle/>
        <a:p>
          <a:endParaRPr lang="en-US"/>
        </a:p>
      </dgm:t>
    </dgm:pt>
    <dgm:pt modelId="{1C91CAB3-648C-4341-A744-A0F20A7085A8}">
      <dgm:prSet phldrT="[Text]" custT="1"/>
      <dgm:spPr/>
      <dgm:t>
        <a:bodyPr/>
        <a:lstStyle/>
        <a:p>
          <a:r>
            <a:rPr lang="en-US" sz="2800" dirty="0">
              <a:latin typeface="Candara" panose="020E0502030303020204" pitchFamily="34" charset="0"/>
            </a:rPr>
            <a:t>State benefit directly</a:t>
          </a:r>
        </a:p>
      </dgm:t>
    </dgm:pt>
    <dgm:pt modelId="{832075EE-8D2A-426E-8761-C411FC846A75}" type="parTrans" cxnId="{BB03B1E8-2A3A-4840-84B9-DE3DE06EE7D6}">
      <dgm:prSet/>
      <dgm:spPr/>
      <dgm:t>
        <a:bodyPr/>
        <a:lstStyle/>
        <a:p>
          <a:endParaRPr lang="en-US" sz="1200">
            <a:latin typeface="Candara" panose="020E0502030303020204" pitchFamily="34" charset="0"/>
          </a:endParaRPr>
        </a:p>
      </dgm:t>
    </dgm:pt>
    <dgm:pt modelId="{19960F1A-0F9F-47C1-BFA3-478523D5C471}" type="sibTrans" cxnId="{BB03B1E8-2A3A-4840-84B9-DE3DE06EE7D6}">
      <dgm:prSet/>
      <dgm:spPr/>
      <dgm:t>
        <a:bodyPr/>
        <a:lstStyle/>
        <a:p>
          <a:endParaRPr lang="en-US" sz="1200">
            <a:latin typeface="Candara" panose="020E0502030303020204" pitchFamily="34" charset="0"/>
          </a:endParaRPr>
        </a:p>
      </dgm:t>
    </dgm:pt>
    <dgm:pt modelId="{7BF24229-05A1-4370-9CBE-015302AF9794}" type="pres">
      <dgm:prSet presAssocID="{9D7A75BE-BF39-4549-A85F-8365B5213689}" presName="Name0" presStyleCnt="0">
        <dgm:presLayoutVars>
          <dgm:chMax val="11"/>
          <dgm:chPref val="11"/>
          <dgm:dir/>
          <dgm:resizeHandles/>
        </dgm:presLayoutVars>
      </dgm:prSet>
      <dgm:spPr/>
    </dgm:pt>
    <dgm:pt modelId="{32D44B63-4F12-44D1-A695-A9B90E3D1D14}" type="pres">
      <dgm:prSet presAssocID="{1C91CAB3-648C-4341-A744-A0F20A7085A8}" presName="Accent1" presStyleCnt="0"/>
      <dgm:spPr/>
    </dgm:pt>
    <dgm:pt modelId="{C625CCFB-974B-4222-9C6D-A761E1E8D92B}" type="pres">
      <dgm:prSet presAssocID="{1C91CAB3-648C-4341-A744-A0F20A7085A8}" presName="Accent" presStyleLbl="node1" presStyleIdx="0" presStyleCnt="1"/>
      <dgm:spPr/>
    </dgm:pt>
    <dgm:pt modelId="{10694DED-3316-4863-ABDA-AC1B6D5BC020}" type="pres">
      <dgm:prSet presAssocID="{1C91CAB3-648C-4341-A744-A0F20A7085A8}" presName="ParentBackground1" presStyleCnt="0"/>
      <dgm:spPr/>
    </dgm:pt>
    <dgm:pt modelId="{FE3A8843-26D2-44B8-B2AF-D0D38E95CDFE}" type="pres">
      <dgm:prSet presAssocID="{1C91CAB3-648C-4341-A744-A0F20A7085A8}" presName="ParentBackground" presStyleLbl="fgAcc1" presStyleIdx="0" presStyleCnt="1"/>
      <dgm:spPr/>
    </dgm:pt>
    <dgm:pt modelId="{88047E73-7103-4642-98F5-586E1B78E5B9}" type="pres">
      <dgm:prSet presAssocID="{1C91CAB3-648C-4341-A744-A0F20A7085A8}" presName="Parent1" presStyleLbl="revTx" presStyleIdx="0" presStyleCnt="0">
        <dgm:presLayoutVars>
          <dgm:chMax val="1"/>
          <dgm:chPref val="1"/>
          <dgm:bulletEnabled val="1"/>
        </dgm:presLayoutVars>
      </dgm:prSet>
      <dgm:spPr/>
    </dgm:pt>
  </dgm:ptLst>
  <dgm:cxnLst>
    <dgm:cxn modelId="{1F089901-2023-4299-8E6B-449A0BC72D62}" type="presOf" srcId="{1C91CAB3-648C-4341-A744-A0F20A7085A8}" destId="{FE3A8843-26D2-44B8-B2AF-D0D38E95CDFE}" srcOrd="0" destOrd="0" presId="urn:microsoft.com/office/officeart/2011/layout/CircleProcess"/>
    <dgm:cxn modelId="{ECD9481D-08C8-42A4-B32A-2113BA490A7E}" type="presOf" srcId="{9D7A75BE-BF39-4549-A85F-8365B5213689}" destId="{7BF24229-05A1-4370-9CBE-015302AF9794}" srcOrd="0" destOrd="0" presId="urn:microsoft.com/office/officeart/2011/layout/CircleProcess"/>
    <dgm:cxn modelId="{FA771C60-8D68-4052-8BE1-8F4BC25F6908}" type="presOf" srcId="{1C91CAB3-648C-4341-A744-A0F20A7085A8}" destId="{88047E73-7103-4642-98F5-586E1B78E5B9}" srcOrd="1" destOrd="0" presId="urn:microsoft.com/office/officeart/2011/layout/CircleProcess"/>
    <dgm:cxn modelId="{BB03B1E8-2A3A-4840-84B9-DE3DE06EE7D6}" srcId="{9D7A75BE-BF39-4549-A85F-8365B5213689}" destId="{1C91CAB3-648C-4341-A744-A0F20A7085A8}" srcOrd="0" destOrd="0" parTransId="{832075EE-8D2A-426E-8761-C411FC846A75}" sibTransId="{19960F1A-0F9F-47C1-BFA3-478523D5C471}"/>
    <dgm:cxn modelId="{D9534199-174F-43E0-855D-427410779A44}" type="presParOf" srcId="{7BF24229-05A1-4370-9CBE-015302AF9794}" destId="{32D44B63-4F12-44D1-A695-A9B90E3D1D14}" srcOrd="0" destOrd="0" presId="urn:microsoft.com/office/officeart/2011/layout/CircleProcess"/>
    <dgm:cxn modelId="{F277DD7C-CE0C-488D-AA21-1C11CB48CDCF}" type="presParOf" srcId="{32D44B63-4F12-44D1-A695-A9B90E3D1D14}" destId="{C625CCFB-974B-4222-9C6D-A761E1E8D92B}" srcOrd="0" destOrd="0" presId="urn:microsoft.com/office/officeart/2011/layout/CircleProcess"/>
    <dgm:cxn modelId="{31E4BF09-C5CA-4723-BC2B-B9992A9F52C1}" type="presParOf" srcId="{7BF24229-05A1-4370-9CBE-015302AF9794}" destId="{10694DED-3316-4863-ABDA-AC1B6D5BC020}" srcOrd="1" destOrd="0" presId="urn:microsoft.com/office/officeart/2011/layout/CircleProcess"/>
    <dgm:cxn modelId="{9290C69E-A09E-411B-89A3-0BED3727370D}" type="presParOf" srcId="{10694DED-3316-4863-ABDA-AC1B6D5BC020}" destId="{FE3A8843-26D2-44B8-B2AF-D0D38E95CDFE}" srcOrd="0" destOrd="0" presId="urn:microsoft.com/office/officeart/2011/layout/CircleProcess"/>
    <dgm:cxn modelId="{39BE5890-E946-4482-803D-53A1D2E5EE9B}" type="presParOf" srcId="{7BF24229-05A1-4370-9CBE-015302AF9794}" destId="{88047E73-7103-4642-98F5-586E1B78E5B9}" srcOrd="2" destOrd="0" presId="urn:microsoft.com/office/officeart/2011/layout/CircleProcess"/>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5CCFB-974B-4222-9C6D-A761E1E8D92B}">
      <dsp:nvSpPr>
        <dsp:cNvPr id="0" name=""/>
        <dsp:cNvSpPr/>
      </dsp:nvSpPr>
      <dsp:spPr>
        <a:xfrm>
          <a:off x="963496" y="533077"/>
          <a:ext cx="1881467" cy="1881467"/>
        </a:xfrm>
        <a:prstGeom prst="ellipse">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E3A8843-26D2-44B8-B2AF-D0D38E95CDFE}">
      <dsp:nvSpPr>
        <dsp:cNvPr id="0" name=""/>
        <dsp:cNvSpPr/>
      </dsp:nvSpPr>
      <dsp:spPr>
        <a:xfrm>
          <a:off x="1026148" y="595861"/>
          <a:ext cx="1755973" cy="1755899"/>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Involve your reader</a:t>
          </a:r>
        </a:p>
      </dsp:txBody>
      <dsp:txXfrm>
        <a:off x="1277136" y="846704"/>
        <a:ext cx="1254374" cy="1254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5CCFB-974B-4222-9C6D-A761E1E8D92B}">
      <dsp:nvSpPr>
        <dsp:cNvPr id="0" name=""/>
        <dsp:cNvSpPr/>
      </dsp:nvSpPr>
      <dsp:spPr>
        <a:xfrm>
          <a:off x="963496" y="533077"/>
          <a:ext cx="1881467" cy="1881467"/>
        </a:xfrm>
        <a:prstGeom prst="ellipse">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E3A8843-26D2-44B8-B2AF-D0D38E95CDFE}">
      <dsp:nvSpPr>
        <dsp:cNvPr id="0" name=""/>
        <dsp:cNvSpPr/>
      </dsp:nvSpPr>
      <dsp:spPr>
        <a:xfrm>
          <a:off x="1026148" y="595861"/>
          <a:ext cx="1755973" cy="1755899"/>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State benefit directly</a:t>
          </a:r>
        </a:p>
      </dsp:txBody>
      <dsp:txXfrm>
        <a:off x="1277136" y="846704"/>
        <a:ext cx="1254374" cy="125421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9/13/2017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9/13/2017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9/13/2017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9/13/2017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9/13/2017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9/13/2017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9/13/2017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3.xml"/><Relationship Id="rId3" Type="http://schemas.microsoft.com/office/2007/relationships/hdphoto" Target="../media/hdphoto1.wdp"/><Relationship Id="rId7" Type="http://schemas.openxmlformats.org/officeDocument/2006/relationships/diagramLayout" Target="../diagrams/layout2.xml"/><Relationship Id="rId12" Type="http://schemas.openxmlformats.org/officeDocument/2006/relationships/diagramLayout" Target="../diagrams/layout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diagramData" Target="../diagrams/data3.xml"/><Relationship Id="rId5" Type="http://schemas.openxmlformats.org/officeDocument/2006/relationships/image" Target="../media/image10.png"/><Relationship Id="rId15" Type="http://schemas.microsoft.com/office/2007/relationships/diagramDrawing" Target="../diagrams/drawing3.xml"/><Relationship Id="rId10" Type="http://schemas.microsoft.com/office/2007/relationships/diagramDrawing" Target="../diagrams/drawing2.xml"/><Relationship Id="rId4" Type="http://schemas.openxmlformats.org/officeDocument/2006/relationships/image" Target="../media/image18.png"/><Relationship Id="rId9" Type="http://schemas.openxmlformats.org/officeDocument/2006/relationships/diagramColors" Target="../diagrams/colors2.xml"/><Relationship Id="rId14"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4.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4.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0.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0.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10.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4.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0.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1.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12"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5.png"/><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09</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64" name="Group 63"/>
          <p:cNvGrpSpPr/>
          <p:nvPr/>
        </p:nvGrpSpPr>
        <p:grpSpPr>
          <a:xfrm rot="10800000">
            <a:off x="0" y="1"/>
            <a:ext cx="9144000" cy="101600"/>
            <a:chOff x="0" y="5791200"/>
            <a:chExt cx="8084345" cy="330200"/>
          </a:xfrm>
        </p:grpSpPr>
        <p:sp>
          <p:nvSpPr>
            <p:cNvPr id="65" name="Rectangle 6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2031325"/>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a:p>
            <a:pPr algn="ctr">
              <a:lnSpc>
                <a:spcPct val="150000"/>
              </a:lnSpc>
            </a:pPr>
            <a:endParaRPr lang="en-US" sz="2800" b="1" i="1" dirty="0">
              <a:solidFill>
                <a:srgbClr val="FF0000"/>
              </a:solidFill>
              <a:latin typeface="Candara" pitchFamily="34" charset="0"/>
              <a:cs typeface="Arial" pitchFamily="34" charset="0"/>
            </a:endParaRP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304698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Accuracy (grammar)</a:t>
            </a:r>
          </a:p>
        </p:txBody>
      </p:sp>
      <p:pic>
        <p:nvPicPr>
          <p:cNvPr id="2050" name="Picture 2" descr="Image result for zooming  mirro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308778">
            <a:off x="786970" y="3801803"/>
            <a:ext cx="3256481" cy="325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3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857221" y="1741321"/>
            <a:ext cx="7848601" cy="175432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Objectives</a:t>
            </a:r>
          </a:p>
          <a:p>
            <a:pPr marL="800100" lvl="1"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To inform</a:t>
            </a:r>
          </a:p>
          <a:p>
            <a:pPr marL="800100" lvl="1"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To generate</a:t>
            </a:r>
          </a:p>
        </p:txBody>
      </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2318472"/>
            <a:ext cx="1056600" cy="60002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Image result for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2862369"/>
            <a:ext cx="1056600" cy="60002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17"/>
          <p:cNvSpPr>
            <a:spLocks noChangeArrowheads="1"/>
          </p:cNvSpPr>
          <p:nvPr/>
        </p:nvSpPr>
        <p:spPr bwMode="auto">
          <a:xfrm>
            <a:off x="1597053" y="4298539"/>
            <a:ext cx="6511059" cy="675503"/>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2"/>
                </a:solidFill>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sz="2800" b="1" dirty="0">
                <a:solidFill>
                  <a:schemeClr val="tx1"/>
                </a:solidFill>
                <a:latin typeface="Candara" panose="020E0502030303020204" pitchFamily="34" charset="0"/>
              </a:rPr>
              <a:t>Clearest document for audience</a:t>
            </a:r>
          </a:p>
        </p:txBody>
      </p:sp>
      <p:cxnSp>
        <p:nvCxnSpPr>
          <p:cNvPr id="6" name="Connector: Curved 5"/>
          <p:cNvCxnSpPr/>
          <p:nvPr/>
        </p:nvCxnSpPr>
        <p:spPr>
          <a:xfrm>
            <a:off x="3072217" y="2590800"/>
            <a:ext cx="1880783" cy="170773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9" name="Connector: Curved 58"/>
          <p:cNvCxnSpPr/>
          <p:nvPr/>
        </p:nvCxnSpPr>
        <p:spPr>
          <a:xfrm>
            <a:off x="3352800" y="3202074"/>
            <a:ext cx="1194983" cy="1096465"/>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884433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500"/>
                                        <p:tgtEl>
                                          <p:spTgt spid="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xEl>
                                              <p:pRg st="1" end="1"/>
                                            </p:txEl>
                                          </p:spTgt>
                                        </p:tgtEl>
                                        <p:attrNameLst>
                                          <p:attrName>style.visibility</p:attrName>
                                        </p:attrNameLst>
                                      </p:cBhvr>
                                      <p:to>
                                        <p:strVal val="visible"/>
                                      </p:to>
                                    </p:set>
                                    <p:animEffect transition="in" filter="fade">
                                      <p:cBhvr>
                                        <p:cTn id="15" dur="500"/>
                                        <p:tgtEl>
                                          <p:spTgt spid="55">
                                            <p:txEl>
                                              <p:pRg st="1" end="1"/>
                                            </p:txEl>
                                          </p:spTgt>
                                        </p:tgtEl>
                                      </p:cBhvr>
                                    </p:animEffect>
                                  </p:childTnLst>
                                </p:cTn>
                              </p:par>
                              <p:par>
                                <p:cTn id="16" presetID="2" presetClass="entr" presetSubtype="8" fill="hold" nodeType="withEffect">
                                  <p:stCondLst>
                                    <p:cond delay="0"/>
                                  </p:stCondLst>
                                  <p:childTnLst>
                                    <p:set>
                                      <p:cBhvr>
                                        <p:cTn id="17" dur="1" fill="hold">
                                          <p:stCondLst>
                                            <p:cond delay="0"/>
                                          </p:stCondLst>
                                        </p:cTn>
                                        <p:tgtEl>
                                          <p:spTgt spid="4100"/>
                                        </p:tgtEl>
                                        <p:attrNameLst>
                                          <p:attrName>style.visibility</p:attrName>
                                        </p:attrNameLst>
                                      </p:cBhvr>
                                      <p:to>
                                        <p:strVal val="visible"/>
                                      </p:to>
                                    </p:set>
                                    <p:anim calcmode="lin" valueType="num">
                                      <p:cBhvr additive="base">
                                        <p:cTn id="18" dur="500" fill="hold"/>
                                        <p:tgtEl>
                                          <p:spTgt spid="4100"/>
                                        </p:tgtEl>
                                        <p:attrNameLst>
                                          <p:attrName>ppt_x</p:attrName>
                                        </p:attrNameLst>
                                      </p:cBhvr>
                                      <p:tavLst>
                                        <p:tav tm="0">
                                          <p:val>
                                            <p:strVal val="0-#ppt_w/2"/>
                                          </p:val>
                                        </p:tav>
                                        <p:tav tm="100000">
                                          <p:val>
                                            <p:strVal val="#ppt_x"/>
                                          </p:val>
                                        </p:tav>
                                      </p:tavLst>
                                    </p:anim>
                                    <p:anim calcmode="lin" valueType="num">
                                      <p:cBhvr additive="base">
                                        <p:cTn id="19"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5">
                                            <p:txEl>
                                              <p:pRg st="2" end="2"/>
                                            </p:txEl>
                                          </p:spTgt>
                                        </p:tgtEl>
                                        <p:attrNameLst>
                                          <p:attrName>style.visibility</p:attrName>
                                        </p:attrNameLst>
                                      </p:cBhvr>
                                      <p:to>
                                        <p:strVal val="visible"/>
                                      </p:to>
                                    </p:set>
                                    <p:animEffect transition="in" filter="fade">
                                      <p:cBhvr>
                                        <p:cTn id="24" dur="500"/>
                                        <p:tgtEl>
                                          <p:spTgt spid="55">
                                            <p:txEl>
                                              <p:pRg st="2" end="2"/>
                                            </p:txEl>
                                          </p:spTgt>
                                        </p:tgtEl>
                                      </p:cBhvr>
                                    </p:animEffect>
                                  </p:childTnLst>
                                </p:cTn>
                              </p:par>
                              <p:par>
                                <p:cTn id="25" presetID="2" presetClass="entr" presetSubtype="8"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0-#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2" presetClass="exit" presetSubtype="8" fill="hold" nodeType="withEffect">
                                  <p:stCondLst>
                                    <p:cond delay="0"/>
                                  </p:stCondLst>
                                  <p:childTnLst>
                                    <p:anim calcmode="lin" valueType="num">
                                      <p:cBhvr additive="base">
                                        <p:cTn id="35" dur="500"/>
                                        <p:tgtEl>
                                          <p:spTgt spid="4100"/>
                                        </p:tgtEl>
                                        <p:attrNameLst>
                                          <p:attrName>ppt_x</p:attrName>
                                        </p:attrNameLst>
                                      </p:cBhvr>
                                      <p:tavLst>
                                        <p:tav tm="0">
                                          <p:val>
                                            <p:strVal val="ppt_x"/>
                                          </p:val>
                                        </p:tav>
                                        <p:tav tm="100000">
                                          <p:val>
                                            <p:strVal val="0-ppt_w/2"/>
                                          </p:val>
                                        </p:tav>
                                      </p:tavLst>
                                    </p:anim>
                                    <p:anim calcmode="lin" valueType="num">
                                      <p:cBhvr additive="base">
                                        <p:cTn id="36" dur="500"/>
                                        <p:tgtEl>
                                          <p:spTgt spid="4100"/>
                                        </p:tgtEl>
                                        <p:attrNameLst>
                                          <p:attrName>ppt_y</p:attrName>
                                        </p:attrNameLst>
                                      </p:cBhvr>
                                      <p:tavLst>
                                        <p:tav tm="0">
                                          <p:val>
                                            <p:strVal val="ppt_y"/>
                                          </p:val>
                                        </p:tav>
                                        <p:tav tm="100000">
                                          <p:val>
                                            <p:strVal val="ppt_y"/>
                                          </p:val>
                                        </p:tav>
                                      </p:tavLst>
                                    </p:anim>
                                    <p:set>
                                      <p:cBhvr>
                                        <p:cTn id="37" dur="1" fill="hold">
                                          <p:stCondLst>
                                            <p:cond delay="499"/>
                                          </p:stCondLst>
                                        </p:cTn>
                                        <p:tgtEl>
                                          <p:spTgt spid="4100"/>
                                        </p:tgtEl>
                                        <p:attrNameLst>
                                          <p:attrName>style.visibility</p:attrName>
                                        </p:attrNameLst>
                                      </p:cBhvr>
                                      <p:to>
                                        <p:strVal val="hidden"/>
                                      </p:to>
                                    </p:set>
                                  </p:childTnLst>
                                </p:cTn>
                              </p:par>
                              <p:par>
                                <p:cTn id="38" presetID="2" presetClass="exit" presetSubtype="8" fill="hold" nodeType="withEffect">
                                  <p:stCondLst>
                                    <p:cond delay="0"/>
                                  </p:stCondLst>
                                  <p:childTnLst>
                                    <p:anim calcmode="lin" valueType="num">
                                      <p:cBhvr additive="base">
                                        <p:cTn id="39" dur="500"/>
                                        <p:tgtEl>
                                          <p:spTgt spid="56"/>
                                        </p:tgtEl>
                                        <p:attrNameLst>
                                          <p:attrName>ppt_x</p:attrName>
                                        </p:attrNameLst>
                                      </p:cBhvr>
                                      <p:tavLst>
                                        <p:tav tm="0">
                                          <p:val>
                                            <p:strVal val="ppt_x"/>
                                          </p:val>
                                        </p:tav>
                                        <p:tav tm="100000">
                                          <p:val>
                                            <p:strVal val="0-ppt_w/2"/>
                                          </p:val>
                                        </p:tav>
                                      </p:tavLst>
                                    </p:anim>
                                    <p:anim calcmode="lin" valueType="num">
                                      <p:cBhvr additive="base">
                                        <p:cTn id="40" dur="500"/>
                                        <p:tgtEl>
                                          <p:spTgt spid="56"/>
                                        </p:tgtEl>
                                        <p:attrNameLst>
                                          <p:attrName>ppt_y</p:attrName>
                                        </p:attrNameLst>
                                      </p:cBhvr>
                                      <p:tavLst>
                                        <p:tav tm="0">
                                          <p:val>
                                            <p:strVal val="ppt_y"/>
                                          </p:val>
                                        </p:tav>
                                        <p:tav tm="100000">
                                          <p:val>
                                            <p:strVal val="ppt_y"/>
                                          </p:val>
                                        </p:tav>
                                      </p:tavLst>
                                    </p:anim>
                                    <p:set>
                                      <p:cBhvr>
                                        <p:cTn id="41" dur="1" fill="hold">
                                          <p:stCondLst>
                                            <p:cond delay="499"/>
                                          </p:stCondLst>
                                        </p:cTn>
                                        <p:tgtEl>
                                          <p:spTgt spid="56"/>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860811" y="2307326"/>
            <a:ext cx="7848601" cy="589072"/>
          </a:xfrm>
          <a:prstGeom prst="rect">
            <a:avLst/>
          </a:prstGeom>
          <a:noFill/>
        </p:spPr>
        <p:txBody>
          <a:bodyPr wrap="square" rtlCol="0">
            <a:spAutoFit/>
          </a:bodyPr>
          <a:lstStyle/>
          <a:p>
            <a:pPr lvl="1">
              <a:lnSpc>
                <a:spcPct val="150000"/>
              </a:lnSpc>
            </a:pPr>
            <a:r>
              <a:rPr lang="en-US" altLang="en-US" sz="2400" dirty="0">
                <a:solidFill>
                  <a:schemeClr val="bg1"/>
                </a:solidFill>
                <a:latin typeface="Candara" pitchFamily="34" charset="0"/>
                <a:cs typeface="Arial" pitchFamily="34" charset="0"/>
              </a:rPr>
              <a:t>                                                               </a:t>
            </a:r>
            <a:r>
              <a:rPr lang="en-US" altLang="en-US" sz="2400" dirty="0">
                <a:solidFill>
                  <a:schemeClr val="tx1">
                    <a:lumMod val="75000"/>
                    <a:lumOff val="25000"/>
                  </a:schemeClr>
                </a:solidFill>
                <a:latin typeface="Candara" pitchFamily="34" charset="0"/>
                <a:cs typeface="Arial" pitchFamily="34" charset="0"/>
              </a:rPr>
              <a:t>Readers Benefit</a:t>
            </a:r>
            <a:endParaRPr lang="en-US" sz="2400" dirty="0">
              <a:solidFill>
                <a:schemeClr val="tx1">
                  <a:lumMod val="75000"/>
                  <a:lumOff val="25000"/>
                </a:schemeClr>
              </a:solidFill>
              <a:latin typeface="Candara" pitchFamily="34" charset="0"/>
              <a:cs typeface="Arial" pitchFamily="34" charset="0"/>
            </a:endParaRPr>
          </a:p>
        </p:txBody>
      </p:sp>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857221" y="1741321"/>
            <a:ext cx="7848601" cy="1200329"/>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Audience Involvement</a:t>
            </a:r>
          </a:p>
          <a:p>
            <a:pPr lvl="1">
              <a:lnSpc>
                <a:spcPct val="150000"/>
              </a:lnSpc>
            </a:pPr>
            <a:r>
              <a:rPr lang="en-US" altLang="en-US" sz="2400" dirty="0">
                <a:solidFill>
                  <a:schemeClr val="tx1">
                    <a:lumMod val="75000"/>
                    <a:lumOff val="25000"/>
                  </a:schemeClr>
                </a:solidFill>
                <a:latin typeface="Candara" pitchFamily="34" charset="0"/>
                <a:cs typeface="Arial" pitchFamily="34" charset="0"/>
              </a:rPr>
              <a:t>Personalized Tone</a:t>
            </a:r>
            <a:endParaRPr lang="en-US" sz="2400" dirty="0">
              <a:solidFill>
                <a:schemeClr val="tx1">
                  <a:lumMod val="75000"/>
                  <a:lumOff val="25000"/>
                </a:schemeClr>
              </a:solidFill>
              <a:latin typeface="Candara" pitchFamily="34" charset="0"/>
              <a:cs typeface="Arial" pitchFamily="34" charset="0"/>
            </a:endParaRPr>
          </a:p>
        </p:txBody>
      </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Diagram 52">
            <a:extLst/>
          </p:cNvPr>
          <p:cNvGraphicFramePr/>
          <p:nvPr>
            <p:extLst>
              <p:ext uri="{D42A27DB-BD31-4B8C-83A1-F6EECF244321}">
                <p14:modId xmlns:p14="http://schemas.microsoft.com/office/powerpoint/2010/main" val="3433759814"/>
              </p:ext>
            </p:extLst>
          </p:nvPr>
        </p:nvGraphicFramePr>
        <p:xfrm>
          <a:off x="804830" y="2629899"/>
          <a:ext cx="3808460" cy="29476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54" name="Diagram 53">
            <a:extLst/>
          </p:cNvPr>
          <p:cNvGraphicFramePr/>
          <p:nvPr>
            <p:extLst>
              <p:ext uri="{D42A27DB-BD31-4B8C-83A1-F6EECF244321}">
                <p14:modId xmlns:p14="http://schemas.microsoft.com/office/powerpoint/2010/main" val="1202176879"/>
              </p:ext>
            </p:extLst>
          </p:nvPr>
        </p:nvGraphicFramePr>
        <p:xfrm>
          <a:off x="4737485" y="2628931"/>
          <a:ext cx="3808460" cy="294762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4194969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500"/>
                                        <p:tgtEl>
                                          <p:spTgt spid="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xEl>
                                              <p:pRg st="1" end="1"/>
                                            </p:txEl>
                                          </p:spTgt>
                                        </p:tgtEl>
                                        <p:attrNameLst>
                                          <p:attrName>style.visibility</p:attrName>
                                        </p:attrNameLst>
                                      </p:cBhvr>
                                      <p:to>
                                        <p:strVal val="visible"/>
                                      </p:to>
                                    </p:set>
                                    <p:animEffect transition="in" filter="fade">
                                      <p:cBhvr>
                                        <p:cTn id="15" dur="500"/>
                                        <p:tgtEl>
                                          <p:spTgt spid="55">
                                            <p:txEl>
                                              <p:pRg st="1" end="1"/>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heel(1)">
                                      <p:cBhvr>
                                        <p:cTn id="18" dur="20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
                                            <p:txEl>
                                              <p:pRg st="0" end="0"/>
                                            </p:txEl>
                                          </p:spTgt>
                                        </p:tgtEl>
                                        <p:attrNameLst>
                                          <p:attrName>style.visibility</p:attrName>
                                        </p:attrNameLst>
                                      </p:cBhvr>
                                      <p:to>
                                        <p:strVal val="visible"/>
                                      </p:to>
                                    </p:set>
                                    <p:animEffect transition="in" filter="fade">
                                      <p:cBhvr>
                                        <p:cTn id="23" dur="500"/>
                                        <p:tgtEl>
                                          <p:spTgt spid="60">
                                            <p:txEl>
                                              <p:pRg st="0" end="0"/>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heel(1)">
                                      <p:cBhvr>
                                        <p:cTn id="26"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Graphic spid="5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341632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Multiple Audience</a:t>
            </a:r>
          </a:p>
          <a:p>
            <a:pPr marL="800100" lvl="1"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Multi-level</a:t>
            </a:r>
          </a:p>
          <a:p>
            <a:pPr marL="800100" lvl="1"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Multi-cultural</a:t>
            </a:r>
          </a:p>
        </p:txBody>
      </p:sp>
    </p:spTree>
    <p:extLst>
      <p:ext uri="{BB962C8B-B14F-4D97-AF65-F5344CB8AC3E}">
        <p14:creationId xmlns:p14="http://schemas.microsoft.com/office/powerpoint/2010/main" val="23262966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
                                            <p:txEl>
                                              <p:pRg st="1" end="1"/>
                                            </p:txEl>
                                          </p:spTgt>
                                        </p:tgtEl>
                                        <p:attrNameLst>
                                          <p:attrName>style.visibility</p:attrName>
                                        </p:attrNameLst>
                                      </p:cBhvr>
                                      <p:to>
                                        <p:strVal val="visible"/>
                                      </p:to>
                                    </p:set>
                                    <p:animEffect transition="in" filter="fade">
                                      <p:cBhvr>
                                        <p:cTn id="10" dur="500"/>
                                        <p:tgtEl>
                                          <p:spTgt spid="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xEl>
                                              <p:pRg st="2" end="2"/>
                                            </p:txEl>
                                          </p:spTgt>
                                        </p:tgtEl>
                                        <p:attrNameLst>
                                          <p:attrName>style.visibility</p:attrName>
                                        </p:attrNameLst>
                                      </p:cBhvr>
                                      <p:to>
                                        <p:strVal val="visible"/>
                                      </p:to>
                                    </p:set>
                                    <p:animEffect transition="in" filter="fade">
                                      <p:cBhvr>
                                        <p:cTn id="13" dur="500"/>
                                        <p:tgtEl>
                                          <p:spTgt spid="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xEl>
                                              <p:pRg st="3" end="3"/>
                                            </p:txEl>
                                          </p:spTgt>
                                        </p:tgtEl>
                                        <p:attrNameLst>
                                          <p:attrName>style.visibility</p:attrName>
                                        </p:attrNameLst>
                                      </p:cBhvr>
                                      <p:to>
                                        <p:strVal val="visible"/>
                                      </p:to>
                                    </p:set>
                                    <p:animEffect transition="in" filter="fade">
                                      <p:cBhvr>
                                        <p:cTn id="16" dur="500"/>
                                        <p:tgtEl>
                                          <p:spTgt spid="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xEl>
                                              <p:pRg st="4" end="4"/>
                                            </p:txEl>
                                          </p:spTgt>
                                        </p:tgtEl>
                                        <p:attrNameLst>
                                          <p:attrName>style.visibility</p:attrName>
                                        </p:attrNameLst>
                                      </p:cBhvr>
                                      <p:to>
                                        <p:strVal val="visible"/>
                                      </p:to>
                                    </p:set>
                                    <p:animEffect transition="in" filter="fade">
                                      <p:cBhvr>
                                        <p:cTn id="19" dur="500"/>
                                        <p:tgtEl>
                                          <p:spTgt spid="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xEl>
                                              <p:pRg st="5" end="5"/>
                                            </p:txEl>
                                          </p:spTgt>
                                        </p:tgtEl>
                                        <p:attrNameLst>
                                          <p:attrName>style.visibility</p:attrName>
                                        </p:attrNameLst>
                                      </p:cBhvr>
                                      <p:to>
                                        <p:strVal val="visible"/>
                                      </p:to>
                                    </p:set>
                                    <p:animEffect transition="in" filter="fade">
                                      <p:cBhvr>
                                        <p:cTn id="22"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1136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Multiple Audience</a:t>
            </a:r>
            <a:endParaRPr lang="en-US" dirty="0">
              <a:solidFill>
                <a:schemeClr val="bg1">
                  <a:lumMod val="8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1581772"/>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381613"/>
            <a:ext cx="7848601"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High tech readers require minimum detail regarding standard procedures and for mathematical or technical theories.</a:t>
            </a:r>
          </a:p>
          <a:p>
            <a:pPr marL="342900"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High tech peers read to discover new technical knowledge or for updates regarding the status of a project.</a:t>
            </a:r>
          </a:p>
          <a:p>
            <a:pPr marL="342900"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High tech readers need little background information regarding a project's history or objectives unless the specific subject matter of the correspondence  is new to them.</a:t>
            </a:r>
          </a:p>
        </p:txBody>
      </p:sp>
    </p:spTree>
    <p:extLst>
      <p:ext uri="{BB962C8B-B14F-4D97-AF65-F5344CB8AC3E}">
        <p14:creationId xmlns:p14="http://schemas.microsoft.com/office/powerpoint/2010/main" val="3913871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54">
                                            <p:txEl>
                                              <p:pRg st="1" end="1"/>
                                            </p:txEl>
                                          </p:spTgt>
                                        </p:tgtEl>
                                        <p:attrNameLst>
                                          <p:attrName>style.visibility</p:attrName>
                                        </p:attrNameLst>
                                      </p:cBhvr>
                                      <p:to>
                                        <p:strVal val="visible"/>
                                      </p:to>
                                    </p:set>
                                    <p:animEffect transition="in" filter="fade">
                                      <p:cBhvr>
                                        <p:cTn id="10" dur="500"/>
                                        <p:tgtEl>
                                          <p:spTgt spid="54">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54">
                                            <p:txEl>
                                              <p:pRg st="2" end="2"/>
                                            </p:txEl>
                                          </p:spTgt>
                                        </p:tgtEl>
                                        <p:attrNameLst>
                                          <p:attrName>style.visibility</p:attrName>
                                        </p:attrNameLst>
                                      </p:cBhvr>
                                      <p:to>
                                        <p:strVal val="visible"/>
                                      </p:to>
                                    </p:set>
                                    <p:animEffect transition="in" filter="fade">
                                      <p:cBhvr>
                                        <p:cTn id="13" dur="500"/>
                                        <p:tgtEl>
                                          <p:spTgt spid="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1136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Multiple Audience</a:t>
            </a:r>
            <a:endParaRPr lang="en-US" dirty="0">
              <a:solidFill>
                <a:schemeClr val="bg1">
                  <a:lumMod val="8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1581772"/>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352800"/>
            <a:ext cx="7848601" cy="34624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altLang="en-US" sz="2000" b="1" dirty="0">
                <a:solidFill>
                  <a:schemeClr val="tx1">
                    <a:lumMod val="75000"/>
                    <a:lumOff val="25000"/>
                  </a:schemeClr>
                </a:solidFill>
                <a:latin typeface="Candara" pitchFamily="34" charset="0"/>
                <a:cs typeface="Arial" pitchFamily="34" charset="0"/>
              </a:rPr>
              <a:t>Characteristics</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These are the people working in your field of expertise, in your department, in the same capacity, either in your company or any other. E.g. </a:t>
            </a:r>
            <a:r>
              <a:rPr lang="en-US" altLang="en-US" b="1" i="1" dirty="0">
                <a:solidFill>
                  <a:srgbClr val="FF0000"/>
                </a:solidFill>
                <a:latin typeface="Candara" pitchFamily="34" charset="0"/>
                <a:cs typeface="Arial" pitchFamily="34" charset="0"/>
              </a:rPr>
              <a:t>You …Peer</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Require minimal details.</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Experts in field you are writing about.</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Read to discover new techniques, knowledge and for updates.</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Share your level of understanding so you need not explain things.</a:t>
            </a:r>
          </a:p>
        </p:txBody>
      </p:sp>
    </p:spTree>
    <p:extLst>
      <p:ext uri="{BB962C8B-B14F-4D97-AF65-F5344CB8AC3E}">
        <p14:creationId xmlns:p14="http://schemas.microsoft.com/office/powerpoint/2010/main" val="5048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54">
                                            <p:txEl>
                                              <p:pRg st="1" end="1"/>
                                            </p:txEl>
                                          </p:spTgt>
                                        </p:tgtEl>
                                        <p:attrNameLst>
                                          <p:attrName>style.visibility</p:attrName>
                                        </p:attrNameLst>
                                      </p:cBhvr>
                                      <p:to>
                                        <p:strVal val="visible"/>
                                      </p:to>
                                    </p:set>
                                    <p:animEffect transition="in" filter="fade">
                                      <p:cBhvr>
                                        <p:cTn id="10" dur="500"/>
                                        <p:tgtEl>
                                          <p:spTgt spid="54">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54">
                                            <p:txEl>
                                              <p:pRg st="2" end="2"/>
                                            </p:txEl>
                                          </p:spTgt>
                                        </p:tgtEl>
                                        <p:attrNameLst>
                                          <p:attrName>style.visibility</p:attrName>
                                        </p:attrNameLst>
                                      </p:cBhvr>
                                      <p:to>
                                        <p:strVal val="visible"/>
                                      </p:to>
                                    </p:set>
                                    <p:animEffect transition="in" filter="fade">
                                      <p:cBhvr>
                                        <p:cTn id="13" dur="500"/>
                                        <p:tgtEl>
                                          <p:spTgt spid="54">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54">
                                            <p:txEl>
                                              <p:pRg st="3" end="3"/>
                                            </p:txEl>
                                          </p:spTgt>
                                        </p:tgtEl>
                                        <p:attrNameLst>
                                          <p:attrName>style.visibility</p:attrName>
                                        </p:attrNameLst>
                                      </p:cBhvr>
                                      <p:to>
                                        <p:strVal val="visible"/>
                                      </p:to>
                                    </p:set>
                                    <p:animEffect transition="in" filter="fade">
                                      <p:cBhvr>
                                        <p:cTn id="16" dur="500"/>
                                        <p:tgtEl>
                                          <p:spTgt spid="54">
                                            <p:txEl>
                                              <p:pRg st="3" end="3"/>
                                            </p:txEl>
                                          </p:spTgt>
                                        </p:tgtEl>
                                      </p:cBhvr>
                                    </p:animEffect>
                                  </p:childTnLst>
                                </p:cTn>
                              </p:par>
                              <p:par>
                                <p:cTn id="17" presetID="10" presetClass="entr" presetSubtype="0" fill="hold" nodeType="withEffect">
                                  <p:stCondLst>
                                    <p:cond delay="1000"/>
                                  </p:stCondLst>
                                  <p:childTnLst>
                                    <p:set>
                                      <p:cBhvr>
                                        <p:cTn id="18" dur="1" fill="hold">
                                          <p:stCondLst>
                                            <p:cond delay="0"/>
                                          </p:stCondLst>
                                        </p:cTn>
                                        <p:tgtEl>
                                          <p:spTgt spid="54">
                                            <p:txEl>
                                              <p:pRg st="4" end="4"/>
                                            </p:txEl>
                                          </p:spTgt>
                                        </p:tgtEl>
                                        <p:attrNameLst>
                                          <p:attrName>style.visibility</p:attrName>
                                        </p:attrNameLst>
                                      </p:cBhvr>
                                      <p:to>
                                        <p:strVal val="visible"/>
                                      </p:to>
                                    </p:set>
                                    <p:animEffect transition="in" filter="fade">
                                      <p:cBhvr>
                                        <p:cTn id="19" dur="500"/>
                                        <p:tgtEl>
                                          <p:spTgt spid="54">
                                            <p:txEl>
                                              <p:pRg st="4" end="4"/>
                                            </p:txEl>
                                          </p:spTgt>
                                        </p:tgtEl>
                                      </p:cBhvr>
                                    </p:animEffect>
                                  </p:childTnLst>
                                </p:cTn>
                              </p:par>
                              <p:par>
                                <p:cTn id="20" presetID="10" presetClass="entr" presetSubtype="0" fill="hold" nodeType="withEffect">
                                  <p:stCondLst>
                                    <p:cond delay="1000"/>
                                  </p:stCondLst>
                                  <p:childTnLst>
                                    <p:set>
                                      <p:cBhvr>
                                        <p:cTn id="21" dur="1" fill="hold">
                                          <p:stCondLst>
                                            <p:cond delay="0"/>
                                          </p:stCondLst>
                                        </p:cTn>
                                        <p:tgtEl>
                                          <p:spTgt spid="54">
                                            <p:txEl>
                                              <p:pRg st="5" end="5"/>
                                            </p:txEl>
                                          </p:spTgt>
                                        </p:tgtEl>
                                        <p:attrNameLst>
                                          <p:attrName>style.visibility</p:attrName>
                                        </p:attrNameLst>
                                      </p:cBhvr>
                                      <p:to>
                                        <p:strVal val="visible"/>
                                      </p:to>
                                    </p:set>
                                    <p:animEffect transition="in" filter="fade">
                                      <p:cBhvr>
                                        <p:cTn id="22" dur="500"/>
                                        <p:tgtEl>
                                          <p:spTgt spid="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Multiple Audience</a:t>
            </a:r>
            <a:endParaRPr lang="en-US" dirty="0">
              <a:solidFill>
                <a:schemeClr val="bg1">
                  <a:lumMod val="8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1981200"/>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469481"/>
            <a:ext cx="7848601" cy="3139321"/>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Low  tech audience are familiar with the technology you are  using but their </a:t>
            </a:r>
            <a:r>
              <a:rPr lang="en-US" altLang="en-US" b="1" dirty="0">
                <a:solidFill>
                  <a:srgbClr val="FF0000"/>
                </a:solidFill>
                <a:latin typeface="Candara" pitchFamily="34" charset="0"/>
                <a:cs typeface="Arial" pitchFamily="34" charset="0"/>
              </a:rPr>
              <a:t>job responsibilities are peripheral to the subject matter</a:t>
            </a:r>
            <a:r>
              <a:rPr lang="en-US" altLang="en-US" dirty="0">
                <a:solidFill>
                  <a:schemeClr val="tx1">
                    <a:lumMod val="75000"/>
                    <a:lumOff val="25000"/>
                  </a:schemeClr>
                </a:solidFill>
                <a:latin typeface="Candara" pitchFamily="34" charset="0"/>
                <a:cs typeface="Arial" pitchFamily="34" charset="0"/>
              </a:rPr>
              <a:t>. They either work in another department, manage your work under your supervision or work outside your company.</a:t>
            </a:r>
          </a:p>
          <a:p>
            <a:pPr marL="342900"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They understand </a:t>
            </a:r>
            <a:r>
              <a:rPr lang="en-US" altLang="en-US" b="1" dirty="0">
                <a:solidFill>
                  <a:srgbClr val="FF0000"/>
                </a:solidFill>
                <a:latin typeface="Candara" pitchFamily="34" charset="0"/>
                <a:cs typeface="Arial" pitchFamily="34" charset="0"/>
              </a:rPr>
              <a:t>some</a:t>
            </a:r>
            <a:r>
              <a:rPr lang="en-US" altLang="en-US" dirty="0">
                <a:solidFill>
                  <a:schemeClr val="tx1">
                    <a:lumMod val="75000"/>
                    <a:lumOff val="25000"/>
                  </a:schemeClr>
                </a:solidFill>
                <a:latin typeface="Candara" pitchFamily="34" charset="0"/>
                <a:cs typeface="Arial" pitchFamily="34" charset="0"/>
              </a:rPr>
              <a:t> abbreviations, jargon, and technical concepts. To ensure that readers understand your content therefore, </a:t>
            </a:r>
            <a:r>
              <a:rPr lang="en-US" altLang="en-US" b="1" dirty="0">
                <a:solidFill>
                  <a:srgbClr val="FF0000"/>
                </a:solidFill>
                <a:latin typeface="Candara" pitchFamily="34" charset="0"/>
                <a:cs typeface="Arial" pitchFamily="34" charset="0"/>
              </a:rPr>
              <a:t>define your terms</a:t>
            </a:r>
            <a:r>
              <a:rPr lang="en-US" altLang="en-US" dirty="0">
                <a:solidFill>
                  <a:schemeClr val="tx1">
                    <a:lumMod val="75000"/>
                    <a:lumOff val="25000"/>
                  </a:schemeClr>
                </a:solidFill>
                <a:latin typeface="Candara" pitchFamily="34" charset="0"/>
                <a:cs typeface="Arial" pitchFamily="34" charset="0"/>
              </a:rPr>
              <a:t>. An abbreviation like VLSI can not stand alone; define it parenthetically (very large scale integration).</a:t>
            </a:r>
          </a:p>
          <a:p>
            <a:pPr marL="342900"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Since low tech reader is not in your normal writing domain, i.e., as someone to whom you don’t write often regarding your field of expertise, </a:t>
            </a:r>
            <a:r>
              <a:rPr lang="en-US" altLang="en-US" b="1" dirty="0">
                <a:solidFill>
                  <a:srgbClr val="FF0000"/>
                </a:solidFill>
                <a:latin typeface="Candara" pitchFamily="34" charset="0"/>
                <a:cs typeface="Arial" pitchFamily="34" charset="0"/>
              </a:rPr>
              <a:t>you need to provide more background information</a:t>
            </a:r>
            <a:r>
              <a:rPr lang="en-US" altLang="en-US" b="1" dirty="0">
                <a:solidFill>
                  <a:schemeClr val="tx1">
                    <a:lumMod val="75000"/>
                    <a:lumOff val="25000"/>
                  </a:schemeClr>
                </a:solidFill>
                <a:latin typeface="Candara" pitchFamily="34" charset="0"/>
                <a:cs typeface="Arial" pitchFamily="34" charset="0"/>
              </a:rPr>
              <a:t>.</a:t>
            </a:r>
            <a:endParaRPr lang="en-US" altLang="en-US" dirty="0">
              <a:solidFill>
                <a:schemeClr val="tx1">
                  <a:lumMod val="75000"/>
                  <a:lumOff val="25000"/>
                </a:schemeClr>
              </a:solidFill>
              <a:latin typeface="Candara" pitchFamily="34" charset="0"/>
              <a:cs typeface="Arial" pitchFamily="34" charset="0"/>
            </a:endParaRPr>
          </a:p>
        </p:txBody>
      </p:sp>
    </p:spTree>
    <p:extLst>
      <p:ext uri="{BB962C8B-B14F-4D97-AF65-F5344CB8AC3E}">
        <p14:creationId xmlns:p14="http://schemas.microsoft.com/office/powerpoint/2010/main" val="4204063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fade">
                                      <p:cBhvr>
                                        <p:cTn id="17" dur="500"/>
                                        <p:tgtEl>
                                          <p:spTgt spid="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Multiple Audience</a:t>
            </a:r>
            <a:endParaRPr lang="en-US" dirty="0">
              <a:solidFill>
                <a:schemeClr val="bg1">
                  <a:lumMod val="8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1981200"/>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849485" y="3352800"/>
            <a:ext cx="7848601" cy="30469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altLang="en-US" sz="2000" b="1" dirty="0">
                <a:solidFill>
                  <a:schemeClr val="tx1">
                    <a:lumMod val="75000"/>
                    <a:lumOff val="25000"/>
                  </a:schemeClr>
                </a:solidFill>
                <a:latin typeface="Candara" pitchFamily="34" charset="0"/>
                <a:cs typeface="Arial" pitchFamily="34" charset="0"/>
              </a:rPr>
              <a:t>Characteristics</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These are co-workers in other departments e.g. director, subordinates.</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Familiar with the technology you are writing about but their job is different.</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Provide background information, i.e., introduction.</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Familiar with the subject matter but you need to </a:t>
            </a:r>
            <a:r>
              <a:rPr lang="en-US" altLang="en-US" b="1" dirty="0">
                <a:solidFill>
                  <a:srgbClr val="FF0000"/>
                </a:solidFill>
                <a:latin typeface="Candara" pitchFamily="34" charset="0"/>
                <a:cs typeface="Arial" pitchFamily="34" charset="0"/>
              </a:rPr>
              <a:t>define technical terms</a:t>
            </a:r>
            <a:r>
              <a:rPr lang="en-US" altLang="en-US" dirty="0">
                <a:solidFill>
                  <a:schemeClr val="tx1">
                    <a:lumMod val="75000"/>
                    <a:lumOff val="25000"/>
                  </a:schemeClr>
                </a:solidFill>
                <a:latin typeface="Candara" pitchFamily="34" charset="0"/>
                <a:cs typeface="Arial" pitchFamily="34" charset="0"/>
              </a:rPr>
              <a:t>, i.e., acronyms, abbreviations, jargons.</a:t>
            </a:r>
          </a:p>
        </p:txBody>
      </p:sp>
    </p:spTree>
    <p:extLst>
      <p:ext uri="{BB962C8B-B14F-4D97-AF65-F5344CB8AC3E}">
        <p14:creationId xmlns:p14="http://schemas.microsoft.com/office/powerpoint/2010/main" val="383140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56">
                                            <p:txEl>
                                              <p:pRg st="1" end="1"/>
                                            </p:txEl>
                                          </p:spTgt>
                                        </p:tgtEl>
                                        <p:attrNameLst>
                                          <p:attrName>style.visibility</p:attrName>
                                        </p:attrNameLst>
                                      </p:cBhvr>
                                      <p:to>
                                        <p:strVal val="visible"/>
                                      </p:to>
                                    </p:set>
                                    <p:animEffect transition="in" filter="fade">
                                      <p:cBhvr>
                                        <p:cTn id="10" dur="500"/>
                                        <p:tgtEl>
                                          <p:spTgt spid="56">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56">
                                            <p:txEl>
                                              <p:pRg st="2" end="2"/>
                                            </p:txEl>
                                          </p:spTgt>
                                        </p:tgtEl>
                                        <p:attrNameLst>
                                          <p:attrName>style.visibility</p:attrName>
                                        </p:attrNameLst>
                                      </p:cBhvr>
                                      <p:to>
                                        <p:strVal val="visible"/>
                                      </p:to>
                                    </p:set>
                                    <p:animEffect transition="in" filter="fade">
                                      <p:cBhvr>
                                        <p:cTn id="13" dur="500"/>
                                        <p:tgtEl>
                                          <p:spTgt spid="56">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56">
                                            <p:txEl>
                                              <p:pRg st="3" end="3"/>
                                            </p:txEl>
                                          </p:spTgt>
                                        </p:tgtEl>
                                        <p:attrNameLst>
                                          <p:attrName>style.visibility</p:attrName>
                                        </p:attrNameLst>
                                      </p:cBhvr>
                                      <p:to>
                                        <p:strVal val="visible"/>
                                      </p:to>
                                    </p:set>
                                    <p:animEffect transition="in" filter="fade">
                                      <p:cBhvr>
                                        <p:cTn id="16" dur="500"/>
                                        <p:tgtEl>
                                          <p:spTgt spid="56">
                                            <p:txEl>
                                              <p:pRg st="3" end="3"/>
                                            </p:txEl>
                                          </p:spTgt>
                                        </p:tgtEl>
                                      </p:cBhvr>
                                    </p:animEffect>
                                  </p:childTnLst>
                                </p:cTn>
                              </p:par>
                              <p:par>
                                <p:cTn id="17" presetID="10" presetClass="entr" presetSubtype="0" fill="hold" nodeType="withEffect">
                                  <p:stCondLst>
                                    <p:cond delay="1000"/>
                                  </p:stCondLst>
                                  <p:childTnLst>
                                    <p:set>
                                      <p:cBhvr>
                                        <p:cTn id="18" dur="1" fill="hold">
                                          <p:stCondLst>
                                            <p:cond delay="0"/>
                                          </p:stCondLst>
                                        </p:cTn>
                                        <p:tgtEl>
                                          <p:spTgt spid="56">
                                            <p:txEl>
                                              <p:pRg st="4" end="4"/>
                                            </p:txEl>
                                          </p:spTgt>
                                        </p:tgtEl>
                                        <p:attrNameLst>
                                          <p:attrName>style.visibility</p:attrName>
                                        </p:attrNameLst>
                                      </p:cBhvr>
                                      <p:to>
                                        <p:strVal val="visible"/>
                                      </p:to>
                                    </p:set>
                                    <p:animEffect transition="in" filter="fade">
                                      <p:cBhvr>
                                        <p:cTn id="19"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Multiple Audience</a:t>
            </a:r>
            <a:endParaRPr lang="en-US" dirty="0">
              <a:solidFill>
                <a:schemeClr val="bg1">
                  <a:lumMod val="8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2414268"/>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469481"/>
            <a:ext cx="7848601" cy="25423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Lay readers are </a:t>
            </a:r>
            <a:r>
              <a:rPr lang="en-US" altLang="en-US" b="1" dirty="0">
                <a:solidFill>
                  <a:srgbClr val="FF0000"/>
                </a:solidFill>
                <a:latin typeface="Candara" pitchFamily="34" charset="0"/>
                <a:cs typeface="Arial" pitchFamily="34" charset="0"/>
              </a:rPr>
              <a:t>unfamiliar with your subject matter</a:t>
            </a:r>
            <a:r>
              <a:rPr lang="en-US" altLang="en-US" dirty="0">
                <a:solidFill>
                  <a:schemeClr val="tx1">
                    <a:lumMod val="75000"/>
                    <a:lumOff val="25000"/>
                  </a:schemeClr>
                </a:solidFill>
                <a:latin typeface="Candara" pitchFamily="34" charset="0"/>
                <a:cs typeface="Arial" pitchFamily="34" charset="0"/>
              </a:rPr>
              <a:t>. They don’t  understand your technology, therefore you should </a:t>
            </a:r>
            <a:r>
              <a:rPr lang="en-US" altLang="en-US" b="1" dirty="0">
                <a:solidFill>
                  <a:srgbClr val="FF0000"/>
                </a:solidFill>
                <a:latin typeface="Candara" pitchFamily="34" charset="0"/>
                <a:cs typeface="Arial" pitchFamily="34" charset="0"/>
              </a:rPr>
              <a:t>write simply</a:t>
            </a:r>
            <a:r>
              <a:rPr lang="en-US" altLang="en-US" dirty="0">
                <a:solidFill>
                  <a:schemeClr val="tx1">
                    <a:lumMod val="75000"/>
                    <a:lumOff val="25000"/>
                  </a:schemeClr>
                </a:solidFill>
                <a:latin typeface="Candara" pitchFamily="34" charset="0"/>
                <a:cs typeface="Arial" pitchFamily="34" charset="0"/>
              </a:rPr>
              <a:t>.</a:t>
            </a:r>
          </a:p>
          <a:p>
            <a:pPr marL="342900"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Lay readers do not  understand your technology or work environment so they will not understand any of your in house jargon abbreviations or acronyms.</a:t>
            </a:r>
          </a:p>
          <a:p>
            <a:pPr marL="342900"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Lay readers will always be in need of </a:t>
            </a:r>
            <a:r>
              <a:rPr lang="en-US" altLang="en-US" b="1" dirty="0">
                <a:solidFill>
                  <a:srgbClr val="FF0000"/>
                </a:solidFill>
                <a:latin typeface="Candara" pitchFamily="34" charset="0"/>
                <a:cs typeface="Arial" pitchFamily="34" charset="0"/>
              </a:rPr>
              <a:t>background information</a:t>
            </a:r>
            <a:r>
              <a:rPr lang="en-US" altLang="en-US" dirty="0">
                <a:solidFill>
                  <a:schemeClr val="tx1">
                    <a:lumMod val="75000"/>
                    <a:lumOff val="25000"/>
                  </a:schemeClr>
                </a:solidFill>
                <a:latin typeface="Candara" pitchFamily="34" charset="0"/>
                <a:cs typeface="Arial" pitchFamily="34" charset="0"/>
              </a:rPr>
              <a:t>.</a:t>
            </a:r>
          </a:p>
        </p:txBody>
      </p:sp>
    </p:spTree>
    <p:extLst>
      <p:ext uri="{BB962C8B-B14F-4D97-AF65-F5344CB8AC3E}">
        <p14:creationId xmlns:p14="http://schemas.microsoft.com/office/powerpoint/2010/main" val="37323583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54">
                                            <p:txEl>
                                              <p:pRg st="1" end="1"/>
                                            </p:txEl>
                                          </p:spTgt>
                                        </p:tgtEl>
                                        <p:attrNameLst>
                                          <p:attrName>style.visibility</p:attrName>
                                        </p:attrNameLst>
                                      </p:cBhvr>
                                      <p:to>
                                        <p:strVal val="visible"/>
                                      </p:to>
                                    </p:set>
                                    <p:animEffect transition="in" filter="fade">
                                      <p:cBhvr>
                                        <p:cTn id="10" dur="500"/>
                                        <p:tgtEl>
                                          <p:spTgt spid="54">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54">
                                            <p:txEl>
                                              <p:pRg st="2" end="2"/>
                                            </p:txEl>
                                          </p:spTgt>
                                        </p:tgtEl>
                                        <p:attrNameLst>
                                          <p:attrName>style.visibility</p:attrName>
                                        </p:attrNameLst>
                                      </p:cBhvr>
                                      <p:to>
                                        <p:strVal val="visible"/>
                                      </p:to>
                                    </p:set>
                                    <p:animEffect transition="in" filter="fade">
                                      <p:cBhvr>
                                        <p:cTn id="13" dur="500"/>
                                        <p:tgtEl>
                                          <p:spTgt spid="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Multiple Audience</a:t>
            </a:r>
            <a:endParaRPr lang="en-US" dirty="0">
              <a:solidFill>
                <a:schemeClr val="bg1">
                  <a:lumMod val="8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2414268"/>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469481"/>
            <a:ext cx="7848601" cy="221599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altLang="en-US" sz="2000" b="1" dirty="0">
                <a:solidFill>
                  <a:schemeClr val="tx1">
                    <a:lumMod val="75000"/>
                    <a:lumOff val="25000"/>
                  </a:schemeClr>
                </a:solidFill>
                <a:latin typeface="Candara" pitchFamily="34" charset="0"/>
                <a:cs typeface="Arial" pitchFamily="34" charset="0"/>
              </a:rPr>
              <a:t>Characteristics</a:t>
            </a:r>
            <a:endParaRPr lang="en-US" altLang="en-US" dirty="0">
              <a:solidFill>
                <a:schemeClr val="tx1">
                  <a:lumMod val="75000"/>
                  <a:lumOff val="25000"/>
                </a:schemeClr>
              </a:solidFill>
              <a:latin typeface="Candara" pitchFamily="34" charset="0"/>
              <a:cs typeface="Arial" pitchFamily="34" charset="0"/>
            </a:endParaRP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No knowledge about your field, e.g., clients or customers.</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Avoid high-technical terms or define them thoroughly.</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Unfamiliar with subject matter.</a:t>
            </a:r>
          </a:p>
          <a:p>
            <a:pPr marL="800100" lvl="1"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Provide background information and sufficient details.</a:t>
            </a:r>
          </a:p>
        </p:txBody>
      </p:sp>
    </p:spTree>
    <p:extLst>
      <p:ext uri="{BB962C8B-B14F-4D97-AF65-F5344CB8AC3E}">
        <p14:creationId xmlns:p14="http://schemas.microsoft.com/office/powerpoint/2010/main" val="148671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54">
                                            <p:txEl>
                                              <p:pRg st="2" end="2"/>
                                            </p:txEl>
                                          </p:spTgt>
                                        </p:tgtEl>
                                        <p:attrNameLst>
                                          <p:attrName>style.visibility</p:attrName>
                                        </p:attrNameLst>
                                      </p:cBhvr>
                                      <p:to>
                                        <p:strVal val="visible"/>
                                      </p:to>
                                    </p:set>
                                    <p:animEffect transition="in" filter="fade">
                                      <p:cBhvr>
                                        <p:cTn id="10" dur="500"/>
                                        <p:tgtEl>
                                          <p:spTgt spid="54">
                                            <p:txEl>
                                              <p:pRg st="2" end="2"/>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54">
                                            <p:txEl>
                                              <p:pRg st="3" end="3"/>
                                            </p:txEl>
                                          </p:spTgt>
                                        </p:tgtEl>
                                        <p:attrNameLst>
                                          <p:attrName>style.visibility</p:attrName>
                                        </p:attrNameLst>
                                      </p:cBhvr>
                                      <p:to>
                                        <p:strVal val="visible"/>
                                      </p:to>
                                    </p:set>
                                    <p:animEffect transition="in" filter="fade">
                                      <p:cBhvr>
                                        <p:cTn id="13" dur="500"/>
                                        <p:tgtEl>
                                          <p:spTgt spid="54">
                                            <p:txEl>
                                              <p:pRg st="3" end="3"/>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54">
                                            <p:txEl>
                                              <p:pRg st="1" end="1"/>
                                            </p:txEl>
                                          </p:spTgt>
                                        </p:tgtEl>
                                        <p:attrNameLst>
                                          <p:attrName>style.visibility</p:attrName>
                                        </p:attrNameLst>
                                      </p:cBhvr>
                                      <p:to>
                                        <p:strVal val="visible"/>
                                      </p:to>
                                    </p:set>
                                    <p:animEffect transition="in" filter="fade">
                                      <p:cBhvr>
                                        <p:cTn id="16" dur="500"/>
                                        <p:tgtEl>
                                          <p:spTgt spid="54">
                                            <p:txEl>
                                              <p:pRg st="1" end="1"/>
                                            </p:txEl>
                                          </p:spTgt>
                                        </p:tgtEl>
                                      </p:cBhvr>
                                    </p:animEffect>
                                  </p:childTnLst>
                                </p:cTn>
                              </p:par>
                              <p:par>
                                <p:cTn id="17" presetID="10" presetClass="entr" presetSubtype="0" fill="hold" nodeType="withEffect">
                                  <p:stCondLst>
                                    <p:cond delay="1000"/>
                                  </p:stCondLst>
                                  <p:childTnLst>
                                    <p:set>
                                      <p:cBhvr>
                                        <p:cTn id="18" dur="1" fill="hold">
                                          <p:stCondLst>
                                            <p:cond delay="0"/>
                                          </p:stCondLst>
                                        </p:cTn>
                                        <p:tgtEl>
                                          <p:spTgt spid="54">
                                            <p:txEl>
                                              <p:pRg st="4" end="4"/>
                                            </p:txEl>
                                          </p:spTgt>
                                        </p:tgtEl>
                                        <p:attrNameLst>
                                          <p:attrName>style.visibility</p:attrName>
                                        </p:attrNameLst>
                                      </p:cBhvr>
                                      <p:to>
                                        <p:strVal val="visible"/>
                                      </p:to>
                                    </p:set>
                                    <p:animEffect transition="in" filter="fade">
                                      <p:cBhvr>
                                        <p:cTn id="19" dur="500"/>
                                        <p:tgtEl>
                                          <p:spTgt spid="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169706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Traits in technical writing</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Conciseness</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Multiple Audience (Multi-level)</a:t>
            </a:r>
            <a:endParaRPr lang="en-US" b="1" dirty="0">
              <a:solidFill>
                <a:schemeClr val="tx1">
                  <a:lumMod val="75000"/>
                  <a:lumOff val="2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2819400"/>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469481"/>
            <a:ext cx="7848601" cy="258532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Your intended audience will not necessarily be your only readers. Others might receive copies of your  writing.</a:t>
            </a:r>
          </a:p>
          <a:p>
            <a:pPr marL="342900"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Some of your readers will have background information while some will be in need of it so it is recommended to give some background information.</a:t>
            </a:r>
          </a:p>
          <a:p>
            <a:pPr marL="342900" indent="-342900" algn="just">
              <a:lnSpc>
                <a:spcPct val="150000"/>
              </a:lnSpc>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As your readers are diverse, so </a:t>
            </a:r>
            <a:r>
              <a:rPr lang="en-US" altLang="en-US" b="1" dirty="0">
                <a:solidFill>
                  <a:srgbClr val="FF0000"/>
                </a:solidFill>
                <a:latin typeface="Candara" pitchFamily="34" charset="0"/>
                <a:cs typeface="Arial" pitchFamily="34" charset="0"/>
              </a:rPr>
              <a:t>define your jargons acronyms and abbreviations</a:t>
            </a:r>
            <a:r>
              <a:rPr lang="en-US" altLang="en-US" dirty="0">
                <a:solidFill>
                  <a:schemeClr val="tx1">
                    <a:lumMod val="75000"/>
                    <a:lumOff val="25000"/>
                  </a:schemeClr>
                </a:solidFill>
                <a:latin typeface="Candara" pitchFamily="34" charset="0"/>
                <a:cs typeface="Arial" pitchFamily="34" charset="0"/>
              </a:rPr>
              <a:t>.</a:t>
            </a:r>
          </a:p>
        </p:txBody>
      </p:sp>
    </p:spTree>
    <p:extLst>
      <p:ext uri="{BB962C8B-B14F-4D97-AF65-F5344CB8AC3E}">
        <p14:creationId xmlns:p14="http://schemas.microsoft.com/office/powerpoint/2010/main" val="3784799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54">
                                            <p:txEl>
                                              <p:pRg st="1" end="1"/>
                                            </p:txEl>
                                          </p:spTgt>
                                        </p:tgtEl>
                                        <p:attrNameLst>
                                          <p:attrName>style.visibility</p:attrName>
                                        </p:attrNameLst>
                                      </p:cBhvr>
                                      <p:to>
                                        <p:strVal val="visible"/>
                                      </p:to>
                                    </p:set>
                                    <p:animEffect transition="in" filter="fade">
                                      <p:cBhvr>
                                        <p:cTn id="10" dur="500"/>
                                        <p:tgtEl>
                                          <p:spTgt spid="54">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54">
                                            <p:txEl>
                                              <p:pRg st="2" end="2"/>
                                            </p:txEl>
                                          </p:spTgt>
                                        </p:tgtEl>
                                        <p:attrNameLst>
                                          <p:attrName>style.visibility</p:attrName>
                                        </p:attrNameLst>
                                      </p:cBhvr>
                                      <p:to>
                                        <p:strVal val="visible"/>
                                      </p:to>
                                    </p:set>
                                    <p:animEffect transition="in" filter="fade">
                                      <p:cBhvr>
                                        <p:cTn id="13" dur="500"/>
                                        <p:tgtEl>
                                          <p:spTgt spid="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49485"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Multiple Audience (Multi-level)</a:t>
            </a:r>
            <a:endParaRPr lang="en-US" b="1" dirty="0">
              <a:solidFill>
                <a:schemeClr val="tx1">
                  <a:lumMod val="75000"/>
                  <a:lumOff val="2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2819400"/>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4"/>
          <p:cNvSpPr txBox="1">
            <a:spLocks noChangeArrowheads="1"/>
          </p:cNvSpPr>
          <p:nvPr/>
        </p:nvSpPr>
        <p:spPr bwMode="auto">
          <a:xfrm>
            <a:off x="4648200" y="2800290"/>
            <a:ext cx="2076209" cy="400110"/>
          </a:xfrm>
          <a:prstGeom prst="rect">
            <a:avLst/>
          </a:prstGeom>
          <a:solidFill>
            <a:schemeClr val="accent1">
              <a:lumMod val="20000"/>
              <a:lumOff val="80000"/>
            </a:schemeClr>
          </a:solidFill>
          <a:ln>
            <a:solidFill>
              <a:schemeClr val="accent1">
                <a:lumMod val="75000"/>
              </a:schemeClr>
            </a:solidFill>
          </a:ln>
          <a:effectLst/>
          <a:extLst/>
        </p:spPr>
        <p:txBody>
          <a:bodyPr wrap="none">
            <a:spAutoFit/>
          </a:bodyPr>
          <a:lstStyle/>
          <a:p>
            <a:r>
              <a:rPr lang="en-US" altLang="en-US" sz="2000" b="1" dirty="0">
                <a:latin typeface="Candara" panose="020E0502030303020204" pitchFamily="34" charset="0"/>
              </a:rPr>
              <a:t>Executive Officer</a:t>
            </a:r>
          </a:p>
        </p:txBody>
      </p:sp>
      <p:sp>
        <p:nvSpPr>
          <p:cNvPr id="58" name="Text Box 5"/>
          <p:cNvSpPr txBox="1">
            <a:spLocks noChangeArrowheads="1"/>
          </p:cNvSpPr>
          <p:nvPr/>
        </p:nvSpPr>
        <p:spPr bwMode="auto">
          <a:xfrm>
            <a:off x="4876801" y="6019800"/>
            <a:ext cx="1646605" cy="400110"/>
          </a:xfrm>
          <a:prstGeom prst="rect">
            <a:avLst/>
          </a:prstGeom>
          <a:solidFill>
            <a:schemeClr val="accent1">
              <a:lumMod val="20000"/>
              <a:lumOff val="80000"/>
            </a:schemeClr>
          </a:solidFill>
          <a:ln>
            <a:solidFill>
              <a:schemeClr val="accent1">
                <a:lumMod val="75000"/>
              </a:schemeClr>
            </a:solidFill>
          </a:ln>
          <a:effectLst/>
          <a:extLst/>
        </p:spPr>
        <p:txBody>
          <a:bodyPr wrap="none">
            <a:spAutoFit/>
          </a:bodyPr>
          <a:lstStyle/>
          <a:p>
            <a:r>
              <a:rPr lang="en-US" altLang="en-US" sz="2000" b="1" dirty="0">
                <a:latin typeface="Candara" panose="020E0502030303020204" pitchFamily="34" charset="0"/>
              </a:rPr>
              <a:t>Subordinates</a:t>
            </a:r>
          </a:p>
        </p:txBody>
      </p:sp>
      <p:sp>
        <p:nvSpPr>
          <p:cNvPr id="59" name="Text Box 6"/>
          <p:cNvSpPr txBox="1">
            <a:spLocks noChangeArrowheads="1"/>
          </p:cNvSpPr>
          <p:nvPr/>
        </p:nvSpPr>
        <p:spPr bwMode="auto">
          <a:xfrm>
            <a:off x="5076284" y="3562290"/>
            <a:ext cx="1172116" cy="400110"/>
          </a:xfrm>
          <a:prstGeom prst="rect">
            <a:avLst/>
          </a:prstGeom>
          <a:solidFill>
            <a:schemeClr val="accent1">
              <a:lumMod val="20000"/>
              <a:lumOff val="80000"/>
            </a:schemeClr>
          </a:solidFill>
          <a:ln>
            <a:solidFill>
              <a:schemeClr val="accent1">
                <a:lumMod val="75000"/>
              </a:schemeClr>
            </a:solidFill>
          </a:ln>
          <a:effectLst/>
          <a:extLst/>
        </p:spPr>
        <p:txBody>
          <a:bodyPr wrap="none">
            <a:spAutoFit/>
          </a:bodyPr>
          <a:lstStyle/>
          <a:p>
            <a:r>
              <a:rPr lang="en-US" altLang="en-US" sz="2000" b="1" dirty="0">
                <a:latin typeface="Candara" panose="020E0502030303020204" pitchFamily="34" charset="0"/>
              </a:rPr>
              <a:t>Manager</a:t>
            </a:r>
          </a:p>
        </p:txBody>
      </p:sp>
      <p:sp>
        <p:nvSpPr>
          <p:cNvPr id="60" name="Text Box 7"/>
          <p:cNvSpPr txBox="1">
            <a:spLocks noChangeArrowheads="1"/>
          </p:cNvSpPr>
          <p:nvPr/>
        </p:nvSpPr>
        <p:spPr bwMode="auto">
          <a:xfrm>
            <a:off x="4953000" y="4267200"/>
            <a:ext cx="1370888" cy="400110"/>
          </a:xfrm>
          <a:prstGeom prst="rect">
            <a:avLst/>
          </a:prstGeom>
          <a:solidFill>
            <a:schemeClr val="accent1">
              <a:lumMod val="20000"/>
              <a:lumOff val="80000"/>
            </a:schemeClr>
          </a:solidFill>
          <a:ln>
            <a:solidFill>
              <a:schemeClr val="accent1">
                <a:lumMod val="75000"/>
              </a:schemeClr>
            </a:solidFill>
          </a:ln>
          <a:effectLst/>
          <a:extLst/>
        </p:spPr>
        <p:txBody>
          <a:bodyPr wrap="none">
            <a:spAutoFit/>
          </a:bodyPr>
          <a:lstStyle/>
          <a:p>
            <a:r>
              <a:rPr lang="en-US" altLang="en-US" sz="2000" b="1" dirty="0">
                <a:latin typeface="Candara" panose="020E0502030303020204" pitchFamily="34" charset="0"/>
              </a:rPr>
              <a:t>Supervisor</a:t>
            </a:r>
          </a:p>
        </p:txBody>
      </p:sp>
      <p:sp>
        <p:nvSpPr>
          <p:cNvPr id="61" name="Text Box 8"/>
          <p:cNvSpPr txBox="1">
            <a:spLocks noChangeArrowheads="1"/>
          </p:cNvSpPr>
          <p:nvPr/>
        </p:nvSpPr>
        <p:spPr bwMode="auto">
          <a:xfrm>
            <a:off x="5257800" y="5162490"/>
            <a:ext cx="903709" cy="400110"/>
          </a:xfrm>
          <a:prstGeom prst="rect">
            <a:avLst/>
          </a:prstGeom>
          <a:solidFill>
            <a:schemeClr val="accent1">
              <a:lumMod val="20000"/>
              <a:lumOff val="80000"/>
            </a:schemeClr>
          </a:solidFill>
          <a:ln>
            <a:solidFill>
              <a:schemeClr val="accent1">
                <a:lumMod val="75000"/>
              </a:schemeClr>
            </a:solidFill>
          </a:ln>
          <a:effectLst/>
          <a:extLst/>
        </p:spPr>
        <p:txBody>
          <a:bodyPr wrap="none">
            <a:spAutoFit/>
          </a:bodyPr>
          <a:lstStyle/>
          <a:p>
            <a:r>
              <a:rPr lang="en-US" altLang="en-US" sz="2000" b="1" dirty="0">
                <a:latin typeface="Candara" panose="020E0502030303020204" pitchFamily="34" charset="0"/>
              </a:rPr>
              <a:t>Writer</a:t>
            </a:r>
          </a:p>
        </p:txBody>
      </p:sp>
      <p:sp>
        <p:nvSpPr>
          <p:cNvPr id="62" name="Text Box 9"/>
          <p:cNvSpPr txBox="1">
            <a:spLocks noChangeArrowheads="1"/>
          </p:cNvSpPr>
          <p:nvPr/>
        </p:nvSpPr>
        <p:spPr bwMode="auto">
          <a:xfrm>
            <a:off x="2971800" y="5192652"/>
            <a:ext cx="1143000" cy="396875"/>
          </a:xfrm>
          <a:prstGeom prst="rect">
            <a:avLst/>
          </a:prstGeom>
          <a:solidFill>
            <a:schemeClr val="accent1">
              <a:lumMod val="20000"/>
              <a:lumOff val="80000"/>
            </a:schemeClr>
          </a:solidFill>
          <a:ln>
            <a:solidFill>
              <a:schemeClr val="accent1">
                <a:lumMod val="75000"/>
              </a:schemeClr>
            </a:solidFill>
          </a:ln>
          <a:effectLst/>
          <a:extLst/>
        </p:spPr>
        <p:txBody>
          <a:bodyPr>
            <a:spAutoFit/>
          </a:bodyPr>
          <a:lstStyle/>
          <a:p>
            <a:pPr algn="ctr"/>
            <a:r>
              <a:rPr lang="en-US" altLang="en-US" sz="2000" b="1" dirty="0">
                <a:latin typeface="Candara" panose="020E0502030303020204" pitchFamily="34" charset="0"/>
              </a:rPr>
              <a:t>Peers</a:t>
            </a:r>
          </a:p>
        </p:txBody>
      </p:sp>
      <p:sp>
        <p:nvSpPr>
          <p:cNvPr id="63" name="Text Box 10"/>
          <p:cNvSpPr txBox="1">
            <a:spLocks noChangeArrowheads="1"/>
          </p:cNvSpPr>
          <p:nvPr/>
        </p:nvSpPr>
        <p:spPr bwMode="auto">
          <a:xfrm>
            <a:off x="7173490" y="5199339"/>
            <a:ext cx="1600200" cy="396875"/>
          </a:xfrm>
          <a:prstGeom prst="rect">
            <a:avLst/>
          </a:prstGeom>
          <a:solidFill>
            <a:schemeClr val="accent1">
              <a:lumMod val="20000"/>
              <a:lumOff val="80000"/>
            </a:schemeClr>
          </a:solidFill>
          <a:ln>
            <a:solidFill>
              <a:schemeClr val="accent1">
                <a:lumMod val="75000"/>
              </a:schemeClr>
            </a:solidFill>
          </a:ln>
          <a:effectLst/>
          <a:extLst/>
        </p:spPr>
        <p:txBody>
          <a:bodyPr>
            <a:spAutoFit/>
          </a:bodyPr>
          <a:lstStyle/>
          <a:p>
            <a:r>
              <a:rPr lang="en-US" altLang="en-US" sz="2000" b="1" dirty="0">
                <a:latin typeface="Candara" panose="020E0502030303020204" pitchFamily="34" charset="0"/>
              </a:rPr>
              <a:t>Customers</a:t>
            </a:r>
          </a:p>
        </p:txBody>
      </p:sp>
      <p:sp>
        <p:nvSpPr>
          <p:cNvPr id="64" name="Line 11"/>
          <p:cNvSpPr>
            <a:spLocks noChangeShapeType="1"/>
          </p:cNvSpPr>
          <p:nvPr/>
        </p:nvSpPr>
        <p:spPr bwMode="auto">
          <a:xfrm>
            <a:off x="5638800" y="5619690"/>
            <a:ext cx="0" cy="381000"/>
          </a:xfrm>
          <a:prstGeom prst="line">
            <a:avLst/>
          </a:prstGeom>
          <a:noFill/>
          <a:ln w="9525">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anose="020E0502030303020204" pitchFamily="34" charset="0"/>
            </a:endParaRPr>
          </a:p>
        </p:txBody>
      </p:sp>
      <p:sp>
        <p:nvSpPr>
          <p:cNvPr id="65" name="Line 12"/>
          <p:cNvSpPr>
            <a:spLocks noChangeShapeType="1"/>
          </p:cNvSpPr>
          <p:nvPr/>
        </p:nvSpPr>
        <p:spPr bwMode="auto">
          <a:xfrm flipV="1">
            <a:off x="5638800" y="4705290"/>
            <a:ext cx="0" cy="457200"/>
          </a:xfrm>
          <a:prstGeom prst="line">
            <a:avLst/>
          </a:prstGeom>
          <a:noFill/>
          <a:ln w="9525">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anose="020E0502030303020204" pitchFamily="34" charset="0"/>
            </a:endParaRPr>
          </a:p>
        </p:txBody>
      </p:sp>
      <p:sp>
        <p:nvSpPr>
          <p:cNvPr id="66" name="Line 13"/>
          <p:cNvSpPr>
            <a:spLocks noChangeShapeType="1"/>
          </p:cNvSpPr>
          <p:nvPr/>
        </p:nvSpPr>
        <p:spPr bwMode="auto">
          <a:xfrm flipV="1">
            <a:off x="5638800" y="3962400"/>
            <a:ext cx="0" cy="304800"/>
          </a:xfrm>
          <a:prstGeom prst="line">
            <a:avLst/>
          </a:prstGeom>
          <a:noFill/>
          <a:ln w="9525">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anose="020E0502030303020204" pitchFamily="34" charset="0"/>
            </a:endParaRPr>
          </a:p>
        </p:txBody>
      </p:sp>
      <p:sp>
        <p:nvSpPr>
          <p:cNvPr id="67" name="Line 15"/>
          <p:cNvSpPr>
            <a:spLocks noChangeShapeType="1"/>
          </p:cNvSpPr>
          <p:nvPr/>
        </p:nvSpPr>
        <p:spPr bwMode="auto">
          <a:xfrm flipV="1">
            <a:off x="5638444" y="3181290"/>
            <a:ext cx="0" cy="381000"/>
          </a:xfrm>
          <a:prstGeom prst="line">
            <a:avLst/>
          </a:prstGeom>
          <a:noFill/>
          <a:ln w="9525">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anose="020E0502030303020204" pitchFamily="34" charset="0"/>
            </a:endParaRPr>
          </a:p>
        </p:txBody>
      </p:sp>
      <p:sp>
        <p:nvSpPr>
          <p:cNvPr id="68" name="Line 16"/>
          <p:cNvSpPr>
            <a:spLocks noChangeShapeType="1"/>
          </p:cNvSpPr>
          <p:nvPr/>
        </p:nvSpPr>
        <p:spPr bwMode="auto">
          <a:xfrm>
            <a:off x="6172200" y="5391090"/>
            <a:ext cx="990599" cy="0"/>
          </a:xfrm>
          <a:prstGeom prst="line">
            <a:avLst/>
          </a:prstGeom>
          <a:noFill/>
          <a:ln w="9525">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anose="020E0502030303020204" pitchFamily="34" charset="0"/>
            </a:endParaRPr>
          </a:p>
        </p:txBody>
      </p:sp>
      <p:sp>
        <p:nvSpPr>
          <p:cNvPr id="69" name="Line 17"/>
          <p:cNvSpPr>
            <a:spLocks noChangeShapeType="1"/>
          </p:cNvSpPr>
          <p:nvPr/>
        </p:nvSpPr>
        <p:spPr bwMode="auto">
          <a:xfrm flipH="1">
            <a:off x="4114800" y="5391090"/>
            <a:ext cx="1143000" cy="0"/>
          </a:xfrm>
          <a:prstGeom prst="line">
            <a:avLst/>
          </a:prstGeom>
          <a:noFill/>
          <a:ln w="9525">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ndara" panose="020E0502030303020204" pitchFamily="34" charset="0"/>
            </a:endParaRPr>
          </a:p>
        </p:txBody>
      </p:sp>
    </p:spTree>
    <p:extLst>
      <p:ext uri="{BB962C8B-B14F-4D97-AF65-F5344CB8AC3E}">
        <p14:creationId xmlns:p14="http://schemas.microsoft.com/office/powerpoint/2010/main" val="259504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57221" y="1741321"/>
            <a:ext cx="7848601" cy="1754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High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Low Tech Audience</a:t>
            </a:r>
          </a:p>
          <a:p>
            <a:pPr marL="457200" indent="-457200">
              <a:lnSpc>
                <a:spcPct val="150000"/>
              </a:lnSpc>
              <a:buFont typeface="Wingdings" panose="05000000000000000000" pitchFamily="2" charset="2"/>
              <a:buChar char="q"/>
            </a:pPr>
            <a:r>
              <a:rPr lang="en-US" altLang="en-US" dirty="0">
                <a:solidFill>
                  <a:schemeClr val="bg1">
                    <a:lumMod val="85000"/>
                  </a:schemeClr>
                </a:solidFill>
                <a:latin typeface="Candara" pitchFamily="34" charset="0"/>
                <a:cs typeface="Arial" pitchFamily="34" charset="0"/>
              </a:rPr>
              <a:t>Lay Audience</a:t>
            </a:r>
          </a:p>
          <a:p>
            <a:pPr marL="457200" indent="-457200">
              <a:lnSpc>
                <a:spcPct val="150000"/>
              </a:lnSpc>
              <a:buFont typeface="Wingdings" panose="05000000000000000000" pitchFamily="2" charset="2"/>
              <a:buChar char="q"/>
            </a:pPr>
            <a:r>
              <a:rPr lang="en-US" altLang="en-US" b="1" dirty="0">
                <a:solidFill>
                  <a:schemeClr val="tx1">
                    <a:lumMod val="75000"/>
                    <a:lumOff val="25000"/>
                  </a:schemeClr>
                </a:solidFill>
                <a:latin typeface="Candara" pitchFamily="34" charset="0"/>
                <a:cs typeface="Arial" pitchFamily="34" charset="0"/>
              </a:rPr>
              <a:t>Multiple Audience (Multi-cultural)</a:t>
            </a:r>
            <a:endParaRPr lang="en-US" b="1" dirty="0">
              <a:solidFill>
                <a:schemeClr val="tx1">
                  <a:lumMod val="75000"/>
                  <a:lumOff val="25000"/>
                </a:schemeClr>
              </a:solidFill>
              <a:latin typeface="Candara" pitchFamily="34" charset="0"/>
              <a:cs typeface="Arial" pitchFamily="34" charset="0"/>
            </a:endParaRPr>
          </a:p>
        </p:txBody>
      </p:sp>
      <p:pic>
        <p:nvPicPr>
          <p:cNvPr id="53"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581" y="2819400"/>
            <a:ext cx="439885" cy="48133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849485" y="3469481"/>
            <a:ext cx="784860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You should have a business like tone. You shouldn't be too authoritative since upper level management might read the memo letter or report.</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Define acronyms and abbreviations</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Avoid jargons and idioms</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Distinguish between nouns and verbs</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Watch for cultural biases </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Be careful when using slash/mark</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Avoid humor and puns</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Leave space for a translation</a:t>
            </a:r>
          </a:p>
          <a:p>
            <a:pPr marL="800100" lvl="1" indent="-342900" algn="just">
              <a:buFont typeface="Arial" panose="020B0604020202020204" pitchFamily="34" charset="0"/>
              <a:buChar char="•"/>
            </a:pPr>
            <a:r>
              <a:rPr lang="en-US" altLang="en-US" dirty="0">
                <a:solidFill>
                  <a:schemeClr val="tx1">
                    <a:lumMod val="75000"/>
                    <a:lumOff val="25000"/>
                  </a:schemeClr>
                </a:solidFill>
                <a:latin typeface="Candara" pitchFamily="34" charset="0"/>
                <a:cs typeface="Arial" pitchFamily="34" charset="0"/>
              </a:rPr>
              <a:t>Avoid figurative language</a:t>
            </a:r>
          </a:p>
        </p:txBody>
      </p:sp>
    </p:spTree>
    <p:extLst>
      <p:ext uri="{BB962C8B-B14F-4D97-AF65-F5344CB8AC3E}">
        <p14:creationId xmlns:p14="http://schemas.microsoft.com/office/powerpoint/2010/main" val="2270961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4">
                                            <p:txEl>
                                              <p:pRg st="2" end="2"/>
                                            </p:txEl>
                                          </p:spTgt>
                                        </p:tgtEl>
                                        <p:attrNameLst>
                                          <p:attrName>style.visibility</p:attrName>
                                        </p:attrNameLst>
                                      </p:cBhvr>
                                      <p:to>
                                        <p:strVal val="visible"/>
                                      </p:to>
                                    </p:set>
                                    <p:animEffect transition="in" filter="fade">
                                      <p:cBhvr>
                                        <p:cTn id="15" dur="500"/>
                                        <p:tgtEl>
                                          <p:spTgt spid="5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xEl>
                                              <p:pRg st="3" end="3"/>
                                            </p:txEl>
                                          </p:spTgt>
                                        </p:tgtEl>
                                        <p:attrNameLst>
                                          <p:attrName>style.visibility</p:attrName>
                                        </p:attrNameLst>
                                      </p:cBhvr>
                                      <p:to>
                                        <p:strVal val="visible"/>
                                      </p:to>
                                    </p:set>
                                    <p:animEffect transition="in" filter="fade">
                                      <p:cBhvr>
                                        <p:cTn id="18" dur="500"/>
                                        <p:tgtEl>
                                          <p:spTgt spid="5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4">
                                            <p:txEl>
                                              <p:pRg st="4" end="4"/>
                                            </p:txEl>
                                          </p:spTgt>
                                        </p:tgtEl>
                                        <p:attrNameLst>
                                          <p:attrName>style.visibility</p:attrName>
                                        </p:attrNameLst>
                                      </p:cBhvr>
                                      <p:to>
                                        <p:strVal val="visible"/>
                                      </p:to>
                                    </p:set>
                                    <p:animEffect transition="in" filter="fade">
                                      <p:cBhvr>
                                        <p:cTn id="21" dur="500"/>
                                        <p:tgtEl>
                                          <p:spTgt spid="5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xEl>
                                              <p:pRg st="5" end="5"/>
                                            </p:txEl>
                                          </p:spTgt>
                                        </p:tgtEl>
                                        <p:attrNameLst>
                                          <p:attrName>style.visibility</p:attrName>
                                        </p:attrNameLst>
                                      </p:cBhvr>
                                      <p:to>
                                        <p:strVal val="visible"/>
                                      </p:to>
                                    </p:set>
                                    <p:animEffect transition="in" filter="fade">
                                      <p:cBhvr>
                                        <p:cTn id="24" dur="500"/>
                                        <p:tgtEl>
                                          <p:spTgt spid="5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xEl>
                                              <p:pRg st="6" end="6"/>
                                            </p:txEl>
                                          </p:spTgt>
                                        </p:tgtEl>
                                        <p:attrNameLst>
                                          <p:attrName>style.visibility</p:attrName>
                                        </p:attrNameLst>
                                      </p:cBhvr>
                                      <p:to>
                                        <p:strVal val="visible"/>
                                      </p:to>
                                    </p:set>
                                    <p:animEffect transition="in" filter="fade">
                                      <p:cBhvr>
                                        <p:cTn id="27" dur="500"/>
                                        <p:tgtEl>
                                          <p:spTgt spid="5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xEl>
                                              <p:pRg st="7" end="7"/>
                                            </p:txEl>
                                          </p:spTgt>
                                        </p:tgtEl>
                                        <p:attrNameLst>
                                          <p:attrName>style.visibility</p:attrName>
                                        </p:attrNameLst>
                                      </p:cBhvr>
                                      <p:to>
                                        <p:strVal val="visible"/>
                                      </p:to>
                                    </p:set>
                                    <p:animEffect transition="in" filter="fade">
                                      <p:cBhvr>
                                        <p:cTn id="30" dur="500"/>
                                        <p:tgtEl>
                                          <p:spTgt spid="5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xEl>
                                              <p:pRg st="8" end="8"/>
                                            </p:txEl>
                                          </p:spTgt>
                                        </p:tgtEl>
                                        <p:attrNameLst>
                                          <p:attrName>style.visibility</p:attrName>
                                        </p:attrNameLst>
                                      </p:cBhvr>
                                      <p:to>
                                        <p:strVal val="visible"/>
                                      </p:to>
                                    </p:set>
                                    <p:animEffect transition="in" filter="fade">
                                      <p:cBhvr>
                                        <p:cTn id="33" dur="500"/>
                                        <p:tgtEl>
                                          <p:spTgt spid="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11"/>
          <p:cNvSpPr>
            <a:spLocks noChangeArrowheads="1"/>
          </p:cNvSpPr>
          <p:nvPr/>
        </p:nvSpPr>
        <p:spPr bwMode="auto">
          <a:xfrm>
            <a:off x="3861162" y="2022657"/>
            <a:ext cx="1413593" cy="461665"/>
          </a:xfrm>
          <a:prstGeom prst="rect">
            <a:avLst/>
          </a:prstGeom>
          <a:solidFill>
            <a:schemeClr val="accent1">
              <a:lumMod val="20000"/>
              <a:lumOff val="80000"/>
            </a:schemeClr>
          </a:solidFill>
          <a:ln w="9525">
            <a:solidFill>
              <a:schemeClr val="accent1">
                <a:lumMod val="75000"/>
              </a:schemeClr>
            </a:solidFill>
            <a:miter lim="800000"/>
            <a:headEnd/>
            <a:tailEnd/>
          </a:ln>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dirty="0">
                <a:latin typeface="Candara" panose="020E0502030303020204" pitchFamily="34" charset="0"/>
              </a:rPr>
              <a:t>Low Tech</a:t>
            </a:r>
          </a:p>
        </p:txBody>
      </p:sp>
      <p:sp>
        <p:nvSpPr>
          <p:cNvPr id="57" name="Rectangle 12"/>
          <p:cNvSpPr>
            <a:spLocks noChangeArrowheads="1"/>
          </p:cNvSpPr>
          <p:nvPr/>
        </p:nvSpPr>
        <p:spPr bwMode="auto">
          <a:xfrm>
            <a:off x="6536047" y="2013126"/>
            <a:ext cx="2209800" cy="461963"/>
          </a:xfrm>
          <a:prstGeom prst="rect">
            <a:avLst/>
          </a:prstGeom>
          <a:solidFill>
            <a:schemeClr val="accent1">
              <a:lumMod val="20000"/>
              <a:lumOff val="80000"/>
            </a:schemeClr>
          </a:solidFill>
          <a:ln w="9525">
            <a:solidFill>
              <a:schemeClr val="accent1">
                <a:lumMod val="75000"/>
              </a:schemeClr>
            </a:solidFill>
            <a:miter lim="800000"/>
            <a:headEnd/>
            <a:tailEnd/>
          </a:ln>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dirty="0">
                <a:latin typeface="Candara" panose="020E0502030303020204" pitchFamily="34" charset="0"/>
              </a:rPr>
              <a:t>Lay Readers</a:t>
            </a:r>
          </a:p>
        </p:txBody>
      </p:sp>
      <p:sp>
        <p:nvSpPr>
          <p:cNvPr id="58" name="Rectangle 13"/>
          <p:cNvSpPr>
            <a:spLocks noChangeArrowheads="1"/>
          </p:cNvSpPr>
          <p:nvPr/>
        </p:nvSpPr>
        <p:spPr bwMode="auto">
          <a:xfrm>
            <a:off x="817493" y="2022658"/>
            <a:ext cx="1456874" cy="461665"/>
          </a:xfrm>
          <a:prstGeom prst="rect">
            <a:avLst/>
          </a:prstGeom>
          <a:solidFill>
            <a:schemeClr val="accent1">
              <a:lumMod val="20000"/>
              <a:lumOff val="80000"/>
            </a:schemeClr>
          </a:solidFill>
          <a:ln w="9525">
            <a:solidFill>
              <a:schemeClr val="accent1">
                <a:lumMod val="75000"/>
              </a:schemeClr>
            </a:solidFill>
            <a:miter lim="800000"/>
            <a:headEnd/>
            <a:tailEnd/>
          </a:ln>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dirty="0">
                <a:latin typeface="Candara" panose="020E0502030303020204" pitchFamily="34" charset="0"/>
              </a:rPr>
              <a:t>High Tech</a:t>
            </a:r>
          </a:p>
        </p:txBody>
      </p:sp>
      <p:sp>
        <p:nvSpPr>
          <p:cNvPr id="59" name="Rectangle 17"/>
          <p:cNvSpPr txBox="1">
            <a:spLocks noChangeArrowheads="1"/>
          </p:cNvSpPr>
          <p:nvPr/>
        </p:nvSpPr>
        <p:spPr>
          <a:xfrm>
            <a:off x="135247" y="2639409"/>
            <a:ext cx="2895600" cy="3581400"/>
          </a:xfrm>
          <a:prstGeom prst="rect">
            <a:avLst/>
          </a:prstGeom>
          <a:solidFill>
            <a:srgbClr val="FFCC99"/>
          </a:solidFill>
          <a:ln>
            <a:solidFill>
              <a:srgbClr val="002060"/>
            </a:solidFill>
          </a:ln>
        </p:spPr>
        <p:txBody>
          <a:bodyPr vert="horz" lIns="92075" tIns="46038" rIns="92075" bIns="46038" rtlCol="0">
            <a:normAutofit lnSpcReduction="10000"/>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609600" indent="-609600">
              <a:lnSpc>
                <a:spcPct val="80000"/>
              </a:lnSpc>
              <a:buNone/>
            </a:pPr>
            <a:r>
              <a:rPr lang="en-GB" altLang="en-US" sz="1800" dirty="0">
                <a:latin typeface="Candara" panose="020E0502030303020204" pitchFamily="34" charset="0"/>
              </a:rPr>
              <a:t>When writing to a high tech peer, one can use acronyms and abbreviations, usually without any definition.</a:t>
            </a:r>
          </a:p>
          <a:p>
            <a:pPr marL="609600" indent="-609600">
              <a:lnSpc>
                <a:spcPct val="80000"/>
              </a:lnSpc>
              <a:buNone/>
            </a:pPr>
            <a:r>
              <a:rPr lang="en-GB" altLang="en-US" sz="1800" dirty="0">
                <a:latin typeface="Candara" panose="020E0502030303020204" pitchFamily="34" charset="0"/>
              </a:rPr>
              <a:t>Educators are familiar with QPA, NEA, and KPERS.  </a:t>
            </a:r>
          </a:p>
          <a:p>
            <a:pPr marL="609600" indent="-609600">
              <a:lnSpc>
                <a:spcPct val="80000"/>
              </a:lnSpc>
              <a:buNone/>
            </a:pPr>
            <a:r>
              <a:rPr lang="en-GB" altLang="en-US" sz="1800" dirty="0">
                <a:latin typeface="Candara" panose="020E0502030303020204" pitchFamily="34" charset="0"/>
              </a:rPr>
              <a:t>But individuals in other fields would assume that NEA meant National Endowment for the Arts, not National Education Association</a:t>
            </a:r>
            <a:endParaRPr lang="en-US" altLang="en-US" sz="1800" dirty="0">
              <a:latin typeface="Candara" panose="020E0502030303020204" pitchFamily="34" charset="0"/>
            </a:endParaRPr>
          </a:p>
        </p:txBody>
      </p:sp>
      <p:sp>
        <p:nvSpPr>
          <p:cNvPr id="60" name="Rectangle 17"/>
          <p:cNvSpPr txBox="1">
            <a:spLocks noChangeArrowheads="1"/>
          </p:cNvSpPr>
          <p:nvPr/>
        </p:nvSpPr>
        <p:spPr bwMode="auto">
          <a:xfrm>
            <a:off x="3183247" y="2639409"/>
            <a:ext cx="2895600" cy="3581400"/>
          </a:xfrm>
          <a:prstGeom prst="rect">
            <a:avLst/>
          </a:prstGeom>
          <a:solidFill>
            <a:srgbClr val="FFCC99"/>
          </a:solidFill>
          <a:ln w="9525">
            <a:solidFill>
              <a:srgbClr val="000000"/>
            </a:solidFill>
            <a:miter lim="800000"/>
            <a:headEnd/>
            <a:tailEnd/>
          </a:ln>
          <a:extLst/>
        </p:spPr>
        <p:txBody>
          <a:bodyPr lIns="92075" tIns="46038" rIns="92075" bIns="46038"/>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pPr eaLnBrk="1" hangingPunct="1">
              <a:lnSpc>
                <a:spcPct val="80000"/>
              </a:lnSpc>
              <a:buNone/>
            </a:pPr>
            <a:r>
              <a:rPr lang="en-GB" altLang="en-US" sz="1800" dirty="0">
                <a:latin typeface="Candara" panose="020E0502030303020204" pitchFamily="34" charset="0"/>
              </a:rPr>
              <a:t>Accountants do not need their high tech peers to define FIFO or CPR. </a:t>
            </a:r>
          </a:p>
          <a:p>
            <a:pPr eaLnBrk="1" hangingPunct="1">
              <a:lnSpc>
                <a:spcPct val="80000"/>
              </a:lnSpc>
              <a:buNone/>
            </a:pPr>
            <a:r>
              <a:rPr lang="en-GB" altLang="en-US" sz="1800" dirty="0">
                <a:latin typeface="Candara" panose="020E0502030303020204" pitchFamily="34" charset="0"/>
              </a:rPr>
              <a:t>If these accountants write to one of their fellow employees in sales, computer technology, or human resources (low tech peers), however, these high-tech terms must be explained.  </a:t>
            </a:r>
          </a:p>
          <a:p>
            <a:pPr eaLnBrk="1" hangingPunct="1">
              <a:lnSpc>
                <a:spcPct val="80000"/>
              </a:lnSpc>
              <a:buNone/>
            </a:pPr>
            <a:r>
              <a:rPr lang="en-GB" altLang="en-US" sz="1800" dirty="0">
                <a:latin typeface="Candara" panose="020E0502030303020204" pitchFamily="34" charset="0"/>
              </a:rPr>
              <a:t>FIFO could be parenthetically defined as First In, First Out.  </a:t>
            </a:r>
          </a:p>
        </p:txBody>
      </p:sp>
      <p:sp>
        <p:nvSpPr>
          <p:cNvPr id="61" name="Rectangle 17"/>
          <p:cNvSpPr txBox="1">
            <a:spLocks noChangeArrowheads="1"/>
          </p:cNvSpPr>
          <p:nvPr/>
        </p:nvSpPr>
        <p:spPr bwMode="auto">
          <a:xfrm>
            <a:off x="6155047" y="2639409"/>
            <a:ext cx="2895600" cy="3581400"/>
          </a:xfrm>
          <a:prstGeom prst="rect">
            <a:avLst/>
          </a:prstGeom>
          <a:solidFill>
            <a:srgbClr val="FFCC99"/>
          </a:solidFill>
          <a:ln w="9525">
            <a:solidFill>
              <a:srgbClr val="000000"/>
            </a:solidFill>
            <a:miter lim="800000"/>
            <a:headEnd/>
            <a:tailEnd/>
          </a:ln>
          <a:extLst/>
        </p:spPr>
        <p:txBody>
          <a:bodyPr lIns="92075" tIns="46038" rIns="92075" bIns="46038"/>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pPr marL="609600" indent="-609600" eaLnBrk="1" hangingPunct="1">
              <a:lnSpc>
                <a:spcPct val="80000"/>
              </a:lnSpc>
              <a:buNone/>
              <a:defRPr/>
            </a:pPr>
            <a:r>
              <a:rPr lang="en-GB" altLang="en-US" sz="1800" kern="0" dirty="0">
                <a:latin typeface="Candara" panose="020E0502030303020204" pitchFamily="34" charset="0"/>
              </a:rPr>
              <a:t> All they want is the definition—no abbreviations or acronyms.  In fact, they might also need  follow-up explanations.</a:t>
            </a:r>
          </a:p>
        </p:txBody>
      </p:sp>
    </p:spTree>
    <p:extLst>
      <p:ext uri="{BB962C8B-B14F-4D97-AF65-F5344CB8AC3E}">
        <p14:creationId xmlns:p14="http://schemas.microsoft.com/office/powerpoint/2010/main" val="2361073160"/>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11"/>
          <p:cNvSpPr>
            <a:spLocks noChangeArrowheads="1"/>
          </p:cNvSpPr>
          <p:nvPr/>
        </p:nvSpPr>
        <p:spPr bwMode="auto">
          <a:xfrm>
            <a:off x="3861162" y="2022657"/>
            <a:ext cx="1413593" cy="461665"/>
          </a:xfrm>
          <a:prstGeom prst="rect">
            <a:avLst/>
          </a:prstGeom>
          <a:solidFill>
            <a:schemeClr val="accent1">
              <a:lumMod val="20000"/>
              <a:lumOff val="80000"/>
            </a:schemeClr>
          </a:solidFill>
          <a:ln w="9525">
            <a:solidFill>
              <a:schemeClr val="accent1">
                <a:lumMod val="75000"/>
              </a:schemeClr>
            </a:solidFill>
            <a:miter lim="800000"/>
            <a:headEnd/>
            <a:tailEnd/>
          </a:ln>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dirty="0">
                <a:latin typeface="Candara" panose="020E0502030303020204" pitchFamily="34" charset="0"/>
              </a:rPr>
              <a:t>Low Tech</a:t>
            </a:r>
          </a:p>
        </p:txBody>
      </p:sp>
      <p:sp>
        <p:nvSpPr>
          <p:cNvPr id="57" name="Rectangle 12"/>
          <p:cNvSpPr>
            <a:spLocks noChangeArrowheads="1"/>
          </p:cNvSpPr>
          <p:nvPr/>
        </p:nvSpPr>
        <p:spPr bwMode="auto">
          <a:xfrm>
            <a:off x="6536047" y="2013126"/>
            <a:ext cx="2209800" cy="461963"/>
          </a:xfrm>
          <a:prstGeom prst="rect">
            <a:avLst/>
          </a:prstGeom>
          <a:solidFill>
            <a:schemeClr val="accent1">
              <a:lumMod val="20000"/>
              <a:lumOff val="80000"/>
            </a:schemeClr>
          </a:solidFill>
          <a:ln w="9525">
            <a:solidFill>
              <a:schemeClr val="accent1">
                <a:lumMod val="75000"/>
              </a:schemeClr>
            </a:solidFill>
            <a:miter lim="800000"/>
            <a:headEnd/>
            <a:tailEnd/>
          </a:ln>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dirty="0">
                <a:latin typeface="Candara" panose="020E0502030303020204" pitchFamily="34" charset="0"/>
              </a:rPr>
              <a:t>Lay Readers</a:t>
            </a:r>
          </a:p>
        </p:txBody>
      </p:sp>
      <p:sp>
        <p:nvSpPr>
          <p:cNvPr id="58" name="Rectangle 13"/>
          <p:cNvSpPr>
            <a:spLocks noChangeArrowheads="1"/>
          </p:cNvSpPr>
          <p:nvPr/>
        </p:nvSpPr>
        <p:spPr bwMode="auto">
          <a:xfrm>
            <a:off x="817493" y="2022658"/>
            <a:ext cx="1456874" cy="461665"/>
          </a:xfrm>
          <a:prstGeom prst="rect">
            <a:avLst/>
          </a:prstGeom>
          <a:solidFill>
            <a:schemeClr val="accent1">
              <a:lumMod val="20000"/>
              <a:lumOff val="80000"/>
            </a:schemeClr>
          </a:solidFill>
          <a:ln w="9525">
            <a:solidFill>
              <a:schemeClr val="accent1">
                <a:lumMod val="75000"/>
              </a:schemeClr>
            </a:solidFill>
            <a:miter lim="800000"/>
            <a:headEnd/>
            <a:tailEnd/>
          </a:ln>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dirty="0">
                <a:latin typeface="Candara" panose="020E0502030303020204" pitchFamily="34" charset="0"/>
              </a:rPr>
              <a:t>High Tech</a:t>
            </a:r>
          </a:p>
        </p:txBody>
      </p:sp>
      <p:sp>
        <p:nvSpPr>
          <p:cNvPr id="59" name="Rectangle 17"/>
          <p:cNvSpPr txBox="1">
            <a:spLocks noChangeArrowheads="1"/>
          </p:cNvSpPr>
          <p:nvPr/>
        </p:nvSpPr>
        <p:spPr>
          <a:xfrm>
            <a:off x="135247" y="2639409"/>
            <a:ext cx="2895600" cy="3581400"/>
          </a:xfrm>
          <a:prstGeom prst="rect">
            <a:avLst/>
          </a:prstGeom>
          <a:solidFill>
            <a:srgbClr val="FFCC99"/>
          </a:solidFill>
          <a:ln>
            <a:solidFill>
              <a:srgbClr val="002060"/>
            </a:solidFill>
          </a:ln>
        </p:spPr>
        <p:txBody>
          <a:bodyPr vert="horz" lIns="92075" tIns="46038" rIns="92075" bIns="46038" rtlCol="0">
            <a:normAutofit lnSpcReduction="10000"/>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609600" indent="-609600">
              <a:lnSpc>
                <a:spcPct val="80000"/>
              </a:lnSpc>
              <a:buNone/>
            </a:pPr>
            <a:r>
              <a:rPr lang="en-GB" altLang="en-US" sz="1800" dirty="0">
                <a:latin typeface="Candara" panose="020E0502030303020204" pitchFamily="34" charset="0"/>
              </a:rPr>
              <a:t>High-Tech know as much about a subject matter as you.  </a:t>
            </a:r>
          </a:p>
          <a:p>
            <a:pPr marL="609600" indent="-609600">
              <a:lnSpc>
                <a:spcPct val="80000"/>
              </a:lnSpc>
              <a:buNone/>
            </a:pPr>
            <a:r>
              <a:rPr lang="en-GB" altLang="en-US" sz="1800" dirty="0">
                <a:latin typeface="Candara" panose="020E0502030303020204" pitchFamily="34" charset="0"/>
              </a:rPr>
              <a:t>They have the same job title, same education, same years of experience, and the same level of expertise.  </a:t>
            </a:r>
          </a:p>
          <a:p>
            <a:pPr marL="609600" indent="-609600">
              <a:lnSpc>
                <a:spcPct val="80000"/>
              </a:lnSpc>
              <a:buNone/>
            </a:pPr>
            <a:r>
              <a:rPr lang="en-GB" altLang="en-US" sz="1800" dirty="0">
                <a:latin typeface="Candara" panose="020E0502030303020204" pitchFamily="34" charset="0"/>
              </a:rPr>
              <a:t>For example, a medical doctor writing to another medical doctor would be writing High Tech to High Tech. </a:t>
            </a:r>
            <a:endParaRPr lang="en-US" altLang="en-US" sz="1800" dirty="0">
              <a:latin typeface="Candara" panose="020E0502030303020204" pitchFamily="34" charset="0"/>
            </a:endParaRPr>
          </a:p>
        </p:txBody>
      </p:sp>
      <p:sp>
        <p:nvSpPr>
          <p:cNvPr id="60" name="Rectangle 17"/>
          <p:cNvSpPr txBox="1">
            <a:spLocks noChangeArrowheads="1"/>
          </p:cNvSpPr>
          <p:nvPr/>
        </p:nvSpPr>
        <p:spPr bwMode="auto">
          <a:xfrm>
            <a:off x="3183247" y="2639409"/>
            <a:ext cx="2895600" cy="3581400"/>
          </a:xfrm>
          <a:prstGeom prst="rect">
            <a:avLst/>
          </a:prstGeom>
          <a:solidFill>
            <a:srgbClr val="FFCC99"/>
          </a:solidFill>
          <a:ln w="9525">
            <a:solidFill>
              <a:srgbClr val="000000"/>
            </a:solidFill>
            <a:miter lim="800000"/>
            <a:headEnd/>
            <a:tailEnd/>
          </a:ln>
          <a:extLst/>
        </p:spPr>
        <p:txBody>
          <a:bodyPr lIns="92075" tIns="46038" rIns="92075" bIns="46038"/>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pPr marL="609600" indent="-609600" eaLnBrk="1" hangingPunct="1">
              <a:lnSpc>
                <a:spcPct val="80000"/>
              </a:lnSpc>
              <a:buNone/>
              <a:defRPr/>
            </a:pPr>
            <a:r>
              <a:rPr lang="en-US" altLang="en-US" sz="1800" kern="0" dirty="0">
                <a:latin typeface="Candara" panose="020E0502030303020204" pitchFamily="34" charset="0"/>
              </a:rPr>
              <a:t>Low-Tech </a:t>
            </a:r>
            <a:r>
              <a:rPr lang="en-GB" altLang="en-US" sz="1800" kern="0" dirty="0">
                <a:latin typeface="Candara" panose="020E0502030303020204" pitchFamily="34" charset="0"/>
              </a:rPr>
              <a:t> who work in your company know something about the subject matter.</a:t>
            </a:r>
          </a:p>
          <a:p>
            <a:pPr marL="609600" indent="-609600" eaLnBrk="1" hangingPunct="1">
              <a:lnSpc>
                <a:spcPct val="80000"/>
              </a:lnSpc>
              <a:buNone/>
              <a:defRPr/>
            </a:pPr>
            <a:r>
              <a:rPr lang="en-GB" altLang="en-US" sz="1800" kern="0" dirty="0">
                <a:latin typeface="Candara" panose="020E0502030303020204" pitchFamily="34" charset="0"/>
              </a:rPr>
              <a:t>They may not have the same job title, education, years of experience, or level of expertise.  </a:t>
            </a:r>
          </a:p>
          <a:p>
            <a:pPr marL="609600" indent="-609600" eaLnBrk="1" hangingPunct="1">
              <a:lnSpc>
                <a:spcPct val="80000"/>
              </a:lnSpc>
              <a:buNone/>
              <a:defRPr/>
            </a:pPr>
            <a:r>
              <a:rPr lang="en-GB" altLang="en-US" sz="1800" kern="0" dirty="0">
                <a:latin typeface="Candara" panose="020E0502030303020204" pitchFamily="34" charset="0"/>
              </a:rPr>
              <a:t>For example, a medical doctor writing to a staff nurse would be writing High Tech to Low Tech</a:t>
            </a:r>
            <a:endParaRPr lang="en-US" altLang="en-US" sz="1800" kern="0" dirty="0">
              <a:latin typeface="Candara" panose="020E0502030303020204" pitchFamily="34" charset="0"/>
            </a:endParaRPr>
          </a:p>
        </p:txBody>
      </p:sp>
      <p:sp>
        <p:nvSpPr>
          <p:cNvPr id="61" name="Rectangle 17"/>
          <p:cNvSpPr txBox="1">
            <a:spLocks noChangeArrowheads="1"/>
          </p:cNvSpPr>
          <p:nvPr/>
        </p:nvSpPr>
        <p:spPr bwMode="auto">
          <a:xfrm>
            <a:off x="6155047" y="2639409"/>
            <a:ext cx="2895600" cy="3581400"/>
          </a:xfrm>
          <a:prstGeom prst="rect">
            <a:avLst/>
          </a:prstGeom>
          <a:solidFill>
            <a:srgbClr val="FFCC99"/>
          </a:solidFill>
          <a:ln w="9525">
            <a:solidFill>
              <a:srgbClr val="000000"/>
            </a:solidFill>
            <a:miter lim="800000"/>
            <a:headEnd/>
            <a:tailEnd/>
          </a:ln>
          <a:extLst/>
        </p:spPr>
        <p:txBody>
          <a:bodyPr lIns="92075" tIns="46038" rIns="92075" bIns="46038"/>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pPr marL="609600" indent="-609600" eaLnBrk="1" hangingPunct="1">
              <a:lnSpc>
                <a:spcPct val="80000"/>
              </a:lnSpc>
              <a:buNone/>
              <a:defRPr/>
            </a:pPr>
            <a:r>
              <a:rPr lang="en-GB" altLang="en-US" sz="1800" kern="0" dirty="0">
                <a:latin typeface="Candara" panose="020E0502030303020204" pitchFamily="34" charset="0"/>
              </a:rPr>
              <a:t>Lay Readers are your customers.  </a:t>
            </a:r>
          </a:p>
          <a:p>
            <a:pPr marL="609600" indent="-609600" eaLnBrk="1" hangingPunct="1">
              <a:lnSpc>
                <a:spcPct val="80000"/>
              </a:lnSpc>
              <a:buNone/>
              <a:defRPr/>
            </a:pPr>
            <a:r>
              <a:rPr lang="en-GB" altLang="en-US" sz="1800" kern="0" dirty="0">
                <a:latin typeface="Candara" panose="020E0502030303020204" pitchFamily="34" charset="0"/>
              </a:rPr>
              <a:t>They are completely out of the loop. </a:t>
            </a:r>
          </a:p>
          <a:p>
            <a:pPr marL="609600" indent="-609600" eaLnBrk="1" hangingPunct="1">
              <a:lnSpc>
                <a:spcPct val="80000"/>
              </a:lnSpc>
              <a:buNone/>
              <a:defRPr/>
            </a:pPr>
            <a:r>
              <a:rPr lang="en-GB" altLang="en-US" sz="1800" kern="0" dirty="0">
                <a:latin typeface="Candara" panose="020E0502030303020204" pitchFamily="34" charset="0"/>
              </a:rPr>
              <a:t>For example, a medical doctor communicating with a patient. </a:t>
            </a:r>
            <a:endParaRPr lang="en-US" altLang="en-US" sz="1800" kern="0" dirty="0">
              <a:latin typeface="Candara" panose="020E0502030303020204" pitchFamily="34" charset="0"/>
            </a:endParaRPr>
          </a:p>
        </p:txBody>
      </p:sp>
    </p:spTree>
    <p:extLst>
      <p:ext uri="{BB962C8B-B14F-4D97-AF65-F5344CB8AC3E}">
        <p14:creationId xmlns:p14="http://schemas.microsoft.com/office/powerpoint/2010/main" val="4280155147"/>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57221" y="1741321"/>
            <a:ext cx="7848601" cy="589072"/>
          </a:xfrm>
          <a:prstGeom prst="rect">
            <a:avLst/>
          </a:prstGeom>
          <a:noFill/>
        </p:spPr>
        <p:txBody>
          <a:bodyPr wrap="square" rtlCol="0">
            <a:spAutoFit/>
          </a:bodyPr>
          <a:lstStyle/>
          <a:p>
            <a:pPr algn="ctr">
              <a:lnSpc>
                <a:spcPct val="150000"/>
              </a:lnSpc>
            </a:pPr>
            <a:r>
              <a:rPr lang="en-US" altLang="en-US" sz="2400" b="1" i="1" dirty="0">
                <a:solidFill>
                  <a:srgbClr val="FF0000"/>
                </a:solidFill>
                <a:latin typeface="Candara" pitchFamily="34" charset="0"/>
                <a:cs typeface="Arial" pitchFamily="34" charset="0"/>
              </a:rPr>
              <a:t>Defining Terms for Different Audience Levels</a:t>
            </a:r>
          </a:p>
        </p:txBody>
      </p:sp>
      <p:sp>
        <p:nvSpPr>
          <p:cNvPr id="54" name="TextBox 53"/>
          <p:cNvSpPr txBox="1"/>
          <p:nvPr/>
        </p:nvSpPr>
        <p:spPr>
          <a:xfrm>
            <a:off x="738358" y="2590800"/>
            <a:ext cx="7782188" cy="3785652"/>
          </a:xfrm>
          <a:prstGeom prst="rect">
            <a:avLst/>
          </a:prstGeom>
          <a:noFill/>
        </p:spPr>
        <p:txBody>
          <a:bodyPr wrap="square" rtlCol="0">
            <a:spAutoFit/>
          </a:bodyPr>
          <a:lstStyle/>
          <a:p>
            <a:pPr>
              <a:lnSpc>
                <a:spcPct val="150000"/>
              </a:lnSpc>
            </a:pPr>
            <a:r>
              <a:rPr lang="en-US" altLang="en-US" sz="2000" dirty="0">
                <a:latin typeface="Candara" panose="020E0502030303020204" pitchFamily="34" charset="0"/>
              </a:rPr>
              <a:t>Since every industry has its own specialized vocabulary so a writer must use:</a:t>
            </a:r>
          </a:p>
          <a:p>
            <a:pPr marL="342900" indent="-342900">
              <a:lnSpc>
                <a:spcPct val="150000"/>
              </a:lnSpc>
              <a:buFont typeface="Arial" panose="020B0604020202020204" pitchFamily="34" charset="0"/>
              <a:buChar char="•"/>
            </a:pPr>
            <a:r>
              <a:rPr lang="en-US" altLang="en-US" sz="2000" dirty="0">
                <a:latin typeface="Candara" panose="020E0502030303020204" pitchFamily="34" charset="0"/>
              </a:rPr>
              <a:t>glossary items</a:t>
            </a:r>
          </a:p>
          <a:p>
            <a:pPr marL="342900" indent="-342900">
              <a:lnSpc>
                <a:spcPct val="150000"/>
              </a:lnSpc>
              <a:buFont typeface="Arial" panose="020B0604020202020204" pitchFamily="34" charset="0"/>
              <a:buChar char="•"/>
            </a:pPr>
            <a:r>
              <a:rPr lang="en-US" altLang="en-US" sz="2000" dirty="0">
                <a:latin typeface="Candara" panose="020E0502030303020204" pitchFamily="34" charset="0"/>
              </a:rPr>
              <a:t>familiar terms</a:t>
            </a:r>
          </a:p>
          <a:p>
            <a:pPr marL="342900" indent="-342900">
              <a:lnSpc>
                <a:spcPct val="150000"/>
              </a:lnSpc>
              <a:buFont typeface="Arial" panose="020B0604020202020204" pitchFamily="34" charset="0"/>
              <a:buChar char="•"/>
            </a:pPr>
            <a:r>
              <a:rPr lang="en-US" altLang="en-US" sz="2000" dirty="0">
                <a:latin typeface="Candara" panose="020E0502030303020204" pitchFamily="34" charset="0"/>
              </a:rPr>
              <a:t>short and precise sentences to define terms</a:t>
            </a:r>
          </a:p>
          <a:p>
            <a:pPr marL="342900" indent="-342900">
              <a:lnSpc>
                <a:spcPct val="150000"/>
              </a:lnSpc>
              <a:buFont typeface="Arial" panose="020B0604020202020204" pitchFamily="34" charset="0"/>
              <a:buChar char="•"/>
            </a:pPr>
            <a:r>
              <a:rPr lang="en-US" altLang="en-US" sz="2000" dirty="0">
                <a:latin typeface="Candara" panose="020E0502030303020204" pitchFamily="34" charset="0"/>
              </a:rPr>
              <a:t>extended definitions for explanations</a:t>
            </a:r>
          </a:p>
          <a:p>
            <a:pPr marL="342900" indent="-342900">
              <a:lnSpc>
                <a:spcPct val="150000"/>
              </a:lnSpc>
              <a:buFont typeface="Arial" panose="020B0604020202020204" pitchFamily="34" charset="0"/>
              <a:buChar char="•"/>
            </a:pPr>
            <a:r>
              <a:rPr lang="en-US" altLang="en-US" sz="2000" dirty="0">
                <a:latin typeface="Candara" panose="020E0502030303020204" pitchFamily="34" charset="0"/>
              </a:rPr>
              <a:t>endnotes/footnotes</a:t>
            </a:r>
          </a:p>
          <a:p>
            <a:pPr marL="342900" indent="-342900">
              <a:lnSpc>
                <a:spcPct val="150000"/>
              </a:lnSpc>
              <a:buFont typeface="Arial" panose="020B0604020202020204" pitchFamily="34" charset="0"/>
              <a:buChar char="•"/>
            </a:pPr>
            <a:r>
              <a:rPr lang="en-US" altLang="en-US" sz="2000" dirty="0">
                <a:latin typeface="Candara" panose="020E0502030303020204" pitchFamily="34" charset="0"/>
              </a:rPr>
              <a:t>electronic communication (pop-up screen)</a:t>
            </a:r>
          </a:p>
        </p:txBody>
      </p:sp>
    </p:spTree>
    <p:extLst>
      <p:ext uri="{BB962C8B-B14F-4D97-AF65-F5344CB8AC3E}">
        <p14:creationId xmlns:p14="http://schemas.microsoft.com/office/powerpoint/2010/main" val="31336225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descr="Image result for sad face smiley red png"/>
          <p:cNvPicPr>
            <a:picLocks noChangeAspect="1" noChangeArrowheads="1"/>
          </p:cNvPicPr>
          <p:nvPr/>
        </p:nvPicPr>
        <p:blipFill rotWithShape="1">
          <a:blip r:embed="rId2">
            <a:extLst>
              <a:ext uri="{28A0092B-C50C-407E-A947-70E740481C1C}">
                <a14:useLocalDpi xmlns:a14="http://schemas.microsoft.com/office/drawing/2010/main" val="0"/>
              </a:ext>
            </a:extLst>
          </a:blip>
          <a:srcRect l="51930" r="-5210"/>
          <a:stretch/>
        </p:blipFill>
        <p:spPr bwMode="auto">
          <a:xfrm>
            <a:off x="7401617" y="3258148"/>
            <a:ext cx="1711903" cy="152117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Image result for blue smile smiley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825" y="3186480"/>
            <a:ext cx="1653044" cy="16530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57221" y="1741321"/>
            <a:ext cx="7848601" cy="646331"/>
          </a:xfrm>
          <a:prstGeom prst="rect">
            <a:avLst/>
          </a:prstGeom>
          <a:noFill/>
        </p:spPr>
        <p:txBody>
          <a:bodyPr wrap="square" rtlCol="0">
            <a:spAutoFit/>
          </a:bodyPr>
          <a:lstStyle/>
          <a:p>
            <a:pPr algn="ctr">
              <a:lnSpc>
                <a:spcPct val="150000"/>
              </a:lnSpc>
            </a:pPr>
            <a:r>
              <a:rPr lang="en-US" altLang="en-US" sz="2400" b="1" i="1" dirty="0">
                <a:solidFill>
                  <a:srgbClr val="FF0000"/>
                </a:solidFill>
                <a:latin typeface="Candara" pitchFamily="34" charset="0"/>
                <a:cs typeface="Arial" pitchFamily="34" charset="0"/>
              </a:rPr>
              <a:t>Techniques to Avoid Sexist Language</a:t>
            </a:r>
          </a:p>
        </p:txBody>
      </p:sp>
      <p:sp>
        <p:nvSpPr>
          <p:cNvPr id="54" name="TextBox 53"/>
          <p:cNvSpPr txBox="1"/>
          <p:nvPr/>
        </p:nvSpPr>
        <p:spPr>
          <a:xfrm>
            <a:off x="738358" y="2590800"/>
            <a:ext cx="7782188" cy="1938992"/>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altLang="en-US" sz="2000" dirty="0">
                <a:latin typeface="Candara" panose="020E0502030303020204" pitchFamily="34" charset="0"/>
              </a:rPr>
              <a:t>Neither refer to women as secondary nor ignore them.</a:t>
            </a:r>
          </a:p>
          <a:p>
            <a:pPr marL="800100" lvl="1" indent="-342900">
              <a:lnSpc>
                <a:spcPct val="150000"/>
              </a:lnSpc>
              <a:buFont typeface="Arial" panose="020B0604020202020204" pitchFamily="34" charset="0"/>
              <a:buChar char="•"/>
            </a:pPr>
            <a:r>
              <a:rPr lang="en-US" altLang="en-US" sz="2000" b="1" dirty="0">
                <a:solidFill>
                  <a:srgbClr val="FF0000"/>
                </a:solidFill>
                <a:latin typeface="Candara" panose="020E0502030303020204" pitchFamily="34" charset="0"/>
              </a:rPr>
              <a:t>Biased:</a:t>
            </a:r>
            <a:r>
              <a:rPr lang="en-US" altLang="en-US" sz="2000" dirty="0">
                <a:solidFill>
                  <a:srgbClr val="FF0000"/>
                </a:solidFill>
                <a:latin typeface="Candara" panose="020E0502030303020204" pitchFamily="34" charset="0"/>
              </a:rPr>
              <a:t> “</a:t>
            </a:r>
            <a:r>
              <a:rPr lang="en-US" altLang="en-US" sz="2000" i="1" dirty="0">
                <a:solidFill>
                  <a:srgbClr val="FF0000"/>
                </a:solidFill>
                <a:latin typeface="Candara" panose="020E0502030303020204" pitchFamily="34" charset="0"/>
              </a:rPr>
              <a:t>Radium was discovered by a women Marie Curie.</a:t>
            </a:r>
            <a:r>
              <a:rPr lang="en-US" altLang="en-US" sz="2000" dirty="0">
                <a:solidFill>
                  <a:srgbClr val="FF0000"/>
                </a:solidFill>
                <a:latin typeface="Candara" panose="020E0502030303020204" pitchFamily="34" charset="0"/>
              </a:rPr>
              <a:t>”</a:t>
            </a:r>
          </a:p>
          <a:p>
            <a:pPr marL="800100" lvl="1" indent="-342900">
              <a:lnSpc>
                <a:spcPct val="150000"/>
              </a:lnSpc>
              <a:buFont typeface="Arial" panose="020B0604020202020204" pitchFamily="34" charset="0"/>
              <a:buChar char="•"/>
            </a:pPr>
            <a:r>
              <a:rPr lang="en-US" altLang="en-US" sz="2000" b="1" dirty="0">
                <a:solidFill>
                  <a:srgbClr val="0070C0"/>
                </a:solidFill>
                <a:latin typeface="Candara" panose="020E0502030303020204" pitchFamily="34" charset="0"/>
              </a:rPr>
              <a:t>Unbiased:</a:t>
            </a:r>
            <a:r>
              <a:rPr lang="en-US" altLang="en-US" sz="2000" dirty="0">
                <a:solidFill>
                  <a:srgbClr val="0070C0"/>
                </a:solidFill>
                <a:latin typeface="Candara" panose="020E0502030303020204" pitchFamily="34" charset="0"/>
              </a:rPr>
              <a:t> “</a:t>
            </a:r>
            <a:r>
              <a:rPr lang="en-US" altLang="en-US" sz="2000" i="1" dirty="0">
                <a:solidFill>
                  <a:srgbClr val="0070C0"/>
                </a:solidFill>
                <a:latin typeface="Candara" panose="020E0502030303020204" pitchFamily="34" charset="0"/>
              </a:rPr>
              <a:t>Radium was discovered by Marie Curie.</a:t>
            </a:r>
            <a:r>
              <a:rPr lang="en-US" altLang="en-US" sz="2000" dirty="0">
                <a:solidFill>
                  <a:srgbClr val="0070C0"/>
                </a:solidFill>
                <a:latin typeface="Candara" panose="020E0502030303020204" pitchFamily="34" charset="0"/>
              </a:rPr>
              <a:t>”</a:t>
            </a:r>
          </a:p>
          <a:p>
            <a:pPr marL="342900" lvl="1" indent="-342900">
              <a:lnSpc>
                <a:spcPct val="150000"/>
              </a:lnSpc>
              <a:buFont typeface="Arial" panose="020B0604020202020204" pitchFamily="34" charset="0"/>
              <a:buChar char="•"/>
            </a:pPr>
            <a:endParaRPr lang="en-US" altLang="en-US" sz="2000" dirty="0">
              <a:latin typeface="Candara" panose="020E0502030303020204" pitchFamily="34" charset="0"/>
            </a:endParaRPr>
          </a:p>
        </p:txBody>
      </p:sp>
      <p:pic>
        <p:nvPicPr>
          <p:cNvPr id="55" name="Content Placeholder 3"/>
          <p:cNvPicPr>
            <a:picLocks noGrp="1" noChangeAspect="1"/>
          </p:cNvPicPr>
          <p:nvPr>
            <p:ph idx="1"/>
          </p:nvPr>
        </p:nvPicPr>
        <p:blipFill>
          <a:blip r:embed="rId7">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1238928" y="4919471"/>
            <a:ext cx="6804839" cy="1538645"/>
          </a:xfrm>
          <a:prstGeom prst="rect">
            <a:avLst/>
          </a:prstGeom>
        </p:spPr>
      </p:pic>
      <p:pic>
        <p:nvPicPr>
          <p:cNvPr id="56" name="Picture 2" descr="Image result for orange tick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919" y="2468591"/>
            <a:ext cx="439885" cy="48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3390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4">
                                            <p:txEl>
                                              <p:pRg st="1" end="1"/>
                                            </p:txEl>
                                          </p:spTgt>
                                        </p:tgtEl>
                                        <p:attrNameLst>
                                          <p:attrName>style.visibility</p:attrName>
                                        </p:attrNameLst>
                                      </p:cBhvr>
                                      <p:to>
                                        <p:strVal val="visible"/>
                                      </p:to>
                                    </p:set>
                                    <p:animEffect transition="in" filter="fade">
                                      <p:cBhvr>
                                        <p:cTn id="18" dur="500"/>
                                        <p:tgtEl>
                                          <p:spTgt spid="5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
                                            <p:txEl>
                                              <p:pRg st="2" end="2"/>
                                            </p:txEl>
                                          </p:spTgt>
                                        </p:tgtEl>
                                        <p:attrNameLst>
                                          <p:attrName>style.visibility</p:attrName>
                                        </p:attrNameLst>
                                      </p:cBhvr>
                                      <p:to>
                                        <p:strVal val="visible"/>
                                      </p:to>
                                    </p:set>
                                    <p:animEffect transition="in" filter="fade">
                                      <p:cBhvr>
                                        <p:cTn id="26" dur="500"/>
                                        <p:tgtEl>
                                          <p:spTgt spid="54">
                                            <p:txEl>
                                              <p:pRg st="2" end="2"/>
                                            </p:txEl>
                                          </p:spTgt>
                                        </p:tgtEl>
                                      </p:cBhvr>
                                    </p:animEffect>
                                  </p:childTnLst>
                                </p:cTn>
                              </p:par>
                              <p:par>
                                <p:cTn id="27" presetID="10" presetClass="exit" presetSubtype="0" fill="hold" nodeType="withEffect">
                                  <p:stCondLst>
                                    <p:cond delay="0"/>
                                  </p:stCondLst>
                                  <p:childTnLst>
                                    <p:animEffect transition="out" filter="fade">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xit" presetSubtype="0" fill="hold" nodeType="withEffect">
                                  <p:stCondLst>
                                    <p:cond delay="0"/>
                                  </p:stCondLst>
                                  <p:childTnLst>
                                    <p:animEffect transition="out" filter="fade">
                                      <p:cBhvr>
                                        <p:cTn id="39" dur="500"/>
                                        <p:tgtEl>
                                          <p:spTgt spid="58"/>
                                        </p:tgtEl>
                                      </p:cBhvr>
                                    </p:animEffect>
                                    <p:set>
                                      <p:cBhvr>
                                        <p:cTn id="40"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Audience Recognition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016" y="84255"/>
            <a:ext cx="2400300" cy="1335461"/>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a:off x="1464954" y="2116999"/>
            <a:ext cx="6137894" cy="3442399"/>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64AC796E-925D-40A1-A559-178F01F1E0E2}"/>
              </a:ext>
            </a:extLst>
          </p:cNvPr>
          <p:cNvGraphicFramePr>
            <a:graphicFrameLocks noGrp="1"/>
          </p:cNvGraphicFramePr>
          <p:nvPr>
            <p:extLst>
              <p:ext uri="{D42A27DB-BD31-4B8C-83A1-F6EECF244321}">
                <p14:modId xmlns:p14="http://schemas.microsoft.com/office/powerpoint/2010/main" val="1052189639"/>
              </p:ext>
            </p:extLst>
          </p:nvPr>
        </p:nvGraphicFramePr>
        <p:xfrm>
          <a:off x="1506847" y="2148178"/>
          <a:ext cx="6096000" cy="34112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7726565"/>
                    </a:ext>
                  </a:extLst>
                </a:gridCol>
                <a:gridCol w="2032000">
                  <a:extLst>
                    <a:ext uri="{9D8B030D-6E8A-4147-A177-3AD203B41FA5}">
                      <a16:colId xmlns:a16="http://schemas.microsoft.com/office/drawing/2014/main" val="1550109408"/>
                    </a:ext>
                  </a:extLst>
                </a:gridCol>
                <a:gridCol w="2032000">
                  <a:extLst>
                    <a:ext uri="{9D8B030D-6E8A-4147-A177-3AD203B41FA5}">
                      <a16:colId xmlns:a16="http://schemas.microsoft.com/office/drawing/2014/main" val="3717224878"/>
                    </a:ext>
                  </a:extLst>
                </a:gridCol>
              </a:tblGrid>
              <a:tr h="0">
                <a:tc gridSpan="3">
                  <a:txBody>
                    <a:bodyPr/>
                    <a:lstStyle/>
                    <a:p>
                      <a:r>
                        <a:rPr lang="en-US" dirty="0"/>
                        <a:t>Achieving Audience Recognition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55566393"/>
                  </a:ext>
                </a:extLst>
              </a:tr>
              <a:tr h="370840">
                <a:tc>
                  <a:txBody>
                    <a:bodyPr/>
                    <a:lstStyle/>
                    <a:p>
                      <a:r>
                        <a:rPr lang="en-US" dirty="0"/>
                        <a:t>Audience</a:t>
                      </a:r>
                    </a:p>
                  </a:txBody>
                  <a:tcPr/>
                </a:tc>
                <a:tc>
                  <a:txBody>
                    <a:bodyPr/>
                    <a:lstStyle/>
                    <a:p>
                      <a:r>
                        <a:rPr lang="en-US" dirty="0"/>
                        <a:t>Style</a:t>
                      </a:r>
                    </a:p>
                  </a:txBody>
                  <a:tcPr/>
                </a:tc>
                <a:tc>
                  <a:txBody>
                    <a:bodyPr/>
                    <a:lstStyle/>
                    <a:p>
                      <a:r>
                        <a:rPr lang="en-US" dirty="0"/>
                        <a:t>Example</a:t>
                      </a:r>
                    </a:p>
                  </a:txBody>
                  <a:tcPr/>
                </a:tc>
                <a:extLst>
                  <a:ext uri="{0D108BD9-81ED-4DB2-BD59-A6C34878D82A}">
                    <a16:rowId xmlns:a16="http://schemas.microsoft.com/office/drawing/2014/main" val="2117046122"/>
                  </a:ext>
                </a:extLst>
              </a:tr>
              <a:tr h="370840">
                <a:tc>
                  <a:txBody>
                    <a:bodyPr/>
                    <a:lstStyle/>
                    <a:p>
                      <a:r>
                        <a:rPr lang="en-US" dirty="0"/>
                        <a:t>High Tech Peers</a:t>
                      </a:r>
                    </a:p>
                  </a:txBody>
                  <a:tcPr/>
                </a:tc>
                <a:tc>
                  <a:txBody>
                    <a:bodyPr/>
                    <a:lstStyle/>
                    <a:p>
                      <a:r>
                        <a:rPr lang="en-US" dirty="0"/>
                        <a:t>Abbreviations/Acronyms OK</a:t>
                      </a:r>
                    </a:p>
                  </a:txBody>
                  <a:tcPr/>
                </a:tc>
                <a:tc>
                  <a:txBody>
                    <a:bodyPr/>
                    <a:lstStyle/>
                    <a:p>
                      <a:r>
                        <a:rPr lang="en-US" dirty="0"/>
                        <a:t>Please review the enclosed OP and EN.</a:t>
                      </a:r>
                    </a:p>
                  </a:txBody>
                  <a:tcPr/>
                </a:tc>
                <a:extLst>
                  <a:ext uri="{0D108BD9-81ED-4DB2-BD59-A6C34878D82A}">
                    <a16:rowId xmlns:a16="http://schemas.microsoft.com/office/drawing/2014/main" val="1219089154"/>
                  </a:ext>
                </a:extLst>
              </a:tr>
              <a:tr h="185420">
                <a:tc>
                  <a:txBody>
                    <a:bodyPr/>
                    <a:lstStyle/>
                    <a:p>
                      <a:r>
                        <a:rPr lang="en-US" dirty="0"/>
                        <a:t>Low Tech Peers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Abbreviations/Acronyms need parenthetical definitions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Please review the enclosed OP (Operating Procedure) and EN (Engineering Notice).</a:t>
                      </a:r>
                    </a:p>
                  </a:txBody>
                  <a:tcPr/>
                </a:tc>
                <a:extLst>
                  <a:ext uri="{0D108BD9-81ED-4DB2-BD59-A6C34878D82A}">
                    <a16:rowId xmlns:a16="http://schemas.microsoft.com/office/drawing/2014/main" val="3927671910"/>
                  </a:ext>
                </a:extLst>
              </a:tr>
              <a:tr h="185420">
                <a:tc>
                  <a:txBody>
                    <a:bodyPr/>
                    <a:lstStyle/>
                    <a:p>
                      <a:r>
                        <a:rPr lang="en-US" dirty="0"/>
                        <a:t>Lay Readers</a:t>
                      </a:r>
                    </a:p>
                  </a:txBody>
                  <a:tcPr/>
                </a:tc>
                <a:tc>
                  <a:txBody>
                    <a:bodyPr/>
                    <a:lstStyle/>
                    <a:p>
                      <a:r>
                        <a:rPr lang="en-US" dirty="0"/>
                        <a:t>No abbreviations/acronyms. Explanations instead.</a:t>
                      </a:r>
                    </a:p>
                  </a:txBody>
                  <a:tcPr/>
                </a:tc>
                <a:tc>
                  <a:txBody>
                    <a:bodyPr/>
                    <a:lstStyle/>
                    <a:p>
                      <a:r>
                        <a:rPr lang="en-US" dirty="0"/>
                        <a:t>By following the enclosed procedure, you can ensure that your printer will run to our engineers’ desired performance levels.</a:t>
                      </a:r>
                    </a:p>
                  </a:txBody>
                  <a:tcPr/>
                </a:tc>
                <a:extLst>
                  <a:ext uri="{0D108BD9-81ED-4DB2-BD59-A6C34878D82A}">
                    <a16:rowId xmlns:a16="http://schemas.microsoft.com/office/drawing/2014/main" val="4138875182"/>
                  </a:ext>
                </a:extLst>
              </a:tr>
            </a:tbl>
          </a:graphicData>
        </a:graphic>
      </p:graphicFrame>
    </p:spTree>
    <p:extLst>
      <p:ext uri="{BB962C8B-B14F-4D97-AF65-F5344CB8AC3E}">
        <p14:creationId xmlns:p14="http://schemas.microsoft.com/office/powerpoint/2010/main" val="260542664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heel(1)">
                                      <p:cBhvr>
                                        <p:cTn id="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2031325"/>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a:p>
            <a:pPr algn="ctr">
              <a:lnSpc>
                <a:spcPct val="150000"/>
              </a:lnSpc>
            </a:pPr>
            <a:endParaRPr lang="en-US" sz="2800" b="1" i="1" dirty="0">
              <a:solidFill>
                <a:srgbClr val="FF0000"/>
              </a:solidFill>
              <a:latin typeface="Candara" pitchFamily="34" charset="0"/>
              <a:cs typeface="Arial" pitchFamily="34" charset="0"/>
            </a:endParaRP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304698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Accuracy (grammar)</a:t>
            </a:r>
          </a:p>
        </p:txBody>
      </p:sp>
      <p:pic>
        <p:nvPicPr>
          <p:cNvPr id="53" name="Picture 2" descr="Image result for zooming  mirro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308778">
            <a:off x="786970" y="3801803"/>
            <a:ext cx="3256481" cy="325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632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2031325"/>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a:p>
            <a:pPr algn="ctr">
              <a:lnSpc>
                <a:spcPct val="150000"/>
              </a:lnSpc>
            </a:pPr>
            <a:endParaRPr lang="en-US" sz="2800" b="1" i="1" dirty="0">
              <a:solidFill>
                <a:srgbClr val="FF0000"/>
              </a:solidFill>
              <a:latin typeface="Candara" pitchFamily="34" charset="0"/>
              <a:cs typeface="Arial" pitchFamily="34" charset="0"/>
            </a:endParaRP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304698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Accuracy (grammar)</a:t>
            </a:r>
          </a:p>
        </p:txBody>
      </p:sp>
      <p:pic>
        <p:nvPicPr>
          <p:cNvPr id="53" name="Picture 2" descr="Image result for zooming  mirro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814750">
            <a:off x="930179" y="4633539"/>
            <a:ext cx="2689428" cy="268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79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1318181"/>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3231654"/>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3200" b="1" dirty="0">
                <a:solidFill>
                  <a:srgbClr val="0070C0"/>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3200" b="1" dirty="0">
                <a:solidFill>
                  <a:srgbClr val="0070C0"/>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Accuracy (grammar)</a:t>
            </a:r>
          </a:p>
        </p:txBody>
      </p:sp>
      <p:pic>
        <p:nvPicPr>
          <p:cNvPr id="2050" name="Picture 2" descr="Image result for zooming  mirro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308778">
            <a:off x="922028" y="2670367"/>
            <a:ext cx="3209602" cy="3209602"/>
          </a:xfrm>
          <a:prstGeom prst="rect">
            <a:avLst/>
          </a:prstGeom>
          <a:noFill/>
          <a:extLst>
            <a:ext uri="{909E8E84-426E-40DD-AFC4-6F175D3DCCD1}">
              <a14:hiddenFill xmlns:a14="http://schemas.microsoft.com/office/drawing/2010/main">
                <a:solidFill>
                  <a:srgbClr val="FFFFFF"/>
                </a:solidFill>
              </a14:hiddenFill>
            </a:ext>
          </a:extLst>
        </p:spPr>
      </p:pic>
      <p:pic>
        <p:nvPicPr>
          <p:cNvPr id="38914" name="Picture 2" descr="Image result for completed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743" y="2721527"/>
            <a:ext cx="2129247" cy="212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125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fltVal val="0"/>
                                          </p:val>
                                        </p:tav>
                                        <p:tav tm="100000">
                                          <p:val>
                                            <p:strVal val="#ppt_h"/>
                                          </p:val>
                                        </p:tav>
                                      </p:tavLst>
                                    </p:anim>
                                    <p:animEffect transition="in" filter="fade">
                                      <p:cBhvr>
                                        <p:cTn id="9"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097" y="283939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97031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Accuracy in technical writing requires that you proof read your text.</a:t>
            </a:r>
          </a:p>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Tips of proofreading</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Let someone else read it</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Use the delay approach</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Read one line at a time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Read long words syllable by syllable</a:t>
            </a:r>
            <a:endParaRPr lang="en-US" altLang="en-US" sz="2400" dirty="0">
              <a:latin typeface="Candara" panose="020E0502030303020204" pitchFamily="34" charset="0"/>
            </a:endParaRPr>
          </a:p>
        </p:txBody>
      </p:sp>
      <p:pic>
        <p:nvPicPr>
          <p:cNvPr id="16386" name="Picture 2" descr="Image result for accuracy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220" y="2623744"/>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13998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097" y="283939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Use technology.</a:t>
            </a:r>
          </a:p>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Check figures, scientific and technical equations, and abbreviations.</a:t>
            </a:r>
          </a:p>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Read it out loud .</a:t>
            </a:r>
          </a:p>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Use a dictionary. </a:t>
            </a:r>
          </a:p>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ndara" panose="020E0502030303020204" pitchFamily="34" charset="0"/>
              </a:rPr>
              <a:t>Try scattershot proofing .</a:t>
            </a:r>
          </a:p>
        </p:txBody>
      </p:sp>
      <p:pic>
        <p:nvPicPr>
          <p:cNvPr id="16386" name="Picture 2" descr="Image result for accuracy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220" y="20574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200" y="3160413"/>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200" y="3724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906" y="4258521"/>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0577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Organization</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1-Spatial</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If you are describing the parts of a machine or a plot of ground, you might organize your text spatially. You would describe what you see, as it appears in space, left to right, top to bottom, inside to outside or clockwise. These spatial sequences help your readers visualize what you see and therefore better understand the physical qualities of the subject matter.</a:t>
            </a: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0709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Chronological</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At </a:t>
            </a:r>
            <a:r>
              <a:rPr lang="en-GB" altLang="en-US" sz="2000" b="1" dirty="0">
                <a:solidFill>
                  <a:srgbClr val="FF0000"/>
                </a:solidFill>
                <a:latin typeface="Candara" panose="020E0502030303020204" pitchFamily="34" charset="0"/>
              </a:rPr>
              <a:t>1:15 PM</a:t>
            </a:r>
            <a:r>
              <a:rPr lang="en-GB" altLang="en-US" sz="2000" dirty="0">
                <a:latin typeface="Candara" panose="020E0502030303020204" pitchFamily="34" charset="0"/>
              </a:rPr>
              <a:t>, we arrived at the site and assessed the patient's condition, taking vitals (pulse, respiration, etc.). At </a:t>
            </a:r>
            <a:r>
              <a:rPr lang="en-GB" altLang="en-US" sz="2000" b="1" dirty="0">
                <a:solidFill>
                  <a:srgbClr val="FF0000"/>
                </a:solidFill>
                <a:latin typeface="Candara" panose="020E0502030303020204" pitchFamily="34" charset="0"/>
              </a:rPr>
              <a:t>1:17 PM </a:t>
            </a:r>
            <a:r>
              <a:rPr lang="en-GB" altLang="en-US" sz="2000" dirty="0">
                <a:latin typeface="Candara" panose="020E0502030303020204" pitchFamily="34" charset="0"/>
              </a:rPr>
              <a:t>after stabilizing the patient, we contacted the hospital and relayed the vitals. By </a:t>
            </a:r>
            <a:r>
              <a:rPr lang="en-GB" altLang="en-US" sz="2000" b="1" dirty="0">
                <a:solidFill>
                  <a:srgbClr val="FF0000"/>
                </a:solidFill>
                <a:latin typeface="Candara" panose="020E0502030303020204" pitchFamily="34" charset="0"/>
              </a:rPr>
              <a:t>1:20 PM</a:t>
            </a:r>
            <a:r>
              <a:rPr lang="en-GB" altLang="en-US" sz="2000" dirty="0">
                <a:latin typeface="Candara" panose="020E0502030303020204" pitchFamily="34" charset="0"/>
              </a:rPr>
              <a:t>, the patient was on an IV drip. Our vehicle arrived at the hospital at </a:t>
            </a:r>
            <a:r>
              <a:rPr lang="en-GB" altLang="en-US" sz="2000" b="1" dirty="0">
                <a:solidFill>
                  <a:srgbClr val="FF0000"/>
                </a:solidFill>
                <a:latin typeface="Candara" panose="020E0502030303020204" pitchFamily="34" charset="0"/>
              </a:rPr>
              <a:t>1:35 PM </a:t>
            </a:r>
            <a:r>
              <a:rPr lang="en-GB" altLang="en-US" sz="2000" dirty="0">
                <a:latin typeface="Candara" panose="020E0502030303020204" pitchFamily="34" charset="0"/>
              </a:rPr>
              <a:t>and hospital staff took over the patient's care.</a:t>
            </a: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Image result for time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1811" y="4592088"/>
            <a:ext cx="2164312" cy="216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26006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Importance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If you bury key data on the bottom of a page, your reader might not see the information.</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Knowing this, you can decide which ideas you want to emphasize and then place that information on the page accordingly.</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Organize your ideas by importance.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Candara" panose="020E0502030303020204" pitchFamily="34" charset="0"/>
            </a:endParaRP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Image result for importance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5097" y="4156076"/>
            <a:ext cx="1667510"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2672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762000" y="1725741"/>
            <a:ext cx="4191000"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Inaccurate Agenda</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Miscellaneous ideas</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Questions from the audience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Refreshments</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Location, date and time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Subject matter</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Guest speaker</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Candara" panose="020E0502030303020204" pitchFamily="34" charset="0"/>
            </a:endParaRP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364" y="1536272"/>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4876800" y="1725741"/>
            <a:ext cx="4191000"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Accurate Agenda</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Subject matter</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Guest speaker</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Location ,date and time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Refreshments </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Question from the audience </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Miscellaneous ideas </a:t>
            </a:r>
          </a:p>
        </p:txBody>
      </p:sp>
      <p:pic>
        <p:nvPicPr>
          <p:cNvPr id="55"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1164" y="1536272"/>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correct and wrong symbol"/>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7215" r="15159" b="29167"/>
          <a:stretch/>
        </p:blipFill>
        <p:spPr bwMode="auto">
          <a:xfrm>
            <a:off x="1869172" y="5202735"/>
            <a:ext cx="763403" cy="13701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correct and wrong symbol"/>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5159" r="51937" b="32094"/>
          <a:stretch/>
        </p:blipFill>
        <p:spPr bwMode="auto">
          <a:xfrm>
            <a:off x="6346251" y="5217157"/>
            <a:ext cx="788099" cy="134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469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4">
                                            <p:txEl>
                                              <p:pRg st="2" end="2"/>
                                            </p:txEl>
                                          </p:spTgt>
                                        </p:tgtEl>
                                        <p:attrNameLst>
                                          <p:attrName>style.visibility</p:attrName>
                                        </p:attrNameLst>
                                      </p:cBhvr>
                                      <p:to>
                                        <p:strVal val="visible"/>
                                      </p:to>
                                    </p:set>
                                    <p:animEffect transition="in" filter="fade">
                                      <p:cBhvr>
                                        <p:cTn id="15" dur="500"/>
                                        <p:tgtEl>
                                          <p:spTgt spid="5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xEl>
                                              <p:pRg st="3" end="3"/>
                                            </p:txEl>
                                          </p:spTgt>
                                        </p:tgtEl>
                                        <p:attrNameLst>
                                          <p:attrName>style.visibility</p:attrName>
                                        </p:attrNameLst>
                                      </p:cBhvr>
                                      <p:to>
                                        <p:strVal val="visible"/>
                                      </p:to>
                                    </p:set>
                                    <p:animEffect transition="in" filter="fade">
                                      <p:cBhvr>
                                        <p:cTn id="18" dur="500"/>
                                        <p:tgtEl>
                                          <p:spTgt spid="5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4">
                                            <p:txEl>
                                              <p:pRg st="4" end="4"/>
                                            </p:txEl>
                                          </p:spTgt>
                                        </p:tgtEl>
                                        <p:attrNameLst>
                                          <p:attrName>style.visibility</p:attrName>
                                        </p:attrNameLst>
                                      </p:cBhvr>
                                      <p:to>
                                        <p:strVal val="visible"/>
                                      </p:to>
                                    </p:set>
                                    <p:animEffect transition="in" filter="fade">
                                      <p:cBhvr>
                                        <p:cTn id="21" dur="500"/>
                                        <p:tgtEl>
                                          <p:spTgt spid="5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xEl>
                                              <p:pRg st="5" end="5"/>
                                            </p:txEl>
                                          </p:spTgt>
                                        </p:tgtEl>
                                        <p:attrNameLst>
                                          <p:attrName>style.visibility</p:attrName>
                                        </p:attrNameLst>
                                      </p:cBhvr>
                                      <p:to>
                                        <p:strVal val="visible"/>
                                      </p:to>
                                    </p:set>
                                    <p:animEffect transition="in" filter="fade">
                                      <p:cBhvr>
                                        <p:cTn id="24" dur="500"/>
                                        <p:tgtEl>
                                          <p:spTgt spid="5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xEl>
                                              <p:pRg st="6" end="6"/>
                                            </p:txEl>
                                          </p:spTgt>
                                        </p:tgtEl>
                                        <p:attrNameLst>
                                          <p:attrName>style.visibility</p:attrName>
                                        </p:attrNameLst>
                                      </p:cBhvr>
                                      <p:to>
                                        <p:strVal val="visible"/>
                                      </p:to>
                                    </p:set>
                                    <p:animEffect transition="in" filter="fade">
                                      <p:cBhvr>
                                        <p:cTn id="27" dur="500"/>
                                        <p:tgtEl>
                                          <p:spTgt spid="5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xEl>
                                              <p:pRg st="1" end="1"/>
                                            </p:txEl>
                                          </p:spTgt>
                                        </p:tgtEl>
                                        <p:attrNameLst>
                                          <p:attrName>style.visibility</p:attrName>
                                        </p:attrNameLst>
                                      </p:cBhvr>
                                      <p:to>
                                        <p:strVal val="visible"/>
                                      </p:to>
                                    </p:set>
                                    <p:animEffect transition="in" filter="fade">
                                      <p:cBhvr>
                                        <p:cTn id="40" dur="500"/>
                                        <p:tgtEl>
                                          <p:spTgt spid="53">
                                            <p:txEl>
                                              <p:p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3">
                                            <p:txEl>
                                              <p:pRg st="2" end="2"/>
                                            </p:txEl>
                                          </p:spTgt>
                                        </p:tgtEl>
                                        <p:attrNameLst>
                                          <p:attrName>style.visibility</p:attrName>
                                        </p:attrNameLst>
                                      </p:cBhvr>
                                      <p:to>
                                        <p:strVal val="visible"/>
                                      </p:to>
                                    </p:set>
                                    <p:animEffect transition="in" filter="fade">
                                      <p:cBhvr>
                                        <p:cTn id="43" dur="500"/>
                                        <p:tgtEl>
                                          <p:spTgt spid="53">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3">
                                            <p:txEl>
                                              <p:pRg st="3" end="3"/>
                                            </p:txEl>
                                          </p:spTgt>
                                        </p:tgtEl>
                                        <p:attrNameLst>
                                          <p:attrName>style.visibility</p:attrName>
                                        </p:attrNameLst>
                                      </p:cBhvr>
                                      <p:to>
                                        <p:strVal val="visible"/>
                                      </p:to>
                                    </p:set>
                                    <p:animEffect transition="in" filter="fade">
                                      <p:cBhvr>
                                        <p:cTn id="46" dur="500"/>
                                        <p:tgtEl>
                                          <p:spTgt spid="53">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3">
                                            <p:txEl>
                                              <p:pRg st="4" end="4"/>
                                            </p:txEl>
                                          </p:spTgt>
                                        </p:tgtEl>
                                        <p:attrNameLst>
                                          <p:attrName>style.visibility</p:attrName>
                                        </p:attrNameLst>
                                      </p:cBhvr>
                                      <p:to>
                                        <p:strVal val="visible"/>
                                      </p:to>
                                    </p:set>
                                    <p:animEffect transition="in" filter="fade">
                                      <p:cBhvr>
                                        <p:cTn id="49" dur="500"/>
                                        <p:tgtEl>
                                          <p:spTgt spid="53">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3">
                                            <p:txEl>
                                              <p:pRg st="5" end="5"/>
                                            </p:txEl>
                                          </p:spTgt>
                                        </p:tgtEl>
                                        <p:attrNameLst>
                                          <p:attrName>style.visibility</p:attrName>
                                        </p:attrNameLst>
                                      </p:cBhvr>
                                      <p:to>
                                        <p:strVal val="visible"/>
                                      </p:to>
                                    </p:set>
                                    <p:animEffect transition="in" filter="fade">
                                      <p:cBhvr>
                                        <p:cTn id="52" dur="500"/>
                                        <p:tgtEl>
                                          <p:spTgt spid="53">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3">
                                            <p:txEl>
                                              <p:pRg st="6" end="6"/>
                                            </p:txEl>
                                          </p:spTgt>
                                        </p:tgtEl>
                                        <p:attrNameLst>
                                          <p:attrName>style.visibility</p:attrName>
                                        </p:attrNameLst>
                                      </p:cBhvr>
                                      <p:to>
                                        <p:strVal val="visible"/>
                                      </p:to>
                                    </p:set>
                                    <p:animEffect transition="in" filter="fade">
                                      <p:cBhvr>
                                        <p:cTn id="55" dur="500"/>
                                        <p:tgtEl>
                                          <p:spTgt spid="53">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650" y="5214157"/>
            <a:ext cx="3980738" cy="1542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Comparison/Contrast</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Many times in business, you will need to document options and ways in which you surpass a competitor. These require that you organize your text by comparison/contrast. You compare similarities and contrast differences. For example, if you are writing a sales brochure, you might want to present your potential client alternatives regarding services, personnel, timetables and fee structures.</a:t>
            </a:r>
            <a:endParaRPr lang="en-GB" altLang="en-US" sz="2000" dirty="0">
              <a:latin typeface="Candara" panose="020E0502030303020204" pitchFamily="34" charset="0"/>
            </a:endParaRPr>
          </a:p>
        </p:txBody>
      </p:sp>
      <p:pic>
        <p:nvPicPr>
          <p:cNvPr id="16386" name="Picture 2" descr="Image result for accuracy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13854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295465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Problem/Solution</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anose="020E0502030303020204" pitchFamily="34" charset="0"/>
              </a:rPr>
              <a:t>Every proposal and sales letter is problem/solution oriented. When you write a proposal for instance, you are proposing a solution to an existing problem. Similarly if your sales letter promotes a new product, your customers will purchase it only if their current product is inferior.</a:t>
            </a: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descr="Image result for problem solutions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3097" y="4676581"/>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2572" y="4611542"/>
            <a:ext cx="1967897" cy="224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2632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43396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Professional excellence and ethical behaviour</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Use language and visuals with precision.</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Prefer simple and direct expression of ideas.</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Satisfy the audience's needs for information not your own need for self-expression.</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Hold yourself responsible for how well your audience understands your message.</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Respect the work of colleagues knowing that a communication problem may have more than one solution.</a:t>
            </a:r>
            <a:endParaRPr lang="en-US" altLang="en-US" sz="2000" dirty="0">
              <a:latin typeface="Candara" panose="020E0502030303020204" pitchFamily="34" charset="0"/>
            </a:endParaRP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3658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725741"/>
            <a:ext cx="7782188"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Testing with the intended readers</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andara" panose="020E0502030303020204" pitchFamily="34" charset="0"/>
              </a:rPr>
              <a:t>For many technical documents, you need to test them on the intended readers. Show users instructions and get them to carry them out. Rework any area where users slowed down. Rethink, redesign and rewrite any area that confused users. Make sure all users can go from the start of each instruction to the end without faltering.</a:t>
            </a: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309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2031325"/>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a:p>
            <a:pPr algn="ctr">
              <a:lnSpc>
                <a:spcPct val="150000"/>
              </a:lnSpc>
            </a:pPr>
            <a:endParaRPr lang="en-US" sz="2800" b="1" i="1" dirty="0">
              <a:solidFill>
                <a:srgbClr val="FF0000"/>
              </a:solidFill>
              <a:latin typeface="Candara" pitchFamily="34" charset="0"/>
              <a:cs typeface="Arial" pitchFamily="34" charset="0"/>
            </a:endParaRP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295465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Accuracy (grammar)</a:t>
            </a:r>
          </a:p>
        </p:txBody>
      </p:sp>
      <p:pic>
        <p:nvPicPr>
          <p:cNvPr id="2050" name="Picture 2" descr="Image result for zooming  mirro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308778">
            <a:off x="1015069" y="3236177"/>
            <a:ext cx="3706809" cy="370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2421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40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838200" y="1600200"/>
            <a:ext cx="7782188" cy="52168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Candara" panose="020E0502030303020204" pitchFamily="34" charset="0"/>
              </a:rPr>
              <a:t>Understand the importance of proofreading</a:t>
            </a:r>
          </a:p>
          <a:p>
            <a:pPr marL="800100" lvl="1" indent="-342900" algn="just">
              <a:lnSpc>
                <a:spcPct val="150000"/>
              </a:lnSpc>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andara" panose="020E0502030303020204" pitchFamily="34" charset="0"/>
              </a:rPr>
              <a:t>Use the computer’s spell check – remember, however, that a spell check will not catch:</a:t>
            </a:r>
          </a:p>
          <a:p>
            <a:pPr marL="1371600" lvl="2" indent="-457200" algn="just">
              <a:lnSpc>
                <a:spcPct val="15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a:solidFill>
                  <a:srgbClr val="FF0000"/>
                </a:solidFill>
                <a:latin typeface="Candara" panose="020E0502030303020204" pitchFamily="34" charset="0"/>
              </a:rPr>
              <a:t>form</a:t>
            </a:r>
            <a:r>
              <a:rPr lang="en-GB" altLang="en-US" dirty="0">
                <a:latin typeface="Candara" panose="020E0502030303020204" pitchFamily="34" charset="0"/>
              </a:rPr>
              <a:t> if you mean </a:t>
            </a:r>
            <a:r>
              <a:rPr lang="en-GB" altLang="en-US" b="1" dirty="0">
                <a:solidFill>
                  <a:srgbClr val="FF0000"/>
                </a:solidFill>
                <a:latin typeface="Candara" panose="020E0502030303020204" pitchFamily="34" charset="0"/>
              </a:rPr>
              <a:t>from</a:t>
            </a:r>
            <a:endParaRPr lang="en-GB" altLang="en-US" dirty="0">
              <a:latin typeface="Candara" panose="020E0502030303020204" pitchFamily="34" charset="0"/>
            </a:endParaRPr>
          </a:p>
          <a:p>
            <a:pPr marL="1371600" lvl="2" indent="-457200" algn="just">
              <a:lnSpc>
                <a:spcPct val="15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a:solidFill>
                  <a:srgbClr val="FF0000"/>
                </a:solidFill>
                <a:latin typeface="Candara" panose="020E0502030303020204" pitchFamily="34" charset="0"/>
              </a:rPr>
              <a:t>to</a:t>
            </a:r>
            <a:r>
              <a:rPr lang="en-GB" altLang="en-US" dirty="0">
                <a:latin typeface="Candara" panose="020E0502030303020204" pitchFamily="34" charset="0"/>
              </a:rPr>
              <a:t> if you mean </a:t>
            </a:r>
            <a:r>
              <a:rPr lang="en-GB" altLang="en-US" b="1" dirty="0">
                <a:solidFill>
                  <a:srgbClr val="FF0000"/>
                </a:solidFill>
                <a:latin typeface="Candara" panose="020E0502030303020204" pitchFamily="34" charset="0"/>
              </a:rPr>
              <a:t>too</a:t>
            </a:r>
          </a:p>
          <a:p>
            <a:pPr marL="1371600" lvl="2" indent="-457200" algn="just">
              <a:lnSpc>
                <a:spcPct val="150000"/>
              </a:lnSpc>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a:solidFill>
                  <a:srgbClr val="FF0000"/>
                </a:solidFill>
                <a:latin typeface="Candara" panose="020E0502030303020204" pitchFamily="34" charset="0"/>
              </a:rPr>
              <a:t>except</a:t>
            </a:r>
            <a:r>
              <a:rPr lang="en-GB" altLang="en-US" dirty="0">
                <a:latin typeface="Candara" panose="020E0502030303020204" pitchFamily="34" charset="0"/>
              </a:rPr>
              <a:t> if you mean </a:t>
            </a:r>
            <a:r>
              <a:rPr lang="en-GB" altLang="en-US" b="1" dirty="0">
                <a:solidFill>
                  <a:srgbClr val="FF0000"/>
                </a:solidFill>
                <a:latin typeface="Candara" panose="020E0502030303020204" pitchFamily="34" charset="0"/>
              </a:rPr>
              <a:t>accept</a:t>
            </a:r>
          </a:p>
          <a:p>
            <a:pPr marL="800100" lvl="1" indent="-342900" algn="just">
              <a:lnSpc>
                <a:spcPct val="150000"/>
              </a:lnSpc>
              <a:spcBef>
                <a:spcPct val="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andara" panose="020E0502030303020204" pitchFamily="34" charset="0"/>
              </a:rPr>
              <a:t>Let it sit – for a day or a weekend.  When the document is cold, you are more objective about the writing.</a:t>
            </a:r>
          </a:p>
          <a:p>
            <a:pPr marL="800100" lvl="1" indent="-342900" algn="just">
              <a:lnSpc>
                <a:spcPct val="150000"/>
              </a:lnSpc>
              <a:spcBef>
                <a:spcPct val="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andara" panose="020E0502030303020204" pitchFamily="34" charset="0"/>
              </a:rPr>
              <a:t>Use peer evaluations – others will see the errors we miss.</a:t>
            </a:r>
          </a:p>
          <a:p>
            <a:pPr marL="800100" lvl="1" indent="-342900" algn="just">
              <a:lnSpc>
                <a:spcPct val="150000"/>
              </a:lnSpc>
              <a:spcBef>
                <a:spcPct val="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andara" panose="020E0502030303020204" pitchFamily="34" charset="0"/>
              </a:rPr>
              <a:t>Read it  out loud – sometimes we can hear errors.</a:t>
            </a:r>
          </a:p>
          <a:p>
            <a:pPr marL="800100" lvl="1" indent="-342900" algn="just">
              <a:lnSpc>
                <a:spcPct val="150000"/>
              </a:lnSpc>
              <a:spcBef>
                <a:spcPct val="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andara" panose="020E0502030303020204" pitchFamily="34" charset="0"/>
              </a:rPr>
              <a:t>Read it backwards – then you read words out of context.  You cannot anticipate the next word.</a:t>
            </a:r>
            <a:endParaRPr lang="en-US" altLang="en-US" dirty="0">
              <a:latin typeface="Candara" panose="020E0502030303020204" pitchFamily="34" charset="0"/>
            </a:endParaRPr>
          </a:p>
        </p:txBody>
      </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371600"/>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82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41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386" name="Picture 2" descr="Image result for accuracy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8662" y="101602"/>
            <a:ext cx="137572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1490132" y="1574804"/>
            <a:ext cx="5825067" cy="5144096"/>
          </a:xfrm>
          <a:prstGeom prst="rect">
            <a:avLst/>
          </a:prstGeom>
        </p:spPr>
      </p:pic>
      <p:sp>
        <p:nvSpPr>
          <p:cNvPr id="55" name="Rectangle 54"/>
          <p:cNvSpPr/>
          <p:nvPr/>
        </p:nvSpPr>
        <p:spPr>
          <a:xfrm>
            <a:off x="1490132" y="1572228"/>
            <a:ext cx="5825067" cy="5146671"/>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5380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heel(1)">
                                      <p:cBhvr>
                                        <p:cTn id="7"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1318181"/>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42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3257174"/>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Accuracy (grammar)</a:t>
            </a:r>
          </a:p>
        </p:txBody>
      </p:sp>
      <p:pic>
        <p:nvPicPr>
          <p:cNvPr id="38914" name="Picture 2" descr="Image result for completed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516" y="2654057"/>
            <a:ext cx="4286611" cy="428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79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fltVal val="0"/>
                                          </p:val>
                                        </p:tav>
                                        <p:tav tm="100000">
                                          <p:val>
                                            <p:strVal val="#ppt_h"/>
                                          </p:val>
                                        </p:tav>
                                      </p:tavLst>
                                    </p:anim>
                                    <p:animEffect transition="in" filter="fade">
                                      <p:cBhvr>
                                        <p:cTn id="9"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Traits in technical writing</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Accessible Document Design</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Audience Recognition</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Accuracy</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rot="10800000">
            <a:off x="0" y="1"/>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43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438196"/>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4785" y="1636389"/>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72707" y="1727211"/>
            <a:ext cx="6745626" cy="738664"/>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What makes a document accessible?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88547" y="153282"/>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3" name="Diagram 52">
            <a:extLst/>
          </p:cNvPr>
          <p:cNvGraphicFramePr/>
          <p:nvPr>
            <p:extLst/>
          </p:nvPr>
        </p:nvGraphicFramePr>
        <p:xfrm>
          <a:off x="639629" y="2240052"/>
          <a:ext cx="7818571" cy="48465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5" name="Rectangle 54"/>
          <p:cNvSpPr/>
          <p:nvPr/>
        </p:nvSpPr>
        <p:spPr>
          <a:xfrm>
            <a:off x="1981200" y="2951944"/>
            <a:ext cx="5191240" cy="34044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blue arrow 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7284" y="1855288"/>
            <a:ext cx="1494045" cy="61058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Image result for blue arrow 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15608"/>
          <a:stretch/>
        </p:blipFill>
        <p:spPr bwMode="auto">
          <a:xfrm rot="7938210">
            <a:off x="975730" y="4816683"/>
            <a:ext cx="833399" cy="5266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215660-B67E-40DF-80DA-4264FEEA8BCC}"/>
              </a:ext>
            </a:extLst>
          </p:cNvPr>
          <p:cNvSpPr txBox="1"/>
          <p:nvPr/>
        </p:nvSpPr>
        <p:spPr>
          <a:xfrm>
            <a:off x="1990725" y="2958573"/>
            <a:ext cx="5163456" cy="3416320"/>
          </a:xfrm>
          <a:prstGeom prst="rect">
            <a:avLst/>
          </a:prstGeom>
          <a:noFill/>
        </p:spPr>
        <p:txBody>
          <a:bodyPr wrap="square" rtlCol="0">
            <a:spAutoFit/>
          </a:bodyPr>
          <a:lstStyle/>
          <a:p>
            <a:r>
              <a:rPr lang="en-US" dirty="0"/>
              <a:t>Regarding course code HUM987, we received 41  documents following style #2312-1. These were rejected. For the same code, we received 23 documents following style #2312-9. These were accepted. Forty five documents following style #2312-5 from the same course code. These were accepted. Next, 21 of course code HUM989’s documents following style #2312-8 were accepted. However, the 14 documents of style #2312-4 (same course code) were rejected. Finally, all 57 documents following style #2312-2 were rejected. These were also for course code HUM989</a:t>
            </a:r>
          </a:p>
        </p:txBody>
      </p:sp>
      <p:sp>
        <p:nvSpPr>
          <p:cNvPr id="22" name="TextBox 21">
            <a:extLst>
              <a:ext uri="{FF2B5EF4-FFF2-40B4-BE49-F238E27FC236}">
                <a16:creationId xmlns:a16="http://schemas.microsoft.com/office/drawing/2014/main" id="{67F7BBAF-AC81-4537-BC2E-6A4BE09CCB3E}"/>
              </a:ext>
            </a:extLst>
          </p:cNvPr>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Accessible Document Design</a:t>
            </a:r>
          </a:p>
        </p:txBody>
      </p:sp>
      <p:pic>
        <p:nvPicPr>
          <p:cNvPr id="23" name="Picture 2" descr="Image result for highlightng png">
            <a:extLst>
              <a:ext uri="{FF2B5EF4-FFF2-40B4-BE49-F238E27FC236}">
                <a16:creationId xmlns:a16="http://schemas.microsoft.com/office/drawing/2014/main" id="{EEBD39E1-BB52-4B05-B9CF-6D1698CD9A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7936" y="182217"/>
            <a:ext cx="1268802" cy="126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78639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heckerboard(across)">
                                      <p:cBhvr>
                                        <p:cTn id="7" dur="500"/>
                                        <p:tgtEl>
                                          <p:spTgt spid="1028"/>
                                        </p:tgtEl>
                                      </p:cBhvr>
                                    </p:animEffect>
                                  </p:childTnLst>
                                </p:cTn>
                              </p:par>
                              <p:par>
                                <p:cTn id="8" presetID="5"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heckerboard(across)">
                                      <p:cBhvr>
                                        <p:cTn id="10" dur="500"/>
                                        <p:tgtEl>
                                          <p:spTgt spid="10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42"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1000"/>
                                        <p:tgtEl>
                                          <p:spTgt spid="60"/>
                                        </p:tgtEl>
                                      </p:cBhvr>
                                    </p:animEffect>
                                    <p:anim calcmode="lin" valueType="num">
                                      <p:cBhvr>
                                        <p:cTn id="26" dur="1000" fill="hold"/>
                                        <p:tgtEl>
                                          <p:spTgt spid="60"/>
                                        </p:tgtEl>
                                        <p:attrNameLst>
                                          <p:attrName>ppt_x</p:attrName>
                                        </p:attrNameLst>
                                      </p:cBhvr>
                                      <p:tavLst>
                                        <p:tav tm="0">
                                          <p:val>
                                            <p:strVal val="#ppt_x"/>
                                          </p:val>
                                        </p:tav>
                                        <p:tav tm="100000">
                                          <p:val>
                                            <p:strVal val="#ppt_x"/>
                                          </p:val>
                                        </p:tav>
                                      </p:tavLst>
                                    </p:anim>
                                    <p:anim calcmode="lin" valueType="num">
                                      <p:cBhvr>
                                        <p:cTn id="27" dur="1000" fill="hold"/>
                                        <p:tgtEl>
                                          <p:spTgt spid="60"/>
                                        </p:tgtEl>
                                        <p:attrNameLst>
                                          <p:attrName>ppt_y</p:attrName>
                                        </p:attrNameLst>
                                      </p:cBhvr>
                                      <p:tavLst>
                                        <p:tav tm="0">
                                          <p:val>
                                            <p:strVal val="#ppt_y+.1"/>
                                          </p:val>
                                        </p:tav>
                                        <p:tav tm="100000">
                                          <p:val>
                                            <p:strVal val="#ppt_y"/>
                                          </p:val>
                                        </p:tav>
                                      </p:tavLst>
                                    </p:anim>
                                  </p:childTnLst>
                                </p:cTn>
                              </p:par>
                              <p:par>
                                <p:cTn id="28" presetID="21" presetClass="entr" presetSubtype="1"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heel(1)">
                                      <p:cBhvr>
                                        <p:cTn id="30" dur="20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60"/>
                                        </p:tgtEl>
                                      </p:cBhvr>
                                    </p:animEffect>
                                    <p:anim calcmode="lin" valueType="num">
                                      <p:cBhvr>
                                        <p:cTn id="35" dur="1000"/>
                                        <p:tgtEl>
                                          <p:spTgt spid="60"/>
                                        </p:tgtEl>
                                        <p:attrNameLst>
                                          <p:attrName>ppt_x</p:attrName>
                                        </p:attrNameLst>
                                      </p:cBhvr>
                                      <p:tavLst>
                                        <p:tav tm="0">
                                          <p:val>
                                            <p:strVal val="ppt_x"/>
                                          </p:val>
                                        </p:tav>
                                        <p:tav tm="100000">
                                          <p:val>
                                            <p:strVal val="ppt_x"/>
                                          </p:val>
                                        </p:tav>
                                      </p:tavLst>
                                    </p:anim>
                                    <p:anim calcmode="lin" valueType="num">
                                      <p:cBhvr>
                                        <p:cTn id="36" dur="1000"/>
                                        <p:tgtEl>
                                          <p:spTgt spid="60"/>
                                        </p:tgtEl>
                                        <p:attrNameLst>
                                          <p:attrName>ppt_y</p:attrName>
                                        </p:attrNameLst>
                                      </p:cBhvr>
                                      <p:tavLst>
                                        <p:tav tm="0">
                                          <p:val>
                                            <p:strVal val="ppt_y"/>
                                          </p:val>
                                        </p:tav>
                                        <p:tav tm="100000">
                                          <p:val>
                                            <p:strVal val="ppt_y+.1"/>
                                          </p:val>
                                        </p:tav>
                                      </p:tavLst>
                                    </p:anim>
                                    <p:set>
                                      <p:cBhvr>
                                        <p:cTn id="37" dur="1" fill="hold">
                                          <p:stCondLst>
                                            <p:cond delay="999"/>
                                          </p:stCondLst>
                                        </p:cTn>
                                        <p:tgtEl>
                                          <p:spTgt spid="60"/>
                                        </p:tgtEl>
                                        <p:attrNameLst>
                                          <p:attrName>style.visibility</p:attrName>
                                        </p:attrNameLst>
                                      </p:cBhvr>
                                      <p:to>
                                        <p:strVal val="hidden"/>
                                      </p:to>
                                    </p:set>
                                  </p:childTnLst>
                                </p:cTn>
                              </p:par>
                              <p:par>
                                <p:cTn id="38" presetID="53" presetClass="exit" presetSubtype="32" fill="hold" grpId="1" nodeType="withEffect">
                                  <p:stCondLst>
                                    <p:cond delay="0"/>
                                  </p:stCondLst>
                                  <p:childTnLst>
                                    <p:anim calcmode="lin" valueType="num">
                                      <p:cBhvr>
                                        <p:cTn id="39" dur="500"/>
                                        <p:tgtEl>
                                          <p:spTgt spid="55"/>
                                        </p:tgtEl>
                                        <p:attrNameLst>
                                          <p:attrName>ppt_w</p:attrName>
                                        </p:attrNameLst>
                                      </p:cBhvr>
                                      <p:tavLst>
                                        <p:tav tm="0">
                                          <p:val>
                                            <p:strVal val="ppt_w"/>
                                          </p:val>
                                        </p:tav>
                                        <p:tav tm="100000">
                                          <p:val>
                                            <p:fltVal val="0"/>
                                          </p:val>
                                        </p:tav>
                                      </p:tavLst>
                                    </p:anim>
                                    <p:anim calcmode="lin" valueType="num">
                                      <p:cBhvr>
                                        <p:cTn id="40" dur="500"/>
                                        <p:tgtEl>
                                          <p:spTgt spid="55"/>
                                        </p:tgtEl>
                                        <p:attrNameLst>
                                          <p:attrName>ppt_h</p:attrName>
                                        </p:attrNameLst>
                                      </p:cBhvr>
                                      <p:tavLst>
                                        <p:tav tm="0">
                                          <p:val>
                                            <p:strVal val="ppt_h"/>
                                          </p:val>
                                        </p:tav>
                                        <p:tav tm="100000">
                                          <p:val>
                                            <p:fltVal val="0"/>
                                          </p:val>
                                        </p:tav>
                                      </p:tavLst>
                                    </p:anim>
                                    <p:animEffect transition="out" filter="fade">
                                      <p:cBhvr>
                                        <p:cTn id="41" dur="500"/>
                                        <p:tgtEl>
                                          <p:spTgt spid="55"/>
                                        </p:tgtEl>
                                      </p:cBhvr>
                                    </p:animEffect>
                                    <p:set>
                                      <p:cBhvr>
                                        <p:cTn id="42"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3" grpId="0">
        <p:bldAsOne/>
      </p:bldGraphic>
      <p:bldP spid="55" grpId="0" animBg="1"/>
      <p:bldP spid="55" grpId="1"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Accessible Document Design</a:t>
            </a:r>
          </a:p>
        </p:txBody>
      </p:sp>
      <p:sp>
        <p:nvSpPr>
          <p:cNvPr id="6" name="TextBox 5"/>
          <p:cNvSpPr txBox="1"/>
          <p:nvPr/>
        </p:nvSpPr>
        <p:spPr>
          <a:xfrm>
            <a:off x="857221" y="1741321"/>
            <a:ext cx="7848601" cy="397031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GB" altLang="en-US" sz="2400" dirty="0">
                <a:solidFill>
                  <a:schemeClr val="bg1">
                    <a:lumMod val="85000"/>
                  </a:schemeClr>
                </a:solidFill>
                <a:latin typeface="Candara" pitchFamily="34" charset="0"/>
                <a:cs typeface="Arial" pitchFamily="34" charset="0"/>
              </a:rPr>
              <a:t>The paragraph: 80 words or 10 sentences.</a:t>
            </a:r>
          </a:p>
          <a:p>
            <a:pPr marL="342900" indent="-342900" algn="just">
              <a:lnSpc>
                <a:spcPct val="150000"/>
              </a:lnSpc>
              <a:buFont typeface="Wingdings" panose="05000000000000000000" pitchFamily="2" charset="2"/>
              <a:buChar char="q"/>
            </a:pPr>
            <a:r>
              <a:rPr lang="en-GB" altLang="en-US" sz="2400" dirty="0">
                <a:solidFill>
                  <a:schemeClr val="bg1">
                    <a:lumMod val="85000"/>
                  </a:schemeClr>
                </a:solidFill>
                <a:latin typeface="Candara" pitchFamily="34" charset="0"/>
                <a:cs typeface="Arial" pitchFamily="34" charset="0"/>
              </a:rPr>
              <a:t>Average words/sentence: 8.0</a:t>
            </a:r>
          </a:p>
          <a:p>
            <a:pPr marL="342900" indent="-342900" algn="just">
              <a:lnSpc>
                <a:spcPct val="150000"/>
              </a:lnSpc>
              <a:buFont typeface="Wingdings" panose="05000000000000000000" pitchFamily="2" charset="2"/>
              <a:buChar char="q"/>
            </a:pPr>
            <a:r>
              <a:rPr lang="en-GB" altLang="en-US" sz="2400" dirty="0">
                <a:solidFill>
                  <a:schemeClr val="bg1">
                    <a:lumMod val="85000"/>
                  </a:schemeClr>
                </a:solidFill>
                <a:latin typeface="Candara" pitchFamily="34" charset="0"/>
                <a:cs typeface="Arial" pitchFamily="34" charset="0"/>
              </a:rPr>
              <a:t>Next, the text is clear, due to specificity of detail.</a:t>
            </a:r>
          </a:p>
          <a:p>
            <a:pPr marL="342900" indent="-342900" algn="just">
              <a:lnSpc>
                <a:spcPct val="150000"/>
              </a:lnSpc>
              <a:buFont typeface="Wingdings" panose="05000000000000000000" pitchFamily="2" charset="2"/>
              <a:buChar char="q"/>
            </a:pPr>
            <a:r>
              <a:rPr lang="en-GB" altLang="en-US" sz="2400" dirty="0">
                <a:solidFill>
                  <a:schemeClr val="bg1">
                    <a:lumMod val="85000"/>
                  </a:schemeClr>
                </a:solidFill>
                <a:latin typeface="Candara" pitchFamily="34" charset="0"/>
                <a:cs typeface="Arial" pitchFamily="34" charset="0"/>
              </a:rPr>
              <a:t>However, despite the clarity and conciseness, this writing fails. Why?</a:t>
            </a:r>
          </a:p>
          <a:p>
            <a:pPr marL="342900" indent="-342900" algn="just">
              <a:lnSpc>
                <a:spcPct val="150000"/>
              </a:lnSpc>
              <a:buFont typeface="Wingdings" panose="05000000000000000000" pitchFamily="2" charset="2"/>
              <a:buChar char="q"/>
            </a:pPr>
            <a:r>
              <a:rPr lang="en-GB" altLang="en-US" sz="2400" dirty="0">
                <a:solidFill>
                  <a:schemeClr val="bg1">
                    <a:lumMod val="85000"/>
                  </a:schemeClr>
                </a:solidFill>
                <a:latin typeface="Candara" pitchFamily="34" charset="0"/>
                <a:cs typeface="Arial" pitchFamily="34" charset="0"/>
              </a:rPr>
              <a:t>Essentially, this paragraph is unintelligible.  Reason?</a:t>
            </a:r>
          </a:p>
          <a:p>
            <a:pPr marL="342900" indent="-342900" algn="just">
              <a:lnSpc>
                <a:spcPct val="150000"/>
              </a:lnSpc>
              <a:buFont typeface="Wingdings" panose="05000000000000000000" pitchFamily="2" charset="2"/>
              <a:buChar char="q"/>
            </a:pPr>
            <a:r>
              <a:rPr lang="en-GB" altLang="en-US" sz="2400" b="1" dirty="0">
                <a:solidFill>
                  <a:schemeClr val="bg1">
                    <a:lumMod val="85000"/>
                  </a:schemeClr>
                </a:solidFill>
                <a:latin typeface="Candara" pitchFamily="34" charset="0"/>
                <a:cs typeface="Arial" pitchFamily="34" charset="0"/>
              </a:rPr>
              <a:t>The page layout makes it nearly impossible.</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270" y="209317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220" y="262374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45" y="318064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highlightng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936" y="182217"/>
            <a:ext cx="1268802" cy="126880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270" y="426811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270" y="4830600"/>
            <a:ext cx="565236" cy="61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874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9" presetClass="emph" presetSubtype="0" fill="hold" nodeType="withEffect">
                                  <p:stCondLst>
                                    <p:cond delay="0"/>
                                  </p:stCondLst>
                                  <p:childTnLst>
                                    <p:animClr clrSpc="rgb" dir="cw">
                                      <p:cBhvr override="childStyle">
                                        <p:cTn id="9" dur="500" fill="hold"/>
                                        <p:tgtEl>
                                          <p:spTgt spid="6">
                                            <p:txEl>
                                              <p:pRg st="0" end="0"/>
                                            </p:txEl>
                                          </p:spTgt>
                                        </p:tgtEl>
                                        <p:attrNameLst>
                                          <p:attrName>style.color</p:attrName>
                                        </p:attrNameLst>
                                      </p:cBhvr>
                                      <p:to>
                                        <a:srgbClr val="000000"/>
                                      </p:to>
                                    </p:animClr>
                                    <p:animClr clrSpc="rgb" dir="cw">
                                      <p:cBhvr>
                                        <p:cTn id="10" dur="500" fill="hold"/>
                                        <p:tgtEl>
                                          <p:spTgt spid="6">
                                            <p:txEl>
                                              <p:pRg st="0" end="0"/>
                                            </p:txEl>
                                          </p:spTgt>
                                        </p:tgtEl>
                                        <p:attrNameLst>
                                          <p:attrName>fillcolor</p:attrName>
                                        </p:attrNameLst>
                                      </p:cBhvr>
                                      <p:to>
                                        <a:srgbClr val="000000"/>
                                      </p:to>
                                    </p:animClr>
                                    <p:set>
                                      <p:cBhvr>
                                        <p:cTn id="11" dur="500" fill="hold"/>
                                        <p:tgtEl>
                                          <p:spTgt spid="6">
                                            <p:txEl>
                                              <p:pRg st="0" end="0"/>
                                            </p:txEl>
                                          </p:spTgt>
                                        </p:tgtEl>
                                        <p:attrNameLst>
                                          <p:attrName>fill.type</p:attrName>
                                        </p:attrNameLst>
                                      </p:cBhvr>
                                      <p:to>
                                        <p:strVal val="solid"/>
                                      </p:to>
                                    </p:set>
                                    <p:set>
                                      <p:cBhvr>
                                        <p:cTn id="12" dur="500" fill="hold"/>
                                        <p:tgtEl>
                                          <p:spTgt spid="6">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3"/>
                                        </p:tgtEl>
                                      </p:cBhvr>
                                    </p:animEffect>
                                    <p:set>
                                      <p:cBhvr>
                                        <p:cTn id="17" dur="1" fill="hold">
                                          <p:stCondLst>
                                            <p:cond delay="499"/>
                                          </p:stCondLst>
                                        </p:cTn>
                                        <p:tgtEl>
                                          <p:spTgt spid="53"/>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19" presetClass="emph" presetSubtype="0" fill="hold" nodeType="withEffect">
                                  <p:stCondLst>
                                    <p:cond delay="0"/>
                                  </p:stCondLst>
                                  <p:childTnLst>
                                    <p:animClr clrSpc="rgb" dir="cw">
                                      <p:cBhvr override="childStyle">
                                        <p:cTn id="22" dur="500" fill="hold"/>
                                        <p:tgtEl>
                                          <p:spTgt spid="6">
                                            <p:txEl>
                                              <p:pRg st="1" end="1"/>
                                            </p:txEl>
                                          </p:spTgt>
                                        </p:tgtEl>
                                        <p:attrNameLst>
                                          <p:attrName>style.color</p:attrName>
                                        </p:attrNameLst>
                                      </p:cBhvr>
                                      <p:to>
                                        <a:srgbClr val="000000"/>
                                      </p:to>
                                    </p:animClr>
                                    <p:animClr clrSpc="rgb" dir="cw">
                                      <p:cBhvr>
                                        <p:cTn id="23" dur="500" fill="hold"/>
                                        <p:tgtEl>
                                          <p:spTgt spid="6">
                                            <p:txEl>
                                              <p:pRg st="1" end="1"/>
                                            </p:txEl>
                                          </p:spTgt>
                                        </p:tgtEl>
                                        <p:attrNameLst>
                                          <p:attrName>fillcolor</p:attrName>
                                        </p:attrNameLst>
                                      </p:cBhvr>
                                      <p:to>
                                        <a:srgbClr val="000000"/>
                                      </p:to>
                                    </p:animClr>
                                    <p:set>
                                      <p:cBhvr>
                                        <p:cTn id="24" dur="500" fill="hold"/>
                                        <p:tgtEl>
                                          <p:spTgt spid="6">
                                            <p:txEl>
                                              <p:pRg st="1" end="1"/>
                                            </p:txEl>
                                          </p:spTgt>
                                        </p:tgtEl>
                                        <p:attrNameLst>
                                          <p:attrName>fill.type</p:attrName>
                                        </p:attrNameLst>
                                      </p:cBhvr>
                                      <p:to>
                                        <p:strVal val="solid"/>
                                      </p:to>
                                    </p:set>
                                    <p:set>
                                      <p:cBhvr>
                                        <p:cTn id="25" dur="500" fill="hold"/>
                                        <p:tgtEl>
                                          <p:spTgt spid="6">
                                            <p:txEl>
                                              <p:pRg st="1" end="1"/>
                                            </p:txEl>
                                          </p:spTgt>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4"/>
                                        </p:tgtEl>
                                      </p:cBhvr>
                                    </p:animEffect>
                                    <p:set>
                                      <p:cBhvr>
                                        <p:cTn id="30" dur="1" fill="hold">
                                          <p:stCondLst>
                                            <p:cond delay="499"/>
                                          </p:stCondLst>
                                        </p:cTn>
                                        <p:tgtEl>
                                          <p:spTgt spid="54"/>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9" presetClass="emph" presetSubtype="0" fill="hold" nodeType="withEffect">
                                  <p:stCondLst>
                                    <p:cond delay="0"/>
                                  </p:stCondLst>
                                  <p:childTnLst>
                                    <p:animClr clrSpc="rgb" dir="cw">
                                      <p:cBhvr override="childStyle">
                                        <p:cTn id="35" dur="500" fill="hold"/>
                                        <p:tgtEl>
                                          <p:spTgt spid="6">
                                            <p:txEl>
                                              <p:pRg st="2" end="2"/>
                                            </p:txEl>
                                          </p:spTgt>
                                        </p:tgtEl>
                                        <p:attrNameLst>
                                          <p:attrName>style.color</p:attrName>
                                        </p:attrNameLst>
                                      </p:cBhvr>
                                      <p:to>
                                        <a:srgbClr val="000000"/>
                                      </p:to>
                                    </p:animClr>
                                    <p:animClr clrSpc="rgb" dir="cw">
                                      <p:cBhvr>
                                        <p:cTn id="36" dur="500" fill="hold"/>
                                        <p:tgtEl>
                                          <p:spTgt spid="6">
                                            <p:txEl>
                                              <p:pRg st="2" end="2"/>
                                            </p:txEl>
                                          </p:spTgt>
                                        </p:tgtEl>
                                        <p:attrNameLst>
                                          <p:attrName>fillcolor</p:attrName>
                                        </p:attrNameLst>
                                      </p:cBhvr>
                                      <p:to>
                                        <a:srgbClr val="000000"/>
                                      </p:to>
                                    </p:animClr>
                                    <p:set>
                                      <p:cBhvr>
                                        <p:cTn id="37" dur="500" fill="hold"/>
                                        <p:tgtEl>
                                          <p:spTgt spid="6">
                                            <p:txEl>
                                              <p:pRg st="2" end="2"/>
                                            </p:txEl>
                                          </p:spTgt>
                                        </p:tgtEl>
                                        <p:attrNameLst>
                                          <p:attrName>fill.type</p:attrName>
                                        </p:attrNameLst>
                                      </p:cBhvr>
                                      <p:to>
                                        <p:strVal val="solid"/>
                                      </p:to>
                                    </p:set>
                                    <p:set>
                                      <p:cBhvr>
                                        <p:cTn id="38" dur="500" fill="hold"/>
                                        <p:tgtEl>
                                          <p:spTgt spid="6">
                                            <p:txEl>
                                              <p:pRg st="2" end="2"/>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9" presetClass="emph" presetSubtype="0" fill="hold" nodeType="withEffect">
                                  <p:stCondLst>
                                    <p:cond delay="0"/>
                                  </p:stCondLst>
                                  <p:childTnLst>
                                    <p:animClr clrSpc="rgb" dir="cw">
                                      <p:cBhvr override="childStyle">
                                        <p:cTn id="48" dur="500" fill="hold"/>
                                        <p:tgtEl>
                                          <p:spTgt spid="6">
                                            <p:txEl>
                                              <p:pRg st="3" end="3"/>
                                            </p:txEl>
                                          </p:spTgt>
                                        </p:tgtEl>
                                        <p:attrNameLst>
                                          <p:attrName>style.color</p:attrName>
                                        </p:attrNameLst>
                                      </p:cBhvr>
                                      <p:to>
                                        <a:srgbClr val="000000"/>
                                      </p:to>
                                    </p:animClr>
                                    <p:animClr clrSpc="rgb" dir="cw">
                                      <p:cBhvr>
                                        <p:cTn id="49" dur="500" fill="hold"/>
                                        <p:tgtEl>
                                          <p:spTgt spid="6">
                                            <p:txEl>
                                              <p:pRg st="3" end="3"/>
                                            </p:txEl>
                                          </p:spTgt>
                                        </p:tgtEl>
                                        <p:attrNameLst>
                                          <p:attrName>fillcolor</p:attrName>
                                        </p:attrNameLst>
                                      </p:cBhvr>
                                      <p:to>
                                        <a:srgbClr val="000000"/>
                                      </p:to>
                                    </p:animClr>
                                    <p:set>
                                      <p:cBhvr>
                                        <p:cTn id="50" dur="500" fill="hold"/>
                                        <p:tgtEl>
                                          <p:spTgt spid="6">
                                            <p:txEl>
                                              <p:pRg st="3" end="3"/>
                                            </p:txEl>
                                          </p:spTgt>
                                        </p:tgtEl>
                                        <p:attrNameLst>
                                          <p:attrName>fill.type</p:attrName>
                                        </p:attrNameLst>
                                      </p:cBhvr>
                                      <p:to>
                                        <p:strVal val="solid"/>
                                      </p:to>
                                    </p:set>
                                    <p:set>
                                      <p:cBhvr>
                                        <p:cTn id="51" dur="500" fill="hold"/>
                                        <p:tgtEl>
                                          <p:spTgt spid="6">
                                            <p:txEl>
                                              <p:pRg st="3" end="3"/>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56"/>
                                        </p:tgtEl>
                                      </p:cBhvr>
                                    </p:animEffect>
                                    <p:set>
                                      <p:cBhvr>
                                        <p:cTn id="56" dur="1" fill="hold">
                                          <p:stCondLst>
                                            <p:cond delay="499"/>
                                          </p:stCondLst>
                                        </p:cTn>
                                        <p:tgtEl>
                                          <p:spTgt spid="56"/>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9" presetClass="emph" presetSubtype="0" fill="hold" nodeType="withEffect">
                                  <p:stCondLst>
                                    <p:cond delay="0"/>
                                  </p:stCondLst>
                                  <p:childTnLst>
                                    <p:animClr clrSpc="rgb" dir="cw">
                                      <p:cBhvr override="childStyle">
                                        <p:cTn id="61" dur="500" fill="hold"/>
                                        <p:tgtEl>
                                          <p:spTgt spid="6">
                                            <p:txEl>
                                              <p:pRg st="4" end="4"/>
                                            </p:txEl>
                                          </p:spTgt>
                                        </p:tgtEl>
                                        <p:attrNameLst>
                                          <p:attrName>style.color</p:attrName>
                                        </p:attrNameLst>
                                      </p:cBhvr>
                                      <p:to>
                                        <a:srgbClr val="000000"/>
                                      </p:to>
                                    </p:animClr>
                                    <p:animClr clrSpc="rgb" dir="cw">
                                      <p:cBhvr>
                                        <p:cTn id="62" dur="500" fill="hold"/>
                                        <p:tgtEl>
                                          <p:spTgt spid="6">
                                            <p:txEl>
                                              <p:pRg st="4" end="4"/>
                                            </p:txEl>
                                          </p:spTgt>
                                        </p:tgtEl>
                                        <p:attrNameLst>
                                          <p:attrName>fillcolor</p:attrName>
                                        </p:attrNameLst>
                                      </p:cBhvr>
                                      <p:to>
                                        <a:srgbClr val="000000"/>
                                      </p:to>
                                    </p:animClr>
                                    <p:set>
                                      <p:cBhvr>
                                        <p:cTn id="63" dur="500" fill="hold"/>
                                        <p:tgtEl>
                                          <p:spTgt spid="6">
                                            <p:txEl>
                                              <p:pRg st="4" end="4"/>
                                            </p:txEl>
                                          </p:spTgt>
                                        </p:tgtEl>
                                        <p:attrNameLst>
                                          <p:attrName>fill.type</p:attrName>
                                        </p:attrNameLst>
                                      </p:cBhvr>
                                      <p:to>
                                        <p:strVal val="solid"/>
                                      </p:to>
                                    </p:set>
                                    <p:set>
                                      <p:cBhvr>
                                        <p:cTn id="64" dur="500" fill="hold"/>
                                        <p:tgtEl>
                                          <p:spTgt spid="6">
                                            <p:txEl>
                                              <p:pRg st="4" end="4"/>
                                            </p:txEl>
                                          </p:spTgt>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60"/>
                                        </p:tgtEl>
                                      </p:cBhvr>
                                    </p:animEffect>
                                    <p:set>
                                      <p:cBhvr>
                                        <p:cTn id="69" dur="1" fill="hold">
                                          <p:stCondLst>
                                            <p:cond delay="499"/>
                                          </p:stCondLst>
                                        </p:cTn>
                                        <p:tgtEl>
                                          <p:spTgt spid="60"/>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9" presetClass="emph" presetSubtype="0" fill="hold" nodeType="withEffect">
                                  <p:stCondLst>
                                    <p:cond delay="0"/>
                                  </p:stCondLst>
                                  <p:childTnLst>
                                    <p:animClr clrSpc="rgb" dir="cw">
                                      <p:cBhvr override="childStyle">
                                        <p:cTn id="74" dur="500" fill="hold"/>
                                        <p:tgtEl>
                                          <p:spTgt spid="6">
                                            <p:txEl>
                                              <p:pRg st="5" end="5"/>
                                            </p:txEl>
                                          </p:spTgt>
                                        </p:tgtEl>
                                        <p:attrNameLst>
                                          <p:attrName>style.color</p:attrName>
                                        </p:attrNameLst>
                                      </p:cBhvr>
                                      <p:to>
                                        <a:srgbClr val="FF0000"/>
                                      </p:to>
                                    </p:animClr>
                                    <p:animClr clrSpc="rgb" dir="cw">
                                      <p:cBhvr>
                                        <p:cTn id="75" dur="500" fill="hold"/>
                                        <p:tgtEl>
                                          <p:spTgt spid="6">
                                            <p:txEl>
                                              <p:pRg st="5" end="5"/>
                                            </p:txEl>
                                          </p:spTgt>
                                        </p:tgtEl>
                                        <p:attrNameLst>
                                          <p:attrName>fillcolor</p:attrName>
                                        </p:attrNameLst>
                                      </p:cBhvr>
                                      <p:to>
                                        <a:srgbClr val="FF0000"/>
                                      </p:to>
                                    </p:animClr>
                                    <p:set>
                                      <p:cBhvr>
                                        <p:cTn id="76" dur="500" fill="hold"/>
                                        <p:tgtEl>
                                          <p:spTgt spid="6">
                                            <p:txEl>
                                              <p:pRg st="5" end="5"/>
                                            </p:txEl>
                                          </p:spTgt>
                                        </p:tgtEl>
                                        <p:attrNameLst>
                                          <p:attrName>fill.type</p:attrName>
                                        </p:attrNameLst>
                                      </p:cBhvr>
                                      <p:to>
                                        <p:strVal val="solid"/>
                                      </p:to>
                                    </p:set>
                                    <p:set>
                                      <p:cBhvr>
                                        <p:cTn id="77"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7221" y="1741321"/>
            <a:ext cx="7848601"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Use highlighting techniques</a:t>
            </a:r>
          </a:p>
          <a:p>
            <a:pPr marL="800100" lvl="1" indent="-342900">
              <a:buFont typeface="Arial" panose="020B0604020202020204" pitchFamily="34" charset="0"/>
              <a:buChar char="•"/>
            </a:pPr>
            <a:r>
              <a:rPr lang="en-GB" altLang="en-US" sz="2400" dirty="0">
                <a:solidFill>
                  <a:schemeClr val="tx1">
                    <a:lumMod val="75000"/>
                    <a:lumOff val="25000"/>
                  </a:schemeClr>
                </a:solidFill>
                <a:latin typeface="Candara" pitchFamily="34" charset="0"/>
                <a:cs typeface="Arial" pitchFamily="34" charset="0"/>
              </a:rPr>
              <a:t>Graphics (tables and figures)  </a:t>
            </a:r>
          </a:p>
          <a:p>
            <a:pPr marL="800100" lvl="1" indent="-342900">
              <a:buFont typeface="Arial" panose="020B0604020202020204" pitchFamily="34" charset="0"/>
              <a:buChar char="•"/>
            </a:pPr>
            <a:r>
              <a:rPr lang="en-GB" altLang="en-US" sz="2400" dirty="0">
                <a:solidFill>
                  <a:schemeClr val="tx1">
                    <a:lumMod val="75000"/>
                    <a:lumOff val="25000"/>
                  </a:schemeClr>
                </a:solidFill>
                <a:latin typeface="Candara" pitchFamily="34" charset="0"/>
                <a:cs typeface="Arial" pitchFamily="34" charset="0"/>
              </a:rPr>
              <a:t>White spaces</a:t>
            </a:r>
          </a:p>
          <a:p>
            <a:pPr marL="800100" lvl="1" indent="-342900">
              <a:buFont typeface="Arial" panose="020B0604020202020204" pitchFamily="34" charset="0"/>
              <a:buChar char="•"/>
            </a:pPr>
            <a:r>
              <a:rPr lang="en-GB" altLang="en-US" sz="2400" b="1" dirty="0">
                <a:solidFill>
                  <a:schemeClr val="tx1">
                    <a:lumMod val="75000"/>
                    <a:lumOff val="25000"/>
                  </a:schemeClr>
                </a:solidFill>
                <a:latin typeface="Candara" pitchFamily="34" charset="0"/>
                <a:cs typeface="Arial" pitchFamily="34" charset="0"/>
              </a:rPr>
              <a:t>Boldface text</a:t>
            </a:r>
          </a:p>
          <a:p>
            <a:pPr marL="800100" lvl="1" indent="-342900">
              <a:buFont typeface="Arial" panose="020B0604020202020204" pitchFamily="34" charset="0"/>
              <a:buChar char="•"/>
            </a:pPr>
            <a:r>
              <a:rPr lang="en-GB" altLang="en-US" sz="2400" dirty="0">
                <a:solidFill>
                  <a:schemeClr val="tx1">
                    <a:lumMod val="75000"/>
                    <a:lumOff val="25000"/>
                  </a:schemeClr>
                </a:solidFill>
                <a:latin typeface="Candara" pitchFamily="34" charset="0"/>
                <a:cs typeface="Arial" pitchFamily="34" charset="0"/>
              </a:rPr>
              <a:t>Headings and subheadings</a:t>
            </a:r>
          </a:p>
          <a:p>
            <a:pPr marL="800100" lvl="1" indent="-342900" algn="just">
              <a:buFont typeface="Arial" panose="020B0604020202020204" pitchFamily="34" charset="0"/>
              <a:buChar char="•"/>
            </a:pPr>
            <a:r>
              <a:rPr lang="en-GB" altLang="en-US" sz="2400" i="1" dirty="0">
                <a:solidFill>
                  <a:schemeClr val="tx1">
                    <a:lumMod val="75000"/>
                    <a:lumOff val="25000"/>
                  </a:schemeClr>
                </a:solidFill>
                <a:latin typeface="Candara" pitchFamily="34" charset="0"/>
                <a:cs typeface="Arial" pitchFamily="34" charset="0"/>
              </a:rPr>
              <a:t>Italics</a:t>
            </a:r>
          </a:p>
          <a:p>
            <a:pPr marL="800100" lvl="1" indent="-342900">
              <a:buFont typeface="Arial" panose="020B0604020202020204" pitchFamily="34" charset="0"/>
              <a:buChar char="•"/>
            </a:pPr>
            <a:r>
              <a:rPr lang="en-GB" altLang="en-US" sz="2400" u="sng" dirty="0">
                <a:solidFill>
                  <a:schemeClr val="tx1">
                    <a:lumMod val="75000"/>
                    <a:lumOff val="25000"/>
                  </a:schemeClr>
                </a:solidFill>
                <a:latin typeface="Candara" pitchFamily="34" charset="0"/>
                <a:cs typeface="Arial" pitchFamily="34" charset="0"/>
              </a:rPr>
              <a:t>Underlining</a:t>
            </a:r>
          </a:p>
          <a:p>
            <a:pPr marL="800100" lvl="1" indent="-342900">
              <a:buFont typeface="Arial" panose="020B0604020202020204" pitchFamily="34" charset="0"/>
              <a:buChar char="•"/>
            </a:pPr>
            <a:r>
              <a:rPr lang="en-GB" altLang="en-US" dirty="0">
                <a:solidFill>
                  <a:schemeClr val="tx1">
                    <a:lumMod val="75000"/>
                    <a:lumOff val="25000"/>
                  </a:schemeClr>
                </a:solidFill>
                <a:latin typeface="Candara" pitchFamily="34" charset="0"/>
                <a:cs typeface="Arial" pitchFamily="34" charset="0"/>
              </a:rPr>
              <a:t>Varied</a:t>
            </a:r>
            <a:r>
              <a:rPr lang="en-GB" altLang="en-US" sz="2400" dirty="0">
                <a:solidFill>
                  <a:schemeClr val="tx1">
                    <a:lumMod val="75000"/>
                    <a:lumOff val="25000"/>
                  </a:schemeClr>
                </a:solidFill>
                <a:latin typeface="Candara" pitchFamily="34" charset="0"/>
                <a:cs typeface="Arial" pitchFamily="34" charset="0"/>
              </a:rPr>
              <a:t> font </a:t>
            </a:r>
            <a:r>
              <a:rPr lang="en-GB" altLang="en-US" sz="3600" dirty="0">
                <a:solidFill>
                  <a:schemeClr val="tx1">
                    <a:lumMod val="75000"/>
                    <a:lumOff val="25000"/>
                  </a:schemeClr>
                </a:solidFill>
                <a:latin typeface="Candara" pitchFamily="34" charset="0"/>
                <a:cs typeface="Arial" pitchFamily="34" charset="0"/>
              </a:rPr>
              <a:t>sizes</a:t>
            </a:r>
            <a:endParaRPr lang="en-GB" altLang="en-US" sz="2400" dirty="0">
              <a:solidFill>
                <a:schemeClr val="tx1">
                  <a:lumMod val="75000"/>
                  <a:lumOff val="25000"/>
                </a:schemeClr>
              </a:solidFill>
              <a:latin typeface="Candara" pitchFamily="34" charset="0"/>
              <a:cs typeface="Arial" pitchFamily="34" charset="0"/>
            </a:endParaRPr>
          </a:p>
          <a:p>
            <a:pPr marL="800100" lvl="1" indent="-342900">
              <a:buFont typeface="Arial" panose="020B0604020202020204" pitchFamily="34" charset="0"/>
              <a:buChar char="•"/>
            </a:pPr>
            <a:r>
              <a:rPr lang="en-GB" altLang="en-US" sz="2400" dirty="0">
                <a:solidFill>
                  <a:schemeClr val="tx1">
                    <a:lumMod val="75000"/>
                    <a:lumOff val="25000"/>
                  </a:schemeClr>
                </a:solidFill>
                <a:latin typeface="Candara" pitchFamily="34" charset="0"/>
                <a:cs typeface="Arial" pitchFamily="34" charset="0"/>
              </a:rPr>
              <a:t>Bullets</a:t>
            </a:r>
          </a:p>
          <a:p>
            <a:pPr marL="800100" lvl="1" indent="-342900">
              <a:buFont typeface="Arial" panose="020B0604020202020204" pitchFamily="34" charset="0"/>
              <a:buChar char="•"/>
            </a:pPr>
            <a:r>
              <a:rPr lang="en-GB" altLang="en-US" sz="2400" dirty="0">
                <a:solidFill>
                  <a:schemeClr val="tx1">
                    <a:lumMod val="75000"/>
                    <a:lumOff val="25000"/>
                  </a:schemeClr>
                </a:solidFill>
                <a:latin typeface="Candara" pitchFamily="34" charset="0"/>
                <a:cs typeface="Arial" pitchFamily="34" charset="0"/>
              </a:rPr>
              <a:t>Numbered lists</a:t>
            </a:r>
          </a:p>
          <a:p>
            <a:pPr marL="800100" lvl="1" indent="-342900">
              <a:buFont typeface="Arial" panose="020B0604020202020204" pitchFamily="34" charset="0"/>
              <a:buChar char="•"/>
            </a:pPr>
            <a:r>
              <a:rPr lang="en-GB" altLang="en-US" sz="2400" dirty="0">
                <a:solidFill>
                  <a:schemeClr val="tx1">
                    <a:lumMod val="75000"/>
                    <a:lumOff val="25000"/>
                  </a:schemeClr>
                </a:solidFill>
                <a:latin typeface="Candara" pitchFamily="34" charset="0"/>
                <a:cs typeface="Arial" pitchFamily="34" charset="0"/>
              </a:rPr>
              <a:t>Varying font types</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Accessible Document Design</a:t>
            </a:r>
          </a:p>
        </p:txBody>
      </p:sp>
      <p:pic>
        <p:nvPicPr>
          <p:cNvPr id="54" name="Picture 2" descr="Image result for highlightng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936" y="182217"/>
            <a:ext cx="1268802" cy="126880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220" y="1536274"/>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5860191" y="2200260"/>
            <a:ext cx="3025832" cy="3025832"/>
          </a:xfrm>
          <a:prstGeom prst="rect">
            <a:avLst/>
          </a:prstGeom>
        </p:spPr>
      </p:pic>
      <p:pic>
        <p:nvPicPr>
          <p:cNvPr id="2050"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8402" y="2619722"/>
            <a:ext cx="3356010" cy="218690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2" name="Picture 4" descr="Image result for bullet points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7705" y="3924045"/>
            <a:ext cx="2341591" cy="234159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ifferent font types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71724" y="4093787"/>
            <a:ext cx="4901226" cy="22940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8" name="Picture 10" descr="Image result for numbered lists 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32221" y="3418959"/>
            <a:ext cx="3058943" cy="305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65782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xit" presetSubtype="0" fill="hold"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fade">
                                      <p:cBhvr>
                                        <p:cTn id="39" dur="500"/>
                                        <p:tgtEl>
                                          <p:spTgt spid="20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500"/>
                                        <p:tgtEl>
                                          <p:spTgt spid="6">
                                            <p:txEl>
                                              <p:pRg st="5" end="5"/>
                                            </p:txEl>
                                          </p:spTgt>
                                        </p:tgtEl>
                                      </p:cBhvr>
                                    </p:animEffect>
                                  </p:childTnLst>
                                </p:cTn>
                              </p:par>
                              <p:par>
                                <p:cTn id="45" presetID="10" presetClass="exit" presetSubtype="0" fill="hold" nodeType="withEffect">
                                  <p:stCondLst>
                                    <p:cond delay="0"/>
                                  </p:stCondLst>
                                  <p:childTnLst>
                                    <p:animEffect transition="out" filter="fade">
                                      <p:cBhvr>
                                        <p:cTn id="46" dur="500"/>
                                        <p:tgtEl>
                                          <p:spTgt spid="2050"/>
                                        </p:tgtEl>
                                      </p:cBhvr>
                                    </p:animEffect>
                                    <p:set>
                                      <p:cBhvr>
                                        <p:cTn id="47" dur="1" fill="hold">
                                          <p:stCondLst>
                                            <p:cond delay="499"/>
                                          </p:stCondLst>
                                        </p:cTn>
                                        <p:tgtEl>
                                          <p:spTgt spid="205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fade">
                                      <p:cBhvr>
                                        <p:cTn id="62" dur="500"/>
                                        <p:tgtEl>
                                          <p:spTgt spid="6">
                                            <p:txEl>
                                              <p:pRg st="8" end="8"/>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052"/>
                                        </p:tgtEl>
                                        <p:attrNameLst>
                                          <p:attrName>style.visibility</p:attrName>
                                        </p:attrNameLst>
                                      </p:cBhvr>
                                      <p:to>
                                        <p:strVal val="visible"/>
                                      </p:to>
                                    </p:set>
                                    <p:animEffect transition="in" filter="fade">
                                      <p:cBhvr>
                                        <p:cTn id="65" dur="500"/>
                                        <p:tgtEl>
                                          <p:spTgt spid="205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500"/>
                                        <p:tgtEl>
                                          <p:spTgt spid="6">
                                            <p:txEl>
                                              <p:pRg st="9" end="9"/>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058"/>
                                        </p:tgtEl>
                                        <p:attrNameLst>
                                          <p:attrName>style.visibility</p:attrName>
                                        </p:attrNameLst>
                                      </p:cBhvr>
                                      <p:to>
                                        <p:strVal val="visible"/>
                                      </p:to>
                                    </p:set>
                                    <p:animEffect transition="in" filter="fade">
                                      <p:cBhvr>
                                        <p:cTn id="73" dur="500"/>
                                        <p:tgtEl>
                                          <p:spTgt spid="2058"/>
                                        </p:tgtEl>
                                      </p:cBhvr>
                                    </p:animEffect>
                                  </p:childTnLst>
                                </p:cTn>
                              </p:par>
                              <p:par>
                                <p:cTn id="74" presetID="10" presetClass="exit" presetSubtype="0" fill="hold" nodeType="withEffect">
                                  <p:stCondLst>
                                    <p:cond delay="0"/>
                                  </p:stCondLst>
                                  <p:childTnLst>
                                    <p:animEffect transition="out" filter="fade">
                                      <p:cBhvr>
                                        <p:cTn id="75" dur="500"/>
                                        <p:tgtEl>
                                          <p:spTgt spid="2052"/>
                                        </p:tgtEl>
                                      </p:cBhvr>
                                    </p:animEffect>
                                    <p:set>
                                      <p:cBhvr>
                                        <p:cTn id="76" dur="1" fill="hold">
                                          <p:stCondLst>
                                            <p:cond delay="499"/>
                                          </p:stCondLst>
                                        </p:cTn>
                                        <p:tgtEl>
                                          <p:spTgt spid="205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animEffect transition="in" filter="fade">
                                      <p:cBhvr>
                                        <p:cTn id="81" dur="500"/>
                                        <p:tgtEl>
                                          <p:spTgt spid="6">
                                            <p:txEl>
                                              <p:pRg st="10" end="10"/>
                                            </p:txEl>
                                          </p:spTgt>
                                        </p:tgtEl>
                                      </p:cBhvr>
                                    </p:animEffect>
                                  </p:childTnLst>
                                </p:cTn>
                              </p:par>
                              <p:par>
                                <p:cTn id="82" presetID="10" presetClass="exit" presetSubtype="0" fill="hold" nodeType="withEffect">
                                  <p:stCondLst>
                                    <p:cond delay="0"/>
                                  </p:stCondLst>
                                  <p:childTnLst>
                                    <p:animEffect transition="out" filter="fade">
                                      <p:cBhvr>
                                        <p:cTn id="83" dur="500"/>
                                        <p:tgtEl>
                                          <p:spTgt spid="2058"/>
                                        </p:tgtEl>
                                      </p:cBhvr>
                                    </p:animEffect>
                                    <p:set>
                                      <p:cBhvr>
                                        <p:cTn id="84" dur="1" fill="hold">
                                          <p:stCondLst>
                                            <p:cond delay="499"/>
                                          </p:stCondLst>
                                        </p:cTn>
                                        <p:tgtEl>
                                          <p:spTgt spid="2058"/>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056"/>
                                        </p:tgtEl>
                                        <p:attrNameLst>
                                          <p:attrName>style.visibility</p:attrName>
                                        </p:attrNameLst>
                                      </p:cBhvr>
                                      <p:to>
                                        <p:strVal val="visible"/>
                                      </p:to>
                                    </p:set>
                                    <p:animEffect transition="in" filter="fade">
                                      <p:cBhvr>
                                        <p:cTn id="87"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3055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Accessible Document Design</a:t>
            </a: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highlightng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936" y="182217"/>
            <a:ext cx="1268802" cy="126880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1464954" y="2590800"/>
            <a:ext cx="6155046" cy="3012694"/>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Table 54">
            <a:extLst>
              <a:ext uri="{FF2B5EF4-FFF2-40B4-BE49-F238E27FC236}">
                <a16:creationId xmlns:a16="http://schemas.microsoft.com/office/drawing/2014/main" id="{6BD4F934-8FEB-48E5-B693-C90A58DCE074}"/>
              </a:ext>
            </a:extLst>
          </p:cNvPr>
          <p:cNvGraphicFramePr>
            <a:graphicFrameLocks noGrp="1"/>
          </p:cNvGraphicFramePr>
          <p:nvPr>
            <p:extLst>
              <p:ext uri="{D42A27DB-BD31-4B8C-83A1-F6EECF244321}">
                <p14:modId xmlns:p14="http://schemas.microsoft.com/office/powerpoint/2010/main" val="3665552453"/>
              </p:ext>
            </p:extLst>
          </p:nvPr>
        </p:nvGraphicFramePr>
        <p:xfrm>
          <a:off x="1495345" y="2625875"/>
          <a:ext cx="6096000" cy="2966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647129545"/>
                    </a:ext>
                  </a:extLst>
                </a:gridCol>
                <a:gridCol w="1524000">
                  <a:extLst>
                    <a:ext uri="{9D8B030D-6E8A-4147-A177-3AD203B41FA5}">
                      <a16:colId xmlns:a16="http://schemas.microsoft.com/office/drawing/2014/main" val="895557970"/>
                    </a:ext>
                  </a:extLst>
                </a:gridCol>
                <a:gridCol w="1524000">
                  <a:extLst>
                    <a:ext uri="{9D8B030D-6E8A-4147-A177-3AD203B41FA5}">
                      <a16:colId xmlns:a16="http://schemas.microsoft.com/office/drawing/2014/main" val="2959428244"/>
                    </a:ext>
                  </a:extLst>
                </a:gridCol>
                <a:gridCol w="1524000">
                  <a:extLst>
                    <a:ext uri="{9D8B030D-6E8A-4147-A177-3AD203B41FA5}">
                      <a16:colId xmlns:a16="http://schemas.microsoft.com/office/drawing/2014/main" val="1259775458"/>
                    </a:ext>
                  </a:extLst>
                </a:gridCol>
              </a:tblGrid>
              <a:tr h="370840">
                <a:tc gridSpan="4">
                  <a:txBody>
                    <a:bodyPr/>
                    <a:lstStyle/>
                    <a:p>
                      <a:pPr algn="ctr"/>
                      <a:r>
                        <a:rPr lang="en-US" dirty="0"/>
                        <a:t>Course Code HUM987</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58622204"/>
                  </a:ext>
                </a:extLst>
              </a:tr>
              <a:tr h="370840">
                <a:tc>
                  <a:txBody>
                    <a:bodyPr/>
                    <a:lstStyle/>
                    <a:p>
                      <a:r>
                        <a:rPr lang="en-US" dirty="0"/>
                        <a:t>Document Style#</a:t>
                      </a:r>
                    </a:p>
                  </a:txBody>
                  <a:tcPr/>
                </a:tc>
                <a:tc>
                  <a:txBody>
                    <a:bodyPr/>
                    <a:lstStyle/>
                    <a:p>
                      <a:r>
                        <a:rPr lang="en-US" dirty="0"/>
                        <a:t>Quantity Received</a:t>
                      </a:r>
                    </a:p>
                  </a:txBody>
                  <a:tcPr/>
                </a:tc>
                <a:tc>
                  <a:txBody>
                    <a:bodyPr/>
                    <a:lstStyle/>
                    <a:p>
                      <a:r>
                        <a:rPr lang="en-US" dirty="0"/>
                        <a:t>Accepted</a:t>
                      </a:r>
                    </a:p>
                  </a:txBody>
                  <a:tcPr/>
                </a:tc>
                <a:tc>
                  <a:txBody>
                    <a:bodyPr/>
                    <a:lstStyle/>
                    <a:p>
                      <a:r>
                        <a:rPr lang="en-US" dirty="0"/>
                        <a:t>Rejected</a:t>
                      </a:r>
                    </a:p>
                  </a:txBody>
                  <a:tcPr/>
                </a:tc>
                <a:extLst>
                  <a:ext uri="{0D108BD9-81ED-4DB2-BD59-A6C34878D82A}">
                    <a16:rowId xmlns:a16="http://schemas.microsoft.com/office/drawing/2014/main" val="1456596317"/>
                  </a:ext>
                </a:extLst>
              </a:tr>
              <a:tr h="370840">
                <a:tc>
                  <a:txBody>
                    <a:bodyPr/>
                    <a:lstStyle/>
                    <a:p>
                      <a:r>
                        <a:rPr lang="en-US" dirty="0"/>
                        <a:t>2312-1</a:t>
                      </a:r>
                    </a:p>
                  </a:txBody>
                  <a:tcPr/>
                </a:tc>
                <a:tc>
                  <a:txBody>
                    <a:bodyPr/>
                    <a:lstStyle/>
                    <a:p>
                      <a:r>
                        <a:rPr lang="en-US" dirty="0"/>
                        <a:t>41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76451485"/>
                  </a:ext>
                </a:extLst>
              </a:tr>
              <a:tr h="370840">
                <a:tc>
                  <a:txBody>
                    <a:bodyPr/>
                    <a:lstStyle/>
                    <a:p>
                      <a:r>
                        <a:rPr lang="en-US" dirty="0"/>
                        <a:t>2312-2</a:t>
                      </a:r>
                    </a:p>
                  </a:txBody>
                  <a:tcPr/>
                </a:tc>
                <a:tc>
                  <a:txBody>
                    <a:bodyPr/>
                    <a:lstStyle/>
                    <a:p>
                      <a:r>
                        <a:rPr lang="en-US" dirty="0"/>
                        <a:t>57</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901737"/>
                  </a:ext>
                </a:extLst>
              </a:tr>
              <a:tr h="370840">
                <a:tc>
                  <a:txBody>
                    <a:bodyPr/>
                    <a:lstStyle/>
                    <a:p>
                      <a:r>
                        <a:rPr lang="en-US" dirty="0"/>
                        <a:t>2312-4</a:t>
                      </a:r>
                    </a:p>
                  </a:txBody>
                  <a:tcPr/>
                </a:tc>
                <a:tc>
                  <a:txBody>
                    <a:bodyPr/>
                    <a:lstStyle/>
                    <a:p>
                      <a:r>
                        <a:rPr lang="en-US" dirty="0"/>
                        <a:t>14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5248590"/>
                  </a:ext>
                </a:extLst>
              </a:tr>
              <a:tr h="370840">
                <a:tc>
                  <a:txBody>
                    <a:bodyPr/>
                    <a:lstStyle/>
                    <a:p>
                      <a:r>
                        <a:rPr lang="en-US" dirty="0"/>
                        <a:t>2312-5</a:t>
                      </a:r>
                    </a:p>
                  </a:txBody>
                  <a:tcPr/>
                </a:tc>
                <a:tc>
                  <a:txBody>
                    <a:bodyPr/>
                    <a:lstStyle/>
                    <a:p>
                      <a:r>
                        <a:rPr lang="en-US" dirty="0"/>
                        <a:t>45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036368"/>
                  </a:ext>
                </a:extLst>
              </a:tr>
              <a:tr h="370840">
                <a:tc>
                  <a:txBody>
                    <a:bodyPr/>
                    <a:lstStyle/>
                    <a:p>
                      <a:r>
                        <a:rPr lang="en-US" dirty="0"/>
                        <a:t>2312-8</a:t>
                      </a:r>
                    </a:p>
                  </a:txBody>
                  <a:tcPr/>
                </a:tc>
                <a:tc>
                  <a:txBody>
                    <a:bodyPr/>
                    <a:lstStyle/>
                    <a:p>
                      <a:r>
                        <a:rPr lang="en-US" dirty="0"/>
                        <a:t>21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7504856"/>
                  </a:ext>
                </a:extLst>
              </a:tr>
              <a:tr h="370840">
                <a:tc>
                  <a:txBody>
                    <a:bodyPr/>
                    <a:lstStyle/>
                    <a:p>
                      <a:r>
                        <a:rPr lang="en-US" dirty="0"/>
                        <a:t>2312-9</a:t>
                      </a:r>
                    </a:p>
                  </a:txBody>
                  <a:tcPr/>
                </a:tc>
                <a:tc>
                  <a:txBody>
                    <a:bodyPr/>
                    <a:lstStyle/>
                    <a:p>
                      <a:r>
                        <a:rPr lang="en-US" dirty="0"/>
                        <a:t>23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29072270"/>
                  </a:ext>
                </a:extLst>
              </a:tr>
            </a:tbl>
          </a:graphicData>
        </a:graphic>
      </p:graphicFrame>
      <p:pic>
        <p:nvPicPr>
          <p:cNvPr id="56" name="Picture 2" descr="Image result for orange tick png">
            <a:extLst>
              <a:ext uri="{FF2B5EF4-FFF2-40B4-BE49-F238E27FC236}">
                <a16:creationId xmlns:a16="http://schemas.microsoft.com/office/drawing/2014/main" id="{967AA927-F728-4A8E-8BD6-2D02D9B5D6B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3917" y="5184913"/>
            <a:ext cx="341449" cy="37362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mage result for orange tick png">
            <a:extLst>
              <a:ext uri="{FF2B5EF4-FFF2-40B4-BE49-F238E27FC236}">
                <a16:creationId xmlns:a16="http://schemas.microsoft.com/office/drawing/2014/main" id="{B6158BA7-67A2-4270-A524-59FC20782A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3916" y="4442099"/>
            <a:ext cx="341449" cy="37362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Image result for orange tick png">
            <a:extLst>
              <a:ext uri="{FF2B5EF4-FFF2-40B4-BE49-F238E27FC236}">
                <a16:creationId xmlns:a16="http://schemas.microsoft.com/office/drawing/2014/main" id="{48B72BE0-6C24-4940-A606-CF2794BE0B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1673" y="4792749"/>
            <a:ext cx="341449" cy="37362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Thumbs Up Sign">
            <a:extLst>
              <a:ext uri="{FF2B5EF4-FFF2-40B4-BE49-F238E27FC236}">
                <a16:creationId xmlns:a16="http://schemas.microsoft.com/office/drawing/2014/main" id="{55FDAC72-F6DD-4B80-BC3D-6E21EB417C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956097">
            <a:off x="6434541" y="3376978"/>
            <a:ext cx="457200" cy="457200"/>
          </a:xfrm>
          <a:prstGeom prst="rect">
            <a:avLst/>
          </a:prstGeom>
        </p:spPr>
      </p:pic>
      <p:pic>
        <p:nvPicPr>
          <p:cNvPr id="59" name="Graphic 58" descr="Thumbs Up Sign">
            <a:extLst>
              <a:ext uri="{FF2B5EF4-FFF2-40B4-BE49-F238E27FC236}">
                <a16:creationId xmlns:a16="http://schemas.microsoft.com/office/drawing/2014/main" id="{A86C5D04-D80C-4F06-ACF0-F9858DD114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956097">
            <a:off x="6434541" y="3770253"/>
            <a:ext cx="457200" cy="457200"/>
          </a:xfrm>
          <a:prstGeom prst="rect">
            <a:avLst/>
          </a:prstGeom>
        </p:spPr>
      </p:pic>
      <p:pic>
        <p:nvPicPr>
          <p:cNvPr id="60" name="Graphic 59" descr="Thumbs Up Sign">
            <a:extLst>
              <a:ext uri="{FF2B5EF4-FFF2-40B4-BE49-F238E27FC236}">
                <a16:creationId xmlns:a16="http://schemas.microsoft.com/office/drawing/2014/main" id="{A24FB8E3-3827-4BD9-B3E3-3E4443973D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956097">
            <a:off x="6434541" y="4163527"/>
            <a:ext cx="457200" cy="457200"/>
          </a:xfrm>
          <a:prstGeom prst="rect">
            <a:avLst/>
          </a:prstGeom>
        </p:spPr>
      </p:pic>
    </p:spTree>
    <p:extLst>
      <p:ext uri="{BB962C8B-B14F-4D97-AF65-F5344CB8AC3E}">
        <p14:creationId xmlns:p14="http://schemas.microsoft.com/office/powerpoint/2010/main" val="204958076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heel(1)">
                                      <p:cBhvr>
                                        <p:cTn id="7"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360" y="1599158"/>
            <a:ext cx="1285760" cy="1634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Objectives/Traits in Technical Writing</a:t>
            </a:r>
          </a:p>
        </p:txBody>
      </p:sp>
      <p:sp>
        <p:nvSpPr>
          <p:cNvPr id="6" name="TextBox 5"/>
          <p:cNvSpPr txBox="1"/>
          <p:nvPr/>
        </p:nvSpPr>
        <p:spPr>
          <a:xfrm>
            <a:off x="1655773" y="1741321"/>
            <a:ext cx="6251498" cy="2031325"/>
          </a:xfrm>
          <a:prstGeom prst="rect">
            <a:avLst/>
          </a:prstGeom>
          <a:noFill/>
        </p:spPr>
        <p:txBody>
          <a:bodyPr wrap="square" rtlCol="0">
            <a:spAutoFit/>
          </a:bodyPr>
          <a:lstStyle/>
          <a:p>
            <a:pPr algn="ctr">
              <a:lnSpc>
                <a:spcPct val="150000"/>
              </a:lnSpc>
            </a:pPr>
            <a:r>
              <a:rPr lang="en-US" sz="2800" b="1" i="1" dirty="0">
                <a:solidFill>
                  <a:srgbClr val="FF0000"/>
                </a:solidFill>
                <a:latin typeface="Candara" pitchFamily="34" charset="0"/>
                <a:cs typeface="Arial" pitchFamily="34" charset="0"/>
              </a:rPr>
              <a:t>How to enhance the probability of comprehension for the audience?</a:t>
            </a:r>
          </a:p>
          <a:p>
            <a:pPr algn="ctr">
              <a:lnSpc>
                <a:spcPct val="150000"/>
              </a:lnSpc>
            </a:pPr>
            <a:endParaRPr lang="en-US" sz="2800" b="1" i="1" dirty="0">
              <a:solidFill>
                <a:srgbClr val="FF0000"/>
              </a:solidFill>
              <a:latin typeface="Candara" pitchFamily="34" charset="0"/>
              <a:cs typeface="Arial" pitchFamily="34" charset="0"/>
            </a:endParaRPr>
          </a:p>
        </p:txBody>
      </p:sp>
      <p:grpSp>
        <p:nvGrpSpPr>
          <p:cNvPr id="17" name="Group 16"/>
          <p:cNvGrpSpPr/>
          <p:nvPr/>
        </p:nvGrpSpPr>
        <p:grpSpPr>
          <a:xfrm>
            <a:off x="0" y="6756400"/>
            <a:ext cx="9144000" cy="101600"/>
            <a:chOff x="0" y="5791200"/>
            <a:chExt cx="8084345" cy="330200"/>
          </a:xfrm>
        </p:grpSpPr>
        <p:sp>
          <p:nvSpPr>
            <p:cNvPr id="8" name="Rectangle 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rot="10800000">
            <a:off x="0" y="1"/>
            <a:ext cx="9144000" cy="101600"/>
            <a:chOff x="0" y="5791200"/>
            <a:chExt cx="8084345" cy="330200"/>
          </a:xfrm>
        </p:grpSpPr>
        <p:sp>
          <p:nvSpPr>
            <p:cNvPr id="35" name="Rectangle 3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blue arrow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420" y="2110940"/>
            <a:ext cx="1494045" cy="610587"/>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57219" y="3022223"/>
            <a:ext cx="7848601" cy="295465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Clarity</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Conciseness</a:t>
            </a:r>
          </a:p>
          <a:p>
            <a:pPr marL="342900" indent="-342900">
              <a:lnSpc>
                <a:spcPct val="150000"/>
              </a:lnSpc>
              <a:buFont typeface="Wingdings" panose="05000000000000000000" pitchFamily="2" charset="2"/>
              <a:buChar char="q"/>
            </a:pPr>
            <a:r>
              <a:rPr lang="en-US" sz="2800" b="1" dirty="0">
                <a:solidFill>
                  <a:srgbClr val="0070C0"/>
                </a:solidFill>
                <a:latin typeface="Candara" pitchFamily="34" charset="0"/>
                <a:cs typeface="Arial" pitchFamily="34" charset="0"/>
              </a:rPr>
              <a:t>Accessible Document Design (necessary info)</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Audience Recognition (specified)</a:t>
            </a:r>
          </a:p>
          <a:p>
            <a:pPr marL="342900" indent="-342900">
              <a:lnSpc>
                <a:spcPct val="150000"/>
              </a:lnSpc>
              <a:buFont typeface="Wingdings" panose="05000000000000000000" pitchFamily="2" charset="2"/>
              <a:buChar char="q"/>
            </a:pPr>
            <a:r>
              <a:rPr lang="en-US" sz="2400" dirty="0">
                <a:solidFill>
                  <a:schemeClr val="bg1">
                    <a:lumMod val="85000"/>
                  </a:schemeClr>
                </a:solidFill>
                <a:latin typeface="Candara" pitchFamily="34" charset="0"/>
                <a:cs typeface="Arial" pitchFamily="34" charset="0"/>
              </a:rPr>
              <a:t>Accuracy (grammar)</a:t>
            </a:r>
          </a:p>
        </p:txBody>
      </p:sp>
      <p:pic>
        <p:nvPicPr>
          <p:cNvPr id="2050" name="Picture 2" descr="Image result for zooming  mirror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308778">
            <a:off x="1015069" y="3236177"/>
            <a:ext cx="3706809" cy="370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495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6151</TotalTime>
  <Words>2343</Words>
  <Application>Microsoft Office PowerPoint</Application>
  <PresentationFormat>On-screen Show (4:3)</PresentationFormat>
  <Paragraphs>369</Paragraphs>
  <Slides>43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Calibri</vt:lpstr>
      <vt:lpstr>Calibri Light</vt:lpstr>
      <vt:lpstr>Candara</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Vcomsat-Math</cp:lastModifiedBy>
  <cp:revision>494</cp:revision>
  <dcterms:created xsi:type="dcterms:W3CDTF">2015-07-28T10:20:14Z</dcterms:created>
  <dcterms:modified xsi:type="dcterms:W3CDTF">2017-09-13T09:57:20Z</dcterms:modified>
</cp:coreProperties>
</file>