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3"/>
  </p:notesMasterIdLst>
  <p:sldIdLst>
    <p:sldId id="370" r:id="rId3"/>
    <p:sldId id="356" r:id="rId4"/>
    <p:sldId id="505"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564"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79" r:id="rId41"/>
    <p:sldId id="395" r:id="rId42"/>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660"/>
  </p:normalViewPr>
  <p:slideViewPr>
    <p:cSldViewPr>
      <p:cViewPr varScale="1">
        <p:scale>
          <a:sx n="69" d="100"/>
          <a:sy n="69" d="100"/>
        </p:scale>
        <p:origin x="1200"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9/15/2017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9/15/2017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9/15/2017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9/15/2017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9/15/2017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9/15/2017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9/15/2017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10</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15498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Rapid sketches</a:t>
            </a:r>
          </a:p>
          <a:p>
            <a:pPr marL="914400" lvl="1" indent="-457200" algn="just">
              <a:lnSpc>
                <a:spcPct val="150000"/>
              </a:lnSpc>
              <a:buFont typeface="Arial" panose="020B0604020202020204" pitchFamily="34" charset="0"/>
              <a:buChar char="•"/>
              <a:defRPr/>
            </a:pPr>
            <a:r>
              <a:rPr lang="en-US" sz="2000" dirty="0">
                <a:solidFill>
                  <a:srgbClr val="FF0000"/>
                </a:solidFill>
                <a:latin typeface="Candara" pitchFamily="34" charset="0"/>
                <a:cs typeface="Arial" pitchFamily="34" charset="0"/>
              </a:rPr>
              <a:t>Narrow</a:t>
            </a:r>
            <a:r>
              <a:rPr lang="en-US" sz="2000" dirty="0">
                <a:solidFill>
                  <a:schemeClr val="tx1">
                    <a:lumMod val="75000"/>
                    <a:lumOff val="25000"/>
                  </a:schemeClr>
                </a:solidFill>
                <a:latin typeface="Candara" pitchFamily="34" charset="0"/>
                <a:cs typeface="Arial" pitchFamily="34" charset="0"/>
              </a:rPr>
              <a:t> your topic</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Nothing big and political happens for just one reason.</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There are always things hidden beneath the surface.</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The people living together could have been more united.</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People in power often struggle with ego.</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Absolute power corrupts absolutely.</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What about religion?</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Better ways to reach the same ends.</a:t>
            </a: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descr="C:\Documents and Settings\RBennett2\Local Settings\Temporary Internet Files\Content.IE5\WOLYX40A\MCj04134600000[1].wmf"/>
          <p:cNvPicPr>
            <a:picLocks noChangeAspect="1" noChangeArrowheads="1"/>
          </p:cNvPicPr>
          <p:nvPr/>
        </p:nvPicPr>
        <p:blipFill>
          <a:blip r:embed="rId6"/>
          <a:srcRect/>
          <a:stretch>
            <a:fillRect/>
          </a:stretch>
        </p:blipFill>
        <p:spPr bwMode="auto">
          <a:xfrm rot="20573423">
            <a:off x="6612246" y="4131276"/>
            <a:ext cx="1981200" cy="2101069"/>
          </a:xfrm>
          <a:prstGeom prst="rect">
            <a:avLst/>
          </a:prstGeom>
          <a:noFill/>
        </p:spPr>
      </p:pic>
    </p:spTree>
    <p:extLst>
      <p:ext uri="{BB962C8B-B14F-4D97-AF65-F5344CB8AC3E}">
        <p14:creationId xmlns:p14="http://schemas.microsoft.com/office/powerpoint/2010/main" val="5755147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3">
                                            <p:txEl>
                                              <p:pRg st="3" end="3"/>
                                            </p:txEl>
                                          </p:spTgt>
                                        </p:tgtEl>
                                        <p:attrNameLst>
                                          <p:attrName>style.visibility</p:attrName>
                                        </p:attrNameLst>
                                      </p:cBhvr>
                                      <p:to>
                                        <p:strVal val="visible"/>
                                      </p:to>
                                    </p:set>
                                    <p:animEffect transition="in" filter="fade">
                                      <p:cBhvr>
                                        <p:cTn id="28" dur="500"/>
                                        <p:tgtEl>
                                          <p:spTgt spid="5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xEl>
                                              <p:pRg st="4" end="4"/>
                                            </p:txEl>
                                          </p:spTgt>
                                        </p:tgtEl>
                                        <p:attrNameLst>
                                          <p:attrName>style.visibility</p:attrName>
                                        </p:attrNameLst>
                                      </p:cBhvr>
                                      <p:to>
                                        <p:strVal val="visible"/>
                                      </p:to>
                                    </p:set>
                                    <p:animEffect transition="in" filter="fade">
                                      <p:cBhvr>
                                        <p:cTn id="33" dur="500"/>
                                        <p:tgtEl>
                                          <p:spTgt spid="5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3">
                                            <p:txEl>
                                              <p:pRg st="5" end="5"/>
                                            </p:txEl>
                                          </p:spTgt>
                                        </p:tgtEl>
                                        <p:attrNameLst>
                                          <p:attrName>style.visibility</p:attrName>
                                        </p:attrNameLst>
                                      </p:cBhvr>
                                      <p:to>
                                        <p:strVal val="visible"/>
                                      </p:to>
                                    </p:set>
                                    <p:animEffect transition="in" filter="fade">
                                      <p:cBhvr>
                                        <p:cTn id="38" dur="500"/>
                                        <p:tgtEl>
                                          <p:spTgt spid="5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xEl>
                                              <p:pRg st="6" end="6"/>
                                            </p:txEl>
                                          </p:spTgt>
                                        </p:tgtEl>
                                        <p:attrNameLst>
                                          <p:attrName>style.visibility</p:attrName>
                                        </p:attrNameLst>
                                      </p:cBhvr>
                                      <p:to>
                                        <p:strVal val="visible"/>
                                      </p:to>
                                    </p:set>
                                    <p:animEffect transition="in" filter="fade">
                                      <p:cBhvr>
                                        <p:cTn id="43" dur="500"/>
                                        <p:tgtEl>
                                          <p:spTgt spid="5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3">
                                            <p:txEl>
                                              <p:pRg st="7" end="7"/>
                                            </p:txEl>
                                          </p:spTgt>
                                        </p:tgtEl>
                                        <p:attrNameLst>
                                          <p:attrName>style.visibility</p:attrName>
                                        </p:attrNameLst>
                                      </p:cBhvr>
                                      <p:to>
                                        <p:strVal val="visible"/>
                                      </p:to>
                                    </p:set>
                                    <p:animEffect transition="in" filter="fade">
                                      <p:cBhvr>
                                        <p:cTn id="48" dur="500"/>
                                        <p:tgtEl>
                                          <p:spTgt spid="5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3">
                                            <p:txEl>
                                              <p:pRg st="8" end="8"/>
                                            </p:txEl>
                                          </p:spTgt>
                                        </p:tgtEl>
                                        <p:attrNameLst>
                                          <p:attrName>style.visibility</p:attrName>
                                        </p:attrNameLst>
                                      </p:cBhvr>
                                      <p:to>
                                        <p:strVal val="visible"/>
                                      </p:to>
                                    </p:set>
                                    <p:animEffect transition="in" filter="fade">
                                      <p:cBhvr>
                                        <p:cTn id="53"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5218"/>
          <a:stretch/>
        </p:blipFill>
        <p:spPr bwMode="auto">
          <a:xfrm>
            <a:off x="7349329" y="2369743"/>
            <a:ext cx="1760541" cy="2118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92333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Conversation</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Try discussing your ideas with someone else.</a:t>
            </a:r>
          </a:p>
        </p:txBody>
      </p:sp>
      <p:pic>
        <p:nvPicPr>
          <p:cNvPr id="54"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0" y="2932618"/>
            <a:ext cx="4877590" cy="3831818"/>
          </a:xfrm>
          <a:prstGeom prst="rect">
            <a:avLst/>
          </a:prstGeom>
          <a:noFill/>
        </p:spPr>
        <p:txBody>
          <a:bodyPr wrap="square" rtlCol="0">
            <a:spAutoFit/>
          </a:bodyPr>
          <a:lstStyle/>
          <a:p>
            <a:pPr lvl="2" algn="just">
              <a:lnSpc>
                <a:spcPct val="150000"/>
              </a:lnSpc>
              <a:defRPr/>
            </a:pPr>
            <a:r>
              <a:rPr lang="en-US" b="1" i="1" dirty="0">
                <a:solidFill>
                  <a:srgbClr val="0070C0"/>
                </a:solidFill>
                <a:latin typeface="Candara" pitchFamily="34" charset="0"/>
                <a:cs typeface="Arial" pitchFamily="34" charset="0"/>
              </a:rPr>
              <a:t>“What do you think caused the Partition?”</a:t>
            </a:r>
          </a:p>
          <a:p>
            <a:pPr lvl="2" algn="just">
              <a:lnSpc>
                <a:spcPct val="150000"/>
              </a:lnSpc>
              <a:defRPr/>
            </a:pPr>
            <a:endParaRPr lang="en-US" b="1" i="1" dirty="0">
              <a:solidFill>
                <a:srgbClr val="0070C0"/>
              </a:solidFill>
              <a:latin typeface="Candara" pitchFamily="34" charset="0"/>
              <a:cs typeface="Arial" pitchFamily="34" charset="0"/>
            </a:endParaRPr>
          </a:p>
          <a:p>
            <a:pPr lvl="2" algn="just">
              <a:lnSpc>
                <a:spcPct val="150000"/>
              </a:lnSpc>
              <a:defRPr/>
            </a:pPr>
            <a:r>
              <a:rPr lang="en-US" b="1" i="1" dirty="0">
                <a:solidFill>
                  <a:srgbClr val="0070C0"/>
                </a:solidFill>
                <a:latin typeface="Candara" pitchFamily="34" charset="0"/>
                <a:cs typeface="Arial" pitchFamily="34" charset="0"/>
              </a:rPr>
              <a:t>“Yeah, but doesn’t that seem really simplified?  I mean, no movement ever started for just one reason.”</a:t>
            </a:r>
          </a:p>
          <a:p>
            <a:pPr lvl="2" algn="just">
              <a:lnSpc>
                <a:spcPct val="150000"/>
              </a:lnSpc>
              <a:defRPr/>
            </a:pPr>
            <a:endParaRPr lang="en-US" b="1" i="1" dirty="0">
              <a:solidFill>
                <a:srgbClr val="0070C0"/>
              </a:solidFill>
              <a:latin typeface="Candara" pitchFamily="34" charset="0"/>
              <a:cs typeface="Arial" pitchFamily="34" charset="0"/>
            </a:endParaRPr>
          </a:p>
          <a:p>
            <a:pPr lvl="2" algn="just">
              <a:lnSpc>
                <a:spcPct val="150000"/>
              </a:lnSpc>
              <a:defRPr/>
            </a:pPr>
            <a:r>
              <a:rPr lang="en-US" b="1" i="1" dirty="0">
                <a:solidFill>
                  <a:srgbClr val="0070C0"/>
                </a:solidFill>
                <a:latin typeface="Candara" pitchFamily="34" charset="0"/>
                <a:cs typeface="Arial" pitchFamily="34" charset="0"/>
              </a:rPr>
              <a:t>“Right. Thanks! I’m going to the central library now.”</a:t>
            </a:r>
            <a:endParaRPr lang="en-US" b="1" dirty="0">
              <a:solidFill>
                <a:srgbClr val="0070C0"/>
              </a:solidFill>
              <a:latin typeface="Candara" pitchFamily="34" charset="0"/>
              <a:cs typeface="Arial" pitchFamily="34" charset="0"/>
            </a:endParaRPr>
          </a:p>
        </p:txBody>
      </p:sp>
      <p:pic>
        <p:nvPicPr>
          <p:cNvPr id="8194" name="Picture 2" descr="Image result for character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4164" y="3473761"/>
            <a:ext cx="1120443" cy="1900007"/>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4170238" y="3552379"/>
            <a:ext cx="4877590" cy="3000821"/>
          </a:xfrm>
          <a:prstGeom prst="rect">
            <a:avLst/>
          </a:prstGeom>
          <a:noFill/>
        </p:spPr>
        <p:txBody>
          <a:bodyPr wrap="square" rtlCol="0">
            <a:spAutoFit/>
          </a:bodyPr>
          <a:lstStyle/>
          <a:p>
            <a:pPr lvl="2" algn="just">
              <a:lnSpc>
                <a:spcPct val="150000"/>
              </a:lnSpc>
              <a:defRPr/>
            </a:pPr>
            <a:r>
              <a:rPr lang="en-US" b="1" i="1" dirty="0">
                <a:solidFill>
                  <a:srgbClr val="C00000"/>
                </a:solidFill>
                <a:latin typeface="Candara" pitchFamily="34" charset="0"/>
                <a:cs typeface="Arial" pitchFamily="34" charset="0"/>
              </a:rPr>
              <a:t>“Two Nation Theory, duh! ”</a:t>
            </a:r>
          </a:p>
          <a:p>
            <a:pPr lvl="2" algn="just">
              <a:lnSpc>
                <a:spcPct val="150000"/>
              </a:lnSpc>
              <a:defRPr/>
            </a:pPr>
            <a:endParaRPr lang="en-US" b="1" i="1" dirty="0">
              <a:solidFill>
                <a:srgbClr val="C00000"/>
              </a:solidFill>
              <a:latin typeface="Candara" pitchFamily="34" charset="0"/>
              <a:cs typeface="Arial" pitchFamily="34" charset="0"/>
            </a:endParaRPr>
          </a:p>
          <a:p>
            <a:pPr lvl="2" algn="just">
              <a:lnSpc>
                <a:spcPct val="150000"/>
              </a:lnSpc>
              <a:defRPr/>
            </a:pPr>
            <a:endParaRPr lang="en-US" b="1" i="1" dirty="0">
              <a:solidFill>
                <a:srgbClr val="C00000"/>
              </a:solidFill>
              <a:latin typeface="Candara" pitchFamily="34" charset="0"/>
              <a:cs typeface="Arial" pitchFamily="34" charset="0"/>
            </a:endParaRPr>
          </a:p>
          <a:p>
            <a:pPr lvl="2" algn="just">
              <a:lnSpc>
                <a:spcPct val="150000"/>
              </a:lnSpc>
              <a:defRPr/>
            </a:pPr>
            <a:r>
              <a:rPr lang="en-US" b="1" i="1" dirty="0">
                <a:solidFill>
                  <a:srgbClr val="C00000"/>
                </a:solidFill>
                <a:latin typeface="Candara" pitchFamily="34" charset="0"/>
                <a:cs typeface="Arial" pitchFamily="34" charset="0"/>
              </a:rPr>
              <a:t>“I do remember learning something about government control, excessive taxes, and a lot of pretty extreme pamphlet printing.”</a:t>
            </a:r>
          </a:p>
        </p:txBody>
      </p:sp>
    </p:spTree>
    <p:extLst>
      <p:ext uri="{BB962C8B-B14F-4D97-AF65-F5344CB8AC3E}">
        <p14:creationId xmlns:p14="http://schemas.microsoft.com/office/powerpoint/2010/main" val="2469571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94"/>
                                        </p:tgtEl>
                                        <p:attrNameLst>
                                          <p:attrName>style.visibility</p:attrName>
                                        </p:attrNameLst>
                                      </p:cBhvr>
                                      <p:to>
                                        <p:strVal val="visible"/>
                                      </p:to>
                                    </p:set>
                                    <p:animEffect transition="in" filter="fade">
                                      <p:cBhvr>
                                        <p:cTn id="20" dur="500"/>
                                        <p:tgtEl>
                                          <p:spTgt spid="8194"/>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xEl>
                                              <p:pRg st="0" end="0"/>
                                            </p:txEl>
                                          </p:spTgt>
                                        </p:tgtEl>
                                        <p:attrNameLst>
                                          <p:attrName>style.visibility</p:attrName>
                                        </p:attrNameLst>
                                      </p:cBhvr>
                                      <p:to>
                                        <p:strVal val="visible"/>
                                      </p:to>
                                    </p:set>
                                    <p:animEffect transition="in" filter="fade">
                                      <p:cBhvr>
                                        <p:cTn id="23" dur="500"/>
                                        <p:tgtEl>
                                          <p:spTgt spid="5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196"/>
                                        </p:tgtEl>
                                        <p:attrNameLst>
                                          <p:attrName>style.visibility</p:attrName>
                                        </p:attrNameLst>
                                      </p:cBhvr>
                                      <p:to>
                                        <p:strVal val="visible"/>
                                      </p:to>
                                    </p:set>
                                    <p:animEffect transition="in" filter="fade">
                                      <p:cBhvr>
                                        <p:cTn id="28" dur="500"/>
                                        <p:tgtEl>
                                          <p:spTgt spid="819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xEl>
                                              <p:pRg st="0" end="0"/>
                                            </p:txEl>
                                          </p:spTgt>
                                        </p:tgtEl>
                                        <p:attrNameLst>
                                          <p:attrName>style.visibility</p:attrName>
                                        </p:attrNameLst>
                                      </p:cBhvr>
                                      <p:to>
                                        <p:strVal val="visible"/>
                                      </p:to>
                                    </p:set>
                                    <p:animEffect transition="in" filter="fade">
                                      <p:cBhvr>
                                        <p:cTn id="31" dur="500"/>
                                        <p:tgtEl>
                                          <p:spTgt spid="5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5">
                                            <p:txEl>
                                              <p:pRg st="2" end="2"/>
                                            </p:txEl>
                                          </p:spTgt>
                                        </p:tgtEl>
                                        <p:attrNameLst>
                                          <p:attrName>style.visibility</p:attrName>
                                        </p:attrNameLst>
                                      </p:cBhvr>
                                      <p:to>
                                        <p:strVal val="visible"/>
                                      </p:to>
                                    </p:set>
                                    <p:animEffect transition="in" filter="fade">
                                      <p:cBhvr>
                                        <p:cTn id="36" dur="500"/>
                                        <p:tgtEl>
                                          <p:spTgt spid="5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xEl>
                                              <p:pRg st="3" end="3"/>
                                            </p:txEl>
                                          </p:spTgt>
                                        </p:tgtEl>
                                        <p:attrNameLst>
                                          <p:attrName>style.visibility</p:attrName>
                                        </p:attrNameLst>
                                      </p:cBhvr>
                                      <p:to>
                                        <p:strVal val="visible"/>
                                      </p:to>
                                    </p:set>
                                    <p:animEffect transition="in" filter="fade">
                                      <p:cBhvr>
                                        <p:cTn id="41" dur="500"/>
                                        <p:tgtEl>
                                          <p:spTgt spid="5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5">
                                            <p:txEl>
                                              <p:pRg st="4" end="4"/>
                                            </p:txEl>
                                          </p:spTgt>
                                        </p:tgtEl>
                                        <p:attrNameLst>
                                          <p:attrName>style.visibility</p:attrName>
                                        </p:attrNameLst>
                                      </p:cBhvr>
                                      <p:to>
                                        <p:strVal val="visible"/>
                                      </p:to>
                                    </p:set>
                                    <p:animEffect transition="in" filter="fade">
                                      <p:cBhvr>
                                        <p:cTn id="46" dur="500"/>
                                        <p:tgtEl>
                                          <p:spTgt spid="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3083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Doodling or Sketching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Just scribble (write or draw) your ideas for linking some ideas together</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Examples: scribbling or doodling the contribution of Jinnah, Iqbal, Sir Syed Ahmad Khan, etc.</a:t>
            </a: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Image result for sketching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347" y="41074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8181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42"/>
                                        </p:tgtEl>
                                        <p:attrNameLst>
                                          <p:attrName>style.visibility</p:attrName>
                                        </p:attrNameLst>
                                      </p:cBhvr>
                                      <p:to>
                                        <p:strVal val="visible"/>
                                      </p:to>
                                    </p:set>
                                    <p:animEffect transition="in" filter="fade">
                                      <p:cBhvr>
                                        <p:cTn id="18" dur="500"/>
                                        <p:tgtEl>
                                          <p:spTgt spid="102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xEl>
                                              <p:pRg st="2" end="2"/>
                                            </p:txEl>
                                          </p:spTgt>
                                        </p:tgtEl>
                                        <p:attrNameLst>
                                          <p:attrName>style.visibility</p:attrName>
                                        </p:attrNameLst>
                                      </p:cBhvr>
                                      <p:to>
                                        <p:strVal val="visible"/>
                                      </p:to>
                                    </p:set>
                                    <p:animEffect transition="in" filter="fade">
                                      <p:cBhvr>
                                        <p:cTn id="23"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3083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Circle Techniques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Look past your own perspective to a broader perspective.  </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Start with yourself and your opinion in the center and then broaden.</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Example: China–Pakistan Economic Corridor (CPEC)</a:t>
            </a: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8669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629472"/>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Clustering</a:t>
            </a:r>
          </a:p>
          <a:p>
            <a:pPr marL="914400" lvl="1" indent="-457200" algn="just">
              <a:lnSpc>
                <a:spcPct val="150000"/>
              </a:lnSpc>
              <a:spcBef>
                <a:spcPts val="0"/>
              </a:spcBef>
              <a:spcAft>
                <a:spcPts val="0"/>
              </a:spcAft>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 technique for </a:t>
            </a:r>
            <a:r>
              <a:rPr lang="en-US" sz="2000" dirty="0">
                <a:solidFill>
                  <a:srgbClr val="FF0000"/>
                </a:solidFill>
                <a:latin typeface="Candara" pitchFamily="34" charset="0"/>
                <a:cs typeface="Arial" pitchFamily="34" charset="0"/>
              </a:rPr>
              <a:t>visual learners</a:t>
            </a:r>
            <a:r>
              <a:rPr lang="en-US" sz="2000" dirty="0">
                <a:solidFill>
                  <a:schemeClr val="tx1">
                    <a:lumMod val="75000"/>
                    <a:lumOff val="25000"/>
                  </a:schemeClr>
                </a:solidFill>
                <a:latin typeface="Candara" pitchFamily="34" charset="0"/>
                <a:cs typeface="Arial" pitchFamily="34" charset="0"/>
              </a:rPr>
              <a:t>.</a:t>
            </a:r>
          </a:p>
          <a:p>
            <a:pPr marL="914400" lvl="1" indent="-457200" algn="just">
              <a:lnSpc>
                <a:spcPct val="150000"/>
              </a:lnSpc>
              <a:spcBef>
                <a:spcPts val="0"/>
              </a:spcBef>
              <a:spcAft>
                <a:spcPts val="0"/>
              </a:spcAft>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To view how ideas can be </a:t>
            </a:r>
            <a:r>
              <a:rPr lang="en-US" sz="2000" dirty="0">
                <a:solidFill>
                  <a:srgbClr val="FF0000"/>
                </a:solidFill>
                <a:latin typeface="Candara" pitchFamily="34" charset="0"/>
                <a:cs typeface="Arial" pitchFamily="34" charset="0"/>
              </a:rPr>
              <a:t>linked</a:t>
            </a:r>
            <a:r>
              <a:rPr lang="en-US" sz="2000" dirty="0">
                <a:solidFill>
                  <a:schemeClr val="tx1">
                    <a:lumMod val="75000"/>
                    <a:lumOff val="25000"/>
                  </a:schemeClr>
                </a:solidFill>
                <a:latin typeface="Candara" pitchFamily="34" charset="0"/>
                <a:cs typeface="Arial" pitchFamily="34" charset="0"/>
              </a:rPr>
              <a:t>.</a:t>
            </a:r>
          </a:p>
          <a:p>
            <a:pPr marL="914400" lvl="1" indent="-457200" algn="just">
              <a:lnSpc>
                <a:spcPct val="150000"/>
              </a:lnSpc>
              <a:spcBef>
                <a:spcPts val="0"/>
              </a:spcBef>
              <a:spcAft>
                <a:spcPts val="0"/>
              </a:spcAft>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To get started</a:t>
            </a:r>
          </a:p>
          <a:p>
            <a:pPr marL="1371600" lvl="2" indent="-457200" algn="just">
              <a:lnSpc>
                <a:spcPct val="150000"/>
              </a:lnSpc>
              <a:buFont typeface="Arial" panose="020B0604020202020204" pitchFamily="34" charset="0"/>
              <a:buChar char="•"/>
              <a:defRPr/>
            </a:pPr>
            <a:r>
              <a:rPr lang="en-US" sz="2000" i="1" dirty="0">
                <a:solidFill>
                  <a:schemeClr val="tx1">
                    <a:lumMod val="75000"/>
                    <a:lumOff val="25000"/>
                  </a:schemeClr>
                </a:solidFill>
                <a:latin typeface="Candara" pitchFamily="34" charset="0"/>
                <a:cs typeface="Arial" pitchFamily="34" charset="0"/>
              </a:rPr>
              <a:t>Place your general subject in a circle in the middle of a blank sheet of paper. </a:t>
            </a:r>
          </a:p>
          <a:p>
            <a:pPr marL="1371600" lvl="2" indent="-457200" algn="just">
              <a:lnSpc>
                <a:spcPct val="150000"/>
              </a:lnSpc>
              <a:buFont typeface="Arial" panose="020B0604020202020204" pitchFamily="34" charset="0"/>
              <a:buChar char="•"/>
              <a:defRPr/>
            </a:pPr>
            <a:r>
              <a:rPr lang="en-US" sz="2000" i="1" dirty="0">
                <a:solidFill>
                  <a:schemeClr val="tx1">
                    <a:lumMod val="75000"/>
                    <a:lumOff val="25000"/>
                  </a:schemeClr>
                </a:solidFill>
                <a:latin typeface="Candara" pitchFamily="34" charset="0"/>
                <a:cs typeface="Arial" pitchFamily="34" charset="0"/>
              </a:rPr>
              <a:t>Begin to draw other lines or circles that shoot out from the original topic.</a:t>
            </a:r>
          </a:p>
          <a:p>
            <a:pPr marL="1371600" lvl="2" indent="-457200" algn="just">
              <a:lnSpc>
                <a:spcPct val="150000"/>
              </a:lnSpc>
              <a:buFont typeface="Arial" panose="020B0604020202020204" pitchFamily="34" charset="0"/>
              <a:buChar char="•"/>
              <a:defRPr/>
            </a:pPr>
            <a:r>
              <a:rPr lang="en-US" sz="2000" i="1" dirty="0">
                <a:solidFill>
                  <a:schemeClr val="tx1">
                    <a:lumMod val="75000"/>
                    <a:lumOff val="25000"/>
                  </a:schemeClr>
                </a:solidFill>
                <a:latin typeface="Candara" pitchFamily="34" charset="0"/>
                <a:cs typeface="Arial" pitchFamily="34" charset="0"/>
              </a:rPr>
              <a:t>Cluster the ideas that seem to go together. </a:t>
            </a:r>
          </a:p>
          <a:p>
            <a:pPr marL="1371600" lvl="2" indent="-457200" algn="just">
              <a:lnSpc>
                <a:spcPct val="150000"/>
              </a:lnSpc>
              <a:buFont typeface="Arial" panose="020B0604020202020204" pitchFamily="34" charset="0"/>
              <a:buChar char="•"/>
              <a:defRPr/>
            </a:pPr>
            <a:r>
              <a:rPr lang="en-US" sz="2000" i="1" dirty="0">
                <a:solidFill>
                  <a:schemeClr val="tx1">
                    <a:lumMod val="75000"/>
                    <a:lumOff val="25000"/>
                  </a:schemeClr>
                </a:solidFill>
                <a:latin typeface="Candara" pitchFamily="34" charset="0"/>
                <a:cs typeface="Arial" pitchFamily="34" charset="0"/>
              </a:rPr>
              <a:t>Try to do this for at least ten minutes.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4488" y="1476819"/>
            <a:ext cx="2320912" cy="2072034"/>
          </a:xfrm>
          <a:prstGeom prst="rect">
            <a:avLst/>
          </a:prstGeom>
        </p:spPr>
      </p:pic>
    </p:spTree>
    <p:extLst>
      <p:ext uri="{BB962C8B-B14F-4D97-AF65-F5344CB8AC3E}">
        <p14:creationId xmlns:p14="http://schemas.microsoft.com/office/powerpoint/2010/main" val="326482268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xEl>
                                              <p:pRg st="4" end="4"/>
                                            </p:txEl>
                                          </p:spTgt>
                                        </p:tgtEl>
                                        <p:attrNameLst>
                                          <p:attrName>style.visibility</p:attrName>
                                        </p:attrNameLst>
                                      </p:cBhvr>
                                      <p:to>
                                        <p:strVal val="visible"/>
                                      </p:to>
                                    </p:set>
                                    <p:animEffect transition="in" filter="fade">
                                      <p:cBhvr>
                                        <p:cTn id="28" dur="500"/>
                                        <p:tgtEl>
                                          <p:spTgt spid="5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3">
                                            <p:txEl>
                                              <p:pRg st="5" end="5"/>
                                            </p:txEl>
                                          </p:spTgt>
                                        </p:tgtEl>
                                        <p:attrNameLst>
                                          <p:attrName>style.visibility</p:attrName>
                                        </p:attrNameLst>
                                      </p:cBhvr>
                                      <p:to>
                                        <p:strVal val="visible"/>
                                      </p:to>
                                    </p:set>
                                    <p:animEffect transition="in" filter="fade">
                                      <p:cBhvr>
                                        <p:cTn id="31" dur="500"/>
                                        <p:tgtEl>
                                          <p:spTgt spid="5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xEl>
                                              <p:pRg st="6" end="6"/>
                                            </p:txEl>
                                          </p:spTgt>
                                        </p:tgtEl>
                                        <p:attrNameLst>
                                          <p:attrName>style.visibility</p:attrName>
                                        </p:attrNameLst>
                                      </p:cBhvr>
                                      <p:to>
                                        <p:strVal val="visible"/>
                                      </p:to>
                                    </p:set>
                                    <p:animEffect transition="in" filter="fade">
                                      <p:cBhvr>
                                        <p:cTn id="34" dur="500"/>
                                        <p:tgtEl>
                                          <p:spTgt spid="5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xEl>
                                              <p:pRg st="7" end="7"/>
                                            </p:txEl>
                                          </p:spTgt>
                                        </p:tgtEl>
                                        <p:attrNameLst>
                                          <p:attrName>style.visibility</p:attrName>
                                        </p:attrNameLst>
                                      </p:cBhvr>
                                      <p:to>
                                        <p:strVal val="visible"/>
                                      </p:to>
                                    </p:set>
                                    <p:animEffect transition="in" filter="fade">
                                      <p:cBhvr>
                                        <p:cTn id="37" dur="500"/>
                                        <p:tgtEl>
                                          <p:spTgt spid="5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Content Placeholder 2"/>
          <p:cNvSpPr>
            <a:spLocks noGrp="1"/>
          </p:cNvSpPr>
          <p:nvPr>
            <p:ph idx="1"/>
          </p:nvPr>
        </p:nvSpPr>
        <p:spPr>
          <a:xfrm>
            <a:off x="1581150" y="1640642"/>
            <a:ext cx="7410450" cy="4495800"/>
          </a:xfrm>
        </p:spPr>
        <p:txBody>
          <a:bodyPr/>
          <a:lstStyle/>
          <a:p>
            <a:pPr eaLnBrk="1" hangingPunct="1">
              <a:buFont typeface="Arial" charset="0"/>
              <a:buNone/>
            </a:pPr>
            <a:r>
              <a:rPr lang="en-US" sz="2000" dirty="0">
                <a:latin typeface="Britannic Bold" pitchFamily="34" charset="0"/>
              </a:rPr>
              <a:t>				</a:t>
            </a:r>
          </a:p>
        </p:txBody>
      </p:sp>
      <p:sp>
        <p:nvSpPr>
          <p:cNvPr id="115" name="Oval 114"/>
          <p:cNvSpPr/>
          <p:nvPr/>
        </p:nvSpPr>
        <p:spPr>
          <a:xfrm>
            <a:off x="4437460" y="1599367"/>
            <a:ext cx="200144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War of Independence</a:t>
            </a:r>
          </a:p>
        </p:txBody>
      </p:sp>
      <p:sp>
        <p:nvSpPr>
          <p:cNvPr id="116" name="Oval 115"/>
          <p:cNvSpPr/>
          <p:nvPr/>
        </p:nvSpPr>
        <p:spPr>
          <a:xfrm>
            <a:off x="4210050" y="3351966"/>
            <a:ext cx="1276350" cy="1219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Main Events</a:t>
            </a:r>
          </a:p>
        </p:txBody>
      </p:sp>
      <p:sp>
        <p:nvSpPr>
          <p:cNvPr id="117" name="Oval 116"/>
          <p:cNvSpPr/>
          <p:nvPr/>
        </p:nvSpPr>
        <p:spPr>
          <a:xfrm>
            <a:off x="5410200" y="3275766"/>
            <a:ext cx="1752600" cy="877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Outcomes</a:t>
            </a:r>
          </a:p>
        </p:txBody>
      </p:sp>
      <p:sp>
        <p:nvSpPr>
          <p:cNvPr id="118" name="Oval 117"/>
          <p:cNvSpPr/>
          <p:nvPr/>
        </p:nvSpPr>
        <p:spPr>
          <a:xfrm>
            <a:off x="3083375" y="2344666"/>
            <a:ext cx="1514475"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Causes</a:t>
            </a:r>
          </a:p>
        </p:txBody>
      </p:sp>
      <p:sp>
        <p:nvSpPr>
          <p:cNvPr id="119" name="Oval 118"/>
          <p:cNvSpPr/>
          <p:nvPr/>
        </p:nvSpPr>
        <p:spPr>
          <a:xfrm>
            <a:off x="6210300" y="1561267"/>
            <a:ext cx="1371600" cy="1840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People of Interest</a:t>
            </a:r>
          </a:p>
        </p:txBody>
      </p:sp>
      <p:cxnSp>
        <p:nvCxnSpPr>
          <p:cNvPr id="120" name="Straight Connector 119"/>
          <p:cNvCxnSpPr/>
          <p:nvPr/>
        </p:nvCxnSpPr>
        <p:spPr>
          <a:xfrm>
            <a:off x="6038850" y="2361367"/>
            <a:ext cx="4000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5551323" y="3163684"/>
            <a:ext cx="381000" cy="57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4895850" y="3211309"/>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10800000" flipV="1">
            <a:off x="4094560" y="2375457"/>
            <a:ext cx="3429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Rounded Rectangle 16"/>
          <p:cNvSpPr/>
          <p:nvPr/>
        </p:nvSpPr>
        <p:spPr>
          <a:xfrm>
            <a:off x="1254575" y="2481643"/>
            <a:ext cx="1535450" cy="81205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Suppression</a:t>
            </a:r>
          </a:p>
        </p:txBody>
      </p:sp>
      <p:sp>
        <p:nvSpPr>
          <p:cNvPr id="125" name="Rounded Rectangle 17"/>
          <p:cNvSpPr/>
          <p:nvPr/>
        </p:nvSpPr>
        <p:spPr>
          <a:xfrm>
            <a:off x="7580205" y="1427710"/>
            <a:ext cx="1260691" cy="9129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Sir Syed Ahmad</a:t>
            </a:r>
          </a:p>
        </p:txBody>
      </p:sp>
      <p:sp>
        <p:nvSpPr>
          <p:cNvPr id="126" name="Rounded Rectangle 18"/>
          <p:cNvSpPr/>
          <p:nvPr/>
        </p:nvSpPr>
        <p:spPr>
          <a:xfrm>
            <a:off x="7581900" y="2393202"/>
            <a:ext cx="1409700" cy="117066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a:t>
            </a:r>
          </a:p>
        </p:txBody>
      </p:sp>
      <p:sp>
        <p:nvSpPr>
          <p:cNvPr id="127" name="Rounded Rectangle 19"/>
          <p:cNvSpPr/>
          <p:nvPr/>
        </p:nvSpPr>
        <p:spPr>
          <a:xfrm>
            <a:off x="7060764" y="3847267"/>
            <a:ext cx="1714500"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Negotiations</a:t>
            </a:r>
          </a:p>
        </p:txBody>
      </p:sp>
      <p:sp>
        <p:nvSpPr>
          <p:cNvPr id="128" name="Rounded Rectangle 20"/>
          <p:cNvSpPr/>
          <p:nvPr/>
        </p:nvSpPr>
        <p:spPr>
          <a:xfrm>
            <a:off x="5754269" y="4314830"/>
            <a:ext cx="1265656" cy="789737"/>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Enmity with British</a:t>
            </a:r>
          </a:p>
        </p:txBody>
      </p:sp>
      <p:sp>
        <p:nvSpPr>
          <p:cNvPr id="129" name="Rounded Rectangle 21"/>
          <p:cNvSpPr/>
          <p:nvPr/>
        </p:nvSpPr>
        <p:spPr>
          <a:xfrm>
            <a:off x="4278477" y="4964112"/>
            <a:ext cx="1463346" cy="1333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War</a:t>
            </a:r>
          </a:p>
        </p:txBody>
      </p:sp>
      <p:sp>
        <p:nvSpPr>
          <p:cNvPr id="130" name="Rounded Rectangle 22"/>
          <p:cNvSpPr/>
          <p:nvPr/>
        </p:nvSpPr>
        <p:spPr>
          <a:xfrm>
            <a:off x="2518851" y="3563866"/>
            <a:ext cx="603647" cy="55534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a:t>
            </a:r>
          </a:p>
        </p:txBody>
      </p:sp>
      <p:sp>
        <p:nvSpPr>
          <p:cNvPr id="131" name="Rounded Rectangle 23"/>
          <p:cNvSpPr/>
          <p:nvPr/>
        </p:nvSpPr>
        <p:spPr>
          <a:xfrm>
            <a:off x="3264454" y="4177490"/>
            <a:ext cx="1001577" cy="812997"/>
          </a:xfrm>
          <a:prstGeom prst="roundRect">
            <a:avLst>
              <a:gd name="adj" fmla="val 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Culture</a:t>
            </a:r>
          </a:p>
        </p:txBody>
      </p:sp>
      <p:cxnSp>
        <p:nvCxnSpPr>
          <p:cNvPr id="132" name="Straight Connector 131"/>
          <p:cNvCxnSpPr>
            <a:endCxn id="119" idx="7"/>
          </p:cNvCxnSpPr>
          <p:nvPr/>
        </p:nvCxnSpPr>
        <p:spPr>
          <a:xfrm flipV="1">
            <a:off x="7296150" y="1830839"/>
            <a:ext cx="84884" cy="149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19" idx="6"/>
          </p:cNvCxnSpPr>
          <p:nvPr/>
        </p:nvCxnSpPr>
        <p:spPr>
          <a:xfrm flipV="1">
            <a:off x="7524750" y="2481643"/>
            <a:ext cx="57150" cy="108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17" idx="5"/>
          </p:cNvCxnSpPr>
          <p:nvPr/>
        </p:nvCxnSpPr>
        <p:spPr>
          <a:xfrm flipH="1" flipV="1">
            <a:off x="6667502" y="3885369"/>
            <a:ext cx="238636" cy="139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6044069" y="4170721"/>
            <a:ext cx="533400"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4552950" y="4742617"/>
            <a:ext cx="457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3997888" y="3885369"/>
            <a:ext cx="211768" cy="304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18" idx="3"/>
          </p:cNvCxnSpPr>
          <p:nvPr/>
        </p:nvCxnSpPr>
        <p:spPr>
          <a:xfrm flipH="1">
            <a:off x="3079972" y="3385318"/>
            <a:ext cx="225193" cy="178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18" idx="2"/>
          </p:cNvCxnSpPr>
          <p:nvPr/>
        </p:nvCxnSpPr>
        <p:spPr>
          <a:xfrm flipH="1" flipV="1">
            <a:off x="2790025" y="2826133"/>
            <a:ext cx="293350" cy="128133"/>
          </a:xfrm>
          <a:prstGeom prst="line">
            <a:avLst/>
          </a:prstGeom>
        </p:spPr>
        <p:style>
          <a:lnRef idx="1">
            <a:schemeClr val="accent1"/>
          </a:lnRef>
          <a:fillRef idx="0">
            <a:schemeClr val="accent1"/>
          </a:fillRef>
          <a:effectRef idx="0">
            <a:schemeClr val="accent1"/>
          </a:effectRef>
          <a:fontRef idx="minor">
            <a:schemeClr val="tx1"/>
          </a:fontRef>
        </p:style>
      </p:cxnSp>
      <p:sp>
        <p:nvSpPr>
          <p:cNvPr id="140" name="Freeform 41"/>
          <p:cNvSpPr/>
          <p:nvPr/>
        </p:nvSpPr>
        <p:spPr>
          <a:xfrm>
            <a:off x="1459250" y="4939520"/>
            <a:ext cx="2538637" cy="1766080"/>
          </a:xfrm>
          <a:custGeom>
            <a:avLst/>
            <a:gdLst>
              <a:gd name="connsiteX0" fmla="*/ 366152 w 2460128"/>
              <a:gd name="connsiteY0" fmla="*/ 250391 h 1477472"/>
              <a:gd name="connsiteX1" fmla="*/ 421016 w 2460128"/>
              <a:gd name="connsiteY1" fmla="*/ 140663 h 1477472"/>
              <a:gd name="connsiteX2" fmla="*/ 475880 w 2460128"/>
              <a:gd name="connsiteY2" fmla="*/ 149807 h 1477472"/>
              <a:gd name="connsiteX3" fmla="*/ 485024 w 2460128"/>
              <a:gd name="connsiteY3" fmla="*/ 177239 h 1477472"/>
              <a:gd name="connsiteX4" fmla="*/ 475880 w 2460128"/>
              <a:gd name="connsiteY4" fmla="*/ 213815 h 1477472"/>
              <a:gd name="connsiteX5" fmla="*/ 485024 w 2460128"/>
              <a:gd name="connsiteY5" fmla="*/ 131519 h 1477472"/>
              <a:gd name="connsiteX6" fmla="*/ 530744 w 2460128"/>
              <a:gd name="connsiteY6" fmla="*/ 85799 h 1477472"/>
              <a:gd name="connsiteX7" fmla="*/ 585608 w 2460128"/>
              <a:gd name="connsiteY7" fmla="*/ 67511 h 1477472"/>
              <a:gd name="connsiteX8" fmla="*/ 622184 w 2460128"/>
              <a:gd name="connsiteY8" fmla="*/ 49223 h 1477472"/>
              <a:gd name="connsiteX9" fmla="*/ 823352 w 2460128"/>
              <a:gd name="connsiteY9" fmla="*/ 85799 h 1477472"/>
              <a:gd name="connsiteX10" fmla="*/ 896504 w 2460128"/>
              <a:gd name="connsiteY10" fmla="*/ 131519 h 1477472"/>
              <a:gd name="connsiteX11" fmla="*/ 914792 w 2460128"/>
              <a:gd name="connsiteY11" fmla="*/ 168095 h 1477472"/>
              <a:gd name="connsiteX12" fmla="*/ 942224 w 2460128"/>
              <a:gd name="connsiteY12" fmla="*/ 213815 h 1477472"/>
              <a:gd name="connsiteX13" fmla="*/ 951368 w 2460128"/>
              <a:gd name="connsiteY13" fmla="*/ 241247 h 1477472"/>
              <a:gd name="connsiteX14" fmla="*/ 960512 w 2460128"/>
              <a:gd name="connsiteY14" fmla="*/ 113231 h 1477472"/>
              <a:gd name="connsiteX15" fmla="*/ 1006232 w 2460128"/>
              <a:gd name="connsiteY15" fmla="*/ 67511 h 1477472"/>
              <a:gd name="connsiteX16" fmla="*/ 1042808 w 2460128"/>
              <a:gd name="connsiteY16" fmla="*/ 49223 h 1477472"/>
              <a:gd name="connsiteX17" fmla="*/ 1079384 w 2460128"/>
              <a:gd name="connsiteY17" fmla="*/ 21791 h 1477472"/>
              <a:gd name="connsiteX18" fmla="*/ 1143392 w 2460128"/>
              <a:gd name="connsiteY18" fmla="*/ 3503 h 1477472"/>
              <a:gd name="connsiteX19" fmla="*/ 1408568 w 2460128"/>
              <a:gd name="connsiteY19" fmla="*/ 49223 h 1477472"/>
              <a:gd name="connsiteX20" fmla="*/ 1481720 w 2460128"/>
              <a:gd name="connsiteY20" fmla="*/ 131519 h 1477472"/>
              <a:gd name="connsiteX21" fmla="*/ 1481720 w 2460128"/>
              <a:gd name="connsiteY21" fmla="*/ 222959 h 1477472"/>
              <a:gd name="connsiteX22" fmla="*/ 1490864 w 2460128"/>
              <a:gd name="connsiteY22" fmla="*/ 186383 h 1477472"/>
              <a:gd name="connsiteX23" fmla="*/ 1609736 w 2460128"/>
              <a:gd name="connsiteY23" fmla="*/ 149807 h 1477472"/>
              <a:gd name="connsiteX24" fmla="*/ 1902344 w 2460128"/>
              <a:gd name="connsiteY24" fmla="*/ 186383 h 1477472"/>
              <a:gd name="connsiteX25" fmla="*/ 1975496 w 2460128"/>
              <a:gd name="connsiteY25" fmla="*/ 268679 h 1477472"/>
              <a:gd name="connsiteX26" fmla="*/ 1966352 w 2460128"/>
              <a:gd name="connsiteY26" fmla="*/ 332687 h 1477472"/>
              <a:gd name="connsiteX27" fmla="*/ 2149232 w 2460128"/>
              <a:gd name="connsiteY27" fmla="*/ 350975 h 1477472"/>
              <a:gd name="connsiteX28" fmla="*/ 2222384 w 2460128"/>
              <a:gd name="connsiteY28" fmla="*/ 387551 h 1477472"/>
              <a:gd name="connsiteX29" fmla="*/ 2313824 w 2460128"/>
              <a:gd name="connsiteY29" fmla="*/ 451559 h 1477472"/>
              <a:gd name="connsiteX30" fmla="*/ 2322968 w 2460128"/>
              <a:gd name="connsiteY30" fmla="*/ 552143 h 1477472"/>
              <a:gd name="connsiteX31" fmla="*/ 2359544 w 2460128"/>
              <a:gd name="connsiteY31" fmla="*/ 570431 h 1477472"/>
              <a:gd name="connsiteX32" fmla="*/ 2432696 w 2460128"/>
              <a:gd name="connsiteY32" fmla="*/ 671015 h 1477472"/>
              <a:gd name="connsiteX33" fmla="*/ 2441840 w 2460128"/>
              <a:gd name="connsiteY33" fmla="*/ 707591 h 1477472"/>
              <a:gd name="connsiteX34" fmla="*/ 2414408 w 2460128"/>
              <a:gd name="connsiteY34" fmla="*/ 771599 h 1477472"/>
              <a:gd name="connsiteX35" fmla="*/ 2386976 w 2460128"/>
              <a:gd name="connsiteY35" fmla="*/ 789887 h 1477472"/>
              <a:gd name="connsiteX36" fmla="*/ 2441840 w 2460128"/>
              <a:gd name="connsiteY36" fmla="*/ 872183 h 1477472"/>
              <a:gd name="connsiteX37" fmla="*/ 2460128 w 2460128"/>
              <a:gd name="connsiteY37" fmla="*/ 972767 h 1477472"/>
              <a:gd name="connsiteX38" fmla="*/ 2450984 w 2460128"/>
              <a:gd name="connsiteY38" fmla="*/ 1027631 h 1477472"/>
              <a:gd name="connsiteX39" fmla="*/ 2423552 w 2460128"/>
              <a:gd name="connsiteY39" fmla="*/ 1073351 h 1477472"/>
              <a:gd name="connsiteX40" fmla="*/ 2295536 w 2460128"/>
              <a:gd name="connsiteY40" fmla="*/ 1155647 h 1477472"/>
              <a:gd name="connsiteX41" fmla="*/ 2222384 w 2460128"/>
              <a:gd name="connsiteY41" fmla="*/ 1164791 h 1477472"/>
              <a:gd name="connsiteX42" fmla="*/ 2167520 w 2460128"/>
              <a:gd name="connsiteY42" fmla="*/ 1173935 h 1477472"/>
              <a:gd name="connsiteX43" fmla="*/ 2094368 w 2460128"/>
              <a:gd name="connsiteY43" fmla="*/ 1356815 h 1477472"/>
              <a:gd name="connsiteX44" fmla="*/ 2057792 w 2460128"/>
              <a:gd name="connsiteY44" fmla="*/ 1375103 h 1477472"/>
              <a:gd name="connsiteX45" fmla="*/ 1929776 w 2460128"/>
              <a:gd name="connsiteY45" fmla="*/ 1365959 h 1477472"/>
              <a:gd name="connsiteX46" fmla="*/ 1874912 w 2460128"/>
              <a:gd name="connsiteY46" fmla="*/ 1356815 h 1477472"/>
              <a:gd name="connsiteX47" fmla="*/ 1847480 w 2460128"/>
              <a:gd name="connsiteY47" fmla="*/ 1329383 h 1477472"/>
              <a:gd name="connsiteX48" fmla="*/ 1856624 w 2460128"/>
              <a:gd name="connsiteY48" fmla="*/ 1439111 h 1477472"/>
              <a:gd name="connsiteX49" fmla="*/ 1847480 w 2460128"/>
              <a:gd name="connsiteY49" fmla="*/ 1466543 h 1477472"/>
              <a:gd name="connsiteX50" fmla="*/ 1820048 w 2460128"/>
              <a:gd name="connsiteY50" fmla="*/ 1475687 h 1477472"/>
              <a:gd name="connsiteX51" fmla="*/ 1545728 w 2460128"/>
              <a:gd name="connsiteY51" fmla="*/ 1439111 h 1477472"/>
              <a:gd name="connsiteX52" fmla="*/ 1426856 w 2460128"/>
              <a:gd name="connsiteY52" fmla="*/ 1393391 h 1477472"/>
              <a:gd name="connsiteX53" fmla="*/ 1326272 w 2460128"/>
              <a:gd name="connsiteY53" fmla="*/ 1347671 h 1477472"/>
              <a:gd name="connsiteX54" fmla="*/ 1243976 w 2460128"/>
              <a:gd name="connsiteY54" fmla="*/ 1393391 h 1477472"/>
              <a:gd name="connsiteX55" fmla="*/ 1189112 w 2460128"/>
              <a:gd name="connsiteY55" fmla="*/ 1402535 h 1477472"/>
              <a:gd name="connsiteX56" fmla="*/ 987944 w 2460128"/>
              <a:gd name="connsiteY56" fmla="*/ 1393391 h 1477472"/>
              <a:gd name="connsiteX57" fmla="*/ 622184 w 2460128"/>
              <a:gd name="connsiteY57" fmla="*/ 1320239 h 1477472"/>
              <a:gd name="connsiteX58" fmla="*/ 549032 w 2460128"/>
              <a:gd name="connsiteY58" fmla="*/ 1274519 h 1477472"/>
              <a:gd name="connsiteX59" fmla="*/ 494168 w 2460128"/>
              <a:gd name="connsiteY59" fmla="*/ 1247087 h 1477472"/>
              <a:gd name="connsiteX60" fmla="*/ 475880 w 2460128"/>
              <a:gd name="connsiteY60" fmla="*/ 1283663 h 1477472"/>
              <a:gd name="connsiteX61" fmla="*/ 466736 w 2460128"/>
              <a:gd name="connsiteY61" fmla="*/ 1347671 h 1477472"/>
              <a:gd name="connsiteX62" fmla="*/ 320432 w 2460128"/>
              <a:gd name="connsiteY62" fmla="*/ 1347671 h 1477472"/>
              <a:gd name="connsiteX63" fmla="*/ 274712 w 2460128"/>
              <a:gd name="connsiteY63" fmla="*/ 1320239 h 1477472"/>
              <a:gd name="connsiteX64" fmla="*/ 183272 w 2460128"/>
              <a:gd name="connsiteY64" fmla="*/ 1274519 h 1477472"/>
              <a:gd name="connsiteX65" fmla="*/ 64400 w 2460128"/>
              <a:gd name="connsiteY65" fmla="*/ 1164791 h 1477472"/>
              <a:gd name="connsiteX66" fmla="*/ 9536 w 2460128"/>
              <a:gd name="connsiteY66" fmla="*/ 1091639 h 1477472"/>
              <a:gd name="connsiteX67" fmla="*/ 392 w 2460128"/>
              <a:gd name="connsiteY67" fmla="*/ 1027631 h 1477472"/>
              <a:gd name="connsiteX68" fmla="*/ 18680 w 2460128"/>
              <a:gd name="connsiteY68" fmla="*/ 588719 h 1477472"/>
              <a:gd name="connsiteX69" fmla="*/ 36968 w 2460128"/>
              <a:gd name="connsiteY69" fmla="*/ 542999 h 1477472"/>
              <a:gd name="connsiteX70" fmla="*/ 73544 w 2460128"/>
              <a:gd name="connsiteY70" fmla="*/ 497279 h 1477472"/>
              <a:gd name="connsiteX71" fmla="*/ 155840 w 2460128"/>
              <a:gd name="connsiteY71" fmla="*/ 451559 h 1477472"/>
              <a:gd name="connsiteX72" fmla="*/ 183272 w 2460128"/>
              <a:gd name="connsiteY72" fmla="*/ 442415 h 1477472"/>
              <a:gd name="connsiteX73" fmla="*/ 302144 w 2460128"/>
              <a:gd name="connsiteY73" fmla="*/ 424127 h 1477472"/>
              <a:gd name="connsiteX74" fmla="*/ 302144 w 2460128"/>
              <a:gd name="connsiteY74" fmla="*/ 140663 h 1477472"/>
              <a:gd name="connsiteX75" fmla="*/ 347864 w 2460128"/>
              <a:gd name="connsiteY75" fmla="*/ 122375 h 1477472"/>
              <a:gd name="connsiteX76" fmla="*/ 421016 w 2460128"/>
              <a:gd name="connsiteY76" fmla="*/ 131519 h 1477472"/>
              <a:gd name="connsiteX77" fmla="*/ 485024 w 2460128"/>
              <a:gd name="connsiteY77" fmla="*/ 177239 h 147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60128" h="1477472">
                <a:moveTo>
                  <a:pt x="366152" y="250391"/>
                </a:moveTo>
                <a:cubicBezTo>
                  <a:pt x="375129" y="205505"/>
                  <a:pt x="361893" y="146575"/>
                  <a:pt x="421016" y="140663"/>
                </a:cubicBezTo>
                <a:cubicBezTo>
                  <a:pt x="439464" y="138818"/>
                  <a:pt x="457592" y="146759"/>
                  <a:pt x="475880" y="149807"/>
                </a:cubicBezTo>
                <a:cubicBezTo>
                  <a:pt x="478928" y="158951"/>
                  <a:pt x="485024" y="167600"/>
                  <a:pt x="485024" y="177239"/>
                </a:cubicBezTo>
                <a:cubicBezTo>
                  <a:pt x="485024" y="189806"/>
                  <a:pt x="475880" y="226382"/>
                  <a:pt x="475880" y="213815"/>
                </a:cubicBezTo>
                <a:cubicBezTo>
                  <a:pt x="475880" y="186214"/>
                  <a:pt x="478330" y="158296"/>
                  <a:pt x="485024" y="131519"/>
                </a:cubicBezTo>
                <a:cubicBezTo>
                  <a:pt x="489977" y="111707"/>
                  <a:pt x="513599" y="93419"/>
                  <a:pt x="530744" y="85799"/>
                </a:cubicBezTo>
                <a:cubicBezTo>
                  <a:pt x="548360" y="77970"/>
                  <a:pt x="568366" y="76132"/>
                  <a:pt x="585608" y="67511"/>
                </a:cubicBezTo>
                <a:lnTo>
                  <a:pt x="622184" y="49223"/>
                </a:lnTo>
                <a:cubicBezTo>
                  <a:pt x="695454" y="57843"/>
                  <a:pt x="760173" y="51779"/>
                  <a:pt x="823352" y="85799"/>
                </a:cubicBezTo>
                <a:cubicBezTo>
                  <a:pt x="848670" y="99432"/>
                  <a:pt x="896504" y="131519"/>
                  <a:pt x="896504" y="131519"/>
                </a:cubicBezTo>
                <a:cubicBezTo>
                  <a:pt x="902600" y="143711"/>
                  <a:pt x="908172" y="156179"/>
                  <a:pt x="914792" y="168095"/>
                </a:cubicBezTo>
                <a:cubicBezTo>
                  <a:pt x="923423" y="183631"/>
                  <a:pt x="934276" y="197919"/>
                  <a:pt x="942224" y="213815"/>
                </a:cubicBezTo>
                <a:cubicBezTo>
                  <a:pt x="946535" y="222436"/>
                  <a:pt x="948320" y="232103"/>
                  <a:pt x="951368" y="241247"/>
                </a:cubicBezTo>
                <a:cubicBezTo>
                  <a:pt x="954416" y="198575"/>
                  <a:pt x="953077" y="155361"/>
                  <a:pt x="960512" y="113231"/>
                </a:cubicBezTo>
                <a:cubicBezTo>
                  <a:pt x="964272" y="91923"/>
                  <a:pt x="990280" y="76627"/>
                  <a:pt x="1006232" y="67511"/>
                </a:cubicBezTo>
                <a:cubicBezTo>
                  <a:pt x="1018067" y="60748"/>
                  <a:pt x="1031249" y="56447"/>
                  <a:pt x="1042808" y="49223"/>
                </a:cubicBezTo>
                <a:cubicBezTo>
                  <a:pt x="1055731" y="41146"/>
                  <a:pt x="1065510" y="28097"/>
                  <a:pt x="1079384" y="21791"/>
                </a:cubicBezTo>
                <a:cubicBezTo>
                  <a:pt x="1099585" y="12609"/>
                  <a:pt x="1122056" y="9599"/>
                  <a:pt x="1143392" y="3503"/>
                </a:cubicBezTo>
                <a:cubicBezTo>
                  <a:pt x="1216663" y="10164"/>
                  <a:pt x="1334734" y="0"/>
                  <a:pt x="1408568" y="49223"/>
                </a:cubicBezTo>
                <a:cubicBezTo>
                  <a:pt x="1436816" y="68055"/>
                  <a:pt x="1461331" y="104334"/>
                  <a:pt x="1481720" y="131519"/>
                </a:cubicBezTo>
                <a:cubicBezTo>
                  <a:pt x="1502378" y="193494"/>
                  <a:pt x="1481720" y="117888"/>
                  <a:pt x="1481720" y="222959"/>
                </a:cubicBezTo>
                <a:cubicBezTo>
                  <a:pt x="1481720" y="235526"/>
                  <a:pt x="1482685" y="195925"/>
                  <a:pt x="1490864" y="186383"/>
                </a:cubicBezTo>
                <a:cubicBezTo>
                  <a:pt x="1521321" y="150850"/>
                  <a:pt x="1569187" y="154876"/>
                  <a:pt x="1609736" y="149807"/>
                </a:cubicBezTo>
                <a:cubicBezTo>
                  <a:pt x="1707272" y="161999"/>
                  <a:pt x="1807285" y="161368"/>
                  <a:pt x="1902344" y="186383"/>
                </a:cubicBezTo>
                <a:cubicBezTo>
                  <a:pt x="1927664" y="193046"/>
                  <a:pt x="1958717" y="243511"/>
                  <a:pt x="1975496" y="268679"/>
                </a:cubicBezTo>
                <a:cubicBezTo>
                  <a:pt x="1972448" y="290015"/>
                  <a:pt x="1946874" y="323461"/>
                  <a:pt x="1966352" y="332687"/>
                </a:cubicBezTo>
                <a:cubicBezTo>
                  <a:pt x="2021719" y="358913"/>
                  <a:pt x="2089328" y="338138"/>
                  <a:pt x="2149232" y="350975"/>
                </a:cubicBezTo>
                <a:cubicBezTo>
                  <a:pt x="2175889" y="356687"/>
                  <a:pt x="2198329" y="374722"/>
                  <a:pt x="2222384" y="387551"/>
                </a:cubicBezTo>
                <a:cubicBezTo>
                  <a:pt x="2291478" y="424401"/>
                  <a:pt x="2272248" y="409983"/>
                  <a:pt x="2313824" y="451559"/>
                </a:cubicBezTo>
                <a:cubicBezTo>
                  <a:pt x="2308704" y="492523"/>
                  <a:pt x="2288640" y="523536"/>
                  <a:pt x="2322968" y="552143"/>
                </a:cubicBezTo>
                <a:cubicBezTo>
                  <a:pt x="2333440" y="560869"/>
                  <a:pt x="2347352" y="564335"/>
                  <a:pt x="2359544" y="570431"/>
                </a:cubicBezTo>
                <a:cubicBezTo>
                  <a:pt x="2381790" y="598238"/>
                  <a:pt x="2416895" y="639414"/>
                  <a:pt x="2432696" y="671015"/>
                </a:cubicBezTo>
                <a:cubicBezTo>
                  <a:pt x="2438316" y="682255"/>
                  <a:pt x="2438792" y="695399"/>
                  <a:pt x="2441840" y="707591"/>
                </a:cubicBezTo>
                <a:cubicBezTo>
                  <a:pt x="2432696" y="728927"/>
                  <a:pt x="2427284" y="752285"/>
                  <a:pt x="2414408" y="771599"/>
                </a:cubicBezTo>
                <a:cubicBezTo>
                  <a:pt x="2408312" y="780743"/>
                  <a:pt x="2386976" y="778897"/>
                  <a:pt x="2386976" y="789887"/>
                </a:cubicBezTo>
                <a:cubicBezTo>
                  <a:pt x="2386976" y="801645"/>
                  <a:pt x="2433991" y="861717"/>
                  <a:pt x="2441840" y="872183"/>
                </a:cubicBezTo>
                <a:cubicBezTo>
                  <a:pt x="2444813" y="887048"/>
                  <a:pt x="2460128" y="961068"/>
                  <a:pt x="2460128" y="972767"/>
                </a:cubicBezTo>
                <a:cubicBezTo>
                  <a:pt x="2460128" y="991307"/>
                  <a:pt x="2457320" y="1010207"/>
                  <a:pt x="2450984" y="1027631"/>
                </a:cubicBezTo>
                <a:cubicBezTo>
                  <a:pt x="2444910" y="1044334"/>
                  <a:pt x="2435507" y="1060200"/>
                  <a:pt x="2423552" y="1073351"/>
                </a:cubicBezTo>
                <a:cubicBezTo>
                  <a:pt x="2386839" y="1113735"/>
                  <a:pt x="2348267" y="1141585"/>
                  <a:pt x="2295536" y="1155647"/>
                </a:cubicBezTo>
                <a:cubicBezTo>
                  <a:pt x="2271792" y="1161979"/>
                  <a:pt x="2246711" y="1161316"/>
                  <a:pt x="2222384" y="1164791"/>
                </a:cubicBezTo>
                <a:cubicBezTo>
                  <a:pt x="2204030" y="1167413"/>
                  <a:pt x="2185808" y="1170887"/>
                  <a:pt x="2167520" y="1173935"/>
                </a:cubicBezTo>
                <a:cubicBezTo>
                  <a:pt x="2139338" y="1333634"/>
                  <a:pt x="2184416" y="1306788"/>
                  <a:pt x="2094368" y="1356815"/>
                </a:cubicBezTo>
                <a:cubicBezTo>
                  <a:pt x="2082452" y="1363435"/>
                  <a:pt x="2069984" y="1369007"/>
                  <a:pt x="2057792" y="1375103"/>
                </a:cubicBezTo>
                <a:cubicBezTo>
                  <a:pt x="2015120" y="1372055"/>
                  <a:pt x="1972344" y="1370216"/>
                  <a:pt x="1929776" y="1365959"/>
                </a:cubicBezTo>
                <a:cubicBezTo>
                  <a:pt x="1911328" y="1364114"/>
                  <a:pt x="1891854" y="1364345"/>
                  <a:pt x="1874912" y="1356815"/>
                </a:cubicBezTo>
                <a:cubicBezTo>
                  <a:pt x="1863095" y="1351563"/>
                  <a:pt x="1856624" y="1338527"/>
                  <a:pt x="1847480" y="1329383"/>
                </a:cubicBezTo>
                <a:cubicBezTo>
                  <a:pt x="1871444" y="1389293"/>
                  <a:pt x="1871147" y="1366498"/>
                  <a:pt x="1856624" y="1439111"/>
                </a:cubicBezTo>
                <a:cubicBezTo>
                  <a:pt x="1854734" y="1448562"/>
                  <a:pt x="1854296" y="1459727"/>
                  <a:pt x="1847480" y="1466543"/>
                </a:cubicBezTo>
                <a:cubicBezTo>
                  <a:pt x="1840664" y="1473359"/>
                  <a:pt x="1829192" y="1472639"/>
                  <a:pt x="1820048" y="1475687"/>
                </a:cubicBezTo>
                <a:cubicBezTo>
                  <a:pt x="1680711" y="1467946"/>
                  <a:pt x="1665607" y="1477472"/>
                  <a:pt x="1545728" y="1439111"/>
                </a:cubicBezTo>
                <a:cubicBezTo>
                  <a:pt x="1505294" y="1426172"/>
                  <a:pt x="1465877" y="1410114"/>
                  <a:pt x="1426856" y="1393391"/>
                </a:cubicBezTo>
                <a:cubicBezTo>
                  <a:pt x="1283753" y="1332061"/>
                  <a:pt x="1401250" y="1372664"/>
                  <a:pt x="1326272" y="1347671"/>
                </a:cubicBezTo>
                <a:cubicBezTo>
                  <a:pt x="1314474" y="1354750"/>
                  <a:pt x="1261467" y="1388144"/>
                  <a:pt x="1243976" y="1393391"/>
                </a:cubicBezTo>
                <a:cubicBezTo>
                  <a:pt x="1226218" y="1398719"/>
                  <a:pt x="1207400" y="1399487"/>
                  <a:pt x="1189112" y="1402535"/>
                </a:cubicBezTo>
                <a:cubicBezTo>
                  <a:pt x="1122056" y="1399487"/>
                  <a:pt x="1054572" y="1401549"/>
                  <a:pt x="987944" y="1393391"/>
                </a:cubicBezTo>
                <a:cubicBezTo>
                  <a:pt x="867220" y="1378608"/>
                  <a:pt x="741880" y="1347861"/>
                  <a:pt x="622184" y="1320239"/>
                </a:cubicBezTo>
                <a:cubicBezTo>
                  <a:pt x="597800" y="1304999"/>
                  <a:pt x="573998" y="1288785"/>
                  <a:pt x="549032" y="1274519"/>
                </a:cubicBezTo>
                <a:cubicBezTo>
                  <a:pt x="531279" y="1264375"/>
                  <a:pt x="514457" y="1244551"/>
                  <a:pt x="494168" y="1247087"/>
                </a:cubicBezTo>
                <a:cubicBezTo>
                  <a:pt x="480642" y="1248778"/>
                  <a:pt x="481976" y="1271471"/>
                  <a:pt x="475880" y="1283663"/>
                </a:cubicBezTo>
                <a:cubicBezTo>
                  <a:pt x="472832" y="1304999"/>
                  <a:pt x="478691" y="1329738"/>
                  <a:pt x="466736" y="1347671"/>
                </a:cubicBezTo>
                <a:cubicBezTo>
                  <a:pt x="439974" y="1387815"/>
                  <a:pt x="332117" y="1349796"/>
                  <a:pt x="320432" y="1347671"/>
                </a:cubicBezTo>
                <a:cubicBezTo>
                  <a:pt x="305192" y="1338527"/>
                  <a:pt x="290394" y="1328603"/>
                  <a:pt x="274712" y="1320239"/>
                </a:cubicBezTo>
                <a:cubicBezTo>
                  <a:pt x="244643" y="1304202"/>
                  <a:pt x="212084" y="1292716"/>
                  <a:pt x="183272" y="1274519"/>
                </a:cubicBezTo>
                <a:cubicBezTo>
                  <a:pt x="88226" y="1214490"/>
                  <a:pt x="121194" y="1228684"/>
                  <a:pt x="64400" y="1164791"/>
                </a:cubicBezTo>
                <a:cubicBezTo>
                  <a:pt x="11583" y="1105372"/>
                  <a:pt x="40754" y="1154076"/>
                  <a:pt x="9536" y="1091639"/>
                </a:cubicBezTo>
                <a:cubicBezTo>
                  <a:pt x="6488" y="1070303"/>
                  <a:pt x="0" y="1049180"/>
                  <a:pt x="392" y="1027631"/>
                </a:cubicBezTo>
                <a:cubicBezTo>
                  <a:pt x="3054" y="881224"/>
                  <a:pt x="7660" y="734735"/>
                  <a:pt x="18680" y="588719"/>
                </a:cubicBezTo>
                <a:cubicBezTo>
                  <a:pt x="19915" y="572352"/>
                  <a:pt x="28523" y="557074"/>
                  <a:pt x="36968" y="542999"/>
                </a:cubicBezTo>
                <a:cubicBezTo>
                  <a:pt x="47009" y="526264"/>
                  <a:pt x="59744" y="511079"/>
                  <a:pt x="73544" y="497279"/>
                </a:cubicBezTo>
                <a:cubicBezTo>
                  <a:pt x="87845" y="482978"/>
                  <a:pt x="147230" y="455386"/>
                  <a:pt x="155840" y="451559"/>
                </a:cubicBezTo>
                <a:cubicBezTo>
                  <a:pt x="164648" y="447644"/>
                  <a:pt x="173798" y="444191"/>
                  <a:pt x="183272" y="442415"/>
                </a:cubicBezTo>
                <a:cubicBezTo>
                  <a:pt x="222676" y="435027"/>
                  <a:pt x="262520" y="430223"/>
                  <a:pt x="302144" y="424127"/>
                </a:cubicBezTo>
                <a:cubicBezTo>
                  <a:pt x="296156" y="346280"/>
                  <a:pt x="280605" y="212459"/>
                  <a:pt x="302144" y="140663"/>
                </a:cubicBezTo>
                <a:cubicBezTo>
                  <a:pt x="306861" y="124941"/>
                  <a:pt x="332624" y="128471"/>
                  <a:pt x="347864" y="122375"/>
                </a:cubicBezTo>
                <a:cubicBezTo>
                  <a:pt x="372248" y="125423"/>
                  <a:pt x="397529" y="124292"/>
                  <a:pt x="421016" y="131519"/>
                </a:cubicBezTo>
                <a:cubicBezTo>
                  <a:pt x="451703" y="140961"/>
                  <a:pt x="465047" y="157262"/>
                  <a:pt x="485024" y="177239"/>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400" dirty="0"/>
              <a:t>What else caused the war?  Was suppression really the main issue</a:t>
            </a:r>
            <a:r>
              <a:rPr lang="en-US" sz="1600" dirty="0"/>
              <a:t>?</a:t>
            </a:r>
          </a:p>
        </p:txBody>
      </p:sp>
      <p:cxnSp>
        <p:nvCxnSpPr>
          <p:cNvPr id="141" name="Straight Connector 140"/>
          <p:cNvCxnSpPr/>
          <p:nvPr/>
        </p:nvCxnSpPr>
        <p:spPr>
          <a:xfrm flipH="1">
            <a:off x="2632896" y="4153134"/>
            <a:ext cx="226253" cy="786385"/>
          </a:xfrm>
          <a:prstGeom prst="line">
            <a:avLst/>
          </a:prstGeom>
        </p:spPr>
        <p:style>
          <a:lnRef idx="1">
            <a:schemeClr val="accent1"/>
          </a:lnRef>
          <a:fillRef idx="0">
            <a:schemeClr val="accent1"/>
          </a:fillRef>
          <a:effectRef idx="0">
            <a:schemeClr val="accent1"/>
          </a:effectRef>
          <a:fontRef idx="minor">
            <a:schemeClr val="tx1"/>
          </a:fontRef>
        </p:style>
      </p:cxnSp>
      <p:sp>
        <p:nvSpPr>
          <p:cNvPr id="142" name="Freeform 46"/>
          <p:cNvSpPr/>
          <p:nvPr/>
        </p:nvSpPr>
        <p:spPr>
          <a:xfrm>
            <a:off x="1219423" y="4799766"/>
            <a:ext cx="2875135" cy="1905833"/>
          </a:xfrm>
          <a:custGeom>
            <a:avLst/>
            <a:gdLst>
              <a:gd name="connsiteX0" fmla="*/ 1069848 w 2770277"/>
              <a:gd name="connsiteY0" fmla="*/ 217138 h 1561306"/>
              <a:gd name="connsiteX1" fmla="*/ 1078992 w 2770277"/>
              <a:gd name="connsiteY1" fmla="*/ 189706 h 1561306"/>
              <a:gd name="connsiteX2" fmla="*/ 1088136 w 2770277"/>
              <a:gd name="connsiteY2" fmla="*/ 70834 h 1561306"/>
              <a:gd name="connsiteX3" fmla="*/ 1115568 w 2770277"/>
              <a:gd name="connsiteY3" fmla="*/ 52546 h 1561306"/>
              <a:gd name="connsiteX4" fmla="*/ 1179576 w 2770277"/>
              <a:gd name="connsiteY4" fmla="*/ 89122 h 1561306"/>
              <a:gd name="connsiteX5" fmla="*/ 1261872 w 2770277"/>
              <a:gd name="connsiteY5" fmla="*/ 162274 h 1561306"/>
              <a:gd name="connsiteX6" fmla="*/ 1280160 w 2770277"/>
              <a:gd name="connsiteY6" fmla="*/ 189706 h 1561306"/>
              <a:gd name="connsiteX7" fmla="*/ 1325880 w 2770277"/>
              <a:gd name="connsiteY7" fmla="*/ 52546 h 1561306"/>
              <a:gd name="connsiteX8" fmla="*/ 1353312 w 2770277"/>
              <a:gd name="connsiteY8" fmla="*/ 43402 h 1561306"/>
              <a:gd name="connsiteX9" fmla="*/ 1481328 w 2770277"/>
              <a:gd name="connsiteY9" fmla="*/ 52546 h 1561306"/>
              <a:gd name="connsiteX10" fmla="*/ 1517904 w 2770277"/>
              <a:gd name="connsiteY10" fmla="*/ 61690 h 1561306"/>
              <a:gd name="connsiteX11" fmla="*/ 1545336 w 2770277"/>
              <a:gd name="connsiteY11" fmla="*/ 89122 h 1561306"/>
              <a:gd name="connsiteX12" fmla="*/ 1581912 w 2770277"/>
              <a:gd name="connsiteY12" fmla="*/ 134842 h 1561306"/>
              <a:gd name="connsiteX13" fmla="*/ 1609344 w 2770277"/>
              <a:gd name="connsiteY13" fmla="*/ 162274 h 1561306"/>
              <a:gd name="connsiteX14" fmla="*/ 1645920 w 2770277"/>
              <a:gd name="connsiteY14" fmla="*/ 235426 h 1561306"/>
              <a:gd name="connsiteX15" fmla="*/ 1545336 w 2770277"/>
              <a:gd name="connsiteY15" fmla="*/ 180562 h 1561306"/>
              <a:gd name="connsiteX16" fmla="*/ 1517904 w 2770277"/>
              <a:gd name="connsiteY16" fmla="*/ 143986 h 1561306"/>
              <a:gd name="connsiteX17" fmla="*/ 1499616 w 2770277"/>
              <a:gd name="connsiteY17" fmla="*/ 79978 h 1561306"/>
              <a:gd name="connsiteX18" fmla="*/ 1563624 w 2770277"/>
              <a:gd name="connsiteY18" fmla="*/ 43402 h 1561306"/>
              <a:gd name="connsiteX19" fmla="*/ 1709928 w 2770277"/>
              <a:gd name="connsiteY19" fmla="*/ 52546 h 1561306"/>
              <a:gd name="connsiteX20" fmla="*/ 1764792 w 2770277"/>
              <a:gd name="connsiteY20" fmla="*/ 89122 h 1561306"/>
              <a:gd name="connsiteX21" fmla="*/ 1828800 w 2770277"/>
              <a:gd name="connsiteY21" fmla="*/ 171418 h 1561306"/>
              <a:gd name="connsiteX22" fmla="*/ 1883664 w 2770277"/>
              <a:gd name="connsiteY22" fmla="*/ 272002 h 1561306"/>
              <a:gd name="connsiteX23" fmla="*/ 1856232 w 2770277"/>
              <a:gd name="connsiteY23" fmla="*/ 281146 h 1561306"/>
              <a:gd name="connsiteX24" fmla="*/ 1819656 w 2770277"/>
              <a:gd name="connsiteY24" fmla="*/ 226282 h 1561306"/>
              <a:gd name="connsiteX25" fmla="*/ 1837944 w 2770277"/>
              <a:gd name="connsiteY25" fmla="*/ 198850 h 1561306"/>
              <a:gd name="connsiteX26" fmla="*/ 2029968 w 2770277"/>
              <a:gd name="connsiteY26" fmla="*/ 198850 h 1561306"/>
              <a:gd name="connsiteX27" fmla="*/ 2066544 w 2770277"/>
              <a:gd name="connsiteY27" fmla="*/ 217138 h 1561306"/>
              <a:gd name="connsiteX28" fmla="*/ 2148840 w 2770277"/>
              <a:gd name="connsiteY28" fmla="*/ 272002 h 1561306"/>
              <a:gd name="connsiteX29" fmla="*/ 2167128 w 2770277"/>
              <a:gd name="connsiteY29" fmla="*/ 308578 h 1561306"/>
              <a:gd name="connsiteX30" fmla="*/ 2139696 w 2770277"/>
              <a:gd name="connsiteY30" fmla="*/ 326866 h 1561306"/>
              <a:gd name="connsiteX31" fmla="*/ 2112264 w 2770277"/>
              <a:gd name="connsiteY31" fmla="*/ 290290 h 1561306"/>
              <a:gd name="connsiteX32" fmla="*/ 2103120 w 2770277"/>
              <a:gd name="connsiteY32" fmla="*/ 262858 h 1561306"/>
              <a:gd name="connsiteX33" fmla="*/ 2148840 w 2770277"/>
              <a:gd name="connsiteY33" fmla="*/ 226282 h 1561306"/>
              <a:gd name="connsiteX34" fmla="*/ 2404872 w 2770277"/>
              <a:gd name="connsiteY34" fmla="*/ 262858 h 1561306"/>
              <a:gd name="connsiteX35" fmla="*/ 2432304 w 2770277"/>
              <a:gd name="connsiteY35" fmla="*/ 281146 h 1561306"/>
              <a:gd name="connsiteX36" fmla="*/ 2450592 w 2770277"/>
              <a:gd name="connsiteY36" fmla="*/ 317722 h 1561306"/>
              <a:gd name="connsiteX37" fmla="*/ 2478024 w 2770277"/>
              <a:gd name="connsiteY37" fmla="*/ 345154 h 1561306"/>
              <a:gd name="connsiteX38" fmla="*/ 2468880 w 2770277"/>
              <a:gd name="connsiteY38" fmla="*/ 390874 h 1561306"/>
              <a:gd name="connsiteX39" fmla="*/ 2505456 w 2770277"/>
              <a:gd name="connsiteY39" fmla="*/ 381730 h 1561306"/>
              <a:gd name="connsiteX40" fmla="*/ 2670048 w 2770277"/>
              <a:gd name="connsiteY40" fmla="*/ 445738 h 1561306"/>
              <a:gd name="connsiteX41" fmla="*/ 2706624 w 2770277"/>
              <a:gd name="connsiteY41" fmla="*/ 482314 h 1561306"/>
              <a:gd name="connsiteX42" fmla="*/ 2734056 w 2770277"/>
              <a:gd name="connsiteY42" fmla="*/ 500602 h 1561306"/>
              <a:gd name="connsiteX43" fmla="*/ 2743200 w 2770277"/>
              <a:gd name="connsiteY43" fmla="*/ 537178 h 1561306"/>
              <a:gd name="connsiteX44" fmla="*/ 2724912 w 2770277"/>
              <a:gd name="connsiteY44" fmla="*/ 573754 h 1561306"/>
              <a:gd name="connsiteX45" fmla="*/ 2706624 w 2770277"/>
              <a:gd name="connsiteY45" fmla="*/ 601186 h 1561306"/>
              <a:gd name="connsiteX46" fmla="*/ 2679192 w 2770277"/>
              <a:gd name="connsiteY46" fmla="*/ 610330 h 1561306"/>
              <a:gd name="connsiteX47" fmla="*/ 2596896 w 2770277"/>
              <a:gd name="connsiteY47" fmla="*/ 628618 h 1561306"/>
              <a:gd name="connsiteX48" fmla="*/ 2660904 w 2770277"/>
              <a:gd name="connsiteY48" fmla="*/ 683482 h 1561306"/>
              <a:gd name="connsiteX49" fmla="*/ 2743200 w 2770277"/>
              <a:gd name="connsiteY49" fmla="*/ 747490 h 1561306"/>
              <a:gd name="connsiteX50" fmla="*/ 2752344 w 2770277"/>
              <a:gd name="connsiteY50" fmla="*/ 793210 h 1561306"/>
              <a:gd name="connsiteX51" fmla="*/ 2724912 w 2770277"/>
              <a:gd name="connsiteY51" fmla="*/ 857218 h 1561306"/>
              <a:gd name="connsiteX52" fmla="*/ 2688336 w 2770277"/>
              <a:gd name="connsiteY52" fmla="*/ 866362 h 1561306"/>
              <a:gd name="connsiteX53" fmla="*/ 2642616 w 2770277"/>
              <a:gd name="connsiteY53" fmla="*/ 875506 h 1561306"/>
              <a:gd name="connsiteX54" fmla="*/ 2596896 w 2770277"/>
              <a:gd name="connsiteY54" fmla="*/ 884650 h 1561306"/>
              <a:gd name="connsiteX55" fmla="*/ 2624328 w 2770277"/>
              <a:gd name="connsiteY55" fmla="*/ 912082 h 1561306"/>
              <a:gd name="connsiteX56" fmla="*/ 2615184 w 2770277"/>
              <a:gd name="connsiteY56" fmla="*/ 948658 h 1561306"/>
              <a:gd name="connsiteX57" fmla="*/ 2468880 w 2770277"/>
              <a:gd name="connsiteY57" fmla="*/ 957802 h 1561306"/>
              <a:gd name="connsiteX58" fmla="*/ 2496312 w 2770277"/>
              <a:gd name="connsiteY58" fmla="*/ 939514 h 1561306"/>
              <a:gd name="connsiteX59" fmla="*/ 2514600 w 2770277"/>
              <a:gd name="connsiteY59" fmla="*/ 966946 h 1561306"/>
              <a:gd name="connsiteX60" fmla="*/ 2542032 w 2770277"/>
              <a:gd name="connsiteY60" fmla="*/ 994378 h 1561306"/>
              <a:gd name="connsiteX61" fmla="*/ 2551176 w 2770277"/>
              <a:gd name="connsiteY61" fmla="*/ 1021810 h 1561306"/>
              <a:gd name="connsiteX62" fmla="*/ 2505456 w 2770277"/>
              <a:gd name="connsiteY62" fmla="*/ 1085818 h 1561306"/>
              <a:gd name="connsiteX63" fmla="*/ 2468880 w 2770277"/>
              <a:gd name="connsiteY63" fmla="*/ 1104106 h 1561306"/>
              <a:gd name="connsiteX64" fmla="*/ 2395728 w 2770277"/>
              <a:gd name="connsiteY64" fmla="*/ 1113250 h 1561306"/>
              <a:gd name="connsiteX65" fmla="*/ 2313432 w 2770277"/>
              <a:gd name="connsiteY65" fmla="*/ 1113250 h 1561306"/>
              <a:gd name="connsiteX66" fmla="*/ 2286000 w 2770277"/>
              <a:gd name="connsiteY66" fmla="*/ 1076674 h 1561306"/>
              <a:gd name="connsiteX67" fmla="*/ 2304288 w 2770277"/>
              <a:gd name="connsiteY67" fmla="*/ 1113250 h 1561306"/>
              <a:gd name="connsiteX68" fmla="*/ 2313432 w 2770277"/>
              <a:gd name="connsiteY68" fmla="*/ 1149826 h 1561306"/>
              <a:gd name="connsiteX69" fmla="*/ 2304288 w 2770277"/>
              <a:gd name="connsiteY69" fmla="*/ 1195546 h 1561306"/>
              <a:gd name="connsiteX70" fmla="*/ 2240280 w 2770277"/>
              <a:gd name="connsiteY70" fmla="*/ 1250410 h 1561306"/>
              <a:gd name="connsiteX71" fmla="*/ 2203704 w 2770277"/>
              <a:gd name="connsiteY71" fmla="*/ 1268698 h 1561306"/>
              <a:gd name="connsiteX72" fmla="*/ 2139696 w 2770277"/>
              <a:gd name="connsiteY72" fmla="*/ 1323562 h 1561306"/>
              <a:gd name="connsiteX73" fmla="*/ 2112264 w 2770277"/>
              <a:gd name="connsiteY73" fmla="*/ 1314418 h 1561306"/>
              <a:gd name="connsiteX74" fmla="*/ 2167128 w 2770277"/>
              <a:gd name="connsiteY74" fmla="*/ 1268698 h 1561306"/>
              <a:gd name="connsiteX75" fmla="*/ 2221992 w 2770277"/>
              <a:gd name="connsiteY75" fmla="*/ 1277842 h 1561306"/>
              <a:gd name="connsiteX76" fmla="*/ 2286000 w 2770277"/>
              <a:gd name="connsiteY76" fmla="*/ 1314418 h 1561306"/>
              <a:gd name="connsiteX77" fmla="*/ 2304288 w 2770277"/>
              <a:gd name="connsiteY77" fmla="*/ 1341850 h 1561306"/>
              <a:gd name="connsiteX78" fmla="*/ 2286000 w 2770277"/>
              <a:gd name="connsiteY78" fmla="*/ 1378426 h 1561306"/>
              <a:gd name="connsiteX79" fmla="*/ 2103120 w 2770277"/>
              <a:gd name="connsiteY79" fmla="*/ 1497298 h 1561306"/>
              <a:gd name="connsiteX80" fmla="*/ 2048256 w 2770277"/>
              <a:gd name="connsiteY80" fmla="*/ 1524730 h 1561306"/>
              <a:gd name="connsiteX81" fmla="*/ 1993392 w 2770277"/>
              <a:gd name="connsiteY81" fmla="*/ 1533874 h 1561306"/>
              <a:gd name="connsiteX82" fmla="*/ 1956816 w 2770277"/>
              <a:gd name="connsiteY82" fmla="*/ 1543018 h 1561306"/>
              <a:gd name="connsiteX83" fmla="*/ 1911096 w 2770277"/>
              <a:gd name="connsiteY83" fmla="*/ 1524730 h 1561306"/>
              <a:gd name="connsiteX84" fmla="*/ 1911096 w 2770277"/>
              <a:gd name="connsiteY84" fmla="*/ 1460722 h 1561306"/>
              <a:gd name="connsiteX85" fmla="*/ 1947672 w 2770277"/>
              <a:gd name="connsiteY85" fmla="*/ 1451578 h 1561306"/>
              <a:gd name="connsiteX86" fmla="*/ 1975104 w 2770277"/>
              <a:gd name="connsiteY86" fmla="*/ 1460722 h 1561306"/>
              <a:gd name="connsiteX87" fmla="*/ 1938528 w 2770277"/>
              <a:gd name="connsiteY87" fmla="*/ 1543018 h 1561306"/>
              <a:gd name="connsiteX88" fmla="*/ 1901952 w 2770277"/>
              <a:gd name="connsiteY88" fmla="*/ 1561306 h 1561306"/>
              <a:gd name="connsiteX89" fmla="*/ 1719072 w 2770277"/>
              <a:gd name="connsiteY89" fmla="*/ 1506442 h 1561306"/>
              <a:gd name="connsiteX90" fmla="*/ 1664208 w 2770277"/>
              <a:gd name="connsiteY90" fmla="*/ 1451578 h 1561306"/>
              <a:gd name="connsiteX91" fmla="*/ 1709928 w 2770277"/>
              <a:gd name="connsiteY91" fmla="*/ 1323562 h 1561306"/>
              <a:gd name="connsiteX92" fmla="*/ 1746504 w 2770277"/>
              <a:gd name="connsiteY92" fmla="*/ 1314418 h 1561306"/>
              <a:gd name="connsiteX93" fmla="*/ 1828800 w 2770277"/>
              <a:gd name="connsiteY93" fmla="*/ 1323562 h 1561306"/>
              <a:gd name="connsiteX94" fmla="*/ 1837944 w 2770277"/>
              <a:gd name="connsiteY94" fmla="*/ 1369282 h 1561306"/>
              <a:gd name="connsiteX95" fmla="*/ 1828800 w 2770277"/>
              <a:gd name="connsiteY95" fmla="*/ 1424146 h 1561306"/>
              <a:gd name="connsiteX96" fmla="*/ 1737360 w 2770277"/>
              <a:gd name="connsiteY96" fmla="*/ 1451578 h 1561306"/>
              <a:gd name="connsiteX97" fmla="*/ 1627632 w 2770277"/>
              <a:gd name="connsiteY97" fmla="*/ 1442434 h 1561306"/>
              <a:gd name="connsiteX98" fmla="*/ 1435608 w 2770277"/>
              <a:gd name="connsiteY98" fmla="*/ 1433290 h 1561306"/>
              <a:gd name="connsiteX99" fmla="*/ 1252728 w 2770277"/>
              <a:gd name="connsiteY99" fmla="*/ 1378426 h 1561306"/>
              <a:gd name="connsiteX100" fmla="*/ 1170432 w 2770277"/>
              <a:gd name="connsiteY100" fmla="*/ 1341850 h 1561306"/>
              <a:gd name="connsiteX101" fmla="*/ 996696 w 2770277"/>
              <a:gd name="connsiteY101" fmla="*/ 1268698 h 1561306"/>
              <a:gd name="connsiteX102" fmla="*/ 987552 w 2770277"/>
              <a:gd name="connsiteY102" fmla="*/ 1158970 h 1561306"/>
              <a:gd name="connsiteX103" fmla="*/ 1024128 w 2770277"/>
              <a:gd name="connsiteY103" fmla="*/ 1168114 h 1561306"/>
              <a:gd name="connsiteX104" fmla="*/ 1051560 w 2770277"/>
              <a:gd name="connsiteY104" fmla="*/ 1186402 h 1561306"/>
              <a:gd name="connsiteX105" fmla="*/ 1088136 w 2770277"/>
              <a:gd name="connsiteY105" fmla="*/ 1268698 h 1561306"/>
              <a:gd name="connsiteX106" fmla="*/ 1078992 w 2770277"/>
              <a:gd name="connsiteY106" fmla="*/ 1332706 h 1561306"/>
              <a:gd name="connsiteX107" fmla="*/ 1051560 w 2770277"/>
              <a:gd name="connsiteY107" fmla="*/ 1350994 h 1561306"/>
              <a:gd name="connsiteX108" fmla="*/ 950976 w 2770277"/>
              <a:gd name="connsiteY108" fmla="*/ 1378426 h 1561306"/>
              <a:gd name="connsiteX109" fmla="*/ 786384 w 2770277"/>
              <a:gd name="connsiteY109" fmla="*/ 1332706 h 1561306"/>
              <a:gd name="connsiteX110" fmla="*/ 768096 w 2770277"/>
              <a:gd name="connsiteY110" fmla="*/ 1305274 h 1561306"/>
              <a:gd name="connsiteX111" fmla="*/ 795528 w 2770277"/>
              <a:gd name="connsiteY111" fmla="*/ 1296130 h 1561306"/>
              <a:gd name="connsiteX112" fmla="*/ 795528 w 2770277"/>
              <a:gd name="connsiteY112" fmla="*/ 1396714 h 1561306"/>
              <a:gd name="connsiteX113" fmla="*/ 768096 w 2770277"/>
              <a:gd name="connsiteY113" fmla="*/ 1424146 h 1561306"/>
              <a:gd name="connsiteX114" fmla="*/ 713232 w 2770277"/>
              <a:gd name="connsiteY114" fmla="*/ 1442434 h 1561306"/>
              <a:gd name="connsiteX115" fmla="*/ 576072 w 2770277"/>
              <a:gd name="connsiteY115" fmla="*/ 1506442 h 1561306"/>
              <a:gd name="connsiteX116" fmla="*/ 493776 w 2770277"/>
              <a:gd name="connsiteY116" fmla="*/ 1515586 h 1561306"/>
              <a:gd name="connsiteX117" fmla="*/ 338328 w 2770277"/>
              <a:gd name="connsiteY117" fmla="*/ 1497298 h 1561306"/>
              <a:gd name="connsiteX118" fmla="*/ 301752 w 2770277"/>
              <a:gd name="connsiteY118" fmla="*/ 1488154 h 1561306"/>
              <a:gd name="connsiteX119" fmla="*/ 283464 w 2770277"/>
              <a:gd name="connsiteY119" fmla="*/ 1460722 h 1561306"/>
              <a:gd name="connsiteX120" fmla="*/ 274320 w 2770277"/>
              <a:gd name="connsiteY120" fmla="*/ 1424146 h 1561306"/>
              <a:gd name="connsiteX121" fmla="*/ 265176 w 2770277"/>
              <a:gd name="connsiteY121" fmla="*/ 1396714 h 1561306"/>
              <a:gd name="connsiteX122" fmla="*/ 274320 w 2770277"/>
              <a:gd name="connsiteY122" fmla="*/ 1286986 h 1561306"/>
              <a:gd name="connsiteX123" fmla="*/ 301752 w 2770277"/>
              <a:gd name="connsiteY123" fmla="*/ 1268698 h 1561306"/>
              <a:gd name="connsiteX124" fmla="*/ 411480 w 2770277"/>
              <a:gd name="connsiteY124" fmla="*/ 1250410 h 1561306"/>
              <a:gd name="connsiteX125" fmla="*/ 502920 w 2770277"/>
              <a:gd name="connsiteY125" fmla="*/ 1259554 h 1561306"/>
              <a:gd name="connsiteX126" fmla="*/ 521208 w 2770277"/>
              <a:gd name="connsiteY126" fmla="*/ 1286986 h 1561306"/>
              <a:gd name="connsiteX127" fmla="*/ 548640 w 2770277"/>
              <a:gd name="connsiteY127" fmla="*/ 1323562 h 1561306"/>
              <a:gd name="connsiteX128" fmla="*/ 539496 w 2770277"/>
              <a:gd name="connsiteY128" fmla="*/ 1378426 h 1561306"/>
              <a:gd name="connsiteX129" fmla="*/ 475488 w 2770277"/>
              <a:gd name="connsiteY129" fmla="*/ 1360138 h 1561306"/>
              <a:gd name="connsiteX130" fmla="*/ 320040 w 2770277"/>
              <a:gd name="connsiteY130" fmla="*/ 1259554 h 1561306"/>
              <a:gd name="connsiteX131" fmla="*/ 265176 w 2770277"/>
              <a:gd name="connsiteY131" fmla="*/ 1177258 h 1561306"/>
              <a:gd name="connsiteX132" fmla="*/ 237744 w 2770277"/>
              <a:gd name="connsiteY132" fmla="*/ 1149826 h 1561306"/>
              <a:gd name="connsiteX133" fmla="*/ 237744 w 2770277"/>
              <a:gd name="connsiteY133" fmla="*/ 921226 h 1561306"/>
              <a:gd name="connsiteX134" fmla="*/ 265176 w 2770277"/>
              <a:gd name="connsiteY134" fmla="*/ 902938 h 1561306"/>
              <a:gd name="connsiteX135" fmla="*/ 356616 w 2770277"/>
              <a:gd name="connsiteY135" fmla="*/ 912082 h 1561306"/>
              <a:gd name="connsiteX136" fmla="*/ 365760 w 2770277"/>
              <a:gd name="connsiteY136" fmla="*/ 939514 h 1561306"/>
              <a:gd name="connsiteX137" fmla="*/ 310896 w 2770277"/>
              <a:gd name="connsiteY137" fmla="*/ 1058386 h 1561306"/>
              <a:gd name="connsiteX138" fmla="*/ 228600 w 2770277"/>
              <a:gd name="connsiteY138" fmla="*/ 1040098 h 1561306"/>
              <a:gd name="connsiteX139" fmla="*/ 146304 w 2770277"/>
              <a:gd name="connsiteY139" fmla="*/ 1012666 h 1561306"/>
              <a:gd name="connsiteX140" fmla="*/ 109728 w 2770277"/>
              <a:gd name="connsiteY140" fmla="*/ 985234 h 1561306"/>
              <a:gd name="connsiteX141" fmla="*/ 45720 w 2770277"/>
              <a:gd name="connsiteY141" fmla="*/ 948658 h 1561306"/>
              <a:gd name="connsiteX142" fmla="*/ 0 w 2770277"/>
              <a:gd name="connsiteY142" fmla="*/ 866362 h 1561306"/>
              <a:gd name="connsiteX143" fmla="*/ 45720 w 2770277"/>
              <a:gd name="connsiteY143" fmla="*/ 784066 h 1561306"/>
              <a:gd name="connsiteX144" fmla="*/ 73152 w 2770277"/>
              <a:gd name="connsiteY144" fmla="*/ 774922 h 1561306"/>
              <a:gd name="connsiteX145" fmla="*/ 100584 w 2770277"/>
              <a:gd name="connsiteY145" fmla="*/ 756634 h 1561306"/>
              <a:gd name="connsiteX146" fmla="*/ 137160 w 2770277"/>
              <a:gd name="connsiteY146" fmla="*/ 765778 h 1561306"/>
              <a:gd name="connsiteX147" fmla="*/ 155448 w 2770277"/>
              <a:gd name="connsiteY147" fmla="*/ 802354 h 1561306"/>
              <a:gd name="connsiteX148" fmla="*/ 192024 w 2770277"/>
              <a:gd name="connsiteY148" fmla="*/ 902938 h 1561306"/>
              <a:gd name="connsiteX149" fmla="*/ 155448 w 2770277"/>
              <a:gd name="connsiteY149" fmla="*/ 921226 h 1561306"/>
              <a:gd name="connsiteX150" fmla="*/ 128016 w 2770277"/>
              <a:gd name="connsiteY150" fmla="*/ 902938 h 1561306"/>
              <a:gd name="connsiteX151" fmla="*/ 73152 w 2770277"/>
              <a:gd name="connsiteY151" fmla="*/ 838930 h 1561306"/>
              <a:gd name="connsiteX152" fmla="*/ 45720 w 2770277"/>
              <a:gd name="connsiteY152" fmla="*/ 793210 h 1561306"/>
              <a:gd name="connsiteX153" fmla="*/ 36576 w 2770277"/>
              <a:gd name="connsiteY153" fmla="*/ 756634 h 1561306"/>
              <a:gd name="connsiteX154" fmla="*/ 18288 w 2770277"/>
              <a:gd name="connsiteY154" fmla="*/ 665194 h 1561306"/>
              <a:gd name="connsiteX155" fmla="*/ 36576 w 2770277"/>
              <a:gd name="connsiteY155" fmla="*/ 555466 h 1561306"/>
              <a:gd name="connsiteX156" fmla="*/ 118872 w 2770277"/>
              <a:gd name="connsiteY156" fmla="*/ 436594 h 1561306"/>
              <a:gd name="connsiteX157" fmla="*/ 256032 w 2770277"/>
              <a:gd name="connsiteY157" fmla="*/ 363442 h 1561306"/>
              <a:gd name="connsiteX158" fmla="*/ 329184 w 2770277"/>
              <a:gd name="connsiteY158" fmla="*/ 317722 h 1561306"/>
              <a:gd name="connsiteX159" fmla="*/ 429768 w 2770277"/>
              <a:gd name="connsiteY159" fmla="*/ 290290 h 1561306"/>
              <a:gd name="connsiteX160" fmla="*/ 512064 w 2770277"/>
              <a:gd name="connsiteY160" fmla="*/ 299434 h 1561306"/>
              <a:gd name="connsiteX161" fmla="*/ 530352 w 2770277"/>
              <a:gd name="connsiteY161" fmla="*/ 336010 h 1561306"/>
              <a:gd name="connsiteX162" fmla="*/ 557784 w 2770277"/>
              <a:gd name="connsiteY162" fmla="*/ 372586 h 1561306"/>
              <a:gd name="connsiteX163" fmla="*/ 566928 w 2770277"/>
              <a:gd name="connsiteY163" fmla="*/ 491458 h 1561306"/>
              <a:gd name="connsiteX164" fmla="*/ 521208 w 2770277"/>
              <a:gd name="connsiteY164" fmla="*/ 400018 h 1561306"/>
              <a:gd name="connsiteX165" fmla="*/ 493776 w 2770277"/>
              <a:gd name="connsiteY165" fmla="*/ 345154 h 1561306"/>
              <a:gd name="connsiteX166" fmla="*/ 466344 w 2770277"/>
              <a:gd name="connsiteY166" fmla="*/ 281146 h 1561306"/>
              <a:gd name="connsiteX167" fmla="*/ 448056 w 2770277"/>
              <a:gd name="connsiteY167" fmla="*/ 198850 h 1561306"/>
              <a:gd name="connsiteX168" fmla="*/ 438912 w 2770277"/>
              <a:gd name="connsiteY168" fmla="*/ 153130 h 1561306"/>
              <a:gd name="connsiteX169" fmla="*/ 448056 w 2770277"/>
              <a:gd name="connsiteY169" fmla="*/ 79978 h 1561306"/>
              <a:gd name="connsiteX170" fmla="*/ 630936 w 2770277"/>
              <a:gd name="connsiteY170" fmla="*/ 52546 h 1561306"/>
              <a:gd name="connsiteX171" fmla="*/ 758952 w 2770277"/>
              <a:gd name="connsiteY171" fmla="*/ 125698 h 1561306"/>
              <a:gd name="connsiteX172" fmla="*/ 868680 w 2770277"/>
              <a:gd name="connsiteY172" fmla="*/ 235426 h 1561306"/>
              <a:gd name="connsiteX173" fmla="*/ 905256 w 2770277"/>
              <a:gd name="connsiteY173" fmla="*/ 272002 h 1561306"/>
              <a:gd name="connsiteX174" fmla="*/ 896112 w 2770277"/>
              <a:gd name="connsiteY174" fmla="*/ 336010 h 1561306"/>
              <a:gd name="connsiteX175" fmla="*/ 832104 w 2770277"/>
              <a:gd name="connsiteY175" fmla="*/ 217138 h 1561306"/>
              <a:gd name="connsiteX176" fmla="*/ 822960 w 2770277"/>
              <a:gd name="connsiteY176" fmla="*/ 180562 h 1561306"/>
              <a:gd name="connsiteX177" fmla="*/ 841248 w 2770277"/>
              <a:gd name="connsiteY177" fmla="*/ 107410 h 1561306"/>
              <a:gd name="connsiteX178" fmla="*/ 868680 w 2770277"/>
              <a:gd name="connsiteY178" fmla="*/ 79978 h 1561306"/>
              <a:gd name="connsiteX179" fmla="*/ 960120 w 2770277"/>
              <a:gd name="connsiteY179" fmla="*/ 52546 h 1561306"/>
              <a:gd name="connsiteX180" fmla="*/ 1243584 w 2770277"/>
              <a:gd name="connsiteY180" fmla="*/ 70834 h 1561306"/>
              <a:gd name="connsiteX181" fmla="*/ 1298448 w 2770277"/>
              <a:gd name="connsiteY181" fmla="*/ 107410 h 1561306"/>
              <a:gd name="connsiteX182" fmla="*/ 1362456 w 2770277"/>
              <a:gd name="connsiteY182" fmla="*/ 162274 h 1561306"/>
              <a:gd name="connsiteX183" fmla="*/ 1380744 w 2770277"/>
              <a:gd name="connsiteY183" fmla="*/ 198850 h 1561306"/>
              <a:gd name="connsiteX184" fmla="*/ 1371600 w 2770277"/>
              <a:gd name="connsiteY184" fmla="*/ 217138 h 156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2770277" h="1561306">
                <a:moveTo>
                  <a:pt x="1069848" y="217138"/>
                </a:moveTo>
                <a:cubicBezTo>
                  <a:pt x="1072896" y="207994"/>
                  <a:pt x="1077796" y="199270"/>
                  <a:pt x="1078992" y="189706"/>
                </a:cubicBezTo>
                <a:cubicBezTo>
                  <a:pt x="1083921" y="150272"/>
                  <a:pt x="1077896" y="109233"/>
                  <a:pt x="1088136" y="70834"/>
                </a:cubicBezTo>
                <a:cubicBezTo>
                  <a:pt x="1090968" y="60215"/>
                  <a:pt x="1106424" y="58642"/>
                  <a:pt x="1115568" y="52546"/>
                </a:cubicBezTo>
                <a:cubicBezTo>
                  <a:pt x="1170828" y="66361"/>
                  <a:pt x="1136941" y="51225"/>
                  <a:pt x="1179576" y="89122"/>
                </a:cubicBezTo>
                <a:cubicBezTo>
                  <a:pt x="1203561" y="110442"/>
                  <a:pt x="1239777" y="135761"/>
                  <a:pt x="1261872" y="162274"/>
                </a:cubicBezTo>
                <a:cubicBezTo>
                  <a:pt x="1268907" y="170717"/>
                  <a:pt x="1274064" y="180562"/>
                  <a:pt x="1280160" y="189706"/>
                </a:cubicBezTo>
                <a:cubicBezTo>
                  <a:pt x="1287590" y="107975"/>
                  <a:pt x="1267176" y="94478"/>
                  <a:pt x="1325880" y="52546"/>
                </a:cubicBezTo>
                <a:cubicBezTo>
                  <a:pt x="1333723" y="46944"/>
                  <a:pt x="1344168" y="46450"/>
                  <a:pt x="1353312" y="43402"/>
                </a:cubicBezTo>
                <a:cubicBezTo>
                  <a:pt x="1395984" y="46450"/>
                  <a:pt x="1438809" y="47822"/>
                  <a:pt x="1481328" y="52546"/>
                </a:cubicBezTo>
                <a:cubicBezTo>
                  <a:pt x="1493818" y="53934"/>
                  <a:pt x="1506993" y="55455"/>
                  <a:pt x="1517904" y="61690"/>
                </a:cubicBezTo>
                <a:cubicBezTo>
                  <a:pt x="1529132" y="68106"/>
                  <a:pt x="1536821" y="79390"/>
                  <a:pt x="1545336" y="89122"/>
                </a:cubicBezTo>
                <a:cubicBezTo>
                  <a:pt x="1558188" y="103810"/>
                  <a:pt x="1569060" y="120154"/>
                  <a:pt x="1581912" y="134842"/>
                </a:cubicBezTo>
                <a:cubicBezTo>
                  <a:pt x="1590427" y="144574"/>
                  <a:pt x="1602401" y="151364"/>
                  <a:pt x="1609344" y="162274"/>
                </a:cubicBezTo>
                <a:cubicBezTo>
                  <a:pt x="1623980" y="185274"/>
                  <a:pt x="1671232" y="245551"/>
                  <a:pt x="1645920" y="235426"/>
                </a:cubicBezTo>
                <a:cubicBezTo>
                  <a:pt x="1616343" y="223595"/>
                  <a:pt x="1564914" y="206665"/>
                  <a:pt x="1545336" y="180562"/>
                </a:cubicBezTo>
                <a:lnTo>
                  <a:pt x="1517904" y="143986"/>
                </a:lnTo>
                <a:cubicBezTo>
                  <a:pt x="1515060" y="135453"/>
                  <a:pt x="1497702" y="85719"/>
                  <a:pt x="1499616" y="79978"/>
                </a:cubicBezTo>
                <a:cubicBezTo>
                  <a:pt x="1502201" y="72223"/>
                  <a:pt x="1562105" y="44161"/>
                  <a:pt x="1563624" y="43402"/>
                </a:cubicBezTo>
                <a:cubicBezTo>
                  <a:pt x="1612392" y="46450"/>
                  <a:pt x="1662280" y="41717"/>
                  <a:pt x="1709928" y="52546"/>
                </a:cubicBezTo>
                <a:cubicBezTo>
                  <a:pt x="1731361" y="57417"/>
                  <a:pt x="1764792" y="89122"/>
                  <a:pt x="1764792" y="89122"/>
                </a:cubicBezTo>
                <a:cubicBezTo>
                  <a:pt x="1802722" y="164982"/>
                  <a:pt x="1757625" y="84426"/>
                  <a:pt x="1828800" y="171418"/>
                </a:cubicBezTo>
                <a:cubicBezTo>
                  <a:pt x="1864550" y="215113"/>
                  <a:pt x="1864629" y="224415"/>
                  <a:pt x="1883664" y="272002"/>
                </a:cubicBezTo>
                <a:cubicBezTo>
                  <a:pt x="1874520" y="275050"/>
                  <a:pt x="1865376" y="284194"/>
                  <a:pt x="1856232" y="281146"/>
                </a:cubicBezTo>
                <a:cubicBezTo>
                  <a:pt x="1830546" y="272584"/>
                  <a:pt x="1826508" y="246837"/>
                  <a:pt x="1819656" y="226282"/>
                </a:cubicBezTo>
                <a:cubicBezTo>
                  <a:pt x="1825752" y="217138"/>
                  <a:pt x="1828114" y="203765"/>
                  <a:pt x="1837944" y="198850"/>
                </a:cubicBezTo>
                <a:cubicBezTo>
                  <a:pt x="1879146" y="178249"/>
                  <a:pt x="2019779" y="198171"/>
                  <a:pt x="2029968" y="198850"/>
                </a:cubicBezTo>
                <a:cubicBezTo>
                  <a:pt x="2042160" y="204946"/>
                  <a:pt x="2054935" y="209994"/>
                  <a:pt x="2066544" y="217138"/>
                </a:cubicBezTo>
                <a:cubicBezTo>
                  <a:pt x="2094622" y="234417"/>
                  <a:pt x="2148840" y="272002"/>
                  <a:pt x="2148840" y="272002"/>
                </a:cubicBezTo>
                <a:cubicBezTo>
                  <a:pt x="2154936" y="284194"/>
                  <a:pt x="2169369" y="295132"/>
                  <a:pt x="2167128" y="308578"/>
                </a:cubicBezTo>
                <a:cubicBezTo>
                  <a:pt x="2165321" y="319418"/>
                  <a:pt x="2150122" y="330341"/>
                  <a:pt x="2139696" y="326866"/>
                </a:cubicBezTo>
                <a:cubicBezTo>
                  <a:pt x="2125238" y="322047"/>
                  <a:pt x="2121408" y="302482"/>
                  <a:pt x="2112264" y="290290"/>
                </a:cubicBezTo>
                <a:cubicBezTo>
                  <a:pt x="2109216" y="281146"/>
                  <a:pt x="2101535" y="272365"/>
                  <a:pt x="2103120" y="262858"/>
                </a:cubicBezTo>
                <a:cubicBezTo>
                  <a:pt x="2107986" y="233662"/>
                  <a:pt x="2127443" y="233414"/>
                  <a:pt x="2148840" y="226282"/>
                </a:cubicBezTo>
                <a:cubicBezTo>
                  <a:pt x="2358935" y="235417"/>
                  <a:pt x="2303534" y="199522"/>
                  <a:pt x="2404872" y="262858"/>
                </a:cubicBezTo>
                <a:cubicBezTo>
                  <a:pt x="2414191" y="268683"/>
                  <a:pt x="2423160" y="275050"/>
                  <a:pt x="2432304" y="281146"/>
                </a:cubicBezTo>
                <a:cubicBezTo>
                  <a:pt x="2438400" y="293338"/>
                  <a:pt x="2442669" y="306630"/>
                  <a:pt x="2450592" y="317722"/>
                </a:cubicBezTo>
                <a:cubicBezTo>
                  <a:pt x="2458108" y="328245"/>
                  <a:pt x="2474888" y="332609"/>
                  <a:pt x="2478024" y="345154"/>
                </a:cubicBezTo>
                <a:cubicBezTo>
                  <a:pt x="2481793" y="360232"/>
                  <a:pt x="2459555" y="378441"/>
                  <a:pt x="2468880" y="390874"/>
                </a:cubicBezTo>
                <a:cubicBezTo>
                  <a:pt x="2476420" y="400928"/>
                  <a:pt x="2493264" y="384778"/>
                  <a:pt x="2505456" y="381730"/>
                </a:cubicBezTo>
                <a:cubicBezTo>
                  <a:pt x="2542685" y="394140"/>
                  <a:pt x="2629435" y="417309"/>
                  <a:pt x="2670048" y="445738"/>
                </a:cubicBezTo>
                <a:cubicBezTo>
                  <a:pt x="2684173" y="455626"/>
                  <a:pt x="2693533" y="471093"/>
                  <a:pt x="2706624" y="482314"/>
                </a:cubicBezTo>
                <a:cubicBezTo>
                  <a:pt x="2714968" y="489466"/>
                  <a:pt x="2724912" y="494506"/>
                  <a:pt x="2734056" y="500602"/>
                </a:cubicBezTo>
                <a:cubicBezTo>
                  <a:pt x="2737104" y="512794"/>
                  <a:pt x="2744759" y="524708"/>
                  <a:pt x="2743200" y="537178"/>
                </a:cubicBezTo>
                <a:cubicBezTo>
                  <a:pt x="2741509" y="550704"/>
                  <a:pt x="2731675" y="561919"/>
                  <a:pt x="2724912" y="573754"/>
                </a:cubicBezTo>
                <a:cubicBezTo>
                  <a:pt x="2719460" y="583296"/>
                  <a:pt x="2715206" y="594321"/>
                  <a:pt x="2706624" y="601186"/>
                </a:cubicBezTo>
                <a:cubicBezTo>
                  <a:pt x="2699098" y="607207"/>
                  <a:pt x="2688601" y="608239"/>
                  <a:pt x="2679192" y="610330"/>
                </a:cubicBezTo>
                <a:cubicBezTo>
                  <a:pt x="2582635" y="631787"/>
                  <a:pt x="2658649" y="608034"/>
                  <a:pt x="2596896" y="628618"/>
                </a:cubicBezTo>
                <a:cubicBezTo>
                  <a:pt x="2681073" y="684736"/>
                  <a:pt x="2550037" y="594788"/>
                  <a:pt x="2660904" y="683482"/>
                </a:cubicBezTo>
                <a:cubicBezTo>
                  <a:pt x="2770277" y="770980"/>
                  <a:pt x="2674486" y="678776"/>
                  <a:pt x="2743200" y="747490"/>
                </a:cubicBezTo>
                <a:cubicBezTo>
                  <a:pt x="2746248" y="762730"/>
                  <a:pt x="2754899" y="777880"/>
                  <a:pt x="2752344" y="793210"/>
                </a:cubicBezTo>
                <a:cubicBezTo>
                  <a:pt x="2748528" y="816107"/>
                  <a:pt x="2740198" y="839749"/>
                  <a:pt x="2724912" y="857218"/>
                </a:cubicBezTo>
                <a:cubicBezTo>
                  <a:pt x="2716636" y="866676"/>
                  <a:pt x="2700604" y="863636"/>
                  <a:pt x="2688336" y="866362"/>
                </a:cubicBezTo>
                <a:cubicBezTo>
                  <a:pt x="2673164" y="869733"/>
                  <a:pt x="2657856" y="872458"/>
                  <a:pt x="2642616" y="875506"/>
                </a:cubicBezTo>
                <a:cubicBezTo>
                  <a:pt x="2502703" y="859960"/>
                  <a:pt x="2557398" y="856437"/>
                  <a:pt x="2596896" y="884650"/>
                </a:cubicBezTo>
                <a:cubicBezTo>
                  <a:pt x="2607419" y="892166"/>
                  <a:pt x="2615184" y="902938"/>
                  <a:pt x="2624328" y="912082"/>
                </a:cubicBezTo>
                <a:cubicBezTo>
                  <a:pt x="2621280" y="924274"/>
                  <a:pt x="2622155" y="938201"/>
                  <a:pt x="2615184" y="948658"/>
                </a:cubicBezTo>
                <a:cubicBezTo>
                  <a:pt x="2586656" y="991450"/>
                  <a:pt x="2483097" y="958896"/>
                  <a:pt x="2468880" y="957802"/>
                </a:cubicBezTo>
                <a:cubicBezTo>
                  <a:pt x="2457951" y="941408"/>
                  <a:pt x="2417217" y="894317"/>
                  <a:pt x="2496312" y="939514"/>
                </a:cubicBezTo>
                <a:cubicBezTo>
                  <a:pt x="2505854" y="944966"/>
                  <a:pt x="2507565" y="958503"/>
                  <a:pt x="2514600" y="966946"/>
                </a:cubicBezTo>
                <a:cubicBezTo>
                  <a:pt x="2522879" y="976880"/>
                  <a:pt x="2532888" y="985234"/>
                  <a:pt x="2542032" y="994378"/>
                </a:cubicBezTo>
                <a:cubicBezTo>
                  <a:pt x="2545080" y="1003522"/>
                  <a:pt x="2551176" y="1012171"/>
                  <a:pt x="2551176" y="1021810"/>
                </a:cubicBezTo>
                <a:cubicBezTo>
                  <a:pt x="2551176" y="1060339"/>
                  <a:pt x="2536515" y="1066406"/>
                  <a:pt x="2505456" y="1085818"/>
                </a:cubicBezTo>
                <a:cubicBezTo>
                  <a:pt x="2493897" y="1093042"/>
                  <a:pt x="2482104" y="1100800"/>
                  <a:pt x="2468880" y="1104106"/>
                </a:cubicBezTo>
                <a:cubicBezTo>
                  <a:pt x="2445040" y="1110066"/>
                  <a:pt x="2420112" y="1110202"/>
                  <a:pt x="2395728" y="1113250"/>
                </a:cubicBezTo>
                <a:cubicBezTo>
                  <a:pt x="2365348" y="1123377"/>
                  <a:pt x="2349641" y="1133366"/>
                  <a:pt x="2313432" y="1113250"/>
                </a:cubicBezTo>
                <a:cubicBezTo>
                  <a:pt x="2300110" y="1105849"/>
                  <a:pt x="2301240" y="1076674"/>
                  <a:pt x="2286000" y="1076674"/>
                </a:cubicBezTo>
                <a:cubicBezTo>
                  <a:pt x="2272369" y="1076674"/>
                  <a:pt x="2299502" y="1100487"/>
                  <a:pt x="2304288" y="1113250"/>
                </a:cubicBezTo>
                <a:cubicBezTo>
                  <a:pt x="2308701" y="1125017"/>
                  <a:pt x="2310384" y="1137634"/>
                  <a:pt x="2313432" y="1149826"/>
                </a:cubicBezTo>
                <a:cubicBezTo>
                  <a:pt x="2310384" y="1165066"/>
                  <a:pt x="2311836" y="1181960"/>
                  <a:pt x="2304288" y="1195546"/>
                </a:cubicBezTo>
                <a:cubicBezTo>
                  <a:pt x="2293899" y="1214246"/>
                  <a:pt x="2260414" y="1238905"/>
                  <a:pt x="2240280" y="1250410"/>
                </a:cubicBezTo>
                <a:cubicBezTo>
                  <a:pt x="2228445" y="1257173"/>
                  <a:pt x="2215263" y="1261474"/>
                  <a:pt x="2203704" y="1268698"/>
                </a:cubicBezTo>
                <a:cubicBezTo>
                  <a:pt x="2172423" y="1288249"/>
                  <a:pt x="2164633" y="1298625"/>
                  <a:pt x="2139696" y="1323562"/>
                </a:cubicBezTo>
                <a:cubicBezTo>
                  <a:pt x="2130552" y="1320514"/>
                  <a:pt x="2112264" y="1324057"/>
                  <a:pt x="2112264" y="1314418"/>
                </a:cubicBezTo>
                <a:cubicBezTo>
                  <a:pt x="2112264" y="1281203"/>
                  <a:pt x="2146245" y="1275659"/>
                  <a:pt x="2167128" y="1268698"/>
                </a:cubicBezTo>
                <a:cubicBezTo>
                  <a:pt x="2185416" y="1271746"/>
                  <a:pt x="2204234" y="1272514"/>
                  <a:pt x="2221992" y="1277842"/>
                </a:cubicBezTo>
                <a:cubicBezTo>
                  <a:pt x="2243085" y="1284170"/>
                  <a:pt x="2267634" y="1302174"/>
                  <a:pt x="2286000" y="1314418"/>
                </a:cubicBezTo>
                <a:cubicBezTo>
                  <a:pt x="2292096" y="1323562"/>
                  <a:pt x="2304288" y="1330860"/>
                  <a:pt x="2304288" y="1341850"/>
                </a:cubicBezTo>
                <a:cubicBezTo>
                  <a:pt x="2304288" y="1355481"/>
                  <a:pt x="2295965" y="1369125"/>
                  <a:pt x="2286000" y="1378426"/>
                </a:cubicBezTo>
                <a:cubicBezTo>
                  <a:pt x="2179929" y="1477426"/>
                  <a:pt x="2198590" y="1453235"/>
                  <a:pt x="2103120" y="1497298"/>
                </a:cubicBezTo>
                <a:cubicBezTo>
                  <a:pt x="2084555" y="1505866"/>
                  <a:pt x="2067653" y="1518264"/>
                  <a:pt x="2048256" y="1524730"/>
                </a:cubicBezTo>
                <a:cubicBezTo>
                  <a:pt x="2030667" y="1530593"/>
                  <a:pt x="2011572" y="1530238"/>
                  <a:pt x="1993392" y="1533874"/>
                </a:cubicBezTo>
                <a:cubicBezTo>
                  <a:pt x="1981069" y="1536339"/>
                  <a:pt x="1969008" y="1539970"/>
                  <a:pt x="1956816" y="1543018"/>
                </a:cubicBezTo>
                <a:cubicBezTo>
                  <a:pt x="1941576" y="1536922"/>
                  <a:pt x="1923706" y="1535238"/>
                  <a:pt x="1911096" y="1524730"/>
                </a:cubicBezTo>
                <a:cubicBezTo>
                  <a:pt x="1896885" y="1512887"/>
                  <a:pt x="1901040" y="1470778"/>
                  <a:pt x="1911096" y="1460722"/>
                </a:cubicBezTo>
                <a:cubicBezTo>
                  <a:pt x="1919982" y="1451836"/>
                  <a:pt x="1935480" y="1454626"/>
                  <a:pt x="1947672" y="1451578"/>
                </a:cubicBezTo>
                <a:cubicBezTo>
                  <a:pt x="1956816" y="1454626"/>
                  <a:pt x="1973741" y="1451180"/>
                  <a:pt x="1975104" y="1460722"/>
                </a:cubicBezTo>
                <a:cubicBezTo>
                  <a:pt x="1976797" y="1472574"/>
                  <a:pt x="1954137" y="1530011"/>
                  <a:pt x="1938528" y="1543018"/>
                </a:cubicBezTo>
                <a:cubicBezTo>
                  <a:pt x="1928056" y="1551744"/>
                  <a:pt x="1914144" y="1555210"/>
                  <a:pt x="1901952" y="1561306"/>
                </a:cubicBezTo>
                <a:cubicBezTo>
                  <a:pt x="1852098" y="1552997"/>
                  <a:pt x="1761599" y="1548969"/>
                  <a:pt x="1719072" y="1506442"/>
                </a:cubicBezTo>
                <a:lnTo>
                  <a:pt x="1664208" y="1451578"/>
                </a:lnTo>
                <a:cubicBezTo>
                  <a:pt x="1671391" y="1372561"/>
                  <a:pt x="1647931" y="1354560"/>
                  <a:pt x="1709928" y="1323562"/>
                </a:cubicBezTo>
                <a:cubicBezTo>
                  <a:pt x="1721168" y="1317942"/>
                  <a:pt x="1734312" y="1317466"/>
                  <a:pt x="1746504" y="1314418"/>
                </a:cubicBezTo>
                <a:cubicBezTo>
                  <a:pt x="1773936" y="1317466"/>
                  <a:pt x="1805132" y="1309361"/>
                  <a:pt x="1828800" y="1323562"/>
                </a:cubicBezTo>
                <a:cubicBezTo>
                  <a:pt x="1842127" y="1331558"/>
                  <a:pt x="1837944" y="1353740"/>
                  <a:pt x="1837944" y="1369282"/>
                </a:cubicBezTo>
                <a:cubicBezTo>
                  <a:pt x="1837944" y="1387822"/>
                  <a:pt x="1838626" y="1408424"/>
                  <a:pt x="1828800" y="1424146"/>
                </a:cubicBezTo>
                <a:cubicBezTo>
                  <a:pt x="1816437" y="1443926"/>
                  <a:pt x="1750181" y="1449441"/>
                  <a:pt x="1737360" y="1451578"/>
                </a:cubicBezTo>
                <a:cubicBezTo>
                  <a:pt x="1700784" y="1448530"/>
                  <a:pt x="1664268" y="1444654"/>
                  <a:pt x="1627632" y="1442434"/>
                </a:cubicBezTo>
                <a:cubicBezTo>
                  <a:pt x="1563669" y="1438557"/>
                  <a:pt x="1499371" y="1439666"/>
                  <a:pt x="1435608" y="1433290"/>
                </a:cubicBezTo>
                <a:cubicBezTo>
                  <a:pt x="1378327" y="1427562"/>
                  <a:pt x="1303750" y="1398835"/>
                  <a:pt x="1252728" y="1378426"/>
                </a:cubicBezTo>
                <a:cubicBezTo>
                  <a:pt x="1224856" y="1367277"/>
                  <a:pt x="1198304" y="1352999"/>
                  <a:pt x="1170432" y="1341850"/>
                </a:cubicBezTo>
                <a:cubicBezTo>
                  <a:pt x="998335" y="1273011"/>
                  <a:pt x="1136827" y="1338763"/>
                  <a:pt x="996696" y="1268698"/>
                </a:cubicBezTo>
                <a:cubicBezTo>
                  <a:pt x="979085" y="1233476"/>
                  <a:pt x="955685" y="1203584"/>
                  <a:pt x="987552" y="1158970"/>
                </a:cubicBezTo>
                <a:cubicBezTo>
                  <a:pt x="994857" y="1148744"/>
                  <a:pt x="1011936" y="1165066"/>
                  <a:pt x="1024128" y="1168114"/>
                </a:cubicBezTo>
                <a:cubicBezTo>
                  <a:pt x="1033272" y="1174210"/>
                  <a:pt x="1044525" y="1177959"/>
                  <a:pt x="1051560" y="1186402"/>
                </a:cubicBezTo>
                <a:cubicBezTo>
                  <a:pt x="1061417" y="1198231"/>
                  <a:pt x="1083777" y="1257800"/>
                  <a:pt x="1088136" y="1268698"/>
                </a:cubicBezTo>
                <a:cubicBezTo>
                  <a:pt x="1085088" y="1290034"/>
                  <a:pt x="1087745" y="1313011"/>
                  <a:pt x="1078992" y="1332706"/>
                </a:cubicBezTo>
                <a:cubicBezTo>
                  <a:pt x="1074529" y="1342749"/>
                  <a:pt x="1061603" y="1346531"/>
                  <a:pt x="1051560" y="1350994"/>
                </a:cubicBezTo>
                <a:cubicBezTo>
                  <a:pt x="1013592" y="1367869"/>
                  <a:pt x="990090" y="1370603"/>
                  <a:pt x="950976" y="1378426"/>
                </a:cubicBezTo>
                <a:cubicBezTo>
                  <a:pt x="806867" y="1368819"/>
                  <a:pt x="838563" y="1405756"/>
                  <a:pt x="786384" y="1332706"/>
                </a:cubicBezTo>
                <a:cubicBezTo>
                  <a:pt x="779996" y="1323763"/>
                  <a:pt x="774192" y="1314418"/>
                  <a:pt x="768096" y="1305274"/>
                </a:cubicBezTo>
                <a:cubicBezTo>
                  <a:pt x="777240" y="1302226"/>
                  <a:pt x="786907" y="1291819"/>
                  <a:pt x="795528" y="1296130"/>
                </a:cubicBezTo>
                <a:cubicBezTo>
                  <a:pt x="846041" y="1321387"/>
                  <a:pt x="815021" y="1364225"/>
                  <a:pt x="795528" y="1396714"/>
                </a:cubicBezTo>
                <a:cubicBezTo>
                  <a:pt x="788875" y="1407803"/>
                  <a:pt x="779400" y="1417866"/>
                  <a:pt x="768096" y="1424146"/>
                </a:cubicBezTo>
                <a:cubicBezTo>
                  <a:pt x="751245" y="1433508"/>
                  <a:pt x="731026" y="1435020"/>
                  <a:pt x="713232" y="1442434"/>
                </a:cubicBezTo>
                <a:cubicBezTo>
                  <a:pt x="665025" y="1462520"/>
                  <a:pt x="627859" y="1492057"/>
                  <a:pt x="576072" y="1506442"/>
                </a:cubicBezTo>
                <a:cubicBezTo>
                  <a:pt x="549478" y="1513829"/>
                  <a:pt x="521208" y="1512538"/>
                  <a:pt x="493776" y="1515586"/>
                </a:cubicBezTo>
                <a:cubicBezTo>
                  <a:pt x="441960" y="1509490"/>
                  <a:pt x="389977" y="1504676"/>
                  <a:pt x="338328" y="1497298"/>
                </a:cubicBezTo>
                <a:cubicBezTo>
                  <a:pt x="325887" y="1495521"/>
                  <a:pt x="312209" y="1495125"/>
                  <a:pt x="301752" y="1488154"/>
                </a:cubicBezTo>
                <a:cubicBezTo>
                  <a:pt x="292608" y="1482058"/>
                  <a:pt x="289560" y="1469866"/>
                  <a:pt x="283464" y="1460722"/>
                </a:cubicBezTo>
                <a:cubicBezTo>
                  <a:pt x="280416" y="1448530"/>
                  <a:pt x="277772" y="1436230"/>
                  <a:pt x="274320" y="1424146"/>
                </a:cubicBezTo>
                <a:cubicBezTo>
                  <a:pt x="271672" y="1414878"/>
                  <a:pt x="265176" y="1406353"/>
                  <a:pt x="265176" y="1396714"/>
                </a:cubicBezTo>
                <a:cubicBezTo>
                  <a:pt x="265176" y="1360011"/>
                  <a:pt x="264237" y="1322277"/>
                  <a:pt x="274320" y="1286986"/>
                </a:cubicBezTo>
                <a:cubicBezTo>
                  <a:pt x="277339" y="1276419"/>
                  <a:pt x="291133" y="1271530"/>
                  <a:pt x="301752" y="1268698"/>
                </a:cubicBezTo>
                <a:cubicBezTo>
                  <a:pt x="337580" y="1259144"/>
                  <a:pt x="411480" y="1250410"/>
                  <a:pt x="411480" y="1250410"/>
                </a:cubicBezTo>
                <a:cubicBezTo>
                  <a:pt x="441960" y="1253458"/>
                  <a:pt x="473860" y="1249867"/>
                  <a:pt x="502920" y="1259554"/>
                </a:cubicBezTo>
                <a:cubicBezTo>
                  <a:pt x="513346" y="1263029"/>
                  <a:pt x="514820" y="1278043"/>
                  <a:pt x="521208" y="1286986"/>
                </a:cubicBezTo>
                <a:cubicBezTo>
                  <a:pt x="530066" y="1299387"/>
                  <a:pt x="539496" y="1311370"/>
                  <a:pt x="548640" y="1323562"/>
                </a:cubicBezTo>
                <a:cubicBezTo>
                  <a:pt x="545592" y="1341850"/>
                  <a:pt x="556079" y="1370135"/>
                  <a:pt x="539496" y="1378426"/>
                </a:cubicBezTo>
                <a:cubicBezTo>
                  <a:pt x="519649" y="1388350"/>
                  <a:pt x="495542" y="1369637"/>
                  <a:pt x="475488" y="1360138"/>
                </a:cubicBezTo>
                <a:cubicBezTo>
                  <a:pt x="391438" y="1320325"/>
                  <a:pt x="379220" y="1306898"/>
                  <a:pt x="320040" y="1259554"/>
                </a:cubicBezTo>
                <a:cubicBezTo>
                  <a:pt x="299576" y="1225447"/>
                  <a:pt x="290573" y="1206888"/>
                  <a:pt x="265176" y="1177258"/>
                </a:cubicBezTo>
                <a:cubicBezTo>
                  <a:pt x="256760" y="1167440"/>
                  <a:pt x="246888" y="1158970"/>
                  <a:pt x="237744" y="1149826"/>
                </a:cubicBezTo>
                <a:cubicBezTo>
                  <a:pt x="209819" y="1066051"/>
                  <a:pt x="211128" y="1080920"/>
                  <a:pt x="237744" y="921226"/>
                </a:cubicBezTo>
                <a:cubicBezTo>
                  <a:pt x="239551" y="910386"/>
                  <a:pt x="256032" y="909034"/>
                  <a:pt x="265176" y="902938"/>
                </a:cubicBezTo>
                <a:cubicBezTo>
                  <a:pt x="295656" y="905986"/>
                  <a:pt x="327828" y="901614"/>
                  <a:pt x="356616" y="912082"/>
                </a:cubicBezTo>
                <a:cubicBezTo>
                  <a:pt x="365674" y="915376"/>
                  <a:pt x="366447" y="929900"/>
                  <a:pt x="365760" y="939514"/>
                </a:cubicBezTo>
                <a:cubicBezTo>
                  <a:pt x="358084" y="1046984"/>
                  <a:pt x="372732" y="1027468"/>
                  <a:pt x="310896" y="1058386"/>
                </a:cubicBezTo>
                <a:lnTo>
                  <a:pt x="228600" y="1040098"/>
                </a:lnTo>
                <a:cubicBezTo>
                  <a:pt x="200253" y="1033556"/>
                  <a:pt x="172146" y="1027023"/>
                  <a:pt x="146304" y="1012666"/>
                </a:cubicBezTo>
                <a:cubicBezTo>
                  <a:pt x="132982" y="1005265"/>
                  <a:pt x="122651" y="993311"/>
                  <a:pt x="109728" y="985234"/>
                </a:cubicBezTo>
                <a:cubicBezTo>
                  <a:pt x="90603" y="973281"/>
                  <a:pt x="62499" y="965437"/>
                  <a:pt x="45720" y="948658"/>
                </a:cubicBezTo>
                <a:cubicBezTo>
                  <a:pt x="16724" y="919662"/>
                  <a:pt x="15025" y="903925"/>
                  <a:pt x="0" y="866362"/>
                </a:cubicBezTo>
                <a:cubicBezTo>
                  <a:pt x="10302" y="825156"/>
                  <a:pt x="6847" y="817386"/>
                  <a:pt x="45720" y="784066"/>
                </a:cubicBezTo>
                <a:cubicBezTo>
                  <a:pt x="53038" y="777793"/>
                  <a:pt x="64531" y="779233"/>
                  <a:pt x="73152" y="774922"/>
                </a:cubicBezTo>
                <a:cubicBezTo>
                  <a:pt x="82982" y="770007"/>
                  <a:pt x="91440" y="762730"/>
                  <a:pt x="100584" y="756634"/>
                </a:cubicBezTo>
                <a:cubicBezTo>
                  <a:pt x="112776" y="759682"/>
                  <a:pt x="127506" y="757733"/>
                  <a:pt x="137160" y="765778"/>
                </a:cubicBezTo>
                <a:cubicBezTo>
                  <a:pt x="147632" y="774504"/>
                  <a:pt x="150205" y="789771"/>
                  <a:pt x="155448" y="802354"/>
                </a:cubicBezTo>
                <a:cubicBezTo>
                  <a:pt x="172568" y="843442"/>
                  <a:pt x="179714" y="866008"/>
                  <a:pt x="192024" y="902938"/>
                </a:cubicBezTo>
                <a:cubicBezTo>
                  <a:pt x="179832" y="909034"/>
                  <a:pt x="169079" y="921226"/>
                  <a:pt x="155448" y="921226"/>
                </a:cubicBezTo>
                <a:cubicBezTo>
                  <a:pt x="144458" y="921226"/>
                  <a:pt x="136459" y="909973"/>
                  <a:pt x="128016" y="902938"/>
                </a:cubicBezTo>
                <a:cubicBezTo>
                  <a:pt x="106825" y="885279"/>
                  <a:pt x="88288" y="861634"/>
                  <a:pt x="73152" y="838930"/>
                </a:cubicBezTo>
                <a:cubicBezTo>
                  <a:pt x="63293" y="824142"/>
                  <a:pt x="54864" y="808450"/>
                  <a:pt x="45720" y="793210"/>
                </a:cubicBezTo>
                <a:cubicBezTo>
                  <a:pt x="42672" y="781018"/>
                  <a:pt x="39209" y="768922"/>
                  <a:pt x="36576" y="756634"/>
                </a:cubicBezTo>
                <a:cubicBezTo>
                  <a:pt x="30063" y="726240"/>
                  <a:pt x="18288" y="665194"/>
                  <a:pt x="18288" y="665194"/>
                </a:cubicBezTo>
                <a:cubicBezTo>
                  <a:pt x="24384" y="628618"/>
                  <a:pt x="24326" y="590465"/>
                  <a:pt x="36576" y="555466"/>
                </a:cubicBezTo>
                <a:cubicBezTo>
                  <a:pt x="41055" y="542668"/>
                  <a:pt x="99345" y="452571"/>
                  <a:pt x="118872" y="436594"/>
                </a:cubicBezTo>
                <a:cubicBezTo>
                  <a:pt x="142895" y="416939"/>
                  <a:pt x="231520" y="377230"/>
                  <a:pt x="256032" y="363442"/>
                </a:cubicBezTo>
                <a:cubicBezTo>
                  <a:pt x="281094" y="349345"/>
                  <a:pt x="303465" y="330582"/>
                  <a:pt x="329184" y="317722"/>
                </a:cubicBezTo>
                <a:cubicBezTo>
                  <a:pt x="360121" y="302253"/>
                  <a:pt x="396323" y="296979"/>
                  <a:pt x="429768" y="290290"/>
                </a:cubicBezTo>
                <a:cubicBezTo>
                  <a:pt x="457200" y="293338"/>
                  <a:pt x="486937" y="288013"/>
                  <a:pt x="512064" y="299434"/>
                </a:cubicBezTo>
                <a:cubicBezTo>
                  <a:pt x="524473" y="305075"/>
                  <a:pt x="523128" y="324451"/>
                  <a:pt x="530352" y="336010"/>
                </a:cubicBezTo>
                <a:cubicBezTo>
                  <a:pt x="538429" y="348933"/>
                  <a:pt x="548640" y="360394"/>
                  <a:pt x="557784" y="372586"/>
                </a:cubicBezTo>
                <a:cubicBezTo>
                  <a:pt x="577962" y="473477"/>
                  <a:pt x="585902" y="434537"/>
                  <a:pt x="566928" y="491458"/>
                </a:cubicBezTo>
                <a:lnTo>
                  <a:pt x="521208" y="400018"/>
                </a:lnTo>
                <a:cubicBezTo>
                  <a:pt x="512064" y="381730"/>
                  <a:pt x="501830" y="363947"/>
                  <a:pt x="493776" y="345154"/>
                </a:cubicBezTo>
                <a:lnTo>
                  <a:pt x="466344" y="281146"/>
                </a:lnTo>
                <a:cubicBezTo>
                  <a:pt x="438765" y="143253"/>
                  <a:pt x="473883" y="315071"/>
                  <a:pt x="448056" y="198850"/>
                </a:cubicBezTo>
                <a:cubicBezTo>
                  <a:pt x="444685" y="183678"/>
                  <a:pt x="441960" y="168370"/>
                  <a:pt x="438912" y="153130"/>
                </a:cubicBezTo>
                <a:cubicBezTo>
                  <a:pt x="441960" y="128746"/>
                  <a:pt x="440285" y="103291"/>
                  <a:pt x="448056" y="79978"/>
                </a:cubicBezTo>
                <a:cubicBezTo>
                  <a:pt x="474715" y="0"/>
                  <a:pt x="568976" y="48901"/>
                  <a:pt x="630936" y="52546"/>
                </a:cubicBezTo>
                <a:cubicBezTo>
                  <a:pt x="670154" y="72155"/>
                  <a:pt x="726634" y="98228"/>
                  <a:pt x="758952" y="125698"/>
                </a:cubicBezTo>
                <a:cubicBezTo>
                  <a:pt x="798364" y="159198"/>
                  <a:pt x="832104" y="198850"/>
                  <a:pt x="868680" y="235426"/>
                </a:cubicBezTo>
                <a:lnTo>
                  <a:pt x="905256" y="272002"/>
                </a:lnTo>
                <a:cubicBezTo>
                  <a:pt x="902208" y="293338"/>
                  <a:pt x="916559" y="329194"/>
                  <a:pt x="896112" y="336010"/>
                </a:cubicBezTo>
                <a:cubicBezTo>
                  <a:pt x="852155" y="350662"/>
                  <a:pt x="832836" y="220067"/>
                  <a:pt x="832104" y="217138"/>
                </a:cubicBezTo>
                <a:lnTo>
                  <a:pt x="822960" y="180562"/>
                </a:lnTo>
                <a:cubicBezTo>
                  <a:pt x="829056" y="156178"/>
                  <a:pt x="830847" y="130292"/>
                  <a:pt x="841248" y="107410"/>
                </a:cubicBezTo>
                <a:cubicBezTo>
                  <a:pt x="846599" y="95638"/>
                  <a:pt x="858157" y="87494"/>
                  <a:pt x="868680" y="79978"/>
                </a:cubicBezTo>
                <a:cubicBezTo>
                  <a:pt x="901038" y="56865"/>
                  <a:pt x="920103" y="59215"/>
                  <a:pt x="960120" y="52546"/>
                </a:cubicBezTo>
                <a:cubicBezTo>
                  <a:pt x="1054608" y="58642"/>
                  <a:pt x="1150120" y="55678"/>
                  <a:pt x="1243584" y="70834"/>
                </a:cubicBezTo>
                <a:cubicBezTo>
                  <a:pt x="1265280" y="74352"/>
                  <a:pt x="1280442" y="94806"/>
                  <a:pt x="1298448" y="107410"/>
                </a:cubicBezTo>
                <a:cubicBezTo>
                  <a:pt x="1316287" y="119897"/>
                  <a:pt x="1348925" y="143330"/>
                  <a:pt x="1362456" y="162274"/>
                </a:cubicBezTo>
                <a:cubicBezTo>
                  <a:pt x="1370379" y="173366"/>
                  <a:pt x="1378503" y="185404"/>
                  <a:pt x="1380744" y="198850"/>
                </a:cubicBezTo>
                <a:cubicBezTo>
                  <a:pt x="1381864" y="205573"/>
                  <a:pt x="1374648" y="211042"/>
                  <a:pt x="1371600" y="21713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201" name="TextBox 200"/>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grpSp>
        <p:nvGrpSpPr>
          <p:cNvPr id="211" name="Group 210"/>
          <p:cNvGrpSpPr/>
          <p:nvPr/>
        </p:nvGrpSpPr>
        <p:grpSpPr>
          <a:xfrm rot="10800000" flipV="1">
            <a:off x="857220" y="1354970"/>
            <a:ext cx="6517026" cy="45719"/>
            <a:chOff x="0" y="5791200"/>
            <a:chExt cx="8084345" cy="330200"/>
          </a:xfrm>
        </p:grpSpPr>
        <p:sp>
          <p:nvSpPr>
            <p:cNvPr id="212" name="Rectangle 211"/>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9" name="Picture 2" descr="Image result for writing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
        <p:nvSpPr>
          <p:cNvPr id="260" name="TextBox 259"/>
          <p:cNvSpPr txBox="1"/>
          <p:nvPr/>
        </p:nvSpPr>
        <p:spPr>
          <a:xfrm>
            <a:off x="857221" y="1741321"/>
            <a:ext cx="7848601" cy="46166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Clustering</a:t>
            </a:r>
            <a:endParaRPr lang="en-US" sz="2000" i="1" dirty="0">
              <a:solidFill>
                <a:schemeClr val="tx1">
                  <a:lumMod val="75000"/>
                  <a:lumOff val="25000"/>
                </a:schemeClr>
              </a:solidFill>
              <a:latin typeface="Candara" pitchFamily="34" charset="0"/>
              <a:cs typeface="Arial" pitchFamily="34" charset="0"/>
            </a:endParaRPr>
          </a:p>
        </p:txBody>
      </p:sp>
      <p:pic>
        <p:nvPicPr>
          <p:cNvPr id="261" name="Picture 2" descr="Image result for orange ti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40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73975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Question your own statements and ideas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Nothing big and political happens for just one reason.</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There are always things hidden beneath the surface.</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Slavery could have been abolished without war.</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People in power often struggle with ego.</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Absolute power corrupts absolutely.</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What about religion?</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Better ways to reach the same ends…</a:t>
            </a:r>
          </a:p>
          <a:p>
            <a:pPr lvl="1">
              <a:buNone/>
            </a:pPr>
            <a:endParaRPr lang="en-US" sz="2000" dirty="0">
              <a:latin typeface="Britannic Bold" pitchFamily="34" charset="0"/>
            </a:endParaRPr>
          </a:p>
          <a:p>
            <a:pPr marL="182880" indent="0">
              <a:buNone/>
            </a:pPr>
            <a:endParaRPr lang="en-US" dirty="0">
              <a:latin typeface="Britannic Bold" pitchFamily="34" charset="0"/>
            </a:endParaRPr>
          </a:p>
          <a:p>
            <a:pPr marL="914400" lvl="1" indent="-457200" algn="just">
              <a:lnSpc>
                <a:spcPct val="150000"/>
              </a:lnSpc>
              <a:spcBef>
                <a:spcPts val="0"/>
              </a:spcBef>
              <a:spcAft>
                <a:spcPts val="0"/>
              </a:spcAft>
              <a:buFont typeface="Arial" panose="020B0604020202020204" pitchFamily="34" charset="0"/>
              <a:buChar char="•"/>
              <a:defRPr/>
            </a:pP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
        <p:nvSpPr>
          <p:cNvPr id="56" name="Cloud Callout 6"/>
          <p:cNvSpPr/>
          <p:nvPr/>
        </p:nvSpPr>
        <p:spPr>
          <a:xfrm>
            <a:off x="7616403" y="2222590"/>
            <a:ext cx="1089419" cy="845059"/>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Why not?</a:t>
            </a:r>
          </a:p>
        </p:txBody>
      </p:sp>
      <p:sp>
        <p:nvSpPr>
          <p:cNvPr id="57" name="Cloud Callout 6"/>
          <p:cNvSpPr/>
          <p:nvPr/>
        </p:nvSpPr>
        <p:spPr>
          <a:xfrm>
            <a:off x="3250142" y="5636021"/>
            <a:ext cx="1089419" cy="845059"/>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Says who?</a:t>
            </a:r>
          </a:p>
        </p:txBody>
      </p:sp>
      <p:sp>
        <p:nvSpPr>
          <p:cNvPr id="59" name="Oval Callout 8"/>
          <p:cNvSpPr/>
          <p:nvPr/>
        </p:nvSpPr>
        <p:spPr>
          <a:xfrm rot="20261525">
            <a:off x="4742149" y="5462810"/>
            <a:ext cx="1066800" cy="1005840"/>
          </a:xfrm>
          <a:prstGeom prst="wedgeEllipseCallout">
            <a:avLst>
              <a:gd name="adj1" fmla="val 58167"/>
              <a:gd name="adj2" fmla="val 411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Prove this?</a:t>
            </a:r>
          </a:p>
        </p:txBody>
      </p:sp>
      <p:sp>
        <p:nvSpPr>
          <p:cNvPr id="60" name="Rounded Rectangular Callout 10"/>
          <p:cNvSpPr/>
          <p:nvPr/>
        </p:nvSpPr>
        <p:spPr>
          <a:xfrm>
            <a:off x="7512116" y="3972873"/>
            <a:ext cx="1628775" cy="822960"/>
          </a:xfrm>
          <a:prstGeom prst="wedgeRoundRectCallout">
            <a:avLst>
              <a:gd name="adj1" fmla="val -49833"/>
              <a:gd name="adj2" fmla="val -86300"/>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Examples?</a:t>
            </a:r>
          </a:p>
        </p:txBody>
      </p:sp>
      <p:sp>
        <p:nvSpPr>
          <p:cNvPr id="62" name="Oval Callout 13"/>
          <p:cNvSpPr/>
          <p:nvPr/>
        </p:nvSpPr>
        <p:spPr>
          <a:xfrm>
            <a:off x="6600641" y="5191317"/>
            <a:ext cx="1981200" cy="1158449"/>
          </a:xfrm>
          <a:prstGeom prst="wedgeEllipseCallout">
            <a:avLst>
              <a:gd name="adj1" fmla="val -59713"/>
              <a:gd name="adj2" fmla="val -145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Like what?  How do you  know?</a:t>
            </a:r>
          </a:p>
        </p:txBody>
      </p:sp>
    </p:spTree>
    <p:extLst>
      <p:ext uri="{BB962C8B-B14F-4D97-AF65-F5344CB8AC3E}">
        <p14:creationId xmlns:p14="http://schemas.microsoft.com/office/powerpoint/2010/main" val="42396126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fade">
                                      <p:cBhvr>
                                        <p:cTn id="24" dur="500"/>
                                        <p:tgtEl>
                                          <p:spTgt spid="5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xEl>
                                              <p:pRg st="5" end="5"/>
                                            </p:txEl>
                                          </p:spTgt>
                                        </p:tgtEl>
                                        <p:attrNameLst>
                                          <p:attrName>style.visibility</p:attrName>
                                        </p:attrNameLst>
                                      </p:cBhvr>
                                      <p:to>
                                        <p:strVal val="visible"/>
                                      </p:to>
                                    </p:set>
                                    <p:animEffect transition="in" filter="fade">
                                      <p:cBhvr>
                                        <p:cTn id="27" dur="500"/>
                                        <p:tgtEl>
                                          <p:spTgt spid="5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xEl>
                                              <p:pRg st="6" end="6"/>
                                            </p:txEl>
                                          </p:spTgt>
                                        </p:tgtEl>
                                        <p:attrNameLst>
                                          <p:attrName>style.visibility</p:attrName>
                                        </p:attrNameLst>
                                      </p:cBhvr>
                                      <p:to>
                                        <p:strVal val="visible"/>
                                      </p:to>
                                    </p:set>
                                    <p:animEffect transition="in" filter="fade">
                                      <p:cBhvr>
                                        <p:cTn id="30" dur="500"/>
                                        <p:tgtEl>
                                          <p:spTgt spid="5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3">
                                            <p:txEl>
                                              <p:pRg st="7" end="7"/>
                                            </p:txEl>
                                          </p:spTgt>
                                        </p:tgtEl>
                                        <p:attrNameLst>
                                          <p:attrName>style.visibility</p:attrName>
                                        </p:attrNameLst>
                                      </p:cBhvr>
                                      <p:to>
                                        <p:strVal val="visible"/>
                                      </p:to>
                                    </p:set>
                                    <p:animEffect transition="in" filter="fade">
                                      <p:cBhvr>
                                        <p:cTn id="33" dur="500"/>
                                        <p:tgtEl>
                                          <p:spTgt spid="5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9" grpId="0" animBg="1"/>
      <p:bldP spid="60" grpId="0" animBg="1"/>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76998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Other major techniques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Freewriting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Note keeping </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Brain storming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Mind mapping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Journalistic questions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604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23165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Free writing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Blank sheet of paper or new word document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Writing for 10-15 mins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Write whatever comes to your mind</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No worries about spelling, punctuation, or grammar</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Do not change, correct, or delete anything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Keep writing for the entire time</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Image result for free writing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567" y="445135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1252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fade">
                                      <p:cBhvr>
                                        <p:cTn id="24" dur="500"/>
                                        <p:tgtEl>
                                          <p:spTgt spid="5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xEl>
                                              <p:pRg st="5" end="5"/>
                                            </p:txEl>
                                          </p:spTgt>
                                        </p:tgtEl>
                                        <p:attrNameLst>
                                          <p:attrName>style.visibility</p:attrName>
                                        </p:attrNameLst>
                                      </p:cBhvr>
                                      <p:to>
                                        <p:strVal val="visible"/>
                                      </p:to>
                                    </p:set>
                                    <p:animEffect transition="in" filter="fade">
                                      <p:cBhvr>
                                        <p:cTn id="27" dur="500"/>
                                        <p:tgtEl>
                                          <p:spTgt spid="5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xEl>
                                              <p:pRg st="6" end="6"/>
                                            </p:txEl>
                                          </p:spTgt>
                                        </p:tgtEl>
                                        <p:attrNameLst>
                                          <p:attrName>style.visibility</p:attrName>
                                        </p:attrNameLst>
                                      </p:cBhvr>
                                      <p:to>
                                        <p:strVal val="visible"/>
                                      </p:to>
                                    </p:set>
                                    <p:animEffect transition="in" filter="fade">
                                      <p:cBhvr>
                                        <p:cTn id="30" dur="500"/>
                                        <p:tgtEl>
                                          <p:spTgt spid="5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266"/>
                                        </p:tgtEl>
                                        <p:attrNameLst>
                                          <p:attrName>style.visibility</p:attrName>
                                        </p:attrNameLst>
                                      </p:cBhvr>
                                      <p:to>
                                        <p:strVal val="visible"/>
                                      </p:to>
                                    </p:set>
                                    <p:animEffect transition="in" filter="fade">
                                      <p:cBhvr>
                                        <p:cTn id="3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89364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Free writing (An example)</a:t>
            </a:r>
          </a:p>
          <a:p>
            <a:pPr>
              <a:buNone/>
              <a:defRPr/>
            </a:pPr>
            <a:endParaRPr lang="en-US" dirty="0">
              <a:latin typeface="Candara" panose="020E0502030303020204" pitchFamily="34" charset="0"/>
              <a:cs typeface="Arial" panose="020B0604020202020204" pitchFamily="34" charset="0"/>
            </a:endParaRPr>
          </a:p>
          <a:p>
            <a:pPr algn="ctr">
              <a:buNone/>
              <a:defRPr/>
            </a:pPr>
            <a:r>
              <a:rPr lang="en-US" b="1" dirty="0">
                <a:solidFill>
                  <a:srgbClr val="0070C0"/>
                </a:solidFill>
                <a:latin typeface="Candara" panose="020E0502030303020204" pitchFamily="34" charset="0"/>
                <a:cs typeface="Arial" panose="020B0604020202020204" pitchFamily="34" charset="0"/>
              </a:rPr>
              <a:t>Allow yourself to write or type for ten minutes – don’t stop, don’t worry about typos, and just write everything that comes to mind:</a:t>
            </a:r>
          </a:p>
          <a:p>
            <a:pPr algn="ctr">
              <a:buNone/>
              <a:defRPr/>
            </a:pPr>
            <a:endParaRPr lang="en-US" b="1" dirty="0">
              <a:latin typeface="Candara" panose="020E0502030303020204" pitchFamily="34" charset="0"/>
              <a:cs typeface="Arial" panose="020B0604020202020204" pitchFamily="34" charset="0"/>
            </a:endParaRPr>
          </a:p>
          <a:p>
            <a:pPr indent="0">
              <a:buNone/>
              <a:defRPr/>
            </a:pPr>
            <a:r>
              <a:rPr lang="en-US" dirty="0">
                <a:latin typeface="Candara" panose="020E0502030303020204" pitchFamily="34" charset="0"/>
                <a:cs typeface="Arial" panose="020B0604020202020204" pitchFamily="34" charset="0"/>
              </a:rPr>
              <a:t>The War of Independence was not just about suppression, there was social and economic factors and their were also powerful people trying to change the world and stubborn people everyone wanted to be in charge and no one wanted the responsibility for change, Two Nation Theory was catching up and people were beginning to question things. There is also the aspect of foreign relations and what other countries like what England thought of all of this…. I guess that maybe I could research some of the political leaders to find out more and maybe look at what was happening in the area with economics and other social issues….I don’t know what else to write now but I bet there is someone in the library who specializes in this area and I can go find the reference librarian that will lead to some new ideas and maybe find some support for my ideas………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79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animEffect transition="in" filter="fade">
                                      <p:cBhvr>
                                        <p:cTn id="15" dur="500"/>
                                        <p:tgtEl>
                                          <p:spTgt spid="5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4" end="4"/>
                                            </p:txEl>
                                          </p:spTgt>
                                        </p:tgtEl>
                                        <p:attrNameLst>
                                          <p:attrName>style.visibility</p:attrName>
                                        </p:attrNameLst>
                                      </p:cBhvr>
                                      <p:to>
                                        <p:strVal val="visible"/>
                                      </p:to>
                                    </p:set>
                                    <p:animEffect transition="in" filter="fade">
                                      <p:cBhvr>
                                        <p:cTn id="18"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225106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Traits in technical writing</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Accessible Document Design</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Audience Recognition</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Accuracy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215991"/>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Free writing (Practice)</a:t>
            </a:r>
          </a:p>
          <a:p>
            <a:pPr marL="342900" indent="-342900" algn="just">
              <a:buFont typeface="Wingdings" panose="05000000000000000000" pitchFamily="2" charset="2"/>
              <a:buChar char="q"/>
            </a:pPr>
            <a:endParaRPr lang="en-US" sz="2400" b="1" dirty="0">
              <a:solidFill>
                <a:schemeClr val="tx1">
                  <a:lumMod val="75000"/>
                  <a:lumOff val="25000"/>
                </a:schemeClr>
              </a:solidFill>
              <a:latin typeface="Candara" pitchFamily="34" charset="0"/>
              <a:cs typeface="Arial" pitchFamily="34" charset="0"/>
            </a:endParaRPr>
          </a:p>
          <a:p>
            <a:pPr marL="342900" indent="-3429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Free write for 3-5 minutes on the following topic:</a:t>
            </a:r>
          </a:p>
          <a:p>
            <a:pPr marL="800100" lvl="1" indent="-342900" algn="just">
              <a:lnSpc>
                <a:spcPct val="150000"/>
              </a:lnSpc>
              <a:buFont typeface="Arial" panose="020B0604020202020204" pitchFamily="34" charset="0"/>
              <a:buChar char="•"/>
            </a:pPr>
            <a:r>
              <a:rPr lang="en-US" sz="2000" b="1" i="1" dirty="0">
                <a:solidFill>
                  <a:srgbClr val="FF0000"/>
                </a:solidFill>
                <a:latin typeface="Candara" pitchFamily="34" charset="0"/>
                <a:cs typeface="Arial" pitchFamily="34" charset="0"/>
              </a:rPr>
              <a:t>What is the most memorable moment you have ever had in childhood?</a:t>
            </a:r>
            <a:endParaRPr lang="en-US" sz="2400" b="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animEffect transition="in" filter="fade">
                                      <p:cBhvr>
                                        <p:cTn id="15" dur="500"/>
                                        <p:tgtEl>
                                          <p:spTgt spid="5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902" y="3145788"/>
            <a:ext cx="2841885" cy="2301927"/>
          </a:xfrm>
          <a:prstGeom prst="rect">
            <a:avLst/>
          </a:prstGeom>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616648"/>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Heuristics methods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Asking yourself a fixed set of questions to generate ideas and information about any topic. (Only effective if you have your topic already.)</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Cubing</a:t>
            </a:r>
          </a:p>
          <a:p>
            <a:pPr marL="914400" lvl="1" indent="-457200" algn="just">
              <a:lnSpc>
                <a:spcPct val="150000"/>
              </a:lnSpc>
              <a:buFont typeface="Arial" panose="020B0604020202020204" pitchFamily="34" charset="0"/>
              <a:buChar char="•"/>
              <a:defRPr/>
            </a:pPr>
            <a:r>
              <a:rPr lang="en-US" sz="2000" dirty="0" err="1">
                <a:solidFill>
                  <a:schemeClr val="tx1">
                    <a:lumMod val="75000"/>
                    <a:lumOff val="25000"/>
                  </a:schemeClr>
                </a:solidFill>
                <a:latin typeface="Candara" pitchFamily="34" charset="0"/>
                <a:cs typeface="Arial" pitchFamily="34" charset="0"/>
              </a:rPr>
              <a:t>Tagmemics</a:t>
            </a:r>
            <a:endParaRPr lang="en-US" sz="2000" dirty="0">
              <a:solidFill>
                <a:schemeClr val="tx1">
                  <a:lumMod val="75000"/>
                  <a:lumOff val="2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Aristotle's Common Topics </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Dramatism</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Journalists’ Questions – Who, What, Where, When, Why, and How?</a:t>
            </a:r>
          </a:p>
        </p:txBody>
      </p:sp>
      <p:pic>
        <p:nvPicPr>
          <p:cNvPr id="54"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6253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xEl>
                                              <p:pRg st="6" end="6"/>
                                            </p:txEl>
                                          </p:spTgt>
                                        </p:tgtEl>
                                        <p:attrNameLst>
                                          <p:attrName>style.visibility</p:attrName>
                                        </p:attrNameLst>
                                      </p:cBhvr>
                                      <p:to>
                                        <p:strVal val="visible"/>
                                      </p:to>
                                    </p:set>
                                    <p:animEffect transition="in" filter="fade">
                                      <p:cBhvr>
                                        <p:cTn id="40" dur="500"/>
                                        <p:tgtEl>
                                          <p:spTgt spid="5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616648"/>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Cubing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Cubing forces you to look at a topic from six different angles</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Describing, comparing, associating, analyzing, applying, and arguing</a:t>
            </a:r>
            <a:endParaRPr lang="en-US" sz="2000" dirty="0">
              <a:solidFill>
                <a:schemeClr val="tx1">
                  <a:lumMod val="75000"/>
                  <a:lumOff val="2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Describe it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Compare or contrast it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Free-associate it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Analyze it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Apply it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Argue for or against it</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96040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xEl>
                                              <p:pRg st="6" end="6"/>
                                            </p:txEl>
                                          </p:spTgt>
                                        </p:tgtEl>
                                        <p:attrNameLst>
                                          <p:attrName>style.visibility</p:attrName>
                                        </p:attrNameLst>
                                      </p:cBhvr>
                                      <p:to>
                                        <p:strVal val="visible"/>
                                      </p:to>
                                    </p:set>
                                    <p:animEffect transition="in" filter="fade">
                                      <p:cBhvr>
                                        <p:cTn id="40" dur="500"/>
                                        <p:tgtEl>
                                          <p:spTgt spid="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3">
                                            <p:txEl>
                                              <p:pRg st="7" end="7"/>
                                            </p:txEl>
                                          </p:spTgt>
                                        </p:tgtEl>
                                        <p:attrNameLst>
                                          <p:attrName>style.visibility</p:attrName>
                                        </p:attrNameLst>
                                      </p:cBhvr>
                                      <p:to>
                                        <p:strVal val="visible"/>
                                      </p:to>
                                    </p:set>
                                    <p:animEffect transition="in" filter="fade">
                                      <p:cBhvr>
                                        <p:cTn id="45" dur="500"/>
                                        <p:tgtEl>
                                          <p:spTgt spid="5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xEl>
                                              <p:pRg st="8" end="8"/>
                                            </p:txEl>
                                          </p:spTgt>
                                        </p:tgtEl>
                                        <p:attrNameLst>
                                          <p:attrName>style.visibility</p:attrName>
                                        </p:attrNameLst>
                                      </p:cBhvr>
                                      <p:to>
                                        <p:strVal val="visible"/>
                                      </p:to>
                                    </p:set>
                                    <p:animEffect transition="in" filter="fade">
                                      <p:cBhvr>
                                        <p:cTn id="50"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25757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a:t>
            </a:r>
            <a:r>
              <a:rPr lang="en-US" sz="2400" b="1" dirty="0" err="1">
                <a:solidFill>
                  <a:schemeClr val="tx1">
                    <a:lumMod val="75000"/>
                    <a:lumOff val="25000"/>
                  </a:schemeClr>
                </a:solidFill>
                <a:latin typeface="Candara" pitchFamily="34" charset="0"/>
                <a:cs typeface="Arial" pitchFamily="34" charset="0"/>
              </a:rPr>
              <a:t>Tagmemics</a:t>
            </a:r>
            <a:endParaRPr lang="en-US" sz="2400" b="1" dirty="0">
              <a:solidFill>
                <a:schemeClr val="tx1">
                  <a:lumMod val="75000"/>
                  <a:lumOff val="25000"/>
                </a:schemeClr>
              </a:solidFill>
              <a:latin typeface="Candara" pitchFamily="34" charset="0"/>
              <a:cs typeface="Arial" pitchFamily="34" charset="0"/>
            </a:endParaRPr>
          </a:p>
          <a:p>
            <a:pPr marL="914400" marR="289084" lvl="1" indent="-457200" algn="just">
              <a:lnSpc>
                <a:spcPct val="150000"/>
              </a:lnSpc>
              <a:spcBef>
                <a:spcPts val="68"/>
              </a:spcBef>
              <a:spcAft>
                <a:spcPts val="0"/>
              </a:spcAft>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Linguistics: analyzing each unit forming a sentence</a:t>
            </a:r>
          </a:p>
          <a:p>
            <a:pPr marL="914400" marR="289084" lvl="1" indent="-457200" algn="just">
              <a:lnSpc>
                <a:spcPct val="150000"/>
              </a:lnSpc>
              <a:spcBef>
                <a:spcPts val="68"/>
              </a:spcBef>
              <a:spcAft>
                <a:spcPts val="0"/>
              </a:spcAft>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In Pre-Writing, defining your topic as</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US" sz="2000" i="1" dirty="0">
                <a:solidFill>
                  <a:schemeClr val="tx1">
                    <a:lumMod val="75000"/>
                    <a:lumOff val="25000"/>
                  </a:schemeClr>
                </a:solidFill>
                <a:latin typeface="Candara" pitchFamily="34" charset="0"/>
                <a:cs typeface="Arial" pitchFamily="34" charset="0"/>
              </a:rPr>
              <a:t>a </a:t>
            </a:r>
            <a:r>
              <a:rPr lang="en-US" sz="2000" b="1" i="1" dirty="0">
                <a:solidFill>
                  <a:srgbClr val="FF0000"/>
                </a:solidFill>
                <a:latin typeface="Candara" pitchFamily="34" charset="0"/>
                <a:cs typeface="Arial" pitchFamily="34" charset="0"/>
              </a:rPr>
              <a:t>particle </a:t>
            </a:r>
            <a:r>
              <a:rPr lang="en-US" sz="2000" i="1" dirty="0">
                <a:solidFill>
                  <a:schemeClr val="tx1">
                    <a:lumMod val="75000"/>
                    <a:lumOff val="25000"/>
                  </a:schemeClr>
                </a:solidFill>
                <a:latin typeface="Candara" pitchFamily="34" charset="0"/>
                <a:cs typeface="Arial" pitchFamily="34" charset="0"/>
              </a:rPr>
              <a:t>(a self- contained object)</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US" sz="2000" i="1" dirty="0">
                <a:solidFill>
                  <a:schemeClr val="tx1">
                    <a:lumMod val="75000"/>
                    <a:lumOff val="25000"/>
                  </a:schemeClr>
                </a:solidFill>
                <a:latin typeface="Candara" pitchFamily="34" charset="0"/>
                <a:cs typeface="Arial" pitchFamily="34" charset="0"/>
              </a:rPr>
              <a:t>a </a:t>
            </a:r>
            <a:r>
              <a:rPr lang="en-US" sz="2000" b="1" i="1" dirty="0">
                <a:solidFill>
                  <a:srgbClr val="FF0000"/>
                </a:solidFill>
                <a:latin typeface="Candara" pitchFamily="34" charset="0"/>
                <a:cs typeface="Arial" pitchFamily="34" charset="0"/>
              </a:rPr>
              <a:t>wave</a:t>
            </a:r>
            <a:r>
              <a:rPr lang="en-US" sz="2000" i="1" dirty="0">
                <a:solidFill>
                  <a:schemeClr val="tx1">
                    <a:lumMod val="75000"/>
                    <a:lumOff val="25000"/>
                  </a:schemeClr>
                </a:solidFill>
                <a:latin typeface="Candara" pitchFamily="34" charset="0"/>
                <a:cs typeface="Arial" pitchFamily="34" charset="0"/>
              </a:rPr>
              <a:t> (how it changes over time)</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US" sz="2000" i="1" dirty="0">
                <a:solidFill>
                  <a:schemeClr val="tx1">
                    <a:lumMod val="75000"/>
                    <a:lumOff val="25000"/>
                  </a:schemeClr>
                </a:solidFill>
                <a:latin typeface="Candara" pitchFamily="34" charset="0"/>
                <a:cs typeface="Arial" pitchFamily="34" charset="0"/>
              </a:rPr>
              <a:t>a </a:t>
            </a:r>
            <a:r>
              <a:rPr lang="en-US" sz="2000" b="1" i="1" dirty="0">
                <a:solidFill>
                  <a:srgbClr val="FF0000"/>
                </a:solidFill>
                <a:latin typeface="Candara" pitchFamily="34" charset="0"/>
                <a:cs typeface="Arial" pitchFamily="34" charset="0"/>
              </a:rPr>
              <a:t>field</a:t>
            </a:r>
            <a:r>
              <a:rPr lang="en-US" sz="2000" i="1" dirty="0">
                <a:solidFill>
                  <a:schemeClr val="tx1">
                    <a:lumMod val="75000"/>
                    <a:lumOff val="25000"/>
                  </a:schemeClr>
                </a:solidFill>
                <a:latin typeface="Candara" pitchFamily="34" charset="0"/>
                <a:cs typeface="Arial" pitchFamily="34" charset="0"/>
              </a:rPr>
              <a:t> (how it fits into the big picture)</a:t>
            </a:r>
            <a:endParaRPr lang="en-US" sz="2000" dirty="0">
              <a:solidFill>
                <a:schemeClr val="tx1">
                  <a:lumMod val="75000"/>
                  <a:lumOff val="25000"/>
                </a:schemeClr>
              </a:solidFill>
              <a:latin typeface="Candara" pitchFamily="34" charset="0"/>
              <a:cs typeface="Arial" pitchFamily="34" charset="0"/>
            </a:endParaRPr>
          </a:p>
          <a:p>
            <a:pPr marL="914400" marR="289084" lvl="1" indent="-457200" algn="just">
              <a:lnSpc>
                <a:spcPct val="150000"/>
              </a:lnSpc>
              <a:spcBef>
                <a:spcPts val="68"/>
              </a:spcBef>
              <a:spcAft>
                <a:spcPts val="0"/>
              </a:spcAft>
              <a:buFont typeface="Arial" panose="020B0604020202020204" pitchFamily="34" charset="0"/>
              <a:buChar char="•"/>
              <a:tabLst>
                <a:tab pos="381000" algn="l"/>
              </a:tabLst>
              <a:defRPr/>
            </a:pPr>
            <a:r>
              <a:rPr lang="en-US" sz="2000" b="1" dirty="0">
                <a:solidFill>
                  <a:schemeClr val="tx1">
                    <a:lumMod val="75000"/>
                    <a:lumOff val="25000"/>
                  </a:schemeClr>
                </a:solidFill>
                <a:latin typeface="Candara" pitchFamily="34" charset="0"/>
                <a:cs typeface="Arial" pitchFamily="34" charset="0"/>
              </a:rPr>
              <a:t>Particle </a:t>
            </a:r>
            <a:r>
              <a:rPr lang="en-US" sz="2000" dirty="0">
                <a:solidFill>
                  <a:schemeClr val="tx1">
                    <a:lumMod val="75000"/>
                    <a:lumOff val="25000"/>
                  </a:schemeClr>
                </a:solidFill>
                <a:latin typeface="Candara" pitchFamily="34" charset="0"/>
                <a:cs typeface="Arial" pitchFamily="34" charset="0"/>
              </a:rPr>
              <a:t>(a self-contained X) War?</a:t>
            </a:r>
          </a:p>
          <a:p>
            <a:pPr marL="914400" marR="289084" lvl="1" indent="-457200" algn="just">
              <a:lnSpc>
                <a:spcPct val="150000"/>
              </a:lnSpc>
              <a:spcBef>
                <a:spcPts val="68"/>
              </a:spcBef>
              <a:spcAft>
                <a:spcPts val="0"/>
              </a:spcAft>
              <a:buFont typeface="Arial" panose="020B0604020202020204" pitchFamily="34" charset="0"/>
              <a:buChar char="•"/>
              <a:tabLst>
                <a:tab pos="381000" algn="l"/>
              </a:tabLst>
              <a:defRPr/>
            </a:pPr>
            <a:r>
              <a:rPr lang="en-US" sz="2000" b="1" dirty="0">
                <a:solidFill>
                  <a:schemeClr val="tx1">
                    <a:lumMod val="75000"/>
                    <a:lumOff val="25000"/>
                  </a:schemeClr>
                </a:solidFill>
                <a:latin typeface="Candara" pitchFamily="34" charset="0"/>
                <a:cs typeface="Arial" pitchFamily="34" charset="0"/>
              </a:rPr>
              <a:t>Wave </a:t>
            </a:r>
            <a:r>
              <a:rPr lang="en-US" sz="2000" dirty="0">
                <a:solidFill>
                  <a:schemeClr val="tx1">
                    <a:lumMod val="75000"/>
                    <a:lumOff val="25000"/>
                  </a:schemeClr>
                </a:solidFill>
                <a:latin typeface="Candara" pitchFamily="34" charset="0"/>
                <a:cs typeface="Arial" pitchFamily="34" charset="0"/>
              </a:rPr>
              <a:t>(an X that changes over time) Reason?</a:t>
            </a:r>
          </a:p>
          <a:p>
            <a:pPr marL="914400" marR="289084" lvl="1" indent="-457200" algn="just">
              <a:lnSpc>
                <a:spcPct val="150000"/>
              </a:lnSpc>
              <a:spcBef>
                <a:spcPts val="68"/>
              </a:spcBef>
              <a:spcAft>
                <a:spcPts val="0"/>
              </a:spcAft>
              <a:buFont typeface="Arial" panose="020B0604020202020204" pitchFamily="34" charset="0"/>
              <a:buChar char="•"/>
              <a:tabLst>
                <a:tab pos="381000" algn="l"/>
              </a:tabLst>
              <a:defRPr/>
            </a:pPr>
            <a:r>
              <a:rPr lang="en-US" sz="2000" b="1" dirty="0">
                <a:solidFill>
                  <a:schemeClr val="tx1">
                    <a:lumMod val="75000"/>
                    <a:lumOff val="25000"/>
                  </a:schemeClr>
                </a:solidFill>
                <a:latin typeface="Candara" pitchFamily="34" charset="0"/>
                <a:cs typeface="Arial" pitchFamily="34" charset="0"/>
              </a:rPr>
              <a:t>Field </a:t>
            </a:r>
            <a:r>
              <a:rPr lang="en-US" sz="2000" dirty="0">
                <a:solidFill>
                  <a:schemeClr val="tx1">
                    <a:lumMod val="75000"/>
                    <a:lumOff val="25000"/>
                  </a:schemeClr>
                </a:solidFill>
                <a:latin typeface="Candara" pitchFamily="34" charset="0"/>
                <a:cs typeface="Arial" pitchFamily="34" charset="0"/>
              </a:rPr>
              <a:t>(An X that is part of a larger context) Outcome?</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493" y="2895600"/>
            <a:ext cx="2335812" cy="2026793"/>
          </a:xfrm>
          <a:prstGeom prst="rect">
            <a:avLst/>
          </a:prstGeom>
          <a:ln>
            <a:noFill/>
          </a:ln>
          <a:effectLst>
            <a:softEdge rad="112500"/>
          </a:effectLst>
        </p:spPr>
      </p:pic>
    </p:spTree>
    <p:extLst>
      <p:ext uri="{BB962C8B-B14F-4D97-AF65-F5344CB8AC3E}">
        <p14:creationId xmlns:p14="http://schemas.microsoft.com/office/powerpoint/2010/main" val="119026408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xEl>
                                              <p:pRg st="6" end="6"/>
                                            </p:txEl>
                                          </p:spTgt>
                                        </p:tgtEl>
                                        <p:attrNameLst>
                                          <p:attrName>style.visibility</p:attrName>
                                        </p:attrNameLst>
                                      </p:cBhvr>
                                      <p:to>
                                        <p:strVal val="visible"/>
                                      </p:to>
                                    </p:set>
                                    <p:animEffect transition="in" filter="fade">
                                      <p:cBhvr>
                                        <p:cTn id="40" dur="500"/>
                                        <p:tgtEl>
                                          <p:spTgt spid="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3">
                                            <p:txEl>
                                              <p:pRg st="7" end="7"/>
                                            </p:txEl>
                                          </p:spTgt>
                                        </p:tgtEl>
                                        <p:attrNameLst>
                                          <p:attrName>style.visibility</p:attrName>
                                        </p:attrNameLst>
                                      </p:cBhvr>
                                      <p:to>
                                        <p:strVal val="visible"/>
                                      </p:to>
                                    </p:set>
                                    <p:animEffect transition="in" filter="fade">
                                      <p:cBhvr>
                                        <p:cTn id="45" dur="500"/>
                                        <p:tgtEl>
                                          <p:spTgt spid="5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xEl>
                                              <p:pRg st="8" end="8"/>
                                            </p:txEl>
                                          </p:spTgt>
                                        </p:tgtEl>
                                        <p:attrNameLst>
                                          <p:attrName>style.visibility</p:attrName>
                                        </p:attrNameLst>
                                      </p:cBhvr>
                                      <p:to>
                                        <p:strVal val="visible"/>
                                      </p:to>
                                    </p:set>
                                    <p:animEffect transition="in" filter="fade">
                                      <p:cBhvr>
                                        <p:cTn id="50"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5010602"/>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anose="020E0502030303020204" pitchFamily="34" charset="0"/>
                <a:cs typeface="Arial" pitchFamily="34" charset="0"/>
              </a:rPr>
              <a:t>Aristotle’s Common Questions</a:t>
            </a:r>
          </a:p>
          <a:p>
            <a:pPr marL="342900" indent="-342900">
              <a:lnSpc>
                <a:spcPct val="107000"/>
              </a:lnSpc>
              <a:spcBef>
                <a:spcPts val="86"/>
              </a:spcBef>
              <a:spcAft>
                <a:spcPts val="0"/>
              </a:spcAft>
              <a:buFont typeface="+mj-lt"/>
              <a:buAutoNum type="arabicPeriod"/>
            </a:pP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Definition</a:t>
            </a:r>
            <a:endPar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86"/>
              </a:spcBef>
              <a:spcAft>
                <a:spcPts val="0"/>
              </a:spcAft>
              <a:buFont typeface="Wingdings" panose="05000000000000000000" pitchFamily="2" charset="2"/>
              <a:buChar char="v"/>
            </a:pP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H</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spc="-2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1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c</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ti</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on</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r</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y</a:t>
            </a:r>
            <a:r>
              <a:rPr lang="en-US" sz="1600" b="1" spc="-26"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f</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n</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u="sng" spc="210"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86"/>
              </a:spcBef>
              <a:spcAft>
                <a:spcPts val="0"/>
              </a:spcAft>
              <a:buFont typeface="Wingdings" panose="05000000000000000000" pitchFamily="2" charset="2"/>
              <a:buChar char="v"/>
            </a:pP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a:t>
            </a:r>
            <a:r>
              <a:rPr lang="en-US" sz="1600" b="1" spc="-2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the</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a:t>
            </a:r>
            <a:r>
              <a:rPr lang="en-US" sz="1600" b="1" spc="-1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rds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m</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an</a:t>
            </a:r>
            <a:r>
              <a:rPr lang="en-US" sz="1600" b="1" spc="-2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pp</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x</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m</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l</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y</a:t>
            </a:r>
            <a:r>
              <a:rPr lang="en-US" sz="1600" b="1" spc="-3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1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m</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26"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as</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_</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17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71"/>
              </a:spcBef>
              <a:spcAft>
                <a:spcPts val="0"/>
              </a:spcAft>
              <a:buFont typeface="Wingdings" panose="05000000000000000000" pitchFamily="2" charset="2"/>
              <a:buChar char="v"/>
            </a:pPr>
            <a:endPar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71"/>
              </a:spcBef>
            </a:pP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2.  C</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ir</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c</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ums</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t</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ance</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marL="435578" indent="-285750">
              <a:lnSpc>
                <a:spcPct val="107000"/>
              </a:lnSpc>
              <a:spcBef>
                <a:spcPts val="56"/>
              </a:spcBef>
              <a:spcAft>
                <a:spcPts val="0"/>
              </a:spcAft>
              <a:buFont typeface="Wingdings" panose="05000000000000000000" pitchFamily="2" charset="2"/>
              <a:buChar char="v"/>
            </a:pP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h</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spc="-1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ou</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l</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 t</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ke</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f</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 </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to</a:t>
            </a:r>
            <a:r>
              <a:rPr lang="en-US" sz="1600" b="1" spc="45"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h</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p</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p</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en?</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marL="435578" indent="-285750">
              <a:lnSpc>
                <a:spcPct val="107000"/>
              </a:lnSpc>
              <a:spcBef>
                <a:spcPts val="56"/>
              </a:spcBef>
              <a:spcAft>
                <a:spcPts val="0"/>
              </a:spcAft>
              <a:buFont typeface="Wingdings" panose="05000000000000000000" pitchFamily="2" charset="2"/>
              <a:buChar char="v"/>
            </a:pP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h</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spc="-1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ou</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l</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pre</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v</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ent </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f</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m</a:t>
            </a:r>
            <a:r>
              <a:rPr lang="en-US" sz="1600" b="1" spc="3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h</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p</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p</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en</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n</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g</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75"/>
              </a:spcBef>
            </a:pPr>
            <a:endPar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75"/>
              </a:spcBef>
            </a:pP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3.  R</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e</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latio</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n</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ship</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marL="648176" indent="-285750">
              <a:lnSpc>
                <a:spcPct val="107000"/>
              </a:lnSpc>
              <a:spcBef>
                <a:spcPts val="64"/>
              </a:spcBef>
              <a:spcAft>
                <a:spcPts val="0"/>
              </a:spcAft>
              <a:buFont typeface="Wingdings" panose="05000000000000000000" pitchFamily="2" charset="2"/>
              <a:buChar char="v"/>
            </a:pP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a:t>
            </a:r>
            <a:r>
              <a:rPr lang="en-US" sz="1600" b="1" spc="-2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ca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u</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ses </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u="sng" spc="210"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13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marL="648176" indent="-285750">
              <a:lnSpc>
                <a:spcPct val="107000"/>
              </a:lnSpc>
              <a:spcBef>
                <a:spcPts val="53"/>
              </a:spcBef>
              <a:spcAft>
                <a:spcPts val="0"/>
              </a:spcAft>
              <a:buFont typeface="Wingdings" panose="05000000000000000000" pitchFamily="2" charset="2"/>
              <a:buChar char="v"/>
            </a:pP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a:t>
            </a:r>
            <a:r>
              <a:rPr lang="en-US" sz="1600" b="1" spc="-2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spc="-11"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19"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c</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on</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se</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q</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u</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n</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ce</a:t>
            </a:r>
            <a:r>
              <a:rPr lang="en-US" sz="1600" b="1" spc="-15"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f </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u="sng" spc="210"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p>
          <a:p>
            <a:pPr marL="648176" indent="-285750">
              <a:lnSpc>
                <a:spcPct val="107000"/>
              </a:lnSpc>
              <a:spcBef>
                <a:spcPts val="53"/>
              </a:spcBef>
              <a:spcAft>
                <a:spcPts val="0"/>
              </a:spcAft>
              <a:buFont typeface="Wingdings" panose="05000000000000000000" pitchFamily="2" charset="2"/>
              <a:buChar char="v"/>
            </a:pPr>
            <a:endParaRPr lang="en-US" sz="1600" dirty="0">
              <a:latin typeface="Candara" panose="020E0502030303020204" pitchFamily="34" charset="0"/>
              <a:ea typeface="Times New Roman" panose="02020603050405020304" pitchFamily="18" charset="0"/>
              <a:cs typeface="Arial" panose="020B0604020202020204" pitchFamily="34" charset="0"/>
            </a:endParaRPr>
          </a:p>
          <a:p>
            <a:pPr>
              <a:lnSpc>
                <a:spcPts val="450"/>
              </a:lnSpc>
              <a:spcBef>
                <a:spcPts val="34"/>
              </a:spcBef>
            </a:pPr>
            <a:r>
              <a:rPr lang="en-US" sz="1600" dirty="0">
                <a:latin typeface="Candara" panose="020E0502030303020204" pitchFamily="34" charset="0"/>
                <a:ea typeface="Times New Roman" panose="02020603050405020304" pitchFamily="18" charset="0"/>
                <a:cs typeface="Arial" panose="020B0604020202020204" pitchFamily="34" charset="0"/>
              </a:rPr>
              <a:t> </a:t>
            </a:r>
          </a:p>
          <a:p>
            <a:pPr>
              <a:lnSpc>
                <a:spcPts val="450"/>
              </a:lnSpc>
              <a:spcBef>
                <a:spcPts val="34"/>
              </a:spcBef>
            </a:pP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4. C</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o</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mp</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r</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is</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n</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marL="648176" indent="-285750">
              <a:lnSpc>
                <a:spcPct val="107000"/>
              </a:lnSpc>
              <a:spcBef>
                <a:spcPts val="60"/>
              </a:spcBef>
              <a:spcAft>
                <a:spcPts val="0"/>
              </a:spcAft>
              <a:buFont typeface="Wingdings" panose="05000000000000000000" pitchFamily="2" charset="2"/>
              <a:buChar char="v"/>
            </a:pP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a:t>
            </a:r>
            <a:r>
              <a:rPr lang="en-US" sz="1600" b="1" spc="-23"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  </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u="sng" spc="210"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18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si</a:t>
            </a:r>
            <a:r>
              <a:rPr lang="en-US" sz="1600" b="1" spc="-11" dirty="0">
                <a:solidFill>
                  <a:srgbClr val="000000"/>
                </a:solidFill>
                <a:latin typeface="Candara" panose="020E0502030303020204" pitchFamily="34" charset="0"/>
                <a:ea typeface="Times New Roman" panose="02020603050405020304" pitchFamily="18" charset="0"/>
                <a:cs typeface="Arial" panose="020B0604020202020204" pitchFamily="34" charset="0"/>
              </a:rPr>
              <a:t>m</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la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a:t>
            </a:r>
            <a:r>
              <a:rPr lang="en-US" sz="1600" b="1" spc="-26"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n</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11"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f</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f</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e</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n</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spc="-26"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fr</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om</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r>
              <a:rPr lang="en-US" sz="1600" dirty="0">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In</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ha</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spc="-15"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ay</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p>
          <a:p>
            <a:pPr marL="648176" indent="-285750">
              <a:lnSpc>
                <a:spcPct val="107000"/>
              </a:lnSpc>
              <a:spcBef>
                <a:spcPts val="60"/>
              </a:spcBef>
              <a:spcAft>
                <a:spcPts val="0"/>
              </a:spcAft>
              <a:buFont typeface="Wingdings" panose="05000000000000000000" pitchFamily="2" charset="2"/>
              <a:buChar char="v"/>
            </a:pPr>
            <a:endParaRPr lang="en-US" sz="1600" dirty="0">
              <a:latin typeface="Candara" panose="020E0502030303020204" pitchFamily="34" charset="0"/>
              <a:ea typeface="Times New Roman" panose="02020603050405020304" pitchFamily="18" charset="0"/>
              <a:cs typeface="Arial" panose="020B0604020202020204" pitchFamily="34" charset="0"/>
            </a:endParaRPr>
          </a:p>
          <a:p>
            <a:pPr>
              <a:lnSpc>
                <a:spcPct val="107000"/>
              </a:lnSpc>
              <a:spcBef>
                <a:spcPts val="71"/>
              </a:spcBef>
            </a:pP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5. T</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e</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st</a:t>
            </a:r>
            <a:r>
              <a:rPr lang="en-US" sz="1600" b="1" spc="-8" dirty="0">
                <a:solidFill>
                  <a:srgbClr val="636B85"/>
                </a:solidFill>
                <a:latin typeface="Candara" panose="020E0502030303020204" pitchFamily="34" charset="0"/>
                <a:ea typeface="Times New Roman" panose="02020603050405020304" pitchFamily="18" charset="0"/>
                <a:cs typeface="Arial" panose="020B0604020202020204" pitchFamily="34" charset="0"/>
              </a:rPr>
              <a:t>i</a:t>
            </a:r>
            <a:r>
              <a:rPr lang="en-US" sz="1600" b="1" spc="-4" dirty="0">
                <a:solidFill>
                  <a:srgbClr val="636B85"/>
                </a:solidFill>
                <a:latin typeface="Candara" panose="020E0502030303020204" pitchFamily="34" charset="0"/>
                <a:ea typeface="Times New Roman" panose="02020603050405020304" pitchFamily="18" charset="0"/>
                <a:cs typeface="Arial" panose="020B0604020202020204" pitchFamily="34" charset="0"/>
              </a:rPr>
              <a:t>mo</a:t>
            </a:r>
            <a:r>
              <a:rPr lang="en-US" sz="1600" b="1" dirty="0">
                <a:solidFill>
                  <a:srgbClr val="636B85"/>
                </a:solidFill>
                <a:latin typeface="Candara" panose="020E0502030303020204" pitchFamily="34" charset="0"/>
                <a:ea typeface="Times New Roman" panose="02020603050405020304" pitchFamily="18" charset="0"/>
                <a:cs typeface="Arial" panose="020B0604020202020204" pitchFamily="34" charset="0"/>
              </a:rPr>
              <a:t>ny</a:t>
            </a:r>
            <a:endParaRPr lang="en-US" sz="1600" dirty="0">
              <a:latin typeface="Candara" panose="020E0502030303020204" pitchFamily="34" charset="0"/>
              <a:ea typeface="Times New Roman" panose="02020603050405020304" pitchFamily="18" charset="0"/>
              <a:cs typeface="Arial" panose="020B0604020202020204" pitchFamily="34" charset="0"/>
            </a:endParaRPr>
          </a:p>
          <a:p>
            <a:pPr marL="648176" indent="-285750">
              <a:lnSpc>
                <a:spcPct val="107000"/>
              </a:lnSpc>
              <a:spcBef>
                <a:spcPts val="60"/>
              </a:spcBef>
              <a:spcAft>
                <a:spcPts val="0"/>
              </a:spcAft>
              <a:buFont typeface="Wingdings" panose="05000000000000000000" pitchFamily="2" charset="2"/>
              <a:buChar char="v"/>
            </a:pP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Do</a:t>
            </a:r>
            <a:r>
              <a:rPr lang="en-US" sz="1600" b="1" spc="-11"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I k</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no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n</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y</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fac</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spc="-11"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r </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i</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cs</a:t>
            </a:r>
            <a:r>
              <a:rPr lang="en-US" sz="1600" b="1" spc="-38"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ab</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u</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t </a:t>
            </a:r>
            <a:r>
              <a:rPr lang="en-US" sz="1600" b="1" u="sng"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spc="-127"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r>
              <a:rPr lang="en-US" sz="1600" b="1" spc="-3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If</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 </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s</a:t>
            </a:r>
            <a:r>
              <a:rPr lang="en-US" sz="1600" b="1" spc="-8" dirty="0">
                <a:solidFill>
                  <a:srgbClr val="000000"/>
                </a:solidFill>
                <a:latin typeface="Candara" panose="020E0502030303020204" pitchFamily="34" charset="0"/>
                <a:ea typeface="Times New Roman" panose="02020603050405020304" pitchFamily="18" charset="0"/>
                <a:cs typeface="Arial" panose="020B0604020202020204" pitchFamily="34" charset="0"/>
              </a:rPr>
              <a:t>o</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 w</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h</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a:t>
            </a:r>
            <a:r>
              <a:rPr lang="en-US" sz="1600" b="1" spc="4" dirty="0">
                <a:solidFill>
                  <a:srgbClr val="000000"/>
                </a:solidFill>
                <a:latin typeface="Candara" panose="020E0502030303020204" pitchFamily="34" charset="0"/>
                <a:ea typeface="Times New Roman" panose="02020603050405020304" pitchFamily="18" charset="0"/>
                <a:cs typeface="Arial" panose="020B0604020202020204" pitchFamily="34" charset="0"/>
              </a:rPr>
              <a:t>t</a:t>
            </a:r>
            <a:r>
              <a:rPr lang="en-US" sz="1600" b="1" dirty="0">
                <a:solidFill>
                  <a:srgbClr val="000000"/>
                </a:solidFill>
                <a:latin typeface="Candara" panose="020E0502030303020204" pitchFamily="34" charset="0"/>
                <a:ea typeface="Times New Roman" panose="02020603050405020304" pitchFamily="18" charset="0"/>
                <a:cs typeface="Arial" panose="020B0604020202020204" pitchFamily="34" charset="0"/>
              </a:rPr>
              <a:t>?</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8767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fade">
                                      <p:cBhvr>
                                        <p:cTn id="19" dur="500"/>
                                        <p:tgtEl>
                                          <p:spTgt spid="5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xEl>
                                              <p:pRg st="5" end="5"/>
                                            </p:txEl>
                                          </p:spTgt>
                                        </p:tgtEl>
                                        <p:attrNameLst>
                                          <p:attrName>style.visibility</p:attrName>
                                        </p:attrNameLst>
                                      </p:cBhvr>
                                      <p:to>
                                        <p:strVal val="visible"/>
                                      </p:to>
                                    </p:set>
                                    <p:animEffect transition="in" filter="fade">
                                      <p:cBhvr>
                                        <p:cTn id="22" dur="500"/>
                                        <p:tgtEl>
                                          <p:spTgt spid="5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xEl>
                                              <p:pRg st="6" end="6"/>
                                            </p:txEl>
                                          </p:spTgt>
                                        </p:tgtEl>
                                        <p:attrNameLst>
                                          <p:attrName>style.visibility</p:attrName>
                                        </p:attrNameLst>
                                      </p:cBhvr>
                                      <p:to>
                                        <p:strVal val="visible"/>
                                      </p:to>
                                    </p:set>
                                    <p:animEffect transition="in" filter="fade">
                                      <p:cBhvr>
                                        <p:cTn id="25" dur="500"/>
                                        <p:tgtEl>
                                          <p:spTgt spid="5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xEl>
                                              <p:pRg st="7" end="7"/>
                                            </p:txEl>
                                          </p:spTgt>
                                        </p:tgtEl>
                                        <p:attrNameLst>
                                          <p:attrName>style.visibility</p:attrName>
                                        </p:attrNameLst>
                                      </p:cBhvr>
                                      <p:to>
                                        <p:strVal val="visible"/>
                                      </p:to>
                                    </p:set>
                                    <p:animEffect transition="in" filter="fade">
                                      <p:cBhvr>
                                        <p:cTn id="28" dur="500"/>
                                        <p:tgtEl>
                                          <p:spTgt spid="5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3">
                                            <p:txEl>
                                              <p:pRg st="9" end="9"/>
                                            </p:txEl>
                                          </p:spTgt>
                                        </p:tgtEl>
                                        <p:attrNameLst>
                                          <p:attrName>style.visibility</p:attrName>
                                        </p:attrNameLst>
                                      </p:cBhvr>
                                      <p:to>
                                        <p:strVal val="visible"/>
                                      </p:to>
                                    </p:set>
                                    <p:animEffect transition="in" filter="fade">
                                      <p:cBhvr>
                                        <p:cTn id="31" dur="500"/>
                                        <p:tgtEl>
                                          <p:spTgt spid="5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xEl>
                                              <p:pRg st="10" end="10"/>
                                            </p:txEl>
                                          </p:spTgt>
                                        </p:tgtEl>
                                        <p:attrNameLst>
                                          <p:attrName>style.visibility</p:attrName>
                                        </p:attrNameLst>
                                      </p:cBhvr>
                                      <p:to>
                                        <p:strVal val="visible"/>
                                      </p:to>
                                    </p:set>
                                    <p:animEffect transition="in" filter="fade">
                                      <p:cBhvr>
                                        <p:cTn id="34" dur="500"/>
                                        <p:tgtEl>
                                          <p:spTgt spid="5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xEl>
                                              <p:pRg st="11" end="11"/>
                                            </p:txEl>
                                          </p:spTgt>
                                        </p:tgtEl>
                                        <p:attrNameLst>
                                          <p:attrName>style.visibility</p:attrName>
                                        </p:attrNameLst>
                                      </p:cBhvr>
                                      <p:to>
                                        <p:strVal val="visible"/>
                                      </p:to>
                                    </p:set>
                                    <p:animEffect transition="in" filter="fade">
                                      <p:cBhvr>
                                        <p:cTn id="37" dur="500"/>
                                        <p:tgtEl>
                                          <p:spTgt spid="53">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3">
                                            <p:txEl>
                                              <p:pRg st="13" end="13"/>
                                            </p:txEl>
                                          </p:spTgt>
                                        </p:tgtEl>
                                        <p:attrNameLst>
                                          <p:attrName>style.visibility</p:attrName>
                                        </p:attrNameLst>
                                      </p:cBhvr>
                                      <p:to>
                                        <p:strVal val="visible"/>
                                      </p:to>
                                    </p:set>
                                    <p:animEffect transition="in" filter="fade">
                                      <p:cBhvr>
                                        <p:cTn id="40" dur="500"/>
                                        <p:tgtEl>
                                          <p:spTgt spid="53">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3">
                                            <p:txEl>
                                              <p:pRg st="14" end="14"/>
                                            </p:txEl>
                                          </p:spTgt>
                                        </p:tgtEl>
                                        <p:attrNameLst>
                                          <p:attrName>style.visibility</p:attrName>
                                        </p:attrNameLst>
                                      </p:cBhvr>
                                      <p:to>
                                        <p:strVal val="visible"/>
                                      </p:to>
                                    </p:set>
                                    <p:animEffect transition="in" filter="fade">
                                      <p:cBhvr>
                                        <p:cTn id="43" dur="500"/>
                                        <p:tgtEl>
                                          <p:spTgt spid="53">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3">
                                            <p:txEl>
                                              <p:pRg st="15" end="15"/>
                                            </p:txEl>
                                          </p:spTgt>
                                        </p:tgtEl>
                                        <p:attrNameLst>
                                          <p:attrName>style.visibility</p:attrName>
                                        </p:attrNameLst>
                                      </p:cBhvr>
                                      <p:to>
                                        <p:strVal val="visible"/>
                                      </p:to>
                                    </p:set>
                                    <p:animEffect transition="in" filter="fade">
                                      <p:cBhvr>
                                        <p:cTn id="46" dur="500"/>
                                        <p:tgtEl>
                                          <p:spTgt spid="53">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3">
                                            <p:txEl>
                                              <p:pRg st="17" end="17"/>
                                            </p:txEl>
                                          </p:spTgt>
                                        </p:tgtEl>
                                        <p:attrNameLst>
                                          <p:attrName>style.visibility</p:attrName>
                                        </p:attrNameLst>
                                      </p:cBhvr>
                                      <p:to>
                                        <p:strVal val="visible"/>
                                      </p:to>
                                    </p:set>
                                    <p:animEffect transition="in" filter="fade">
                                      <p:cBhvr>
                                        <p:cTn id="49" dur="500"/>
                                        <p:tgtEl>
                                          <p:spTgt spid="53">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3">
                                            <p:txEl>
                                              <p:pRg st="18" end="18"/>
                                            </p:txEl>
                                          </p:spTgt>
                                        </p:tgtEl>
                                        <p:attrNameLst>
                                          <p:attrName>style.visibility</p:attrName>
                                        </p:attrNameLst>
                                      </p:cBhvr>
                                      <p:to>
                                        <p:strVal val="visible"/>
                                      </p:to>
                                    </p:set>
                                    <p:animEffect transition="in" filter="fade">
                                      <p:cBhvr>
                                        <p:cTn id="52" dur="500"/>
                                        <p:tgtEl>
                                          <p:spTgt spid="5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41146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Dramatism</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Dramatism, invented by </a:t>
            </a:r>
            <a:r>
              <a:rPr lang="en-US" sz="2000" b="1" dirty="0">
                <a:solidFill>
                  <a:schemeClr val="tx1">
                    <a:lumMod val="75000"/>
                    <a:lumOff val="25000"/>
                  </a:schemeClr>
                </a:solidFill>
                <a:latin typeface="Candara" pitchFamily="34" charset="0"/>
                <a:cs typeface="Arial" pitchFamily="34" charset="0"/>
              </a:rPr>
              <a:t>Kenneth Burke</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Five dramatic elements: act (the what), agent (the who), agency (the how), purpose (the why), and scene (the where and when). </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These elements can be combined to inspire sub-questions.</a:t>
            </a:r>
          </a:p>
          <a:p>
            <a:pPr marL="1371600" marR="289084" lvl="2" indent="-457200" algn="just">
              <a:spcBef>
                <a:spcPts val="68"/>
              </a:spcBef>
              <a:buFont typeface="Courier New" panose="02070309020205020404" pitchFamily="49" charset="0"/>
              <a:buChar char="o"/>
              <a:tabLst>
                <a:tab pos="381000" algn="l"/>
              </a:tabLst>
              <a:defRPr/>
            </a:pPr>
            <a:r>
              <a:rPr lang="en-US" sz="2000" b="1" i="1" dirty="0">
                <a:solidFill>
                  <a:schemeClr val="tx1">
                    <a:lumMod val="75000"/>
                    <a:lumOff val="25000"/>
                  </a:schemeClr>
                </a:solidFill>
                <a:latin typeface="Candara" pitchFamily="34" charset="0"/>
                <a:cs typeface="Arial" pitchFamily="34" charset="0"/>
              </a:rPr>
              <a:t>Act</a:t>
            </a:r>
          </a:p>
          <a:p>
            <a:pPr marL="1371600" marR="289084" lvl="2" indent="-457200" algn="just">
              <a:spcBef>
                <a:spcPts val="68"/>
              </a:spcBef>
              <a:buFont typeface="Courier New" panose="02070309020205020404" pitchFamily="49" charset="0"/>
              <a:buChar char="o"/>
              <a:tabLst>
                <a:tab pos="381000" algn="l"/>
              </a:tabLst>
              <a:defRPr/>
            </a:pPr>
            <a:r>
              <a:rPr lang="en-US" sz="2000" b="1" i="1" dirty="0">
                <a:solidFill>
                  <a:schemeClr val="tx1">
                    <a:lumMod val="75000"/>
                    <a:lumOff val="25000"/>
                  </a:schemeClr>
                </a:solidFill>
                <a:latin typeface="Candara" pitchFamily="34" charset="0"/>
                <a:cs typeface="Arial" pitchFamily="34" charset="0"/>
              </a:rPr>
              <a:t>Agent</a:t>
            </a:r>
          </a:p>
          <a:p>
            <a:pPr marL="1371600" marR="289084" lvl="2" indent="-457200" algn="just">
              <a:spcBef>
                <a:spcPts val="68"/>
              </a:spcBef>
              <a:buFont typeface="Courier New" panose="02070309020205020404" pitchFamily="49" charset="0"/>
              <a:buChar char="o"/>
              <a:tabLst>
                <a:tab pos="381000" algn="l"/>
              </a:tabLst>
              <a:defRPr/>
            </a:pPr>
            <a:r>
              <a:rPr lang="en-US" sz="2000" b="1" i="1" dirty="0">
                <a:solidFill>
                  <a:schemeClr val="tx1">
                    <a:lumMod val="75000"/>
                    <a:lumOff val="25000"/>
                  </a:schemeClr>
                </a:solidFill>
                <a:latin typeface="Candara" pitchFamily="34" charset="0"/>
                <a:cs typeface="Arial" pitchFamily="34" charset="0"/>
              </a:rPr>
              <a:t>Agency</a:t>
            </a:r>
          </a:p>
          <a:p>
            <a:pPr marL="1371600" marR="289084" lvl="2" indent="-457200" algn="just">
              <a:spcBef>
                <a:spcPts val="68"/>
              </a:spcBef>
              <a:buFont typeface="Courier New" panose="02070309020205020404" pitchFamily="49" charset="0"/>
              <a:buChar char="o"/>
              <a:tabLst>
                <a:tab pos="381000" algn="l"/>
              </a:tabLst>
              <a:defRPr/>
            </a:pPr>
            <a:r>
              <a:rPr lang="en-US" sz="2000" b="1" i="1" dirty="0">
                <a:solidFill>
                  <a:schemeClr val="tx1">
                    <a:lumMod val="75000"/>
                    <a:lumOff val="25000"/>
                  </a:schemeClr>
                </a:solidFill>
                <a:latin typeface="Candara" pitchFamily="34" charset="0"/>
                <a:cs typeface="Arial" pitchFamily="34" charset="0"/>
              </a:rPr>
              <a:t>Purpose</a:t>
            </a:r>
          </a:p>
          <a:p>
            <a:pPr marL="1371600" marR="289084" lvl="2" indent="-457200" algn="just">
              <a:spcBef>
                <a:spcPts val="68"/>
              </a:spcBef>
              <a:buFont typeface="Courier New" panose="02070309020205020404" pitchFamily="49" charset="0"/>
              <a:buChar char="o"/>
              <a:tabLst>
                <a:tab pos="381000" algn="l"/>
              </a:tabLst>
              <a:defRPr/>
            </a:pPr>
            <a:r>
              <a:rPr lang="en-US" sz="2000" b="1" i="1" dirty="0">
                <a:solidFill>
                  <a:schemeClr val="tx1">
                    <a:lumMod val="75000"/>
                    <a:lumOff val="25000"/>
                  </a:schemeClr>
                </a:solidFill>
                <a:latin typeface="Candara" pitchFamily="34" charset="0"/>
                <a:cs typeface="Arial" pitchFamily="34" charset="0"/>
              </a:rPr>
              <a:t>Scene</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rotWithShape="1">
          <a:blip r:embed="rId6">
            <a:extLst>
              <a:ext uri="{28A0092B-C50C-407E-A947-70E740481C1C}">
                <a14:useLocalDpi xmlns:a14="http://schemas.microsoft.com/office/drawing/2010/main" val="0"/>
              </a:ext>
            </a:extLst>
          </a:blip>
          <a:srcRect r="3384"/>
          <a:stretch/>
        </p:blipFill>
        <p:spPr>
          <a:xfrm>
            <a:off x="7089392" y="4678746"/>
            <a:ext cx="1868329" cy="1798541"/>
          </a:xfrm>
          <a:prstGeom prst="rect">
            <a:avLst/>
          </a:prstGeom>
        </p:spPr>
      </p:pic>
    </p:spTree>
    <p:extLst>
      <p:ext uri="{BB962C8B-B14F-4D97-AF65-F5344CB8AC3E}">
        <p14:creationId xmlns:p14="http://schemas.microsoft.com/office/powerpoint/2010/main" val="129383470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3">
                                            <p:txEl>
                                              <p:pRg st="3" end="3"/>
                                            </p:txEl>
                                          </p:spTgt>
                                        </p:tgtEl>
                                        <p:attrNameLst>
                                          <p:attrName>style.visibility</p:attrName>
                                        </p:attrNameLst>
                                      </p:cBhvr>
                                      <p:to>
                                        <p:strVal val="visible"/>
                                      </p:to>
                                    </p:set>
                                    <p:animEffect transition="in" filter="fade">
                                      <p:cBhvr>
                                        <p:cTn id="28" dur="500"/>
                                        <p:tgtEl>
                                          <p:spTgt spid="5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xEl>
                                              <p:pRg st="4" end="4"/>
                                            </p:txEl>
                                          </p:spTgt>
                                        </p:tgtEl>
                                        <p:attrNameLst>
                                          <p:attrName>style.visibility</p:attrName>
                                        </p:attrNameLst>
                                      </p:cBhvr>
                                      <p:to>
                                        <p:strVal val="visible"/>
                                      </p:to>
                                    </p:set>
                                    <p:animEffect transition="in" filter="fade">
                                      <p:cBhvr>
                                        <p:cTn id="33" dur="500"/>
                                        <p:tgtEl>
                                          <p:spTgt spid="5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3">
                                            <p:txEl>
                                              <p:pRg st="5" end="5"/>
                                            </p:txEl>
                                          </p:spTgt>
                                        </p:tgtEl>
                                        <p:attrNameLst>
                                          <p:attrName>style.visibility</p:attrName>
                                        </p:attrNameLst>
                                      </p:cBhvr>
                                      <p:to>
                                        <p:strVal val="visible"/>
                                      </p:to>
                                    </p:set>
                                    <p:animEffect transition="in" filter="fade">
                                      <p:cBhvr>
                                        <p:cTn id="38" dur="500"/>
                                        <p:tgtEl>
                                          <p:spTgt spid="5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xEl>
                                              <p:pRg st="6" end="6"/>
                                            </p:txEl>
                                          </p:spTgt>
                                        </p:tgtEl>
                                        <p:attrNameLst>
                                          <p:attrName>style.visibility</p:attrName>
                                        </p:attrNameLst>
                                      </p:cBhvr>
                                      <p:to>
                                        <p:strVal val="visible"/>
                                      </p:to>
                                    </p:set>
                                    <p:animEffect transition="in" filter="fade">
                                      <p:cBhvr>
                                        <p:cTn id="43" dur="500"/>
                                        <p:tgtEl>
                                          <p:spTgt spid="5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3">
                                            <p:txEl>
                                              <p:pRg st="7" end="7"/>
                                            </p:txEl>
                                          </p:spTgt>
                                        </p:tgtEl>
                                        <p:attrNameLst>
                                          <p:attrName>style.visibility</p:attrName>
                                        </p:attrNameLst>
                                      </p:cBhvr>
                                      <p:to>
                                        <p:strVal val="visible"/>
                                      </p:to>
                                    </p:set>
                                    <p:animEffect transition="in" filter="fade">
                                      <p:cBhvr>
                                        <p:cTn id="48" dur="500"/>
                                        <p:tgtEl>
                                          <p:spTgt spid="5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3">
                                            <p:txEl>
                                              <p:pRg st="8" end="8"/>
                                            </p:txEl>
                                          </p:spTgt>
                                        </p:tgtEl>
                                        <p:attrNameLst>
                                          <p:attrName>style.visibility</p:attrName>
                                        </p:attrNameLst>
                                      </p:cBhvr>
                                      <p:to>
                                        <p:strVal val="visible"/>
                                      </p:to>
                                    </p:set>
                                    <p:animEffect transition="in" filter="fade">
                                      <p:cBhvr>
                                        <p:cTn id="53"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a:srcRect r="1677" b="1677"/>
          <a:stretch/>
        </p:blipFill>
        <p:spPr>
          <a:xfrm>
            <a:off x="1655772" y="2257934"/>
            <a:ext cx="6573827" cy="4459984"/>
          </a:xfrm>
          <a:prstGeom prst="rect">
            <a:avLst/>
          </a:prstGeom>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6166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Dramatism</a:t>
            </a:r>
          </a:p>
        </p:txBody>
      </p:sp>
      <p:pic>
        <p:nvPicPr>
          <p:cNvPr id="54"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187230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Note keeping</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Keeping a journal or a notebook is an excellent way to practice your writing skills.</a:t>
            </a:r>
          </a:p>
          <a:p>
            <a:pPr marR="289084" lvl="1" algn="ctr">
              <a:lnSpc>
                <a:spcPct val="150000"/>
              </a:lnSpc>
              <a:spcBef>
                <a:spcPts val="68"/>
              </a:spcBef>
              <a:tabLst>
                <a:tab pos="381000" algn="l"/>
              </a:tabLst>
              <a:defRPr/>
            </a:pPr>
            <a:r>
              <a:rPr lang="en-US" sz="2000" b="1" i="1" dirty="0">
                <a:solidFill>
                  <a:srgbClr val="FF0000"/>
                </a:solidFill>
                <a:latin typeface="Candara" pitchFamily="34" charset="0"/>
                <a:cs typeface="Arial" pitchFamily="34" charset="0"/>
              </a:rPr>
              <a:t>“I discover what I really think by writing it down.”</a:t>
            </a:r>
            <a:endParaRPr lang="en-US" sz="2000" b="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117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27012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Note keeping</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How to keep a journal?</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US" sz="2000" i="1" dirty="0">
                <a:solidFill>
                  <a:schemeClr val="tx1">
                    <a:lumMod val="75000"/>
                    <a:lumOff val="25000"/>
                  </a:schemeClr>
                </a:solidFill>
                <a:latin typeface="Candara" pitchFamily="34" charset="0"/>
                <a:cs typeface="Arial" pitchFamily="34" charset="0"/>
              </a:rPr>
              <a:t>Every morning or night, for at least fifteen minutes, write in detail about what most angered, moved or amused you.</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US" sz="2000" i="1" dirty="0">
                <a:solidFill>
                  <a:schemeClr val="tx1">
                    <a:lumMod val="75000"/>
                    <a:lumOff val="25000"/>
                  </a:schemeClr>
                </a:solidFill>
                <a:latin typeface="Candara" pitchFamily="34" charset="0"/>
                <a:cs typeface="Arial" pitchFamily="34" charset="0"/>
              </a:rPr>
              <a:t>Your journal is private, so don’t worry about grammar or correctness.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15564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84720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An example of a journal entry</a:t>
            </a:r>
          </a:p>
          <a:p>
            <a:pPr algn="just"/>
            <a:endParaRPr lang="en-US" sz="2000" dirty="0">
              <a:solidFill>
                <a:schemeClr val="tx1">
                  <a:lumMod val="75000"/>
                  <a:lumOff val="25000"/>
                </a:schemeClr>
              </a:solidFill>
              <a:latin typeface="Candara" pitchFamily="34" charset="0"/>
              <a:cs typeface="Arial" pitchFamily="34" charset="0"/>
            </a:endParaRPr>
          </a:p>
          <a:p>
            <a:pPr>
              <a:buNone/>
            </a:pPr>
            <a:endParaRPr lang="en-US" sz="2000" dirty="0">
              <a:solidFill>
                <a:schemeClr val="tx1">
                  <a:lumMod val="75000"/>
                  <a:lumOff val="25000"/>
                </a:schemeClr>
              </a:solidFill>
              <a:latin typeface="Candara" pitchFamily="34" charset="0"/>
              <a:cs typeface="Arial" pitchFamily="34" charset="0"/>
            </a:endParaRPr>
          </a:p>
          <a:p>
            <a:pPr>
              <a:buNone/>
            </a:pPr>
            <a:r>
              <a:rPr lang="en-US" sz="2000" dirty="0">
                <a:solidFill>
                  <a:schemeClr val="tx1">
                    <a:lumMod val="75000"/>
                    <a:lumOff val="25000"/>
                  </a:schemeClr>
                </a:solidFill>
                <a:latin typeface="Candara" pitchFamily="34" charset="0"/>
                <a:cs typeface="Arial" pitchFamily="34" charset="0"/>
              </a:rPr>
              <a:t>September 7, 2011</a:t>
            </a:r>
          </a:p>
          <a:p>
            <a:pPr>
              <a:buNone/>
            </a:pPr>
            <a:endParaRPr lang="en-US" sz="2000" dirty="0">
              <a:solidFill>
                <a:schemeClr val="tx1">
                  <a:lumMod val="75000"/>
                  <a:lumOff val="25000"/>
                </a:schemeClr>
              </a:solidFill>
              <a:latin typeface="Candara" pitchFamily="34" charset="0"/>
              <a:cs typeface="Arial" pitchFamily="34" charset="0"/>
            </a:endParaRPr>
          </a:p>
          <a:p>
            <a:pPr marL="342900" indent="-342900">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The day started with waking up late for the convocation; quite unlike me </a:t>
            </a:r>
            <a:r>
              <a:rPr lang="en-US" sz="2000" dirty="0">
                <a:solidFill>
                  <a:schemeClr val="tx1">
                    <a:lumMod val="75000"/>
                    <a:lumOff val="25000"/>
                  </a:schemeClr>
                </a:solidFill>
                <a:latin typeface="Candara" pitchFamily="34" charset="0"/>
                <a:cs typeface="Arial" pitchFamily="34" charset="0"/>
                <a:sym typeface="Wingdings" pitchFamily="2" charset="2"/>
              </a:rPr>
              <a:t></a:t>
            </a:r>
          </a:p>
          <a:p>
            <a:pPr marL="342900" indent="-342900">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sym typeface="Wingdings" pitchFamily="2" charset="2"/>
              </a:rPr>
              <a:t>Finally arrived at the Convention Center in time and got to meet all class mates after a long time. </a:t>
            </a:r>
          </a:p>
          <a:p>
            <a:pPr marL="342900" indent="-342900">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sym typeface="Wingdings" pitchFamily="2" charset="2"/>
              </a:rPr>
              <a:t>It was a great feeling to receive my Medal, amidst roaring applause, in front of an audience of almost 1200 people. </a:t>
            </a:r>
          </a:p>
          <a:p>
            <a:pPr marL="342900" indent="-342900">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sym typeface="Wingdings" pitchFamily="2" charset="2"/>
              </a:rPr>
              <a:t>But I missed my parents very much….</a:t>
            </a: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447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500"/>
                                  </p:stCondLst>
                                  <p:childTnLst>
                                    <p:set>
                                      <p:cBhvr>
                                        <p:cTn id="12" dur="1" fill="hold">
                                          <p:stCondLst>
                                            <p:cond delay="0"/>
                                          </p:stCondLst>
                                        </p:cTn>
                                        <p:tgtEl>
                                          <p:spTgt spid="53">
                                            <p:txEl>
                                              <p:pRg st="3" end="3"/>
                                            </p:txEl>
                                          </p:spTgt>
                                        </p:tgtEl>
                                        <p:attrNameLst>
                                          <p:attrName>style.visibility</p:attrName>
                                        </p:attrNameLst>
                                      </p:cBhvr>
                                      <p:to>
                                        <p:strVal val="visible"/>
                                      </p:to>
                                    </p:set>
                                    <p:animEffect transition="in" filter="fade">
                                      <p:cBhvr>
                                        <p:cTn id="13" dur="500"/>
                                        <p:tgtEl>
                                          <p:spTgt spid="53">
                                            <p:txEl>
                                              <p:pRg st="3" end="3"/>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53">
                                            <p:txEl>
                                              <p:pRg st="5" end="5"/>
                                            </p:txEl>
                                          </p:spTgt>
                                        </p:tgtEl>
                                        <p:attrNameLst>
                                          <p:attrName>style.visibility</p:attrName>
                                        </p:attrNameLst>
                                      </p:cBhvr>
                                      <p:to>
                                        <p:strVal val="visible"/>
                                      </p:to>
                                    </p:set>
                                    <p:animEffect transition="in" filter="fade">
                                      <p:cBhvr>
                                        <p:cTn id="16" dur="500"/>
                                        <p:tgtEl>
                                          <p:spTgt spid="53">
                                            <p:txEl>
                                              <p:pRg st="5" end="5"/>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53">
                                            <p:txEl>
                                              <p:pRg st="6" end="6"/>
                                            </p:txEl>
                                          </p:spTgt>
                                        </p:tgtEl>
                                        <p:attrNameLst>
                                          <p:attrName>style.visibility</p:attrName>
                                        </p:attrNameLst>
                                      </p:cBhvr>
                                      <p:to>
                                        <p:strVal val="visible"/>
                                      </p:to>
                                    </p:set>
                                    <p:animEffect transition="in" filter="fade">
                                      <p:cBhvr>
                                        <p:cTn id="19" dur="500"/>
                                        <p:tgtEl>
                                          <p:spTgt spid="53">
                                            <p:txEl>
                                              <p:pRg st="6" end="6"/>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53">
                                            <p:txEl>
                                              <p:pRg st="7" end="7"/>
                                            </p:txEl>
                                          </p:spTgt>
                                        </p:tgtEl>
                                        <p:attrNameLst>
                                          <p:attrName>style.visibility</p:attrName>
                                        </p:attrNameLst>
                                      </p:cBhvr>
                                      <p:to>
                                        <p:strVal val="visible"/>
                                      </p:to>
                                    </p:set>
                                    <p:animEffect transition="in" filter="fade">
                                      <p:cBhvr>
                                        <p:cTn id="22" dur="500"/>
                                        <p:tgtEl>
                                          <p:spTgt spid="53">
                                            <p:txEl>
                                              <p:pRg st="7" end="7"/>
                                            </p:txEl>
                                          </p:spTgt>
                                        </p:tgtEl>
                                      </p:cBhvr>
                                    </p:animEffect>
                                  </p:childTnLst>
                                </p:cTn>
                              </p:par>
                              <p:par>
                                <p:cTn id="23" presetID="10" presetClass="entr" presetSubtype="0" fill="hold" nodeType="withEffect">
                                  <p:stCondLst>
                                    <p:cond delay="500"/>
                                  </p:stCondLst>
                                  <p:childTnLst>
                                    <p:set>
                                      <p:cBhvr>
                                        <p:cTn id="24" dur="1" fill="hold">
                                          <p:stCondLst>
                                            <p:cond delay="0"/>
                                          </p:stCondLst>
                                        </p:cTn>
                                        <p:tgtEl>
                                          <p:spTgt spid="53">
                                            <p:txEl>
                                              <p:pRg st="8" end="8"/>
                                            </p:txEl>
                                          </p:spTgt>
                                        </p:tgtEl>
                                        <p:attrNameLst>
                                          <p:attrName>style.visibility</p:attrName>
                                        </p:attrNameLst>
                                      </p:cBhvr>
                                      <p:to>
                                        <p:strVal val="visible"/>
                                      </p:to>
                                    </p:set>
                                    <p:animEffect transition="in" filter="fade">
                                      <p:cBhvr>
                                        <p:cTn id="25"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The Writing Process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Three Stages</a:t>
            </a:r>
          </a:p>
          <a:p>
            <a:pPr marL="914400" lvl="1" indent="-457200">
              <a:lnSpc>
                <a:spcPct val="150000"/>
              </a:lnSpc>
              <a:buFont typeface="+mj-lt"/>
              <a:buAutoNum type="arabicPeriod"/>
            </a:pPr>
            <a:r>
              <a:rPr lang="en-US" sz="2000" dirty="0">
                <a:solidFill>
                  <a:schemeClr val="tx1">
                    <a:lumMod val="75000"/>
                    <a:lumOff val="25000"/>
                  </a:schemeClr>
                </a:solidFill>
                <a:latin typeface="Candara" pitchFamily="34" charset="0"/>
                <a:cs typeface="Arial" pitchFamily="34" charset="0"/>
              </a:rPr>
              <a:t>Pre-writing 	– 	Planning</a:t>
            </a:r>
          </a:p>
          <a:p>
            <a:pPr marL="914400" lvl="1" indent="-457200">
              <a:lnSpc>
                <a:spcPct val="150000"/>
              </a:lnSpc>
              <a:buFont typeface="+mj-lt"/>
              <a:buAutoNum type="arabicPeriod"/>
            </a:pPr>
            <a:r>
              <a:rPr lang="en-US" sz="2000" dirty="0">
                <a:solidFill>
                  <a:schemeClr val="tx1">
                    <a:lumMod val="75000"/>
                    <a:lumOff val="25000"/>
                  </a:schemeClr>
                </a:solidFill>
                <a:latin typeface="Candara" pitchFamily="34" charset="0"/>
                <a:cs typeface="Arial" pitchFamily="34" charset="0"/>
              </a:rPr>
              <a:t>Writing 		– 	Drafting</a:t>
            </a:r>
          </a:p>
          <a:p>
            <a:pPr marL="914400" lvl="1" indent="-457200">
              <a:lnSpc>
                <a:spcPct val="150000"/>
              </a:lnSpc>
              <a:buFont typeface="+mj-lt"/>
              <a:buAutoNum type="arabicPeriod"/>
            </a:pPr>
            <a:r>
              <a:rPr lang="en-US" sz="2000" dirty="0">
                <a:solidFill>
                  <a:schemeClr val="tx1">
                    <a:lumMod val="75000"/>
                    <a:lumOff val="25000"/>
                  </a:schemeClr>
                </a:solidFill>
                <a:latin typeface="Candara" pitchFamily="34" charset="0"/>
                <a:cs typeface="Arial" pitchFamily="34" charset="0"/>
              </a:rPr>
              <a:t>Post-writing 	– 	Finishing</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writing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736" y="2447546"/>
            <a:ext cx="3526742" cy="241692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p:cNvSpPr/>
          <p:nvPr/>
        </p:nvSpPr>
        <p:spPr>
          <a:xfrm>
            <a:off x="1752600" y="2328037"/>
            <a:ext cx="3881156" cy="48388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01253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3596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Brainstorming </a:t>
            </a:r>
          </a:p>
          <a:p>
            <a:pPr marL="914400" marR="289084" lvl="1" indent="-457200" algn="just">
              <a:lnSpc>
                <a:spcPct val="150000"/>
              </a:lnSpc>
              <a:spcBef>
                <a:spcPts val="68"/>
              </a:spcBef>
              <a:buFont typeface="Arial" panose="020B0604020202020204" pitchFamily="34" charset="0"/>
              <a:buChar char="•"/>
              <a:tabLst>
                <a:tab pos="381000" algn="l"/>
              </a:tabLst>
              <a:defRPr/>
            </a:pPr>
            <a:r>
              <a:rPr lang="en-GB" altLang="en-US" sz="2000" dirty="0">
                <a:solidFill>
                  <a:schemeClr val="tx1">
                    <a:lumMod val="75000"/>
                    <a:lumOff val="25000"/>
                  </a:schemeClr>
                </a:solidFill>
                <a:latin typeface="Candara" pitchFamily="34" charset="0"/>
                <a:cs typeface="Arial" pitchFamily="34" charset="0"/>
              </a:rPr>
              <a:t>Good way to collect ideas </a:t>
            </a:r>
          </a:p>
          <a:p>
            <a:pPr marL="914400" marR="289084" lvl="1" indent="-457200" algn="just">
              <a:lnSpc>
                <a:spcPct val="150000"/>
              </a:lnSpc>
              <a:spcBef>
                <a:spcPts val="68"/>
              </a:spcBef>
              <a:buFont typeface="Arial" panose="020B0604020202020204" pitchFamily="34" charset="0"/>
              <a:buChar char="•"/>
              <a:tabLst>
                <a:tab pos="381000" algn="l"/>
              </a:tabLst>
              <a:defRPr/>
            </a:pPr>
            <a:r>
              <a:rPr lang="en-GB" altLang="en-US" sz="2000" dirty="0">
                <a:solidFill>
                  <a:schemeClr val="tx1">
                    <a:lumMod val="75000"/>
                    <a:lumOff val="25000"/>
                  </a:schemeClr>
                </a:solidFill>
                <a:latin typeface="Candara" pitchFamily="34" charset="0"/>
                <a:cs typeface="Arial" pitchFamily="34" charset="0"/>
              </a:rPr>
              <a:t>Think and write down every idea that comes to mind.</a:t>
            </a:r>
          </a:p>
          <a:p>
            <a:pPr marL="914400" marR="289084" lvl="1" indent="-457200" algn="just">
              <a:lnSpc>
                <a:spcPct val="150000"/>
              </a:lnSpc>
              <a:spcBef>
                <a:spcPts val="68"/>
              </a:spcBef>
              <a:buFont typeface="Arial" panose="020B0604020202020204" pitchFamily="34" charset="0"/>
              <a:buChar char="•"/>
              <a:tabLst>
                <a:tab pos="381000" algn="l"/>
              </a:tabLst>
              <a:defRPr/>
            </a:pPr>
            <a:r>
              <a:rPr lang="en-GB" altLang="en-US" sz="2000" b="1" dirty="0">
                <a:solidFill>
                  <a:srgbClr val="FF0000"/>
                </a:solidFill>
                <a:latin typeface="Candara" pitchFamily="34" charset="0"/>
                <a:cs typeface="Arial" pitchFamily="34" charset="0"/>
              </a:rPr>
              <a:t>Don't </a:t>
            </a:r>
            <a:r>
              <a:rPr lang="en-GB" altLang="en-US" sz="2000" dirty="0">
                <a:solidFill>
                  <a:schemeClr val="tx1">
                    <a:lumMod val="75000"/>
                    <a:lumOff val="25000"/>
                  </a:schemeClr>
                </a:solidFill>
                <a:latin typeface="Candara" pitchFamily="34" charset="0"/>
                <a:cs typeface="Arial" pitchFamily="34" charset="0"/>
              </a:rPr>
              <a:t>evaluate your ideas. </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GB" altLang="en-US" sz="2000" i="1" dirty="0">
                <a:solidFill>
                  <a:schemeClr val="tx1">
                    <a:lumMod val="75000"/>
                    <a:lumOff val="25000"/>
                  </a:schemeClr>
                </a:solidFill>
                <a:latin typeface="Candara" pitchFamily="34" charset="0"/>
                <a:cs typeface="Arial" pitchFamily="34" charset="0"/>
              </a:rPr>
              <a:t>Either </a:t>
            </a:r>
            <a:r>
              <a:rPr lang="en-GB" altLang="en-US" sz="2000" b="1" i="1" dirty="0">
                <a:solidFill>
                  <a:srgbClr val="FF0000"/>
                </a:solidFill>
                <a:latin typeface="Candara" pitchFamily="34" charset="0"/>
                <a:cs typeface="Arial" pitchFamily="34" charset="0"/>
              </a:rPr>
              <a:t>individually</a:t>
            </a:r>
            <a:r>
              <a:rPr lang="en-GB" altLang="en-US" sz="2000" i="1" dirty="0">
                <a:solidFill>
                  <a:schemeClr val="tx1">
                    <a:lumMod val="75000"/>
                    <a:lumOff val="25000"/>
                  </a:schemeClr>
                </a:solidFill>
                <a:latin typeface="Candara" pitchFamily="34" charset="0"/>
                <a:cs typeface="Arial" pitchFamily="34" charset="0"/>
              </a:rPr>
              <a:t> or with </a:t>
            </a:r>
            <a:r>
              <a:rPr lang="en-GB" altLang="en-US" sz="2000" b="1" i="1" dirty="0">
                <a:solidFill>
                  <a:srgbClr val="FF0000"/>
                </a:solidFill>
                <a:latin typeface="Candara" pitchFamily="34" charset="0"/>
                <a:cs typeface="Arial" pitchFamily="34" charset="0"/>
              </a:rPr>
              <a:t>group</a:t>
            </a:r>
            <a:endParaRPr lang="en-US" sz="2000" b="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4412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104713"/>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Brainstorming (An example) </a:t>
            </a:r>
          </a:p>
          <a:p>
            <a:pPr marL="342900" indent="-342900" algn="just">
              <a:buFont typeface="Wingdings" panose="05000000000000000000" pitchFamily="2" charset="2"/>
              <a:buChar char="q"/>
            </a:pPr>
            <a:endParaRPr lang="en-US" sz="2400" b="1" dirty="0">
              <a:solidFill>
                <a:schemeClr val="tx1">
                  <a:lumMod val="75000"/>
                  <a:lumOff val="25000"/>
                </a:schemeClr>
              </a:solidFill>
              <a:latin typeface="Candara" pitchFamily="34" charset="0"/>
              <a:cs typeface="Arial" pitchFamily="34" charset="0"/>
            </a:endParaRPr>
          </a:p>
          <a:p>
            <a:pPr marR="289084" lvl="1" algn="ctr">
              <a:lnSpc>
                <a:spcPct val="150000"/>
              </a:lnSpc>
              <a:spcBef>
                <a:spcPts val="68"/>
              </a:spcBef>
              <a:tabLst>
                <a:tab pos="381000" algn="l"/>
              </a:tabLst>
              <a:defRPr/>
            </a:pPr>
            <a:r>
              <a:rPr lang="en-US" sz="2000" b="1" dirty="0">
                <a:solidFill>
                  <a:schemeClr val="tx1">
                    <a:lumMod val="75000"/>
                    <a:lumOff val="25000"/>
                  </a:schemeClr>
                </a:solidFill>
                <a:latin typeface="Candara" pitchFamily="34" charset="0"/>
                <a:cs typeface="Arial" pitchFamily="34" charset="0"/>
              </a:rPr>
              <a:t>Topic</a:t>
            </a:r>
            <a:r>
              <a:rPr lang="en-US" sz="2000" dirty="0">
                <a:solidFill>
                  <a:schemeClr val="tx1">
                    <a:lumMod val="75000"/>
                    <a:lumOff val="25000"/>
                  </a:schemeClr>
                </a:solidFill>
                <a:latin typeface="Candara" pitchFamily="34" charset="0"/>
                <a:cs typeface="Arial" pitchFamily="34" charset="0"/>
              </a:rPr>
              <a:t>:  What would I do with one million dollars?</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Travel to Europe, Asia, S. America</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Pay off our house</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Help friends financially</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Go abroad for studies</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Share and donate to charities</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Buy a lot of books!</a:t>
            </a:r>
            <a:endParaRPr lang="en-GB" alt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fade">
                                      <p:cBhvr>
                                        <p:cTn id="10" dur="500"/>
                                        <p:tgtEl>
                                          <p:spTgt spid="5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3" end="3"/>
                                            </p:txEl>
                                          </p:spTgt>
                                        </p:tgtEl>
                                        <p:attrNameLst>
                                          <p:attrName>style.visibility</p:attrName>
                                        </p:attrNameLst>
                                      </p:cBhvr>
                                      <p:to>
                                        <p:strVal val="visible"/>
                                      </p:to>
                                    </p:set>
                                    <p:animEffect transition="in" filter="fade">
                                      <p:cBhvr>
                                        <p:cTn id="13" dur="500"/>
                                        <p:tgtEl>
                                          <p:spTgt spid="5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4" end="4"/>
                                            </p:txEl>
                                          </p:spTgt>
                                        </p:tgtEl>
                                        <p:attrNameLst>
                                          <p:attrName>style.visibility</p:attrName>
                                        </p:attrNameLst>
                                      </p:cBhvr>
                                      <p:to>
                                        <p:strVal val="visible"/>
                                      </p:to>
                                    </p:set>
                                    <p:animEffect transition="in" filter="fade">
                                      <p:cBhvr>
                                        <p:cTn id="16" dur="500"/>
                                        <p:tgtEl>
                                          <p:spTgt spid="5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xEl>
                                              <p:pRg st="5" end="5"/>
                                            </p:txEl>
                                          </p:spTgt>
                                        </p:tgtEl>
                                        <p:attrNameLst>
                                          <p:attrName>style.visibility</p:attrName>
                                        </p:attrNameLst>
                                      </p:cBhvr>
                                      <p:to>
                                        <p:strVal val="visible"/>
                                      </p:to>
                                    </p:set>
                                    <p:animEffect transition="in" filter="fade">
                                      <p:cBhvr>
                                        <p:cTn id="19" dur="500"/>
                                        <p:tgtEl>
                                          <p:spTgt spid="5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xEl>
                                              <p:pRg st="6" end="6"/>
                                            </p:txEl>
                                          </p:spTgt>
                                        </p:tgtEl>
                                        <p:attrNameLst>
                                          <p:attrName>style.visibility</p:attrName>
                                        </p:attrNameLst>
                                      </p:cBhvr>
                                      <p:to>
                                        <p:strVal val="visible"/>
                                      </p:to>
                                    </p:set>
                                    <p:animEffect transition="in" filter="fade">
                                      <p:cBhvr>
                                        <p:cTn id="22" dur="500"/>
                                        <p:tgtEl>
                                          <p:spTgt spid="5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xEl>
                                              <p:pRg st="7" end="7"/>
                                            </p:txEl>
                                          </p:spTgt>
                                        </p:tgtEl>
                                        <p:attrNameLst>
                                          <p:attrName>style.visibility</p:attrName>
                                        </p:attrNameLst>
                                      </p:cBhvr>
                                      <p:to>
                                        <p:strVal val="visible"/>
                                      </p:to>
                                    </p:set>
                                    <p:animEffect transition="in" filter="fade">
                                      <p:cBhvr>
                                        <p:cTn id="25" dur="500"/>
                                        <p:tgtEl>
                                          <p:spTgt spid="5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xEl>
                                              <p:pRg st="8" end="8"/>
                                            </p:txEl>
                                          </p:spTgt>
                                        </p:tgtEl>
                                        <p:attrNameLst>
                                          <p:attrName>style.visibility</p:attrName>
                                        </p:attrNameLst>
                                      </p:cBhvr>
                                      <p:to>
                                        <p:strVal val="visible"/>
                                      </p:to>
                                    </p:set>
                                    <p:animEffect transition="in" filter="fade">
                                      <p:cBhvr>
                                        <p:cTn id="28" dur="500"/>
                                        <p:tgtEl>
                                          <p:spTgt spid="53">
                                            <p:txEl>
                                              <p:pRg st="8" end="8"/>
                                            </p:txEl>
                                          </p:spTgt>
                                        </p:tgtEl>
                                      </p:cBhvr>
                                    </p:animEffect>
                                  </p:childTnLst>
                                </p:cTn>
                              </p:par>
                              <p:par>
                                <p:cTn id="29" presetID="10" presetClass="entr" presetSubtype="0"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73206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Brainstorming (Practice) </a:t>
            </a:r>
          </a:p>
          <a:p>
            <a:pPr marL="342900" marR="289084" indent="-342900" algn="just">
              <a:lnSpc>
                <a:spcPct val="150000"/>
              </a:lnSpc>
              <a:spcBef>
                <a:spcPts val="68"/>
              </a:spcBef>
              <a:buFont typeface="Arial" panose="020B0604020202020204" pitchFamily="34" charset="0"/>
              <a:buChar char="•"/>
              <a:tabLst>
                <a:tab pos="381000" algn="l"/>
              </a:tabLst>
              <a:defRPr/>
            </a:pPr>
            <a:r>
              <a:rPr lang="en-US" sz="2000" dirty="0">
                <a:solidFill>
                  <a:srgbClr val="C00000"/>
                </a:solidFill>
                <a:latin typeface="Candara" pitchFamily="34" charset="0"/>
                <a:cs typeface="Arial" pitchFamily="34" charset="0"/>
              </a:rPr>
              <a:t>Take 5 minutes to brainstorm ideas about the following question:</a:t>
            </a:r>
          </a:p>
          <a:p>
            <a:pPr marL="914400" marR="289084" lvl="1" indent="-457200" algn="just">
              <a:lnSpc>
                <a:spcPct val="150000"/>
              </a:lnSpc>
              <a:spcBef>
                <a:spcPts val="68"/>
              </a:spcBef>
              <a:buFont typeface="Courier New" panose="02070309020205020404" pitchFamily="49" charset="0"/>
              <a:buChar char="o"/>
              <a:tabLst>
                <a:tab pos="381000" algn="l"/>
              </a:tabLst>
              <a:defRPr/>
            </a:pPr>
            <a:r>
              <a:rPr lang="en-US" sz="2000" i="1" dirty="0">
                <a:solidFill>
                  <a:srgbClr val="C00000"/>
                </a:solidFill>
                <a:latin typeface="Candara" pitchFamily="34" charset="0"/>
                <a:cs typeface="Arial" pitchFamily="34" charset="0"/>
              </a:rPr>
              <a:t>What are some of the most memorable experiences of your life?  </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Receiving my first ever award for securing first position in class</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Going to Murree with friends in school</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Travelling in rain with class mates on my way back from a conference</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Receiving my medal on convocation </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Losing a scholarship opportunity</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Losing both my parents in one year</a:t>
            </a:r>
          </a:p>
          <a:p>
            <a:pPr marL="914400" marR="289084" lvl="1" indent="-457200" algn="just">
              <a:spcBef>
                <a:spcPts val="68"/>
              </a:spcBef>
              <a:buFont typeface="Arial" panose="020B0604020202020204" pitchFamily="34" charset="0"/>
              <a:buChar char="•"/>
              <a:tabLst>
                <a:tab pos="381000" algn="l"/>
              </a:tabLst>
              <a:defRPr/>
            </a:pPr>
            <a:r>
              <a:rPr lang="en-US" sz="2000" dirty="0">
                <a:solidFill>
                  <a:srgbClr val="0070C0"/>
                </a:solidFill>
                <a:latin typeface="Candara" pitchFamily="34" charset="0"/>
                <a:cs typeface="Arial" pitchFamily="34" charset="0"/>
              </a:rPr>
              <a:t>Getting a new job exactly when I needed it the most</a:t>
            </a:r>
            <a:endParaRPr lang="en-US" sz="2000" i="1" dirty="0">
              <a:solidFill>
                <a:srgbClr val="C0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3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xEl>
                                              <p:pRg st="3" end="3"/>
                                            </p:txEl>
                                          </p:spTgt>
                                        </p:tgtEl>
                                        <p:attrNameLst>
                                          <p:attrName>style.visibility</p:attrName>
                                        </p:attrNameLst>
                                      </p:cBhvr>
                                      <p:to>
                                        <p:strVal val="visible"/>
                                      </p:to>
                                    </p:set>
                                    <p:animEffect transition="in" filter="fade">
                                      <p:cBhvr>
                                        <p:cTn id="23" dur="500"/>
                                        <p:tgtEl>
                                          <p:spTgt spid="5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3">
                                            <p:txEl>
                                              <p:pRg st="4" end="4"/>
                                            </p:txEl>
                                          </p:spTgt>
                                        </p:tgtEl>
                                        <p:attrNameLst>
                                          <p:attrName>style.visibility</p:attrName>
                                        </p:attrNameLst>
                                      </p:cBhvr>
                                      <p:to>
                                        <p:strVal val="visible"/>
                                      </p:to>
                                    </p:set>
                                    <p:animEffect transition="in" filter="fade">
                                      <p:cBhvr>
                                        <p:cTn id="26" dur="500"/>
                                        <p:tgtEl>
                                          <p:spTgt spid="5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3">
                                            <p:txEl>
                                              <p:pRg st="5" end="5"/>
                                            </p:txEl>
                                          </p:spTgt>
                                        </p:tgtEl>
                                        <p:attrNameLst>
                                          <p:attrName>style.visibility</p:attrName>
                                        </p:attrNameLst>
                                      </p:cBhvr>
                                      <p:to>
                                        <p:strVal val="visible"/>
                                      </p:to>
                                    </p:set>
                                    <p:animEffect transition="in" filter="fade">
                                      <p:cBhvr>
                                        <p:cTn id="29" dur="500"/>
                                        <p:tgtEl>
                                          <p:spTgt spid="5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fade">
                                      <p:cBhvr>
                                        <p:cTn id="32" dur="500"/>
                                        <p:tgtEl>
                                          <p:spTgt spid="5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Effect transition="in" filter="fade">
                                      <p:cBhvr>
                                        <p:cTn id="35" dur="500"/>
                                        <p:tgtEl>
                                          <p:spTgt spid="5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3">
                                            <p:txEl>
                                              <p:pRg st="8" end="8"/>
                                            </p:txEl>
                                          </p:spTgt>
                                        </p:tgtEl>
                                        <p:attrNameLst>
                                          <p:attrName>style.visibility</p:attrName>
                                        </p:attrNameLst>
                                      </p:cBhvr>
                                      <p:to>
                                        <p:strVal val="visible"/>
                                      </p:to>
                                    </p:set>
                                    <p:animEffect transition="in" filter="fade">
                                      <p:cBhvr>
                                        <p:cTn id="38" dur="500"/>
                                        <p:tgtEl>
                                          <p:spTgt spid="5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xEl>
                                              <p:pRg st="9" end="9"/>
                                            </p:txEl>
                                          </p:spTgt>
                                        </p:tgtEl>
                                        <p:attrNameLst>
                                          <p:attrName>style.visibility</p:attrName>
                                        </p:attrNameLst>
                                      </p:cBhvr>
                                      <p:to>
                                        <p:strVal val="visible"/>
                                      </p:to>
                                    </p:set>
                                    <p:animEffect transition="in" filter="fade">
                                      <p:cBhvr>
                                        <p:cTn id="41" dur="500"/>
                                        <p:tgtEl>
                                          <p:spTgt spid="5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28295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Mind Mapping</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If the topic is directly related to you, then go for Idea mapping or webbing.</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Another way to organize your ideas.</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Start with your topic in the center, and branch out from there with related ideas.</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Use words and phrases, </a:t>
            </a:r>
            <a:r>
              <a:rPr lang="en-US" sz="2000" b="1" dirty="0">
                <a:solidFill>
                  <a:srgbClr val="FF0000"/>
                </a:solidFill>
                <a:latin typeface="Candara" pitchFamily="34" charset="0"/>
                <a:cs typeface="Arial" pitchFamily="34" charset="0"/>
              </a:rPr>
              <a:t>not</a:t>
            </a:r>
            <a:r>
              <a:rPr lang="en-US" sz="2000" dirty="0">
                <a:solidFill>
                  <a:schemeClr val="tx1">
                    <a:lumMod val="75000"/>
                    <a:lumOff val="25000"/>
                  </a:schemeClr>
                </a:solidFill>
                <a:latin typeface="Candara" pitchFamily="34" charset="0"/>
                <a:cs typeface="Arial" pitchFamily="34" charset="0"/>
              </a:rPr>
              <a:t> complete sentences.</a:t>
            </a:r>
            <a:endParaRPr lang="en-GB" alt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946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6166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Mind Mapping</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5"/>
          <p:cNvSpPr txBox="1">
            <a:spLocks noChangeArrowheads="1"/>
          </p:cNvSpPr>
          <p:nvPr/>
        </p:nvSpPr>
        <p:spPr bwMode="auto">
          <a:xfrm>
            <a:off x="4286250" y="3905246"/>
            <a:ext cx="1257300" cy="300082"/>
          </a:xfrm>
          <a:prstGeom prst="rect">
            <a:avLst/>
          </a:prstGeom>
          <a:noFill/>
          <a:ln w="9525">
            <a:noFill/>
            <a:miter lim="800000"/>
            <a:headEnd/>
            <a:tailEnd/>
          </a:ln>
          <a:effectLst/>
        </p:spPr>
        <p:txBody>
          <a:bodyPr>
            <a:spAutoFit/>
          </a:bodyPr>
          <a:lstStyle/>
          <a:p>
            <a:pPr>
              <a:spcBef>
                <a:spcPct val="50000"/>
              </a:spcBef>
            </a:pPr>
            <a:endParaRPr lang="en-US" sz="1350">
              <a:latin typeface="Candara" panose="020E0502030303020204" pitchFamily="34" charset="0"/>
            </a:endParaRPr>
          </a:p>
        </p:txBody>
      </p:sp>
      <p:grpSp>
        <p:nvGrpSpPr>
          <p:cNvPr id="56" name="Group 86"/>
          <p:cNvGrpSpPr>
            <a:grpSpLocks/>
          </p:cNvGrpSpPr>
          <p:nvPr/>
        </p:nvGrpSpPr>
        <p:grpSpPr bwMode="auto">
          <a:xfrm>
            <a:off x="3935914" y="3805240"/>
            <a:ext cx="1668308" cy="910590"/>
            <a:chOff x="2448" y="2016"/>
            <a:chExt cx="1248" cy="576"/>
          </a:xfrm>
        </p:grpSpPr>
        <p:sp>
          <p:nvSpPr>
            <p:cNvPr id="57" name="Oval 56"/>
            <p:cNvSpPr>
              <a:spLocks noChangeArrowheads="1"/>
            </p:cNvSpPr>
            <p:nvPr/>
          </p:nvSpPr>
          <p:spPr bwMode="auto">
            <a:xfrm>
              <a:off x="2448" y="2016"/>
              <a:ext cx="1248" cy="576"/>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sp>
          <p:nvSpPr>
            <p:cNvPr id="58" name="Text Box 7"/>
            <p:cNvSpPr txBox="1">
              <a:spLocks noChangeArrowheads="1"/>
            </p:cNvSpPr>
            <p:nvPr/>
          </p:nvSpPr>
          <p:spPr bwMode="auto">
            <a:xfrm>
              <a:off x="2516" y="2149"/>
              <a:ext cx="1152" cy="409"/>
            </a:xfrm>
            <a:prstGeom prst="rect">
              <a:avLst/>
            </a:prstGeom>
            <a:noFill/>
            <a:ln w="9525">
              <a:noFill/>
              <a:miter lim="800000"/>
              <a:headEnd/>
              <a:tailEnd/>
            </a:ln>
            <a:effectLst/>
          </p:spPr>
          <p:txBody>
            <a:bodyPr wrap="square">
              <a:spAutoFit/>
            </a:bodyPr>
            <a:lstStyle/>
            <a:p>
              <a:pPr algn="ctr">
                <a:spcBef>
                  <a:spcPct val="50000"/>
                </a:spcBef>
              </a:pPr>
              <a:r>
                <a:rPr lang="en-US" b="1" dirty="0">
                  <a:latin typeface="Candara" panose="020E0502030303020204" pitchFamily="34" charset="0"/>
                </a:rPr>
                <a:t>My future plans</a:t>
              </a:r>
            </a:p>
          </p:txBody>
        </p:sp>
      </p:grpSp>
      <p:grpSp>
        <p:nvGrpSpPr>
          <p:cNvPr id="59" name="Group 77"/>
          <p:cNvGrpSpPr>
            <a:grpSpLocks/>
          </p:cNvGrpSpPr>
          <p:nvPr/>
        </p:nvGrpSpPr>
        <p:grpSpPr bwMode="auto">
          <a:xfrm>
            <a:off x="5423963" y="4523785"/>
            <a:ext cx="1348489" cy="758776"/>
            <a:chOff x="3592" y="2597"/>
            <a:chExt cx="1040" cy="475"/>
          </a:xfrm>
        </p:grpSpPr>
        <p:sp>
          <p:nvSpPr>
            <p:cNvPr id="60" name="Line 10"/>
            <p:cNvSpPr>
              <a:spLocks noChangeShapeType="1"/>
            </p:cNvSpPr>
            <p:nvPr/>
          </p:nvSpPr>
          <p:spPr bwMode="auto">
            <a:xfrm>
              <a:off x="3592" y="2597"/>
              <a:ext cx="296" cy="139"/>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nvGrpSpPr>
            <p:cNvPr id="61" name="Group 22"/>
            <p:cNvGrpSpPr>
              <a:grpSpLocks/>
            </p:cNvGrpSpPr>
            <p:nvPr/>
          </p:nvGrpSpPr>
          <p:grpSpPr bwMode="auto">
            <a:xfrm>
              <a:off x="3696" y="2736"/>
              <a:ext cx="936" cy="336"/>
              <a:chOff x="3696" y="2736"/>
              <a:chExt cx="936" cy="336"/>
            </a:xfrm>
          </p:grpSpPr>
          <p:sp>
            <p:nvSpPr>
              <p:cNvPr id="62" name="Oval 14"/>
              <p:cNvSpPr>
                <a:spLocks noChangeArrowheads="1"/>
              </p:cNvSpPr>
              <p:nvPr/>
            </p:nvSpPr>
            <p:spPr bwMode="auto">
              <a:xfrm>
                <a:off x="3696" y="2736"/>
                <a:ext cx="912" cy="336"/>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sp>
            <p:nvSpPr>
              <p:cNvPr id="63" name="Text Box 15"/>
              <p:cNvSpPr txBox="1">
                <a:spLocks noChangeArrowheads="1"/>
              </p:cNvSpPr>
              <p:nvPr/>
            </p:nvSpPr>
            <p:spPr bwMode="auto">
              <a:xfrm>
                <a:off x="3864" y="2792"/>
                <a:ext cx="768" cy="193"/>
              </a:xfrm>
              <a:prstGeom prst="rect">
                <a:avLst/>
              </a:prstGeom>
              <a:noFill/>
              <a:ln w="9525">
                <a:noFill/>
                <a:miter lim="800000"/>
                <a:headEnd/>
                <a:tailEnd/>
              </a:ln>
              <a:effectLst/>
            </p:spPr>
            <p:txBody>
              <a:bodyPr wrap="square">
                <a:spAutoFit/>
              </a:bodyPr>
              <a:lstStyle/>
              <a:p>
                <a:pPr>
                  <a:spcBef>
                    <a:spcPct val="50000"/>
                  </a:spcBef>
                </a:pPr>
                <a:r>
                  <a:rPr lang="en-US" sz="1400" b="1" dirty="0">
                    <a:effectLst>
                      <a:outerShdw blurRad="38100" dist="38100" dir="2700000" algn="tl">
                        <a:srgbClr val="000000">
                          <a:alpha val="43137"/>
                        </a:srgbClr>
                      </a:outerShdw>
                    </a:effectLst>
                    <a:latin typeface="Candara" panose="020E0502030303020204" pitchFamily="34" charset="0"/>
                  </a:rPr>
                  <a:t>family</a:t>
                </a:r>
              </a:p>
            </p:txBody>
          </p:sp>
        </p:grpSp>
      </p:grpSp>
      <p:grpSp>
        <p:nvGrpSpPr>
          <p:cNvPr id="64" name="Group 81"/>
          <p:cNvGrpSpPr>
            <a:grpSpLocks/>
          </p:cNvGrpSpPr>
          <p:nvPr/>
        </p:nvGrpSpPr>
        <p:grpSpPr bwMode="auto">
          <a:xfrm>
            <a:off x="4086225" y="5143773"/>
            <a:ext cx="1685925" cy="1485622"/>
            <a:chOff x="2640" y="3130"/>
            <a:chExt cx="1248" cy="902"/>
          </a:xfrm>
        </p:grpSpPr>
        <p:sp>
          <p:nvSpPr>
            <p:cNvPr id="65" name="Line 25"/>
            <p:cNvSpPr>
              <a:spLocks noChangeShapeType="1"/>
            </p:cNvSpPr>
            <p:nvPr/>
          </p:nvSpPr>
          <p:spPr bwMode="auto">
            <a:xfrm flipH="1">
              <a:off x="3408" y="3130"/>
              <a:ext cx="388" cy="278"/>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nvGrpSpPr>
            <p:cNvPr id="66" name="Group 30"/>
            <p:cNvGrpSpPr>
              <a:grpSpLocks/>
            </p:cNvGrpSpPr>
            <p:nvPr/>
          </p:nvGrpSpPr>
          <p:grpSpPr bwMode="auto">
            <a:xfrm>
              <a:off x="2640" y="3408"/>
              <a:ext cx="1248" cy="624"/>
              <a:chOff x="2640" y="3408"/>
              <a:chExt cx="1248" cy="624"/>
            </a:xfrm>
          </p:grpSpPr>
          <p:sp>
            <p:nvSpPr>
              <p:cNvPr id="67" name="Text Box 28"/>
              <p:cNvSpPr txBox="1">
                <a:spLocks noChangeArrowheads="1"/>
              </p:cNvSpPr>
              <p:nvPr/>
            </p:nvSpPr>
            <p:spPr bwMode="auto">
              <a:xfrm>
                <a:off x="2736" y="3504"/>
                <a:ext cx="1152" cy="336"/>
              </a:xfrm>
              <a:prstGeom prst="rect">
                <a:avLst/>
              </a:prstGeom>
              <a:noFill/>
              <a:ln w="9525">
                <a:noFill/>
                <a:miter lim="800000"/>
                <a:headEnd/>
                <a:tailEnd/>
              </a:ln>
              <a:effectLst/>
            </p:spPr>
            <p:txBody>
              <a:bodyPr>
                <a:spAutoFit/>
              </a:bodyPr>
              <a:lstStyle/>
              <a:p>
                <a:pPr algn="ctr">
                  <a:spcBef>
                    <a:spcPct val="50000"/>
                  </a:spcBef>
                </a:pPr>
                <a:r>
                  <a:rPr lang="en-US" sz="1500" dirty="0">
                    <a:latin typeface="Candara" panose="020E0502030303020204" pitchFamily="34" charset="0"/>
                  </a:rPr>
                  <a:t>Be nicer to my little brother</a:t>
                </a:r>
                <a:endParaRPr lang="en-US" sz="1350" dirty="0">
                  <a:latin typeface="Candara" panose="020E0502030303020204" pitchFamily="34" charset="0"/>
                </a:endParaRPr>
              </a:p>
            </p:txBody>
          </p:sp>
          <p:sp>
            <p:nvSpPr>
              <p:cNvPr id="68" name="Oval 29"/>
              <p:cNvSpPr>
                <a:spLocks noChangeArrowheads="1"/>
              </p:cNvSpPr>
              <p:nvPr/>
            </p:nvSpPr>
            <p:spPr bwMode="auto">
              <a:xfrm>
                <a:off x="2640" y="3408"/>
                <a:ext cx="1248" cy="624"/>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grpSp>
        <p:nvGrpSpPr>
          <p:cNvPr id="69" name="Group 82"/>
          <p:cNvGrpSpPr>
            <a:grpSpLocks/>
          </p:cNvGrpSpPr>
          <p:nvPr/>
        </p:nvGrpSpPr>
        <p:grpSpPr bwMode="auto">
          <a:xfrm>
            <a:off x="5829300" y="5219700"/>
            <a:ext cx="2000250" cy="1397726"/>
            <a:chOff x="3936" y="3144"/>
            <a:chExt cx="1104" cy="1032"/>
          </a:xfrm>
        </p:grpSpPr>
        <p:sp>
          <p:nvSpPr>
            <p:cNvPr id="70" name="Line 26"/>
            <p:cNvSpPr>
              <a:spLocks noChangeShapeType="1"/>
            </p:cNvSpPr>
            <p:nvPr/>
          </p:nvSpPr>
          <p:spPr bwMode="auto">
            <a:xfrm>
              <a:off x="4247" y="3144"/>
              <a:ext cx="73" cy="216"/>
            </a:xfrm>
            <a:prstGeom prst="line">
              <a:avLst/>
            </a:prstGeom>
            <a:noFill/>
            <a:ln w="9525">
              <a:solidFill>
                <a:schemeClr val="tx1"/>
              </a:solidFill>
              <a:round/>
              <a:headEnd/>
              <a:tailEnd/>
            </a:ln>
            <a:effectLst/>
          </p:spPr>
          <p:txBody>
            <a:bodyPr wrap="none" anchor="ctr"/>
            <a:lstStyle/>
            <a:p>
              <a:pPr algn="ctr"/>
              <a:endParaRPr lang="en-US" sz="1350">
                <a:latin typeface="Candara" panose="020E0502030303020204" pitchFamily="34" charset="0"/>
              </a:endParaRPr>
            </a:p>
          </p:txBody>
        </p:sp>
        <p:grpSp>
          <p:nvGrpSpPr>
            <p:cNvPr id="71" name="Group 33"/>
            <p:cNvGrpSpPr>
              <a:grpSpLocks/>
            </p:cNvGrpSpPr>
            <p:nvPr/>
          </p:nvGrpSpPr>
          <p:grpSpPr bwMode="auto">
            <a:xfrm>
              <a:off x="3936" y="3360"/>
              <a:ext cx="1104" cy="816"/>
              <a:chOff x="3936" y="3360"/>
              <a:chExt cx="1104" cy="816"/>
            </a:xfrm>
          </p:grpSpPr>
          <p:sp>
            <p:nvSpPr>
              <p:cNvPr id="72" name="Text Box 31"/>
              <p:cNvSpPr txBox="1">
                <a:spLocks noChangeArrowheads="1"/>
              </p:cNvSpPr>
              <p:nvPr/>
            </p:nvSpPr>
            <p:spPr bwMode="auto">
              <a:xfrm>
                <a:off x="4032" y="3408"/>
                <a:ext cx="960" cy="712"/>
              </a:xfrm>
              <a:prstGeom prst="rect">
                <a:avLst/>
              </a:prstGeom>
              <a:noFill/>
              <a:ln w="9525">
                <a:noFill/>
                <a:miter lim="800000"/>
                <a:headEnd/>
                <a:tailEnd/>
              </a:ln>
              <a:effectLst/>
            </p:spPr>
            <p:txBody>
              <a:bodyPr>
                <a:spAutoFit/>
              </a:bodyPr>
              <a:lstStyle/>
              <a:p>
                <a:pPr algn="ctr">
                  <a:spcBef>
                    <a:spcPct val="50000"/>
                  </a:spcBef>
                </a:pPr>
                <a:endParaRPr lang="en-US" sz="1500" dirty="0">
                  <a:latin typeface="Candara" panose="020E0502030303020204" pitchFamily="34" charset="0"/>
                </a:endParaRPr>
              </a:p>
              <a:p>
                <a:pPr algn="ctr">
                  <a:spcBef>
                    <a:spcPct val="50000"/>
                  </a:spcBef>
                </a:pPr>
                <a:r>
                  <a:rPr lang="en-US" sz="1500" dirty="0">
                    <a:latin typeface="Candara" panose="020E0502030303020204" pitchFamily="34" charset="0"/>
                  </a:rPr>
                  <a:t>Do what my parents tell me--first! </a:t>
                </a:r>
                <a:endParaRPr lang="en-US" sz="1350" dirty="0">
                  <a:latin typeface="Candara" panose="020E0502030303020204" pitchFamily="34" charset="0"/>
                </a:endParaRPr>
              </a:p>
            </p:txBody>
          </p:sp>
          <p:sp>
            <p:nvSpPr>
              <p:cNvPr id="73" name="Oval 32"/>
              <p:cNvSpPr>
                <a:spLocks noChangeArrowheads="1"/>
              </p:cNvSpPr>
              <p:nvPr/>
            </p:nvSpPr>
            <p:spPr bwMode="auto">
              <a:xfrm>
                <a:off x="3936" y="3360"/>
                <a:ext cx="1104" cy="816"/>
              </a:xfrm>
              <a:prstGeom prst="ellipse">
                <a:avLst/>
              </a:prstGeom>
              <a:noFill/>
              <a:ln w="9525">
                <a:solidFill>
                  <a:schemeClr val="tx1"/>
                </a:solidFill>
                <a:round/>
                <a:headEnd/>
                <a:tailEnd/>
              </a:ln>
              <a:effectLst/>
            </p:spPr>
            <p:txBody>
              <a:bodyPr wrap="none" anchor="ctr"/>
              <a:lstStyle/>
              <a:p>
                <a:pPr algn="ctr"/>
                <a:endParaRPr lang="en-US" sz="1350">
                  <a:latin typeface="Candara" panose="020E0502030303020204" pitchFamily="34" charset="0"/>
                </a:endParaRPr>
              </a:p>
            </p:txBody>
          </p:sp>
        </p:grpSp>
      </p:grpSp>
      <p:grpSp>
        <p:nvGrpSpPr>
          <p:cNvPr id="74" name="Group 79"/>
          <p:cNvGrpSpPr>
            <a:grpSpLocks/>
          </p:cNvGrpSpPr>
          <p:nvPr/>
        </p:nvGrpSpPr>
        <p:grpSpPr bwMode="auto">
          <a:xfrm>
            <a:off x="6588873" y="3706571"/>
            <a:ext cx="1654629" cy="1128713"/>
            <a:chOff x="4608" y="2352"/>
            <a:chExt cx="912" cy="576"/>
          </a:xfrm>
        </p:grpSpPr>
        <p:sp>
          <p:nvSpPr>
            <p:cNvPr id="75" name="Line 35"/>
            <p:cNvSpPr>
              <a:spLocks noChangeShapeType="1"/>
            </p:cNvSpPr>
            <p:nvPr/>
          </p:nvSpPr>
          <p:spPr bwMode="auto">
            <a:xfrm flipV="1">
              <a:off x="4608" y="2798"/>
              <a:ext cx="204" cy="130"/>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nvGrpSpPr>
            <p:cNvPr id="76" name="Group 38"/>
            <p:cNvGrpSpPr>
              <a:grpSpLocks/>
            </p:cNvGrpSpPr>
            <p:nvPr/>
          </p:nvGrpSpPr>
          <p:grpSpPr bwMode="auto">
            <a:xfrm>
              <a:off x="4704" y="2352"/>
              <a:ext cx="816" cy="516"/>
              <a:chOff x="4704" y="2448"/>
              <a:chExt cx="816" cy="432"/>
            </a:xfrm>
          </p:grpSpPr>
          <p:sp>
            <p:nvSpPr>
              <p:cNvPr id="77" name="Text Box 36"/>
              <p:cNvSpPr txBox="1">
                <a:spLocks noChangeArrowheads="1"/>
              </p:cNvSpPr>
              <p:nvPr/>
            </p:nvSpPr>
            <p:spPr bwMode="auto">
              <a:xfrm>
                <a:off x="4768" y="2545"/>
                <a:ext cx="742" cy="237"/>
              </a:xfrm>
              <a:prstGeom prst="rect">
                <a:avLst/>
              </a:prstGeom>
              <a:noFill/>
              <a:ln w="9525">
                <a:noFill/>
                <a:miter lim="800000"/>
                <a:headEnd/>
                <a:tailEnd/>
              </a:ln>
              <a:effectLst/>
            </p:spPr>
            <p:txBody>
              <a:bodyPr wrap="square">
                <a:spAutoFit/>
              </a:bodyPr>
              <a:lstStyle/>
              <a:p>
                <a:pPr algn="ctr">
                  <a:spcBef>
                    <a:spcPct val="50000"/>
                  </a:spcBef>
                </a:pPr>
                <a:r>
                  <a:rPr lang="en-US" sz="1500" dirty="0">
                    <a:latin typeface="Candara" panose="020E0502030303020204" pitchFamily="34" charset="0"/>
                  </a:rPr>
                  <a:t>Spend more time</a:t>
                </a:r>
                <a:endParaRPr lang="en-US" sz="1350" dirty="0">
                  <a:latin typeface="Candara" panose="020E0502030303020204" pitchFamily="34" charset="0"/>
                </a:endParaRPr>
              </a:p>
            </p:txBody>
          </p:sp>
          <p:sp>
            <p:nvSpPr>
              <p:cNvPr id="78" name="Oval 37"/>
              <p:cNvSpPr>
                <a:spLocks noChangeArrowheads="1"/>
              </p:cNvSpPr>
              <p:nvPr/>
            </p:nvSpPr>
            <p:spPr bwMode="auto">
              <a:xfrm>
                <a:off x="4704" y="2448"/>
                <a:ext cx="816" cy="432"/>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grpSp>
        <p:nvGrpSpPr>
          <p:cNvPr id="79" name="Group 76"/>
          <p:cNvGrpSpPr>
            <a:grpSpLocks/>
          </p:cNvGrpSpPr>
          <p:nvPr/>
        </p:nvGrpSpPr>
        <p:grpSpPr bwMode="auto">
          <a:xfrm>
            <a:off x="4286250" y="2933696"/>
            <a:ext cx="907985" cy="857250"/>
            <a:chOff x="2640" y="1296"/>
            <a:chExt cx="768" cy="720"/>
          </a:xfrm>
        </p:grpSpPr>
        <p:grpSp>
          <p:nvGrpSpPr>
            <p:cNvPr id="80" name="Group 23"/>
            <p:cNvGrpSpPr>
              <a:grpSpLocks/>
            </p:cNvGrpSpPr>
            <p:nvPr/>
          </p:nvGrpSpPr>
          <p:grpSpPr bwMode="auto">
            <a:xfrm>
              <a:off x="2640" y="1296"/>
              <a:ext cx="768" cy="480"/>
              <a:chOff x="3600" y="1392"/>
              <a:chExt cx="768" cy="480"/>
            </a:xfrm>
          </p:grpSpPr>
          <p:sp>
            <p:nvSpPr>
              <p:cNvPr id="82" name="Oval 12"/>
              <p:cNvSpPr>
                <a:spLocks noChangeArrowheads="1"/>
              </p:cNvSpPr>
              <p:nvPr/>
            </p:nvSpPr>
            <p:spPr bwMode="auto">
              <a:xfrm>
                <a:off x="3600" y="1392"/>
                <a:ext cx="768" cy="480"/>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sp>
            <p:nvSpPr>
              <p:cNvPr id="83" name="Text Box 13"/>
              <p:cNvSpPr txBox="1">
                <a:spLocks noChangeArrowheads="1"/>
              </p:cNvSpPr>
              <p:nvPr/>
            </p:nvSpPr>
            <p:spPr bwMode="auto">
              <a:xfrm>
                <a:off x="3696" y="1488"/>
                <a:ext cx="672" cy="259"/>
              </a:xfrm>
              <a:prstGeom prst="rect">
                <a:avLst/>
              </a:prstGeom>
              <a:noFill/>
              <a:ln w="9525">
                <a:noFill/>
                <a:miter lim="800000"/>
                <a:headEnd/>
                <a:tailEnd/>
              </a:ln>
              <a:effectLst/>
            </p:spPr>
            <p:txBody>
              <a:bodyPr wrap="square">
                <a:spAutoFit/>
              </a:bodyPr>
              <a:lstStyle/>
              <a:p>
                <a:pPr>
                  <a:spcBef>
                    <a:spcPct val="50000"/>
                  </a:spcBef>
                </a:pPr>
                <a:r>
                  <a:rPr lang="en-US" sz="1400" b="1" dirty="0">
                    <a:effectLst>
                      <a:outerShdw blurRad="38100" dist="38100" dir="2700000" algn="tl">
                        <a:srgbClr val="000000">
                          <a:alpha val="43137"/>
                        </a:srgbClr>
                      </a:outerShdw>
                    </a:effectLst>
                    <a:latin typeface="Candara" panose="020E0502030303020204" pitchFamily="34" charset="0"/>
                  </a:rPr>
                  <a:t>school</a:t>
                </a:r>
              </a:p>
            </p:txBody>
          </p:sp>
        </p:grpSp>
        <p:sp>
          <p:nvSpPr>
            <p:cNvPr id="81" name="Line 56"/>
            <p:cNvSpPr>
              <a:spLocks noChangeShapeType="1"/>
            </p:cNvSpPr>
            <p:nvPr/>
          </p:nvSpPr>
          <p:spPr bwMode="auto">
            <a:xfrm flipV="1">
              <a:off x="2976" y="1776"/>
              <a:ext cx="0" cy="240"/>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nvGrpSpPr>
          <p:cNvPr id="84" name="Group 78"/>
          <p:cNvGrpSpPr>
            <a:grpSpLocks/>
          </p:cNvGrpSpPr>
          <p:nvPr/>
        </p:nvGrpSpPr>
        <p:grpSpPr bwMode="auto">
          <a:xfrm>
            <a:off x="2752121" y="4534009"/>
            <a:ext cx="1431131" cy="615553"/>
            <a:chOff x="1200" y="2603"/>
            <a:chExt cx="1202" cy="517"/>
          </a:xfrm>
        </p:grpSpPr>
        <p:grpSp>
          <p:nvGrpSpPr>
            <p:cNvPr id="85" name="Group 24"/>
            <p:cNvGrpSpPr>
              <a:grpSpLocks/>
            </p:cNvGrpSpPr>
            <p:nvPr/>
          </p:nvGrpSpPr>
          <p:grpSpPr bwMode="auto">
            <a:xfrm>
              <a:off x="1200" y="2832"/>
              <a:ext cx="864" cy="288"/>
              <a:chOff x="1584" y="1632"/>
              <a:chExt cx="960" cy="288"/>
            </a:xfrm>
          </p:grpSpPr>
          <p:sp>
            <p:nvSpPr>
              <p:cNvPr id="87" name="Oval 16"/>
              <p:cNvSpPr>
                <a:spLocks noChangeArrowheads="1"/>
              </p:cNvSpPr>
              <p:nvPr/>
            </p:nvSpPr>
            <p:spPr bwMode="auto">
              <a:xfrm>
                <a:off x="1584" y="1680"/>
                <a:ext cx="960" cy="240"/>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sp>
            <p:nvSpPr>
              <p:cNvPr id="88" name="Text Box 17"/>
              <p:cNvSpPr txBox="1">
                <a:spLocks noChangeArrowheads="1"/>
              </p:cNvSpPr>
              <p:nvPr/>
            </p:nvSpPr>
            <p:spPr bwMode="auto">
              <a:xfrm>
                <a:off x="1777" y="1632"/>
                <a:ext cx="623" cy="284"/>
              </a:xfrm>
              <a:prstGeom prst="rect">
                <a:avLst/>
              </a:prstGeom>
              <a:noFill/>
              <a:ln w="9525">
                <a:noFill/>
                <a:miter lim="800000"/>
                <a:headEnd/>
                <a:tailEnd/>
              </a:ln>
              <a:effectLst/>
            </p:spPr>
            <p:txBody>
              <a:bodyPr>
                <a:spAutoFit/>
              </a:bodyPr>
              <a:lstStyle/>
              <a:p>
                <a:pPr>
                  <a:spcBef>
                    <a:spcPct val="50000"/>
                  </a:spcBef>
                </a:pPr>
                <a:r>
                  <a:rPr lang="en-US" sz="1600" b="1" dirty="0">
                    <a:effectLst>
                      <a:outerShdw blurRad="38100" dist="38100" dir="2700000" algn="tl">
                        <a:srgbClr val="000000">
                          <a:alpha val="43137"/>
                        </a:srgbClr>
                      </a:outerShdw>
                    </a:effectLst>
                    <a:latin typeface="Candara" panose="020E0502030303020204" pitchFamily="34" charset="0"/>
                  </a:rPr>
                  <a:t>work</a:t>
                </a:r>
              </a:p>
            </p:txBody>
          </p:sp>
        </p:grpSp>
        <p:sp>
          <p:nvSpPr>
            <p:cNvPr id="86" name="Line 57"/>
            <p:cNvSpPr>
              <a:spLocks noChangeShapeType="1"/>
            </p:cNvSpPr>
            <p:nvPr/>
          </p:nvSpPr>
          <p:spPr bwMode="auto">
            <a:xfrm flipH="1">
              <a:off x="1956" y="2603"/>
              <a:ext cx="446" cy="328"/>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nvGrpSpPr>
          <p:cNvPr id="89" name="Group 74"/>
          <p:cNvGrpSpPr>
            <a:grpSpLocks/>
          </p:cNvGrpSpPr>
          <p:nvPr/>
        </p:nvGrpSpPr>
        <p:grpSpPr bwMode="auto">
          <a:xfrm>
            <a:off x="1853254" y="2936377"/>
            <a:ext cx="2459482" cy="804983"/>
            <a:chOff x="1248" y="1680"/>
            <a:chExt cx="1359" cy="480"/>
          </a:xfrm>
        </p:grpSpPr>
        <p:grpSp>
          <p:nvGrpSpPr>
            <p:cNvPr id="90" name="Group 43"/>
            <p:cNvGrpSpPr>
              <a:grpSpLocks/>
            </p:cNvGrpSpPr>
            <p:nvPr/>
          </p:nvGrpSpPr>
          <p:grpSpPr bwMode="auto">
            <a:xfrm>
              <a:off x="1248" y="1680"/>
              <a:ext cx="912" cy="480"/>
              <a:chOff x="2688" y="1056"/>
              <a:chExt cx="912" cy="480"/>
            </a:xfrm>
          </p:grpSpPr>
          <p:sp>
            <p:nvSpPr>
              <p:cNvPr id="92" name="Text Box 39"/>
              <p:cNvSpPr txBox="1">
                <a:spLocks noChangeArrowheads="1"/>
              </p:cNvSpPr>
              <p:nvPr/>
            </p:nvSpPr>
            <p:spPr bwMode="auto">
              <a:xfrm>
                <a:off x="2784" y="1146"/>
                <a:ext cx="724" cy="330"/>
              </a:xfrm>
              <a:prstGeom prst="rect">
                <a:avLst/>
              </a:prstGeom>
              <a:noFill/>
              <a:ln w="9525">
                <a:noFill/>
                <a:miter lim="800000"/>
                <a:headEnd/>
                <a:tailEnd/>
              </a:ln>
              <a:effectLst/>
            </p:spPr>
            <p:txBody>
              <a:bodyPr wrap="square">
                <a:spAutoFit/>
              </a:bodyPr>
              <a:lstStyle/>
              <a:p>
                <a:pPr algn="ctr">
                  <a:spcBef>
                    <a:spcPct val="50000"/>
                  </a:spcBef>
                </a:pPr>
                <a:r>
                  <a:rPr lang="en-US" sz="1500" dirty="0">
                    <a:latin typeface="Candara" panose="020E0502030303020204" pitchFamily="34" charset="0"/>
                  </a:rPr>
                  <a:t>Eventually go to college</a:t>
                </a:r>
                <a:endParaRPr lang="en-US" sz="1350" dirty="0">
                  <a:latin typeface="Candara" panose="020E0502030303020204" pitchFamily="34" charset="0"/>
                </a:endParaRPr>
              </a:p>
            </p:txBody>
          </p:sp>
          <p:sp>
            <p:nvSpPr>
              <p:cNvPr id="93" name="Oval 41"/>
              <p:cNvSpPr>
                <a:spLocks noChangeArrowheads="1"/>
              </p:cNvSpPr>
              <p:nvPr/>
            </p:nvSpPr>
            <p:spPr bwMode="auto">
              <a:xfrm>
                <a:off x="2688" y="1056"/>
                <a:ext cx="912" cy="480"/>
              </a:xfrm>
              <a:prstGeom prst="ellipse">
                <a:avLst/>
              </a:prstGeom>
              <a:noFill/>
              <a:ln w="9525">
                <a:solidFill>
                  <a:schemeClr val="tx1"/>
                </a:solidFill>
                <a:round/>
                <a:headEnd/>
                <a:tailEnd/>
              </a:ln>
              <a:effectLst/>
            </p:spPr>
            <p:txBody>
              <a:bodyPr wrap="none" anchor="ctr"/>
              <a:lstStyle/>
              <a:p>
                <a:pPr algn="ctr"/>
                <a:endParaRPr lang="en-US" sz="1350">
                  <a:latin typeface="Candara" panose="020E0502030303020204" pitchFamily="34" charset="0"/>
                </a:endParaRPr>
              </a:p>
            </p:txBody>
          </p:sp>
        </p:grpSp>
        <p:sp>
          <p:nvSpPr>
            <p:cNvPr id="91" name="Line 58"/>
            <p:cNvSpPr>
              <a:spLocks noChangeShapeType="1"/>
            </p:cNvSpPr>
            <p:nvPr/>
          </p:nvSpPr>
          <p:spPr bwMode="auto">
            <a:xfrm flipH="1" flipV="1">
              <a:off x="2178" y="1869"/>
              <a:ext cx="429" cy="15"/>
            </a:xfrm>
            <a:prstGeom prst="line">
              <a:avLst/>
            </a:prstGeom>
            <a:noFill/>
            <a:ln w="9525">
              <a:solidFill>
                <a:schemeClr val="tx1"/>
              </a:solidFill>
              <a:round/>
              <a:headEnd/>
              <a:tailEnd/>
            </a:ln>
            <a:effectLst/>
          </p:spPr>
          <p:txBody>
            <a:bodyPr wrap="none" anchor="ctr"/>
            <a:lstStyle/>
            <a:p>
              <a:pPr algn="ctr"/>
              <a:endParaRPr lang="en-US" sz="1350">
                <a:latin typeface="Candara" panose="020E0502030303020204" pitchFamily="34" charset="0"/>
              </a:endParaRPr>
            </a:p>
          </p:txBody>
        </p:sp>
      </p:grpSp>
      <p:grpSp>
        <p:nvGrpSpPr>
          <p:cNvPr id="94" name="Group 73"/>
          <p:cNvGrpSpPr>
            <a:grpSpLocks/>
          </p:cNvGrpSpPr>
          <p:nvPr/>
        </p:nvGrpSpPr>
        <p:grpSpPr bwMode="auto">
          <a:xfrm>
            <a:off x="3216878" y="2203917"/>
            <a:ext cx="1469517" cy="760809"/>
            <a:chOff x="1610" y="1009"/>
            <a:chExt cx="1064" cy="480"/>
          </a:xfrm>
        </p:grpSpPr>
        <p:grpSp>
          <p:nvGrpSpPr>
            <p:cNvPr id="95" name="Group 46"/>
            <p:cNvGrpSpPr>
              <a:grpSpLocks/>
            </p:cNvGrpSpPr>
            <p:nvPr/>
          </p:nvGrpSpPr>
          <p:grpSpPr bwMode="auto">
            <a:xfrm>
              <a:off x="1610" y="1009"/>
              <a:ext cx="960" cy="480"/>
              <a:chOff x="4442" y="1585"/>
              <a:chExt cx="960" cy="480"/>
            </a:xfrm>
          </p:grpSpPr>
          <p:sp>
            <p:nvSpPr>
              <p:cNvPr id="97" name="Text Box 44"/>
              <p:cNvSpPr txBox="1">
                <a:spLocks noChangeArrowheads="1"/>
              </p:cNvSpPr>
              <p:nvPr/>
            </p:nvSpPr>
            <p:spPr bwMode="auto">
              <a:xfrm>
                <a:off x="4464" y="1632"/>
                <a:ext cx="912" cy="350"/>
              </a:xfrm>
              <a:prstGeom prst="rect">
                <a:avLst/>
              </a:prstGeom>
              <a:noFill/>
              <a:ln w="9525">
                <a:noFill/>
                <a:miter lim="800000"/>
                <a:headEnd/>
                <a:tailEnd/>
              </a:ln>
              <a:effectLst/>
            </p:spPr>
            <p:txBody>
              <a:bodyPr wrap="square">
                <a:spAutoFit/>
              </a:bodyPr>
              <a:lstStyle/>
              <a:p>
                <a:pPr algn="ctr">
                  <a:spcBef>
                    <a:spcPct val="50000"/>
                  </a:spcBef>
                </a:pPr>
                <a:r>
                  <a:rPr lang="en-US" sz="1500" dirty="0">
                    <a:latin typeface="Candara" panose="020E0502030303020204" pitchFamily="34" charset="0"/>
                  </a:rPr>
                  <a:t>Make good grades</a:t>
                </a:r>
                <a:endParaRPr lang="en-US" sz="1350" dirty="0">
                  <a:latin typeface="Candara" panose="020E0502030303020204" pitchFamily="34" charset="0"/>
                </a:endParaRPr>
              </a:p>
            </p:txBody>
          </p:sp>
          <p:sp>
            <p:nvSpPr>
              <p:cNvPr id="98" name="Oval 97"/>
              <p:cNvSpPr>
                <a:spLocks noChangeArrowheads="1"/>
              </p:cNvSpPr>
              <p:nvPr/>
            </p:nvSpPr>
            <p:spPr bwMode="auto">
              <a:xfrm>
                <a:off x="4442" y="1585"/>
                <a:ext cx="960" cy="480"/>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sp>
          <p:nvSpPr>
            <p:cNvPr id="96" name="Line 59"/>
            <p:cNvSpPr>
              <a:spLocks noChangeShapeType="1"/>
            </p:cNvSpPr>
            <p:nvPr/>
          </p:nvSpPr>
          <p:spPr bwMode="auto">
            <a:xfrm flipH="1" flipV="1">
              <a:off x="2496" y="1344"/>
              <a:ext cx="178" cy="104"/>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nvGrpSpPr>
          <p:cNvPr id="99" name="Group 75"/>
          <p:cNvGrpSpPr>
            <a:grpSpLocks/>
          </p:cNvGrpSpPr>
          <p:nvPr/>
        </p:nvGrpSpPr>
        <p:grpSpPr bwMode="auto">
          <a:xfrm>
            <a:off x="5100407" y="2519359"/>
            <a:ext cx="1972786" cy="890588"/>
            <a:chOff x="3360" y="1008"/>
            <a:chExt cx="1462" cy="748"/>
          </a:xfrm>
        </p:grpSpPr>
        <p:grpSp>
          <p:nvGrpSpPr>
            <p:cNvPr id="100" name="Group 54"/>
            <p:cNvGrpSpPr>
              <a:grpSpLocks/>
            </p:cNvGrpSpPr>
            <p:nvPr/>
          </p:nvGrpSpPr>
          <p:grpSpPr bwMode="auto">
            <a:xfrm>
              <a:off x="3600" y="1008"/>
              <a:ext cx="1222" cy="748"/>
              <a:chOff x="4272" y="960"/>
              <a:chExt cx="1222" cy="748"/>
            </a:xfrm>
          </p:grpSpPr>
          <p:sp>
            <p:nvSpPr>
              <p:cNvPr id="102" name="Text Box 48"/>
              <p:cNvSpPr txBox="1">
                <a:spLocks noChangeArrowheads="1"/>
              </p:cNvSpPr>
              <p:nvPr/>
            </p:nvSpPr>
            <p:spPr bwMode="auto">
              <a:xfrm>
                <a:off x="4438" y="1049"/>
                <a:ext cx="1056" cy="659"/>
              </a:xfrm>
              <a:prstGeom prst="rect">
                <a:avLst/>
              </a:prstGeom>
              <a:noFill/>
              <a:ln w="9525">
                <a:noFill/>
                <a:miter lim="800000"/>
                <a:headEnd/>
                <a:tailEnd/>
              </a:ln>
              <a:effectLst/>
            </p:spPr>
            <p:txBody>
              <a:bodyPr>
                <a:spAutoFit/>
              </a:bodyPr>
              <a:lstStyle/>
              <a:p>
                <a:pPr>
                  <a:spcBef>
                    <a:spcPct val="50000"/>
                  </a:spcBef>
                </a:pPr>
                <a:r>
                  <a:rPr lang="en-US" sz="1500" dirty="0">
                    <a:latin typeface="Candara" panose="020E0502030303020204" pitchFamily="34" charset="0"/>
                  </a:rPr>
                  <a:t>Play better in sports at school</a:t>
                </a:r>
                <a:endParaRPr lang="en-US" sz="1350" dirty="0">
                  <a:latin typeface="Candara" panose="020E0502030303020204" pitchFamily="34" charset="0"/>
                </a:endParaRPr>
              </a:p>
            </p:txBody>
          </p:sp>
          <p:sp>
            <p:nvSpPr>
              <p:cNvPr id="103" name="Oval 102"/>
              <p:cNvSpPr>
                <a:spLocks noChangeArrowheads="1"/>
              </p:cNvSpPr>
              <p:nvPr/>
            </p:nvSpPr>
            <p:spPr bwMode="auto">
              <a:xfrm>
                <a:off x="4272" y="960"/>
                <a:ext cx="1200" cy="720"/>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sp>
          <p:nvSpPr>
            <p:cNvPr id="101" name="Line 60"/>
            <p:cNvSpPr>
              <a:spLocks noChangeShapeType="1"/>
            </p:cNvSpPr>
            <p:nvPr/>
          </p:nvSpPr>
          <p:spPr bwMode="auto">
            <a:xfrm flipV="1">
              <a:off x="3360" y="1392"/>
              <a:ext cx="240" cy="48"/>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nvGrpSpPr>
          <p:cNvPr id="104" name="Group 85"/>
          <p:cNvGrpSpPr>
            <a:grpSpLocks/>
          </p:cNvGrpSpPr>
          <p:nvPr/>
        </p:nvGrpSpPr>
        <p:grpSpPr bwMode="auto">
          <a:xfrm>
            <a:off x="1415012" y="3790947"/>
            <a:ext cx="1536263" cy="1085850"/>
            <a:chOff x="432" y="2064"/>
            <a:chExt cx="1200" cy="816"/>
          </a:xfrm>
        </p:grpSpPr>
        <p:grpSp>
          <p:nvGrpSpPr>
            <p:cNvPr id="105" name="Group 63"/>
            <p:cNvGrpSpPr>
              <a:grpSpLocks/>
            </p:cNvGrpSpPr>
            <p:nvPr/>
          </p:nvGrpSpPr>
          <p:grpSpPr bwMode="auto">
            <a:xfrm>
              <a:off x="432" y="2064"/>
              <a:ext cx="1200" cy="768"/>
              <a:chOff x="432" y="2064"/>
              <a:chExt cx="1200" cy="768"/>
            </a:xfrm>
          </p:grpSpPr>
          <p:sp>
            <p:nvSpPr>
              <p:cNvPr id="107" name="Text Box 61"/>
              <p:cNvSpPr txBox="1">
                <a:spLocks noChangeArrowheads="1"/>
              </p:cNvSpPr>
              <p:nvPr/>
            </p:nvSpPr>
            <p:spPr bwMode="auto">
              <a:xfrm>
                <a:off x="471" y="2236"/>
                <a:ext cx="1104" cy="590"/>
              </a:xfrm>
              <a:prstGeom prst="rect">
                <a:avLst/>
              </a:prstGeom>
              <a:noFill/>
              <a:ln w="9525">
                <a:noFill/>
                <a:miter lim="800000"/>
                <a:headEnd/>
                <a:tailEnd/>
              </a:ln>
              <a:effectLst/>
            </p:spPr>
            <p:txBody>
              <a:bodyPr>
                <a:spAutoFit/>
              </a:bodyPr>
              <a:lstStyle/>
              <a:p>
                <a:pPr algn="ctr">
                  <a:spcBef>
                    <a:spcPct val="50000"/>
                  </a:spcBef>
                </a:pPr>
                <a:r>
                  <a:rPr lang="en-US" sz="1500" dirty="0">
                    <a:latin typeface="Candara" panose="020E0502030303020204" pitchFamily="34" charset="0"/>
                  </a:rPr>
                  <a:t>Stop putting off assignments</a:t>
                </a:r>
                <a:endParaRPr lang="en-US" sz="1350" dirty="0">
                  <a:latin typeface="Candara" panose="020E0502030303020204" pitchFamily="34" charset="0"/>
                </a:endParaRPr>
              </a:p>
            </p:txBody>
          </p:sp>
          <p:sp>
            <p:nvSpPr>
              <p:cNvPr id="108" name="Oval 62"/>
              <p:cNvSpPr>
                <a:spLocks noChangeArrowheads="1"/>
              </p:cNvSpPr>
              <p:nvPr/>
            </p:nvSpPr>
            <p:spPr bwMode="auto">
              <a:xfrm>
                <a:off x="432" y="2064"/>
                <a:ext cx="1200" cy="768"/>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sp>
          <p:nvSpPr>
            <p:cNvPr id="106" name="Line 64"/>
            <p:cNvSpPr>
              <a:spLocks noChangeShapeType="1"/>
            </p:cNvSpPr>
            <p:nvPr/>
          </p:nvSpPr>
          <p:spPr bwMode="auto">
            <a:xfrm flipH="1" flipV="1">
              <a:off x="1440" y="2736"/>
              <a:ext cx="144" cy="144"/>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grpSp>
        <p:nvGrpSpPr>
          <p:cNvPr id="109" name="Group 84"/>
          <p:cNvGrpSpPr>
            <a:grpSpLocks/>
          </p:cNvGrpSpPr>
          <p:nvPr/>
        </p:nvGrpSpPr>
        <p:grpSpPr bwMode="auto">
          <a:xfrm>
            <a:off x="2073750" y="5138430"/>
            <a:ext cx="1745456" cy="1200150"/>
            <a:chOff x="480" y="3024"/>
            <a:chExt cx="1466" cy="1008"/>
          </a:xfrm>
        </p:grpSpPr>
        <p:grpSp>
          <p:nvGrpSpPr>
            <p:cNvPr id="110" name="Group 71"/>
            <p:cNvGrpSpPr>
              <a:grpSpLocks/>
            </p:cNvGrpSpPr>
            <p:nvPr/>
          </p:nvGrpSpPr>
          <p:grpSpPr bwMode="auto">
            <a:xfrm>
              <a:off x="480" y="3120"/>
              <a:ext cx="1466" cy="912"/>
              <a:chOff x="480" y="3120"/>
              <a:chExt cx="1466" cy="912"/>
            </a:xfrm>
          </p:grpSpPr>
          <p:sp>
            <p:nvSpPr>
              <p:cNvPr id="112" name="Text Box 65"/>
              <p:cNvSpPr txBox="1">
                <a:spLocks noChangeArrowheads="1"/>
              </p:cNvSpPr>
              <p:nvPr/>
            </p:nvSpPr>
            <p:spPr bwMode="auto">
              <a:xfrm>
                <a:off x="698" y="3306"/>
                <a:ext cx="1248" cy="465"/>
              </a:xfrm>
              <a:prstGeom prst="rect">
                <a:avLst/>
              </a:prstGeom>
              <a:noFill/>
              <a:ln w="9525">
                <a:noFill/>
                <a:miter lim="800000"/>
                <a:headEnd/>
                <a:tailEnd/>
              </a:ln>
              <a:effectLst/>
            </p:spPr>
            <p:txBody>
              <a:bodyPr>
                <a:spAutoFit/>
              </a:bodyPr>
              <a:lstStyle/>
              <a:p>
                <a:pPr algn="ctr">
                  <a:spcBef>
                    <a:spcPct val="50000"/>
                  </a:spcBef>
                </a:pPr>
                <a:r>
                  <a:rPr lang="en-US" sz="1500" dirty="0">
                    <a:latin typeface="Candara" panose="020E0502030303020204" pitchFamily="34" charset="0"/>
                  </a:rPr>
                  <a:t>Pay attention in class better</a:t>
                </a:r>
                <a:endParaRPr lang="en-US" sz="1350" dirty="0">
                  <a:latin typeface="Candara" panose="020E0502030303020204" pitchFamily="34" charset="0"/>
                </a:endParaRPr>
              </a:p>
            </p:txBody>
          </p:sp>
          <p:sp>
            <p:nvSpPr>
              <p:cNvPr id="113" name="Oval 66"/>
              <p:cNvSpPr>
                <a:spLocks noChangeArrowheads="1"/>
              </p:cNvSpPr>
              <p:nvPr/>
            </p:nvSpPr>
            <p:spPr bwMode="auto">
              <a:xfrm>
                <a:off x="480" y="3120"/>
                <a:ext cx="1440" cy="912"/>
              </a:xfrm>
              <a:prstGeom prst="ellips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sp>
          <p:nvSpPr>
            <p:cNvPr id="111" name="Line 67"/>
            <p:cNvSpPr>
              <a:spLocks noChangeShapeType="1"/>
            </p:cNvSpPr>
            <p:nvPr/>
          </p:nvSpPr>
          <p:spPr bwMode="auto">
            <a:xfrm flipV="1">
              <a:off x="1008" y="3024"/>
              <a:ext cx="192" cy="96"/>
            </a:xfrm>
            <a:prstGeom prst="line">
              <a:avLst/>
            </a:prstGeom>
            <a:noFill/>
            <a:ln w="9525">
              <a:solidFill>
                <a:schemeClr val="tx1"/>
              </a:solidFill>
              <a:round/>
              <a:headEnd/>
              <a:tailEnd/>
            </a:ln>
            <a:effectLst/>
          </p:spPr>
          <p:txBody>
            <a:bodyPr wrap="none" anchor="ctr"/>
            <a:lstStyle/>
            <a:p>
              <a:endParaRPr lang="en-US" sz="1350">
                <a:latin typeface="Candara" panose="020E0502030303020204" pitchFamily="34" charset="0"/>
              </a:endParaRPr>
            </a:p>
          </p:txBody>
        </p:sp>
      </p:grpSp>
    </p:spTree>
    <p:extLst>
      <p:ext uri="{BB962C8B-B14F-4D97-AF65-F5344CB8AC3E}">
        <p14:creationId xmlns:p14="http://schemas.microsoft.com/office/powerpoint/2010/main" val="1660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par>
                          <p:cTn id="13" fill="hold">
                            <p:stCondLst>
                              <p:cond delay="500"/>
                            </p:stCondLst>
                            <p:childTnLst>
                              <p:par>
                                <p:cTn id="14" presetID="9" presetClass="entr" presetSubtype="0" fill="hold" nodeType="afterEffect">
                                  <p:stCondLst>
                                    <p:cond delay="100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par>
                          <p:cTn id="17" fill="hold">
                            <p:stCondLst>
                              <p:cond delay="2000"/>
                            </p:stCondLst>
                            <p:childTnLst>
                              <p:par>
                                <p:cTn id="18" presetID="9" presetClass="entr" presetSubtype="0" fill="hold" nodeType="afterEffect">
                                  <p:stCondLst>
                                    <p:cond delay="1000"/>
                                  </p:stCondLst>
                                  <p:childTnLst>
                                    <p:set>
                                      <p:cBhvr>
                                        <p:cTn id="19" dur="1" fill="hold">
                                          <p:stCondLst>
                                            <p:cond delay="0"/>
                                          </p:stCondLst>
                                        </p:cTn>
                                        <p:tgtEl>
                                          <p:spTgt spid="84"/>
                                        </p:tgtEl>
                                        <p:attrNameLst>
                                          <p:attrName>style.visibility</p:attrName>
                                        </p:attrNameLst>
                                      </p:cBhvr>
                                      <p:to>
                                        <p:strVal val="visible"/>
                                      </p:to>
                                    </p:set>
                                    <p:animEffect transition="in" filter="dissolve">
                                      <p:cBhvr>
                                        <p:cTn id="20" dur="500"/>
                                        <p:tgtEl>
                                          <p:spTgt spid="8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dissolve">
                                      <p:cBhvr>
                                        <p:cTn id="25" dur="500"/>
                                        <p:tgtEl>
                                          <p:spTgt spid="64"/>
                                        </p:tgtEl>
                                      </p:cBhvr>
                                    </p:animEffect>
                                  </p:childTnLst>
                                </p:cTn>
                              </p:par>
                            </p:childTnLst>
                          </p:cTn>
                        </p:par>
                        <p:par>
                          <p:cTn id="26" fill="hold">
                            <p:stCondLst>
                              <p:cond delay="500"/>
                            </p:stCondLst>
                            <p:childTnLst>
                              <p:par>
                                <p:cTn id="27" presetID="9" presetClass="entr" presetSubtype="0" fill="hold" nodeType="afterEffect">
                                  <p:stCondLst>
                                    <p:cond delay="1000"/>
                                  </p:stCondLst>
                                  <p:childTnLst>
                                    <p:set>
                                      <p:cBhvr>
                                        <p:cTn id="28" dur="1" fill="hold">
                                          <p:stCondLst>
                                            <p:cond delay="0"/>
                                          </p:stCondLst>
                                        </p:cTn>
                                        <p:tgtEl>
                                          <p:spTgt spid="69"/>
                                        </p:tgtEl>
                                        <p:attrNameLst>
                                          <p:attrName>style.visibility</p:attrName>
                                        </p:attrNameLst>
                                      </p:cBhvr>
                                      <p:to>
                                        <p:strVal val="visible"/>
                                      </p:to>
                                    </p:set>
                                    <p:animEffect transition="in" filter="dissolve">
                                      <p:cBhvr>
                                        <p:cTn id="29" dur="500"/>
                                        <p:tgtEl>
                                          <p:spTgt spid="69"/>
                                        </p:tgtEl>
                                      </p:cBhvr>
                                    </p:animEffect>
                                  </p:childTnLst>
                                </p:cTn>
                              </p:par>
                            </p:childTnLst>
                          </p:cTn>
                        </p:par>
                        <p:par>
                          <p:cTn id="30" fill="hold">
                            <p:stCondLst>
                              <p:cond delay="2000"/>
                            </p:stCondLst>
                            <p:childTnLst>
                              <p:par>
                                <p:cTn id="31" presetID="9" presetClass="entr" presetSubtype="0" fill="hold" nodeType="afterEffect">
                                  <p:stCondLst>
                                    <p:cond delay="1000"/>
                                  </p:stCondLst>
                                  <p:childTnLst>
                                    <p:set>
                                      <p:cBhvr>
                                        <p:cTn id="32" dur="1" fill="hold">
                                          <p:stCondLst>
                                            <p:cond delay="0"/>
                                          </p:stCondLst>
                                        </p:cTn>
                                        <p:tgtEl>
                                          <p:spTgt spid="74"/>
                                        </p:tgtEl>
                                        <p:attrNameLst>
                                          <p:attrName>style.visibility</p:attrName>
                                        </p:attrNameLst>
                                      </p:cBhvr>
                                      <p:to>
                                        <p:strVal val="visible"/>
                                      </p:to>
                                    </p:set>
                                    <p:animEffect transition="in" filter="dissolve">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dissolve">
                                      <p:cBhvr>
                                        <p:cTn id="38" dur="500"/>
                                        <p:tgtEl>
                                          <p:spTgt spid="89"/>
                                        </p:tgtEl>
                                      </p:cBhvr>
                                    </p:animEffect>
                                  </p:childTnLst>
                                </p:cTn>
                              </p:par>
                            </p:childTnLst>
                          </p:cTn>
                        </p:par>
                        <p:par>
                          <p:cTn id="39" fill="hold">
                            <p:stCondLst>
                              <p:cond delay="500"/>
                            </p:stCondLst>
                            <p:childTnLst>
                              <p:par>
                                <p:cTn id="40" presetID="9" presetClass="entr" presetSubtype="0" fill="hold" nodeType="afterEffect">
                                  <p:stCondLst>
                                    <p:cond delay="1000"/>
                                  </p:stCondLst>
                                  <p:childTnLst>
                                    <p:set>
                                      <p:cBhvr>
                                        <p:cTn id="41" dur="1" fill="hold">
                                          <p:stCondLst>
                                            <p:cond delay="0"/>
                                          </p:stCondLst>
                                        </p:cTn>
                                        <p:tgtEl>
                                          <p:spTgt spid="94"/>
                                        </p:tgtEl>
                                        <p:attrNameLst>
                                          <p:attrName>style.visibility</p:attrName>
                                        </p:attrNameLst>
                                      </p:cBhvr>
                                      <p:to>
                                        <p:strVal val="visible"/>
                                      </p:to>
                                    </p:set>
                                    <p:animEffect transition="in" filter="dissolve">
                                      <p:cBhvr>
                                        <p:cTn id="42" dur="500"/>
                                        <p:tgtEl>
                                          <p:spTgt spid="94"/>
                                        </p:tgtEl>
                                      </p:cBhvr>
                                    </p:animEffect>
                                  </p:childTnLst>
                                </p:cTn>
                              </p:par>
                            </p:childTnLst>
                          </p:cTn>
                        </p:par>
                        <p:par>
                          <p:cTn id="43" fill="hold">
                            <p:stCondLst>
                              <p:cond delay="2000"/>
                            </p:stCondLst>
                            <p:childTnLst>
                              <p:par>
                                <p:cTn id="44" presetID="9" presetClass="entr" presetSubtype="0" fill="hold" nodeType="afterEffect">
                                  <p:stCondLst>
                                    <p:cond delay="1000"/>
                                  </p:stCondLst>
                                  <p:childTnLst>
                                    <p:set>
                                      <p:cBhvr>
                                        <p:cTn id="45" dur="1" fill="hold">
                                          <p:stCondLst>
                                            <p:cond delay="0"/>
                                          </p:stCondLst>
                                        </p:cTn>
                                        <p:tgtEl>
                                          <p:spTgt spid="99"/>
                                        </p:tgtEl>
                                        <p:attrNameLst>
                                          <p:attrName>style.visibility</p:attrName>
                                        </p:attrNameLst>
                                      </p:cBhvr>
                                      <p:to>
                                        <p:strVal val="visible"/>
                                      </p:to>
                                    </p:set>
                                    <p:animEffect transition="in" filter="dissolv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dissolve">
                                      <p:cBhvr>
                                        <p:cTn id="51" dur="500"/>
                                        <p:tgtEl>
                                          <p:spTgt spid="104"/>
                                        </p:tgtEl>
                                      </p:cBhvr>
                                    </p:animEffect>
                                  </p:childTnLst>
                                </p:cTn>
                              </p:par>
                            </p:childTnLst>
                          </p:cTn>
                        </p:par>
                        <p:par>
                          <p:cTn id="52" fill="hold">
                            <p:stCondLst>
                              <p:cond delay="500"/>
                            </p:stCondLst>
                            <p:childTnLst>
                              <p:par>
                                <p:cTn id="53" presetID="9" presetClass="entr" presetSubtype="0" fill="hold" nodeType="afterEffect">
                                  <p:stCondLst>
                                    <p:cond delay="1000"/>
                                  </p:stCondLst>
                                  <p:childTnLst>
                                    <p:set>
                                      <p:cBhvr>
                                        <p:cTn id="54" dur="1" fill="hold">
                                          <p:stCondLst>
                                            <p:cond delay="0"/>
                                          </p:stCondLst>
                                        </p:cTn>
                                        <p:tgtEl>
                                          <p:spTgt spid="109"/>
                                        </p:tgtEl>
                                        <p:attrNameLst>
                                          <p:attrName>style.visibility</p:attrName>
                                        </p:attrNameLst>
                                      </p:cBhvr>
                                      <p:to>
                                        <p:strVal val="visible"/>
                                      </p:to>
                                    </p:set>
                                    <p:animEffect transition="in" filter="dissolve">
                                      <p:cBhvr>
                                        <p:cTn id="5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187230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Mind Mapping (Practice)</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Draw a map to organize your ideas about the following topic:</a:t>
            </a:r>
          </a:p>
          <a:p>
            <a:pPr marL="1371600" marR="289084" lvl="2" indent="-457200" algn="just">
              <a:lnSpc>
                <a:spcPct val="150000"/>
              </a:lnSpc>
              <a:spcBef>
                <a:spcPts val="68"/>
              </a:spcBef>
              <a:buFont typeface="Courier New" panose="02070309020205020404" pitchFamily="49" charset="0"/>
              <a:buChar char="o"/>
              <a:tabLst>
                <a:tab pos="381000" algn="l"/>
              </a:tabLst>
              <a:defRPr/>
            </a:pPr>
            <a:r>
              <a:rPr lang="en-US" sz="2000" i="1" dirty="0">
                <a:solidFill>
                  <a:schemeClr val="tx1">
                    <a:lumMod val="75000"/>
                    <a:lumOff val="25000"/>
                  </a:schemeClr>
                </a:solidFill>
                <a:latin typeface="Candara" pitchFamily="34" charset="0"/>
                <a:cs typeface="Arial" pitchFamily="34" charset="0"/>
              </a:rPr>
              <a:t>How to learn English?</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99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244752"/>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Journalistic questions</a:t>
            </a:r>
          </a:p>
          <a:p>
            <a:pPr marL="914400" marR="289084" lvl="1" indent="-457200" algn="just">
              <a:lnSpc>
                <a:spcPct val="150000"/>
              </a:lnSpc>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Journalistic techniques refer to asking yourself six questions:</a:t>
            </a:r>
          </a:p>
          <a:p>
            <a:pPr marL="914400" marR="289084" lvl="1" indent="-457200" algn="just">
              <a:lnSpc>
                <a:spcPct val="150000"/>
              </a:lnSpc>
              <a:spcBef>
                <a:spcPts val="68"/>
              </a:spcBef>
              <a:buFont typeface="+mj-lt"/>
              <a:buAutoNum type="arabicPeriod"/>
              <a:tabLst>
                <a:tab pos="381000" algn="l"/>
              </a:tabLst>
              <a:defRPr/>
            </a:pPr>
            <a:r>
              <a:rPr lang="en-US" sz="2000" b="1" dirty="0">
                <a:solidFill>
                  <a:srgbClr val="FF0000"/>
                </a:solidFill>
                <a:latin typeface="Candara" pitchFamily="34" charset="0"/>
                <a:cs typeface="Arial" pitchFamily="34" charset="0"/>
              </a:rPr>
              <a:t>How? </a:t>
            </a:r>
          </a:p>
          <a:p>
            <a:pPr marL="914400" marR="289084" lvl="1" indent="-457200" algn="just">
              <a:lnSpc>
                <a:spcPct val="150000"/>
              </a:lnSpc>
              <a:spcBef>
                <a:spcPts val="68"/>
              </a:spcBef>
              <a:buFont typeface="+mj-lt"/>
              <a:buAutoNum type="arabicPeriod"/>
              <a:tabLst>
                <a:tab pos="381000" algn="l"/>
              </a:tabLst>
              <a:defRPr/>
            </a:pPr>
            <a:r>
              <a:rPr lang="en-US" sz="2000" b="1" dirty="0">
                <a:solidFill>
                  <a:srgbClr val="FF0000"/>
                </a:solidFill>
                <a:latin typeface="Candara" pitchFamily="34" charset="0"/>
                <a:cs typeface="Arial" pitchFamily="34" charset="0"/>
              </a:rPr>
              <a:t>What?</a:t>
            </a:r>
          </a:p>
          <a:p>
            <a:pPr marL="914400" marR="289084" lvl="1" indent="-457200" algn="just">
              <a:lnSpc>
                <a:spcPct val="150000"/>
              </a:lnSpc>
              <a:spcBef>
                <a:spcPts val="68"/>
              </a:spcBef>
              <a:buFont typeface="+mj-lt"/>
              <a:buAutoNum type="arabicPeriod"/>
              <a:tabLst>
                <a:tab pos="381000" algn="l"/>
              </a:tabLst>
              <a:defRPr/>
            </a:pPr>
            <a:r>
              <a:rPr lang="en-US" sz="2000" b="1" dirty="0">
                <a:solidFill>
                  <a:srgbClr val="FF0000"/>
                </a:solidFill>
                <a:latin typeface="Candara" pitchFamily="34" charset="0"/>
                <a:cs typeface="Arial" pitchFamily="34" charset="0"/>
              </a:rPr>
              <a:t>Where? </a:t>
            </a:r>
          </a:p>
          <a:p>
            <a:pPr marL="914400" marR="289084" lvl="1" indent="-457200" algn="just">
              <a:lnSpc>
                <a:spcPct val="150000"/>
              </a:lnSpc>
              <a:spcBef>
                <a:spcPts val="68"/>
              </a:spcBef>
              <a:buFont typeface="+mj-lt"/>
              <a:buAutoNum type="arabicPeriod"/>
              <a:tabLst>
                <a:tab pos="381000" algn="l"/>
              </a:tabLst>
              <a:defRPr/>
            </a:pPr>
            <a:r>
              <a:rPr lang="en-US" sz="2000" b="1" dirty="0">
                <a:solidFill>
                  <a:srgbClr val="FF0000"/>
                </a:solidFill>
                <a:latin typeface="Candara" pitchFamily="34" charset="0"/>
                <a:cs typeface="Arial" pitchFamily="34" charset="0"/>
              </a:rPr>
              <a:t>When? </a:t>
            </a:r>
          </a:p>
          <a:p>
            <a:pPr marL="914400" marR="289084" lvl="1" indent="-457200" algn="just">
              <a:lnSpc>
                <a:spcPct val="150000"/>
              </a:lnSpc>
              <a:spcBef>
                <a:spcPts val="68"/>
              </a:spcBef>
              <a:buFont typeface="+mj-lt"/>
              <a:buAutoNum type="arabicPeriod"/>
              <a:tabLst>
                <a:tab pos="381000" algn="l"/>
              </a:tabLst>
              <a:defRPr/>
            </a:pPr>
            <a:r>
              <a:rPr lang="en-US" sz="2000" b="1" dirty="0">
                <a:solidFill>
                  <a:srgbClr val="FF0000"/>
                </a:solidFill>
                <a:latin typeface="Candara" pitchFamily="34" charset="0"/>
                <a:cs typeface="Arial" pitchFamily="34" charset="0"/>
              </a:rPr>
              <a:t>Which? </a:t>
            </a:r>
          </a:p>
          <a:p>
            <a:pPr marL="914400" marR="289084" lvl="1" indent="-457200" algn="just">
              <a:lnSpc>
                <a:spcPct val="150000"/>
              </a:lnSpc>
              <a:spcBef>
                <a:spcPts val="68"/>
              </a:spcBef>
              <a:buFont typeface="+mj-lt"/>
              <a:buAutoNum type="arabicPeriod"/>
              <a:tabLst>
                <a:tab pos="381000" algn="l"/>
              </a:tabLst>
              <a:defRPr/>
            </a:pPr>
            <a:r>
              <a:rPr lang="en-US" sz="2000" b="1" dirty="0">
                <a:solidFill>
                  <a:srgbClr val="FF0000"/>
                </a:solidFill>
                <a:latin typeface="Candara" pitchFamily="34" charset="0"/>
                <a:cs typeface="Arial" pitchFamily="34" charset="0"/>
              </a:rPr>
              <a:t>Who?</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02525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xEl>
                                              <p:pRg st="6" end="6"/>
                                            </p:txEl>
                                          </p:spTgt>
                                        </p:tgtEl>
                                        <p:attrNameLst>
                                          <p:attrName>style.visibility</p:attrName>
                                        </p:attrNameLst>
                                      </p:cBhvr>
                                      <p:to>
                                        <p:strVal val="visible"/>
                                      </p:to>
                                    </p:set>
                                    <p:animEffect transition="in" filter="fade">
                                      <p:cBhvr>
                                        <p:cTn id="40" dur="500"/>
                                        <p:tgtEl>
                                          <p:spTgt spid="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3">
                                            <p:txEl>
                                              <p:pRg st="7" end="7"/>
                                            </p:txEl>
                                          </p:spTgt>
                                        </p:tgtEl>
                                        <p:attrNameLst>
                                          <p:attrName>style.visibility</p:attrName>
                                        </p:attrNameLst>
                                      </p:cBhvr>
                                      <p:to>
                                        <p:strVal val="visible"/>
                                      </p:to>
                                    </p:set>
                                    <p:animEffect transition="in" filter="fade">
                                      <p:cBhvr>
                                        <p:cTn id="45" dur="500"/>
                                        <p:tgtEl>
                                          <p:spTgt spid="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8058179" cy="459100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Journalistic questions (An example)</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What </a:t>
            </a:r>
            <a:r>
              <a:rPr lang="en-US" sz="2000" dirty="0">
                <a:solidFill>
                  <a:schemeClr val="tx1">
                    <a:lumMod val="75000"/>
                    <a:lumOff val="25000"/>
                  </a:schemeClr>
                </a:solidFill>
                <a:latin typeface="Candara" pitchFamily="34" charset="0"/>
                <a:cs typeface="Arial" pitchFamily="34" charset="0"/>
              </a:rPr>
              <a:t>happened to the home cricket team?</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Where</a:t>
            </a:r>
            <a:r>
              <a:rPr lang="en-US" sz="2000" dirty="0">
                <a:solidFill>
                  <a:schemeClr val="tx1">
                    <a:lumMod val="75000"/>
                    <a:lumOff val="25000"/>
                  </a:schemeClr>
                </a:solidFill>
                <a:latin typeface="Candara" pitchFamily="34" charset="0"/>
                <a:cs typeface="Arial" pitchFamily="34" charset="0"/>
              </a:rPr>
              <a:t> did the match take place?</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Who</a:t>
            </a:r>
            <a:r>
              <a:rPr lang="en-US" sz="2000" dirty="0">
                <a:solidFill>
                  <a:schemeClr val="tx1">
                    <a:lumMod val="75000"/>
                    <a:lumOff val="25000"/>
                  </a:schemeClr>
                </a:solidFill>
                <a:latin typeface="Candara" pitchFamily="34" charset="0"/>
                <a:cs typeface="Arial" pitchFamily="34" charset="0"/>
              </a:rPr>
              <a:t> missed the final, decisive wicket?</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How</a:t>
            </a:r>
            <a:r>
              <a:rPr lang="en-US" sz="2000" dirty="0">
                <a:solidFill>
                  <a:schemeClr val="tx1">
                    <a:lumMod val="75000"/>
                    <a:lumOff val="25000"/>
                  </a:schemeClr>
                </a:solidFill>
                <a:latin typeface="Candara" pitchFamily="34" charset="0"/>
                <a:cs typeface="Arial" pitchFamily="34" charset="0"/>
              </a:rPr>
              <a:t> did the crowd react?</a:t>
            </a:r>
          </a:p>
          <a:p>
            <a:pPr marL="914400" marR="289084" lvl="1" indent="-457200" algn="just">
              <a:spcBef>
                <a:spcPts val="68"/>
              </a:spcBef>
              <a:buFont typeface="Arial" panose="020B0604020202020204" pitchFamily="34" charset="0"/>
              <a:buChar char="•"/>
              <a:tabLst>
                <a:tab pos="381000" algn="l"/>
              </a:tabLst>
              <a:defRPr/>
            </a:pPr>
            <a:r>
              <a:rPr lang="en-US" sz="2000" dirty="0">
                <a:solidFill>
                  <a:schemeClr val="tx1">
                    <a:lumMod val="75000"/>
                    <a:lumOff val="25000"/>
                  </a:schemeClr>
                </a:solidFill>
                <a:latin typeface="Candara" pitchFamily="34" charset="0"/>
                <a:cs typeface="Arial" pitchFamily="34" charset="0"/>
              </a:rPr>
              <a:t>After receiving the awards for second place, </a:t>
            </a:r>
            <a:r>
              <a:rPr lang="en-US" sz="2000" b="1" dirty="0">
                <a:solidFill>
                  <a:srgbClr val="FF0000"/>
                </a:solidFill>
                <a:latin typeface="Candara" pitchFamily="34" charset="0"/>
                <a:cs typeface="Arial" pitchFamily="34" charset="0"/>
              </a:rPr>
              <a:t>how</a:t>
            </a:r>
            <a:r>
              <a:rPr lang="en-US" sz="2000" dirty="0">
                <a:solidFill>
                  <a:schemeClr val="tx1">
                    <a:lumMod val="75000"/>
                    <a:lumOff val="25000"/>
                  </a:schemeClr>
                </a:solidFill>
                <a:latin typeface="Candara" pitchFamily="34" charset="0"/>
                <a:cs typeface="Arial" pitchFamily="34" charset="0"/>
              </a:rPr>
              <a:t> did captain respond?</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Who</a:t>
            </a:r>
            <a:r>
              <a:rPr lang="en-US" sz="2000" dirty="0">
                <a:solidFill>
                  <a:schemeClr val="tx1">
                    <a:lumMod val="75000"/>
                    <a:lumOff val="25000"/>
                  </a:schemeClr>
                </a:solidFill>
                <a:latin typeface="Candara" pitchFamily="34" charset="0"/>
                <a:cs typeface="Arial" pitchFamily="34" charset="0"/>
              </a:rPr>
              <a:t> is out of shape for the match and could have been substituted?</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What</a:t>
            </a:r>
            <a:r>
              <a:rPr lang="en-US" sz="2000" dirty="0">
                <a:solidFill>
                  <a:schemeClr val="tx1">
                    <a:lumMod val="75000"/>
                    <a:lumOff val="25000"/>
                  </a:schemeClr>
                </a:solidFill>
                <a:latin typeface="Candara" pitchFamily="34" charset="0"/>
                <a:cs typeface="Arial" pitchFamily="34" charset="0"/>
              </a:rPr>
              <a:t> was the weather’s role in this match?</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What </a:t>
            </a:r>
            <a:r>
              <a:rPr lang="en-US" sz="2000" dirty="0">
                <a:solidFill>
                  <a:schemeClr val="tx1">
                    <a:lumMod val="75000"/>
                    <a:lumOff val="25000"/>
                  </a:schemeClr>
                </a:solidFill>
                <a:latin typeface="Candara" pitchFamily="34" charset="0"/>
                <a:cs typeface="Arial" pitchFamily="34" charset="0"/>
              </a:rPr>
              <a:t>position does this give to the home cricket team?</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How</a:t>
            </a:r>
            <a:r>
              <a:rPr lang="en-US" sz="2000" dirty="0">
                <a:solidFill>
                  <a:schemeClr val="tx1">
                    <a:lumMod val="75000"/>
                    <a:lumOff val="25000"/>
                  </a:schemeClr>
                </a:solidFill>
                <a:latin typeface="Candara" pitchFamily="34" charset="0"/>
                <a:cs typeface="Arial" pitchFamily="34" charset="0"/>
              </a:rPr>
              <a:t> can the losing team improve itself?</a:t>
            </a:r>
          </a:p>
          <a:p>
            <a:pPr marL="914400" marR="289084" lvl="1" indent="-457200" algn="just">
              <a:spcBef>
                <a:spcPts val="68"/>
              </a:spcBef>
              <a:buFont typeface="Arial" panose="020B0604020202020204" pitchFamily="34" charset="0"/>
              <a:buChar char="•"/>
              <a:tabLst>
                <a:tab pos="381000" algn="l"/>
              </a:tabLst>
              <a:defRPr/>
            </a:pPr>
            <a:r>
              <a:rPr lang="en-US" sz="2000" b="1" dirty="0">
                <a:solidFill>
                  <a:srgbClr val="FF0000"/>
                </a:solidFill>
                <a:latin typeface="Candara" pitchFamily="34" charset="0"/>
                <a:cs typeface="Arial" pitchFamily="34" charset="0"/>
              </a:rPr>
              <a:t>What</a:t>
            </a:r>
            <a:r>
              <a:rPr lang="en-US" sz="2000" dirty="0">
                <a:solidFill>
                  <a:schemeClr val="tx1">
                    <a:lumMod val="75000"/>
                    <a:lumOff val="25000"/>
                  </a:schemeClr>
                </a:solidFill>
                <a:latin typeface="Candara" pitchFamily="34" charset="0"/>
                <a:cs typeface="Arial" pitchFamily="34" charset="0"/>
              </a:rPr>
              <a:t> combination of fielding and bowling is seen as a </a:t>
            </a:r>
            <a:r>
              <a:rPr lang="en-US" sz="2000">
                <a:solidFill>
                  <a:schemeClr val="tx1">
                    <a:lumMod val="75000"/>
                    <a:lumOff val="25000"/>
                  </a:schemeClr>
                </a:solidFill>
                <a:latin typeface="Candara" pitchFamily="34" charset="0"/>
                <a:cs typeface="Arial" pitchFamily="34" charset="0"/>
              </a:rPr>
              <a:t>good practice?</a:t>
            </a: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1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xEl>
                                              <p:pRg st="6" end="6"/>
                                            </p:txEl>
                                          </p:spTgt>
                                        </p:tgtEl>
                                        <p:attrNameLst>
                                          <p:attrName>style.visibility</p:attrName>
                                        </p:attrNameLst>
                                      </p:cBhvr>
                                      <p:to>
                                        <p:strVal val="visible"/>
                                      </p:to>
                                    </p:set>
                                    <p:animEffect transition="in" filter="fade">
                                      <p:cBhvr>
                                        <p:cTn id="40" dur="500"/>
                                        <p:tgtEl>
                                          <p:spTgt spid="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3">
                                            <p:txEl>
                                              <p:pRg st="7" end="7"/>
                                            </p:txEl>
                                          </p:spTgt>
                                        </p:tgtEl>
                                        <p:attrNameLst>
                                          <p:attrName>style.visibility</p:attrName>
                                        </p:attrNameLst>
                                      </p:cBhvr>
                                      <p:to>
                                        <p:strVal val="visible"/>
                                      </p:to>
                                    </p:set>
                                    <p:animEffect transition="in" filter="fade">
                                      <p:cBhvr>
                                        <p:cTn id="45" dur="500"/>
                                        <p:tgtEl>
                                          <p:spTgt spid="5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xEl>
                                              <p:pRg st="8" end="8"/>
                                            </p:txEl>
                                          </p:spTgt>
                                        </p:tgtEl>
                                        <p:attrNameLst>
                                          <p:attrName>style.visibility</p:attrName>
                                        </p:attrNameLst>
                                      </p:cBhvr>
                                      <p:to>
                                        <p:strVal val="visible"/>
                                      </p:to>
                                    </p:set>
                                    <p:animEffect transition="in" filter="fade">
                                      <p:cBhvr>
                                        <p:cTn id="50" dur="500"/>
                                        <p:tgtEl>
                                          <p:spTgt spid="5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3">
                                            <p:txEl>
                                              <p:pRg st="9" end="9"/>
                                            </p:txEl>
                                          </p:spTgt>
                                        </p:tgtEl>
                                        <p:attrNameLst>
                                          <p:attrName>style.visibility</p:attrName>
                                        </p:attrNameLst>
                                      </p:cBhvr>
                                      <p:to>
                                        <p:strVal val="visible"/>
                                      </p:to>
                                    </p:set>
                                    <p:animEffect transition="in" filter="fade">
                                      <p:cBhvr>
                                        <p:cTn id="55" dur="500"/>
                                        <p:tgtEl>
                                          <p:spTgt spid="5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3">
                                            <p:txEl>
                                              <p:pRg st="10" end="10"/>
                                            </p:txEl>
                                          </p:spTgt>
                                        </p:tgtEl>
                                        <p:attrNameLst>
                                          <p:attrName>style.visibility</p:attrName>
                                        </p:attrNameLst>
                                      </p:cBhvr>
                                      <p:to>
                                        <p:strVal val="visible"/>
                                      </p:to>
                                    </p:set>
                                    <p:animEffect transition="in" filter="fade">
                                      <p:cBhvr>
                                        <p:cTn id="60" dur="500"/>
                                        <p:tgtEl>
                                          <p:spTgt spid="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8058179"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Journalistic questions (Practice)</a:t>
            </a:r>
          </a:p>
          <a:p>
            <a:pPr marL="342900" indent="-3429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You may write an incident report about an accident in the company's boiler room which must include the date, location, time, personnel involved, causes and financial loss.</a:t>
            </a:r>
          </a:p>
          <a:p>
            <a:pPr marL="342900" indent="-3429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E.g., Imagine you have heard about a robbery. A bag of diamonds is stolen and the owner is murdered. </a:t>
            </a:r>
          </a:p>
          <a:p>
            <a:pPr marL="800100" lvl="2" indent="-342900" algn="just">
              <a:lnSpc>
                <a:spcPct val="150000"/>
              </a:lnSpc>
              <a:buFont typeface="Courier New" panose="02070309020205020404" pitchFamily="49" charset="0"/>
              <a:buChar char="o"/>
            </a:pPr>
            <a:r>
              <a:rPr lang="en-US" sz="2000" b="1" i="1" dirty="0">
                <a:solidFill>
                  <a:srgbClr val="FF0000"/>
                </a:solidFill>
                <a:latin typeface="Candara" pitchFamily="34" charset="0"/>
                <a:cs typeface="Arial" pitchFamily="34" charset="0"/>
              </a:rPr>
              <a:t>What journalistic questions would you ask to investigate?</a:t>
            </a:r>
            <a:endParaRPr lang="en-US" sz="2000" b="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1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fade">
                                      <p:cBhvr>
                                        <p:cTn id="19"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8058179"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Journalistic questions (A robbery)</a:t>
            </a:r>
          </a:p>
          <a:p>
            <a:pPr marL="342900" indent="-3429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At </a:t>
            </a:r>
            <a:r>
              <a:rPr lang="en-US" sz="2000" b="1" dirty="0">
                <a:solidFill>
                  <a:srgbClr val="FF0000"/>
                </a:solidFill>
                <a:latin typeface="Candara" pitchFamily="34" charset="0"/>
                <a:cs typeface="Arial" pitchFamily="34" charset="0"/>
              </a:rPr>
              <a:t>what</a:t>
            </a:r>
            <a:r>
              <a:rPr lang="en-US" sz="2000" dirty="0">
                <a:solidFill>
                  <a:schemeClr val="tx1">
                    <a:lumMod val="75000"/>
                    <a:lumOff val="25000"/>
                  </a:schemeClr>
                </a:solidFill>
                <a:latin typeface="Candara" pitchFamily="34" charset="0"/>
                <a:cs typeface="Arial" pitchFamily="34" charset="0"/>
              </a:rPr>
              <a:t> time did the robbery take place?</a:t>
            </a:r>
          </a:p>
          <a:p>
            <a:pPr marL="342900" indent="-342900" algn="just">
              <a:lnSpc>
                <a:spcPct val="150000"/>
              </a:lnSpc>
              <a:buFont typeface="Arial" panose="020B0604020202020204" pitchFamily="34" charset="0"/>
              <a:buChar char="•"/>
            </a:pPr>
            <a:r>
              <a:rPr lang="en-US" sz="2000" b="1" dirty="0">
                <a:solidFill>
                  <a:srgbClr val="FF0000"/>
                </a:solidFill>
                <a:latin typeface="Candara" pitchFamily="34" charset="0"/>
                <a:cs typeface="Arial" pitchFamily="34" charset="0"/>
              </a:rPr>
              <a:t>Where</a:t>
            </a:r>
            <a:r>
              <a:rPr lang="en-US" sz="2000" dirty="0">
                <a:solidFill>
                  <a:schemeClr val="tx1">
                    <a:lumMod val="75000"/>
                    <a:lumOff val="25000"/>
                  </a:schemeClr>
                </a:solidFill>
                <a:latin typeface="Candara" pitchFamily="34" charset="0"/>
                <a:cs typeface="Arial" pitchFamily="34" charset="0"/>
              </a:rPr>
              <a:t> did it happen?</a:t>
            </a:r>
          </a:p>
          <a:p>
            <a:pPr marL="342900" indent="-342900" algn="just">
              <a:lnSpc>
                <a:spcPct val="150000"/>
              </a:lnSpc>
              <a:buFont typeface="Arial" panose="020B0604020202020204" pitchFamily="34" charset="0"/>
              <a:buChar char="•"/>
            </a:pPr>
            <a:r>
              <a:rPr lang="en-US" sz="2000" b="1" dirty="0">
                <a:solidFill>
                  <a:srgbClr val="FF0000"/>
                </a:solidFill>
                <a:latin typeface="Candara" pitchFamily="34" charset="0"/>
                <a:cs typeface="Arial" pitchFamily="34" charset="0"/>
              </a:rPr>
              <a:t>How</a:t>
            </a:r>
            <a:r>
              <a:rPr lang="en-US" sz="2000" dirty="0">
                <a:solidFill>
                  <a:schemeClr val="tx1">
                    <a:lumMod val="75000"/>
                    <a:lumOff val="25000"/>
                  </a:schemeClr>
                </a:solidFill>
                <a:latin typeface="Candara" pitchFamily="34" charset="0"/>
                <a:cs typeface="Arial" pitchFamily="34" charset="0"/>
              </a:rPr>
              <a:t> many robbers were there?</a:t>
            </a:r>
          </a:p>
          <a:p>
            <a:pPr marL="342900" indent="-3429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Are there </a:t>
            </a:r>
            <a:r>
              <a:rPr lang="en-US" sz="2000" b="1" dirty="0">
                <a:solidFill>
                  <a:srgbClr val="FF0000"/>
                </a:solidFill>
                <a:latin typeface="Candara" pitchFamily="34" charset="0"/>
                <a:cs typeface="Arial" pitchFamily="34" charset="0"/>
              </a:rPr>
              <a:t>any</a:t>
            </a:r>
            <a:r>
              <a:rPr lang="en-US" sz="2000" dirty="0">
                <a:solidFill>
                  <a:schemeClr val="tx1">
                    <a:lumMod val="75000"/>
                    <a:lumOff val="25000"/>
                  </a:schemeClr>
                </a:solidFill>
                <a:latin typeface="Candara" pitchFamily="34" charset="0"/>
                <a:cs typeface="Arial" pitchFamily="34" charset="0"/>
              </a:rPr>
              <a:t> eye witnesses?</a:t>
            </a:r>
          </a:p>
          <a:p>
            <a:pPr marL="342900" indent="-342900" algn="just">
              <a:lnSpc>
                <a:spcPct val="150000"/>
              </a:lnSpc>
              <a:buFont typeface="Arial" panose="020B0604020202020204" pitchFamily="34" charset="0"/>
              <a:buChar char="•"/>
            </a:pPr>
            <a:r>
              <a:rPr lang="en-US" sz="2000" b="1" dirty="0">
                <a:solidFill>
                  <a:srgbClr val="FF0000"/>
                </a:solidFill>
                <a:latin typeface="Candara" pitchFamily="34" charset="0"/>
                <a:cs typeface="Arial" pitchFamily="34" charset="0"/>
              </a:rPr>
              <a:t>What</a:t>
            </a:r>
            <a:r>
              <a:rPr lang="en-US" sz="2000" dirty="0">
                <a:solidFill>
                  <a:schemeClr val="tx1">
                    <a:lumMod val="75000"/>
                    <a:lumOff val="25000"/>
                  </a:schemeClr>
                </a:solidFill>
                <a:latin typeface="Candara" pitchFamily="34" charset="0"/>
                <a:cs typeface="Arial" pitchFamily="34" charset="0"/>
              </a:rPr>
              <a:t> weapons were used?</a:t>
            </a:r>
          </a:p>
          <a:p>
            <a:pPr marL="342900" indent="-342900" algn="just">
              <a:lnSpc>
                <a:spcPct val="150000"/>
              </a:lnSpc>
              <a:buFont typeface="Arial" panose="020B0604020202020204" pitchFamily="34" charset="0"/>
              <a:buChar char="•"/>
            </a:pPr>
            <a:r>
              <a:rPr lang="en-US" sz="2000" b="1" dirty="0">
                <a:solidFill>
                  <a:srgbClr val="FF0000"/>
                </a:solidFill>
                <a:latin typeface="Candara" pitchFamily="34" charset="0"/>
                <a:cs typeface="Arial" pitchFamily="34" charset="0"/>
              </a:rPr>
              <a:t>What</a:t>
            </a:r>
            <a:r>
              <a:rPr lang="en-US" sz="2000" dirty="0">
                <a:solidFill>
                  <a:schemeClr val="tx1">
                    <a:lumMod val="75000"/>
                    <a:lumOff val="25000"/>
                  </a:schemeClr>
                </a:solidFill>
                <a:latin typeface="Candara" pitchFamily="34" charset="0"/>
                <a:cs typeface="Arial" pitchFamily="34" charset="0"/>
              </a:rPr>
              <a:t> could be the reason?</a:t>
            </a:r>
          </a:p>
          <a:p>
            <a:pPr marL="342900" indent="-3429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Are there </a:t>
            </a:r>
            <a:r>
              <a:rPr lang="en-US" sz="2000" b="1" dirty="0">
                <a:solidFill>
                  <a:srgbClr val="FF0000"/>
                </a:solidFill>
                <a:latin typeface="Candara" pitchFamily="34" charset="0"/>
                <a:cs typeface="Arial" pitchFamily="34" charset="0"/>
              </a:rPr>
              <a:t>any</a:t>
            </a:r>
            <a:r>
              <a:rPr lang="en-US" sz="2000" dirty="0">
                <a:solidFill>
                  <a:schemeClr val="tx1">
                    <a:lumMod val="75000"/>
                    <a:lumOff val="25000"/>
                  </a:schemeClr>
                </a:solidFill>
                <a:latin typeface="Candara" pitchFamily="34" charset="0"/>
                <a:cs typeface="Arial" pitchFamily="34" charset="0"/>
              </a:rPr>
              <a:t> suspects?</a:t>
            </a:r>
          </a:p>
          <a:p>
            <a:pPr marL="342900" indent="-342900" algn="just">
              <a:lnSpc>
                <a:spcPct val="150000"/>
              </a:lnSpc>
              <a:buFont typeface="Arial" panose="020B0604020202020204" pitchFamily="34" charset="0"/>
              <a:buChar char="•"/>
            </a:pPr>
            <a:r>
              <a:rPr lang="en-US" sz="2000" b="1" dirty="0">
                <a:solidFill>
                  <a:srgbClr val="FF0000"/>
                </a:solidFill>
                <a:latin typeface="Candara" pitchFamily="34" charset="0"/>
                <a:cs typeface="Arial" pitchFamily="34" charset="0"/>
              </a:rPr>
              <a:t>What</a:t>
            </a:r>
            <a:r>
              <a:rPr lang="en-US" sz="2000" dirty="0">
                <a:solidFill>
                  <a:schemeClr val="tx1">
                    <a:lumMod val="75000"/>
                    <a:lumOff val="25000"/>
                  </a:schemeClr>
                </a:solidFill>
                <a:latin typeface="Candara" pitchFamily="34" charset="0"/>
                <a:cs typeface="Arial" pitchFamily="34" charset="0"/>
              </a:rPr>
              <a:t> were the diamonds worth?</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4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fade">
                                      <p:cBhvr>
                                        <p:cTn id="19" dur="500"/>
                                        <p:tgtEl>
                                          <p:spTgt spid="5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xEl>
                                              <p:pRg st="4" end="4"/>
                                            </p:txEl>
                                          </p:spTgt>
                                        </p:tgtEl>
                                        <p:attrNameLst>
                                          <p:attrName>style.visibility</p:attrName>
                                        </p:attrNameLst>
                                      </p:cBhvr>
                                      <p:to>
                                        <p:strVal val="visible"/>
                                      </p:to>
                                    </p:set>
                                    <p:animEffect transition="in" filter="fade">
                                      <p:cBhvr>
                                        <p:cTn id="22" dur="500"/>
                                        <p:tgtEl>
                                          <p:spTgt spid="5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xEl>
                                              <p:pRg st="5" end="5"/>
                                            </p:txEl>
                                          </p:spTgt>
                                        </p:tgtEl>
                                        <p:attrNameLst>
                                          <p:attrName>style.visibility</p:attrName>
                                        </p:attrNameLst>
                                      </p:cBhvr>
                                      <p:to>
                                        <p:strVal val="visible"/>
                                      </p:to>
                                    </p:set>
                                    <p:animEffect transition="in" filter="fade">
                                      <p:cBhvr>
                                        <p:cTn id="25" dur="500"/>
                                        <p:tgtEl>
                                          <p:spTgt spid="5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xEl>
                                              <p:pRg st="6" end="6"/>
                                            </p:txEl>
                                          </p:spTgt>
                                        </p:tgtEl>
                                        <p:attrNameLst>
                                          <p:attrName>style.visibility</p:attrName>
                                        </p:attrNameLst>
                                      </p:cBhvr>
                                      <p:to>
                                        <p:strVal val="visible"/>
                                      </p:to>
                                    </p:set>
                                    <p:animEffect transition="in" filter="fade">
                                      <p:cBhvr>
                                        <p:cTn id="28" dur="500"/>
                                        <p:tgtEl>
                                          <p:spTgt spid="5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3">
                                            <p:txEl>
                                              <p:pRg st="7" end="7"/>
                                            </p:txEl>
                                          </p:spTgt>
                                        </p:tgtEl>
                                        <p:attrNameLst>
                                          <p:attrName>style.visibility</p:attrName>
                                        </p:attrNameLst>
                                      </p:cBhvr>
                                      <p:to>
                                        <p:strVal val="visible"/>
                                      </p:to>
                                    </p:set>
                                    <p:animEffect transition="in" filter="fade">
                                      <p:cBhvr>
                                        <p:cTn id="31" dur="500"/>
                                        <p:tgtEl>
                                          <p:spTgt spid="5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xEl>
                                              <p:pRg st="8" end="8"/>
                                            </p:txEl>
                                          </p:spTgt>
                                        </p:tgtEl>
                                        <p:attrNameLst>
                                          <p:attrName>style.visibility</p:attrName>
                                        </p:attrNameLst>
                                      </p:cBhvr>
                                      <p:to>
                                        <p:strVal val="visible"/>
                                      </p:to>
                                    </p:set>
                                    <p:animEffect transition="in" filter="fade">
                                      <p:cBhvr>
                                        <p:cTn id="34"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15498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About Pre-writing</a:t>
            </a:r>
          </a:p>
          <a:p>
            <a:pPr marL="914400" lvl="1" indent="-4572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First stage of the writing process</a:t>
            </a:r>
          </a:p>
          <a:p>
            <a:pPr marL="914400" lvl="1" indent="-4572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Aimed to discover and explore our initial ideas about a subject</a:t>
            </a:r>
          </a:p>
          <a:p>
            <a:pPr marL="914400" lvl="1" indent="-457200" algn="just">
              <a:lnSpc>
                <a:spcPct val="150000"/>
              </a:lnSpc>
              <a:buFont typeface="Arial" panose="020B0604020202020204" pitchFamily="34" charset="0"/>
              <a:buChar char="•"/>
            </a:pPr>
            <a:r>
              <a:rPr lang="en-US" sz="2000" dirty="0">
                <a:solidFill>
                  <a:schemeClr val="tx1">
                    <a:lumMod val="75000"/>
                    <a:lumOff val="25000"/>
                  </a:schemeClr>
                </a:solidFill>
                <a:latin typeface="Candara" pitchFamily="34" charset="0"/>
                <a:cs typeface="Arial" pitchFamily="34" charset="0"/>
              </a:rPr>
              <a:t>First steps</a:t>
            </a:r>
          </a:p>
          <a:p>
            <a:pPr marL="1371600" lvl="2" indent="-457200" algn="just">
              <a:lnSpc>
                <a:spcPct val="150000"/>
              </a:lnSpc>
              <a:buFont typeface="Courier New" panose="02070309020205020404" pitchFamily="49" charset="0"/>
              <a:buChar char="o"/>
            </a:pPr>
            <a:r>
              <a:rPr lang="en-US" sz="2000" dirty="0">
                <a:solidFill>
                  <a:schemeClr val="tx1">
                    <a:lumMod val="75000"/>
                    <a:lumOff val="25000"/>
                  </a:schemeClr>
                </a:solidFill>
                <a:latin typeface="Candara" pitchFamily="34" charset="0"/>
                <a:cs typeface="Arial" pitchFamily="34" charset="0"/>
              </a:rPr>
              <a:t>The </a:t>
            </a:r>
            <a:r>
              <a:rPr lang="en-US" sz="2000" dirty="0">
                <a:solidFill>
                  <a:srgbClr val="FF0000"/>
                </a:solidFill>
                <a:latin typeface="Candara" pitchFamily="34" charset="0"/>
                <a:cs typeface="Arial" pitchFamily="34" charset="0"/>
              </a:rPr>
              <a:t>invention stage</a:t>
            </a:r>
          </a:p>
          <a:p>
            <a:pPr marL="1371600" lvl="2" indent="-457200" algn="just">
              <a:lnSpc>
                <a:spcPct val="150000"/>
              </a:lnSpc>
              <a:buFont typeface="Courier New" panose="02070309020205020404" pitchFamily="49" charset="0"/>
              <a:buChar char="o"/>
            </a:pPr>
            <a:r>
              <a:rPr lang="en-US" sz="2000" dirty="0">
                <a:solidFill>
                  <a:schemeClr val="tx1">
                    <a:lumMod val="75000"/>
                    <a:lumOff val="25000"/>
                  </a:schemeClr>
                </a:solidFill>
                <a:latin typeface="Candara" pitchFamily="34" charset="0"/>
                <a:cs typeface="Arial" pitchFamily="34" charset="0"/>
              </a:rPr>
              <a:t>Anything you do before writing your first draft</a:t>
            </a:r>
          </a:p>
          <a:p>
            <a:pPr marL="1371600" lvl="2" indent="-457200" algn="just">
              <a:lnSpc>
                <a:spcPct val="150000"/>
              </a:lnSpc>
              <a:buFont typeface="Courier New" panose="02070309020205020404" pitchFamily="49" charset="0"/>
              <a:buChar char="o"/>
            </a:pPr>
            <a:r>
              <a:rPr lang="en-US" sz="2000" dirty="0">
                <a:solidFill>
                  <a:schemeClr val="tx1">
                    <a:lumMod val="75000"/>
                    <a:lumOff val="25000"/>
                  </a:schemeClr>
                </a:solidFill>
                <a:latin typeface="Candara" pitchFamily="34" charset="0"/>
                <a:cs typeface="Arial" pitchFamily="34" charset="0"/>
              </a:rPr>
              <a:t>Usually begins with you thinking about your writing purpose and audience </a:t>
            </a:r>
          </a:p>
          <a:p>
            <a:pPr marL="1371600" lvl="2" indent="-457200" algn="just">
              <a:lnSpc>
                <a:spcPct val="150000"/>
              </a:lnSpc>
              <a:buFont typeface="Courier New" panose="02070309020205020404" pitchFamily="49" charset="0"/>
              <a:buChar char="o"/>
            </a:pPr>
            <a:r>
              <a:rPr lang="en-US" sz="2000" dirty="0">
                <a:solidFill>
                  <a:schemeClr val="tx1">
                    <a:lumMod val="75000"/>
                    <a:lumOff val="25000"/>
                  </a:schemeClr>
                </a:solidFill>
                <a:latin typeface="Candara" pitchFamily="34" charset="0"/>
                <a:cs typeface="Arial" pitchFamily="34" charset="0"/>
              </a:rPr>
              <a:t>Use prewriting techniques to generate ideas</a:t>
            </a:r>
            <a:endParaRPr lang="en-US" sz="2000" b="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3177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xEl>
                                              <p:pRg st="4" end="4"/>
                                            </p:txEl>
                                          </p:spTgt>
                                        </p:tgtEl>
                                        <p:attrNameLst>
                                          <p:attrName>style.visibility</p:attrName>
                                        </p:attrNameLst>
                                      </p:cBhvr>
                                      <p:to>
                                        <p:strVal val="visible"/>
                                      </p:to>
                                    </p:set>
                                    <p:animEffect transition="in" filter="fade">
                                      <p:cBhvr>
                                        <p:cTn id="28" dur="500"/>
                                        <p:tgtEl>
                                          <p:spTgt spid="5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3">
                                            <p:txEl>
                                              <p:pRg st="5" end="5"/>
                                            </p:txEl>
                                          </p:spTgt>
                                        </p:tgtEl>
                                        <p:attrNameLst>
                                          <p:attrName>style.visibility</p:attrName>
                                        </p:attrNameLst>
                                      </p:cBhvr>
                                      <p:to>
                                        <p:strVal val="visible"/>
                                      </p:to>
                                    </p:set>
                                    <p:animEffect transition="in" filter="fade">
                                      <p:cBhvr>
                                        <p:cTn id="31" dur="500"/>
                                        <p:tgtEl>
                                          <p:spTgt spid="5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xEl>
                                              <p:pRg st="6" end="6"/>
                                            </p:txEl>
                                          </p:spTgt>
                                        </p:tgtEl>
                                        <p:attrNameLst>
                                          <p:attrName>style.visibility</p:attrName>
                                        </p:attrNameLst>
                                      </p:cBhvr>
                                      <p:to>
                                        <p:strVal val="visible"/>
                                      </p:to>
                                    </p:set>
                                    <p:animEffect transition="in" filter="fade">
                                      <p:cBhvr>
                                        <p:cTn id="34" dur="500"/>
                                        <p:tgtEl>
                                          <p:spTgt spid="5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xEl>
                                              <p:pRg st="7" end="7"/>
                                            </p:txEl>
                                          </p:spTgt>
                                        </p:tgtEl>
                                        <p:attrNameLst>
                                          <p:attrName>style.visibility</p:attrName>
                                        </p:attrNameLst>
                                      </p:cBhvr>
                                      <p:to>
                                        <p:strVal val="visible"/>
                                      </p:to>
                                    </p:set>
                                    <p:animEffect transition="in" filter="fade">
                                      <p:cBhvr>
                                        <p:cTn id="37" dur="500"/>
                                        <p:tgtEl>
                                          <p:spTgt spid="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The writing process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Pre-writing techniques with examples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438196"/>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3083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Choosing a topic</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 broad subject area will be assigned </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Discover an </a:t>
            </a:r>
            <a:r>
              <a:rPr lang="en-US" sz="2000" b="1" dirty="0">
                <a:solidFill>
                  <a:srgbClr val="FF0000"/>
                </a:solidFill>
                <a:latin typeface="Candara" pitchFamily="34" charset="0"/>
                <a:cs typeface="Arial" pitchFamily="34" charset="0"/>
              </a:rPr>
              <a:t>interest </a:t>
            </a:r>
            <a:r>
              <a:rPr lang="en-US" sz="2000" dirty="0">
                <a:solidFill>
                  <a:schemeClr val="tx1">
                    <a:lumMod val="75000"/>
                    <a:lumOff val="25000"/>
                  </a:schemeClr>
                </a:solidFill>
                <a:latin typeface="Candara" pitchFamily="34" charset="0"/>
                <a:cs typeface="Arial" pitchFamily="34" charset="0"/>
              </a:rPr>
              <a:t>within the subject area</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E.g., the broad subject would be Pakistan Studies and an interest from this would be The Partition Movement.</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14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23165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Discovering an interest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Sometimes, it is difficult to discover an interest. Try finishing the following sentences.</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I am curious about…</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I am confused about…</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Recently, I have been thinking a lot about…</a:t>
            </a:r>
          </a:p>
          <a:p>
            <a:pPr marL="914400" lvl="1" indent="-457200" algn="just">
              <a:lnSpc>
                <a:spcPct val="150000"/>
              </a:lnSpc>
              <a:buFont typeface="Arial" panose="020B0604020202020204" pitchFamily="34" charset="0"/>
              <a:buChar char="•"/>
              <a:defRPr/>
            </a:pP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Documents and Settings\RBennett2\Local Settings\Temporary Internet Files\Content.IE5\0NAASX46\MCBD19983_0000[1].wmf"/>
          <p:cNvPicPr>
            <a:picLocks noChangeAspect="1" noChangeArrowheads="1"/>
          </p:cNvPicPr>
          <p:nvPr/>
        </p:nvPicPr>
        <p:blipFill>
          <a:blip r:embed="rId6"/>
          <a:srcRect/>
          <a:stretch>
            <a:fillRect/>
          </a:stretch>
        </p:blipFill>
        <p:spPr bwMode="auto">
          <a:xfrm>
            <a:off x="6945280" y="3454527"/>
            <a:ext cx="2057923" cy="2210136"/>
          </a:xfrm>
          <a:prstGeom prst="rect">
            <a:avLst/>
          </a:prstGeom>
          <a:noFill/>
        </p:spPr>
      </p:pic>
    </p:spTree>
    <p:extLst>
      <p:ext uri="{BB962C8B-B14F-4D97-AF65-F5344CB8AC3E}">
        <p14:creationId xmlns:p14="http://schemas.microsoft.com/office/powerpoint/2010/main" val="146283130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3">
                                            <p:txEl>
                                              <p:pRg st="3" end="3"/>
                                            </p:txEl>
                                          </p:spTgt>
                                        </p:tgtEl>
                                        <p:attrNameLst>
                                          <p:attrName>style.visibility</p:attrName>
                                        </p:attrNameLst>
                                      </p:cBhvr>
                                      <p:to>
                                        <p:strVal val="visible"/>
                                      </p:to>
                                    </p:set>
                                    <p:animEffect transition="in" filter="fade">
                                      <p:cBhvr>
                                        <p:cTn id="28" dur="500"/>
                                        <p:tgtEl>
                                          <p:spTgt spid="5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xEl>
                                              <p:pRg st="4" end="4"/>
                                            </p:txEl>
                                          </p:spTgt>
                                        </p:tgtEl>
                                        <p:attrNameLst>
                                          <p:attrName>style.visibility</p:attrName>
                                        </p:attrNameLst>
                                      </p:cBhvr>
                                      <p:to>
                                        <p:strVal val="visible"/>
                                      </p:to>
                                    </p:set>
                                    <p:animEffect transition="in" filter="fade">
                                      <p:cBhvr>
                                        <p:cTn id="33"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76998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Narrowing the interest</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After choosing an interest, you must narrow it to a plausible topic. Consider the following examples:</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Pakistan Studies to Partition Movement</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Education to Experience with Hybrid Learning</a:t>
            </a:r>
          </a:p>
          <a:p>
            <a:pPr marL="914400" lvl="1" indent="-457200" algn="just">
              <a:lnSpc>
                <a:spcPct val="150000"/>
              </a:lnSpc>
              <a:buFont typeface="Arial" panose="020B0604020202020204" pitchFamily="34" charset="0"/>
              <a:buChar char="•"/>
              <a:defRPr/>
            </a:pP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a:blip r:embed="rId6"/>
          <a:stretch>
            <a:fillRect/>
          </a:stretch>
        </p:blipFill>
        <p:spPr>
          <a:xfrm>
            <a:off x="6514267" y="4075021"/>
            <a:ext cx="2191587" cy="2478179"/>
          </a:xfrm>
          <a:prstGeom prst="rect">
            <a:avLst/>
          </a:prstGeom>
        </p:spPr>
      </p:pic>
    </p:spTree>
    <p:extLst>
      <p:ext uri="{BB962C8B-B14F-4D97-AF65-F5344CB8AC3E}">
        <p14:creationId xmlns:p14="http://schemas.microsoft.com/office/powerpoint/2010/main" val="204483741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3">
                                            <p:txEl>
                                              <p:pRg st="3" end="3"/>
                                            </p:txEl>
                                          </p:spTgt>
                                        </p:tgtEl>
                                        <p:attrNameLst>
                                          <p:attrName>style.visibility</p:attrName>
                                        </p:attrNameLst>
                                      </p:cBhvr>
                                      <p:to>
                                        <p:strVal val="visible"/>
                                      </p:to>
                                    </p:set>
                                    <p:animEffect transition="in" filter="fade">
                                      <p:cBhvr>
                                        <p:cTn id="2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77053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There are a variety of basic techniques.</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Listing</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Rapid sketches</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Conversation</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Doodling or sketching</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Circle technique</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Clustering</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Freewriting</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Note keeping </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Brain storming</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Mind mapping</a:t>
            </a:r>
          </a:p>
          <a:p>
            <a:pPr marL="1371600" lvl="2" indent="-457200" algn="just">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Journalistic questions</a:t>
            </a:r>
          </a:p>
          <a:p>
            <a:pPr marL="914400" lvl="1" indent="-457200" algn="just">
              <a:lnSpc>
                <a:spcPct val="150000"/>
              </a:lnSpc>
              <a:buFont typeface="Arial" panose="020B0604020202020204" pitchFamily="34" charset="0"/>
              <a:buChar char="•"/>
              <a:defRPr/>
            </a:pP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writing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299" y="3874166"/>
            <a:ext cx="3162523" cy="206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084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xEl>
                                              <p:pRg st="3" end="3"/>
                                            </p:txEl>
                                          </p:spTgt>
                                        </p:tgtEl>
                                        <p:attrNameLst>
                                          <p:attrName>style.visibility</p:attrName>
                                        </p:attrNameLst>
                                      </p:cBhvr>
                                      <p:to>
                                        <p:strVal val="visible"/>
                                      </p:to>
                                    </p:set>
                                    <p:animEffect transition="in" filter="fade">
                                      <p:cBhvr>
                                        <p:cTn id="23" dur="500"/>
                                        <p:tgtEl>
                                          <p:spTgt spid="5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3">
                                            <p:txEl>
                                              <p:pRg st="4" end="4"/>
                                            </p:txEl>
                                          </p:spTgt>
                                        </p:tgtEl>
                                        <p:attrNameLst>
                                          <p:attrName>style.visibility</p:attrName>
                                        </p:attrNameLst>
                                      </p:cBhvr>
                                      <p:to>
                                        <p:strVal val="visible"/>
                                      </p:to>
                                    </p:set>
                                    <p:animEffect transition="in" filter="fade">
                                      <p:cBhvr>
                                        <p:cTn id="26" dur="500"/>
                                        <p:tgtEl>
                                          <p:spTgt spid="5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3">
                                            <p:txEl>
                                              <p:pRg st="5" end="5"/>
                                            </p:txEl>
                                          </p:spTgt>
                                        </p:tgtEl>
                                        <p:attrNameLst>
                                          <p:attrName>style.visibility</p:attrName>
                                        </p:attrNameLst>
                                      </p:cBhvr>
                                      <p:to>
                                        <p:strVal val="visible"/>
                                      </p:to>
                                    </p:set>
                                    <p:animEffect transition="in" filter="fade">
                                      <p:cBhvr>
                                        <p:cTn id="29" dur="500"/>
                                        <p:tgtEl>
                                          <p:spTgt spid="5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fade">
                                      <p:cBhvr>
                                        <p:cTn id="32" dur="500"/>
                                        <p:tgtEl>
                                          <p:spTgt spid="5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Effect transition="in" filter="fade">
                                      <p:cBhvr>
                                        <p:cTn id="35" dur="500"/>
                                        <p:tgtEl>
                                          <p:spTgt spid="5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3">
                                            <p:txEl>
                                              <p:pRg st="8" end="8"/>
                                            </p:txEl>
                                          </p:spTgt>
                                        </p:tgtEl>
                                        <p:attrNameLst>
                                          <p:attrName>style.visibility</p:attrName>
                                        </p:attrNameLst>
                                      </p:cBhvr>
                                      <p:to>
                                        <p:strVal val="visible"/>
                                      </p:to>
                                    </p:set>
                                    <p:animEffect transition="in" filter="fade">
                                      <p:cBhvr>
                                        <p:cTn id="38" dur="500"/>
                                        <p:tgtEl>
                                          <p:spTgt spid="5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xEl>
                                              <p:pRg st="9" end="9"/>
                                            </p:txEl>
                                          </p:spTgt>
                                        </p:tgtEl>
                                        <p:attrNameLst>
                                          <p:attrName>style.visibility</p:attrName>
                                        </p:attrNameLst>
                                      </p:cBhvr>
                                      <p:to>
                                        <p:strVal val="visible"/>
                                      </p:to>
                                    </p:set>
                                    <p:animEffect transition="in" filter="fade">
                                      <p:cBhvr>
                                        <p:cTn id="41" dur="500"/>
                                        <p:tgtEl>
                                          <p:spTgt spid="5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xEl>
                                              <p:pRg st="10" end="10"/>
                                            </p:txEl>
                                          </p:spTgt>
                                        </p:tgtEl>
                                        <p:attrNameLst>
                                          <p:attrName>style.visibility</p:attrName>
                                        </p:attrNameLst>
                                      </p:cBhvr>
                                      <p:to>
                                        <p:strVal val="visible"/>
                                      </p:to>
                                    </p:set>
                                    <p:animEffect transition="in" filter="fade">
                                      <p:cBhvr>
                                        <p:cTn id="44" dur="500"/>
                                        <p:tgtEl>
                                          <p:spTgt spid="5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3">
                                            <p:txEl>
                                              <p:pRg st="11" end="11"/>
                                            </p:txEl>
                                          </p:spTgt>
                                        </p:tgtEl>
                                        <p:attrNameLst>
                                          <p:attrName>style.visibility</p:attrName>
                                        </p:attrNameLst>
                                      </p:cBhvr>
                                      <p:to>
                                        <p:strVal val="visible"/>
                                      </p:to>
                                    </p:set>
                                    <p:animEffect transition="in" filter="fade">
                                      <p:cBhvr>
                                        <p:cTn id="47" dur="500"/>
                                        <p:tgtEl>
                                          <p:spTgt spid="5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3">
                                            <p:txEl>
                                              <p:pRg st="12" end="12"/>
                                            </p:txEl>
                                          </p:spTgt>
                                        </p:tgtEl>
                                        <p:attrNameLst>
                                          <p:attrName>style.visibility</p:attrName>
                                        </p:attrNameLst>
                                      </p:cBhvr>
                                      <p:to>
                                        <p:strVal val="visible"/>
                                      </p:to>
                                    </p:set>
                                    <p:animEffect transition="in" filter="fade">
                                      <p:cBhvr>
                                        <p:cTn id="50" dur="500"/>
                                        <p:tgtEl>
                                          <p:spTgt spid="53">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098"/>
                                        </p:tgtEl>
                                        <p:attrNameLst>
                                          <p:attrName>style.visibility</p:attrName>
                                        </p:attrNameLst>
                                      </p:cBhvr>
                                      <p:to>
                                        <p:strVal val="visible"/>
                                      </p:to>
                                    </p:set>
                                    <p:animEffect transition="in" filter="fade">
                                      <p:cBhvr>
                                        <p:cTn id="5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01: Pre-writing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69331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Techniques: Listings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Jot down every idea you have about your topic. Free-associate; </a:t>
            </a:r>
            <a:r>
              <a:rPr lang="en-US" sz="2000" dirty="0">
                <a:solidFill>
                  <a:srgbClr val="FF0000"/>
                </a:solidFill>
                <a:latin typeface="Candara" pitchFamily="34" charset="0"/>
                <a:cs typeface="Arial" pitchFamily="34" charset="0"/>
              </a:rPr>
              <a:t>don’t hold back </a:t>
            </a:r>
            <a:r>
              <a:rPr lang="en-US" sz="2000" dirty="0">
                <a:solidFill>
                  <a:schemeClr val="tx1">
                    <a:lumMod val="75000"/>
                    <a:lumOff val="25000"/>
                  </a:schemeClr>
                </a:solidFill>
                <a:latin typeface="Candara" pitchFamily="34" charset="0"/>
                <a:cs typeface="Arial" pitchFamily="34" charset="0"/>
              </a:rPr>
              <a:t>anything.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Try to brainstorm for at least ten minutes.</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Write everything down.</a:t>
            </a:r>
          </a:p>
          <a:p>
            <a:pPr marL="1371600" lvl="2" indent="-457200" algn="just">
              <a:lnSpc>
                <a:spcPct val="150000"/>
              </a:lnSpc>
              <a:buFont typeface="Courier New" panose="02070309020205020404" pitchFamily="49" charset="0"/>
              <a:buChar char="o"/>
              <a:defRPr/>
            </a:pPr>
            <a:r>
              <a:rPr lang="en-US" sz="2000" i="1" dirty="0">
                <a:solidFill>
                  <a:schemeClr val="tx1">
                    <a:lumMod val="75000"/>
                    <a:lumOff val="25000"/>
                  </a:schemeClr>
                </a:solidFill>
                <a:latin typeface="Candara" pitchFamily="34" charset="0"/>
                <a:cs typeface="Arial" pitchFamily="34" charset="0"/>
              </a:rPr>
              <a:t>One word, phrase, sentences, lists, etc.</a:t>
            </a:r>
          </a:p>
          <a:p>
            <a:pPr marL="914400" lvl="1" indent="-457200" algn="just">
              <a:lnSpc>
                <a:spcPct val="150000"/>
              </a:lnSpc>
              <a:buFont typeface="Arial" panose="020B0604020202020204" pitchFamily="34" charset="0"/>
              <a:buChar char="•"/>
              <a:defRPr/>
            </a:pPr>
            <a:r>
              <a:rPr lang="en-US" sz="2000" dirty="0">
                <a:solidFill>
                  <a:srgbClr val="FF0000"/>
                </a:solidFill>
                <a:latin typeface="Candara" pitchFamily="34" charset="0"/>
                <a:cs typeface="Arial" pitchFamily="34" charset="0"/>
              </a:rPr>
              <a:t>No thought </a:t>
            </a:r>
            <a:r>
              <a:rPr lang="en-US" sz="2000" dirty="0">
                <a:solidFill>
                  <a:schemeClr val="tx1">
                    <a:lumMod val="75000"/>
                    <a:lumOff val="25000"/>
                  </a:schemeClr>
                </a:solidFill>
                <a:latin typeface="Candara" pitchFamily="34" charset="0"/>
                <a:cs typeface="Arial" pitchFamily="34" charset="0"/>
              </a:rPr>
              <a:t>to presentation, grammar, clarity, etc.</a:t>
            </a:r>
          </a:p>
          <a:p>
            <a:pPr marL="914400" lvl="1" indent="-457200" algn="just">
              <a:lnSpc>
                <a:spcPct val="150000"/>
              </a:lnSpc>
              <a:buFont typeface="Arial" panose="020B0604020202020204" pitchFamily="34" charset="0"/>
              <a:buChar char="•"/>
              <a:defRPr/>
            </a:pP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riting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9895" y="136525"/>
            <a:ext cx="1111311" cy="120322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5280" y="2920919"/>
            <a:ext cx="1507649" cy="13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3957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xEl>
                                              <p:pRg st="2" end="2"/>
                                            </p:txEl>
                                          </p:spTgt>
                                        </p:tgtEl>
                                        <p:attrNameLst>
                                          <p:attrName>style.visibility</p:attrName>
                                        </p:attrNameLst>
                                      </p:cBhvr>
                                      <p:to>
                                        <p:strVal val="visible"/>
                                      </p:to>
                                    </p:set>
                                    <p:animEffect transition="in" filter="fade">
                                      <p:cBhvr>
                                        <p:cTn id="23" dur="500"/>
                                        <p:tgtEl>
                                          <p:spTgt spid="5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3">
                                            <p:txEl>
                                              <p:pRg st="3" end="3"/>
                                            </p:txEl>
                                          </p:spTgt>
                                        </p:tgtEl>
                                        <p:attrNameLst>
                                          <p:attrName>style.visibility</p:attrName>
                                        </p:attrNameLst>
                                      </p:cBhvr>
                                      <p:to>
                                        <p:strVal val="visible"/>
                                      </p:to>
                                    </p:set>
                                    <p:animEffect transition="in" filter="fade">
                                      <p:cBhvr>
                                        <p:cTn id="28" dur="500"/>
                                        <p:tgtEl>
                                          <p:spTgt spid="5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xEl>
                                              <p:pRg st="4" end="4"/>
                                            </p:txEl>
                                          </p:spTgt>
                                        </p:tgtEl>
                                        <p:attrNameLst>
                                          <p:attrName>style.visibility</p:attrName>
                                        </p:attrNameLst>
                                      </p:cBhvr>
                                      <p:to>
                                        <p:strVal val="visible"/>
                                      </p:to>
                                    </p:set>
                                    <p:animEffect transition="in" filter="fade">
                                      <p:cBhvr>
                                        <p:cTn id="33" dur="500"/>
                                        <p:tgtEl>
                                          <p:spTgt spid="5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3">
                                            <p:txEl>
                                              <p:pRg st="5" end="5"/>
                                            </p:txEl>
                                          </p:spTgt>
                                        </p:tgtEl>
                                        <p:attrNameLst>
                                          <p:attrName>style.visibility</p:attrName>
                                        </p:attrNameLst>
                                      </p:cBhvr>
                                      <p:to>
                                        <p:strVal val="visible"/>
                                      </p:to>
                                    </p:set>
                                    <p:animEffect transition="in" filter="fade">
                                      <p:cBhvr>
                                        <p:cTn id="38" dur="500"/>
                                        <p:tgtEl>
                                          <p:spTgt spid="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6345</TotalTime>
  <Words>2105</Words>
  <Application>Microsoft Office PowerPoint</Application>
  <PresentationFormat>On-screen Show (4:3)</PresentationFormat>
  <Paragraphs>365</Paragraphs>
  <Slides>40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Arial</vt:lpstr>
      <vt:lpstr>Britannic Bold</vt:lpstr>
      <vt:lpstr>Calibri</vt:lpstr>
      <vt:lpstr>Calibri Light</vt:lpstr>
      <vt:lpstr>Candara</vt:lpstr>
      <vt:lpstr>Courier New</vt:lpstr>
      <vt:lpstr>Franklin Gothic Book</vt:lpstr>
      <vt:lpstr>Times New Roman</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Anmol</cp:lastModifiedBy>
  <cp:revision>513</cp:revision>
  <dcterms:created xsi:type="dcterms:W3CDTF">2015-07-28T10:20:14Z</dcterms:created>
  <dcterms:modified xsi:type="dcterms:W3CDTF">2017-09-15T08:33:38Z</dcterms:modified>
</cp:coreProperties>
</file>