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1"/>
  </p:notesMasterIdLst>
  <p:sldIdLst>
    <p:sldId id="370" r:id="rId3"/>
    <p:sldId id="356" r:id="rId4"/>
    <p:sldId id="505" r:id="rId5"/>
    <p:sldId id="580" r:id="rId6"/>
    <p:sldId id="543" r:id="rId7"/>
    <p:sldId id="581" r:id="rId8"/>
    <p:sldId id="582" r:id="rId9"/>
    <p:sldId id="583" r:id="rId10"/>
    <p:sldId id="584" r:id="rId11"/>
    <p:sldId id="585" r:id="rId12"/>
    <p:sldId id="586" r:id="rId13"/>
    <p:sldId id="588" r:id="rId14"/>
    <p:sldId id="587" r:id="rId15"/>
    <p:sldId id="589" r:id="rId16"/>
    <p:sldId id="590" r:id="rId17"/>
    <p:sldId id="591" r:id="rId18"/>
    <p:sldId id="592" r:id="rId19"/>
    <p:sldId id="593" r:id="rId20"/>
    <p:sldId id="594" r:id="rId21"/>
    <p:sldId id="595" r:id="rId22"/>
    <p:sldId id="596" r:id="rId23"/>
    <p:sldId id="597" r:id="rId24"/>
    <p:sldId id="598" r:id="rId25"/>
    <p:sldId id="599" r:id="rId26"/>
    <p:sldId id="600" r:id="rId27"/>
    <p:sldId id="601" r:id="rId28"/>
    <p:sldId id="602" r:id="rId29"/>
    <p:sldId id="395" r:id="rId3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4280" autoAdjust="0"/>
  </p:normalViewPr>
  <p:slideViewPr>
    <p:cSldViewPr>
      <p:cViewPr varScale="1">
        <p:scale>
          <a:sx n="68" d="100"/>
          <a:sy n="68" d="100"/>
        </p:scale>
        <p:origin x="1506"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20-Sep-17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20-Sep-17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20-Sep-17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20-Sep-17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20-Sep-17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20-Sep-17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20-Sep-17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20-Sep-17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20-Sep-17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20-Sep-17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20-Sep-17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20-Sep-17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20-Sep-17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20-Sep-17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20-Sep-17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11</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p:cNvGrpSpPr/>
          <p:nvPr/>
        </p:nvGrpSpPr>
        <p:grpSpPr>
          <a:xfrm>
            <a:off x="0" y="6756400"/>
            <a:ext cx="9144000" cy="101600"/>
            <a:chOff x="0" y="5791200"/>
            <a:chExt cx="8084345" cy="330200"/>
          </a:xfrm>
        </p:grpSpPr>
        <p:sp>
          <p:nvSpPr>
            <p:cNvPr id="9" name="Rectangle 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p:cNvGrpSpPr/>
          <p:nvPr/>
        </p:nvGrpSpPr>
        <p:grpSpPr>
          <a:xfrm rot="10800000">
            <a:off x="0" y="1"/>
            <a:ext cx="9144000" cy="101600"/>
            <a:chOff x="0" y="5791200"/>
            <a:chExt cx="8084345" cy="330200"/>
          </a:xfrm>
        </p:grpSpPr>
        <p:sp>
          <p:nvSpPr>
            <p:cNvPr id="18" name="Rectangle 1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Writing for Problem/Solution</a:t>
            </a:r>
          </a:p>
          <a:p>
            <a:pPr marL="800100" lvl="1"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To provide solution for a problem.</a:t>
            </a:r>
          </a:p>
          <a:p>
            <a:pPr lvl="1" algn="just">
              <a:lnSpc>
                <a:spcPct val="150000"/>
              </a:lnSpc>
            </a:pPr>
            <a:endParaRPr lang="en-US" altLang="en-US" sz="2000" dirty="0">
              <a:solidFill>
                <a:schemeClr val="tx1">
                  <a:lumMod val="75000"/>
                  <a:lumOff val="25000"/>
                </a:schemeClr>
              </a:solidFill>
              <a:latin typeface="Candara" pitchFamily="34" charset="0"/>
              <a:cs typeface="Arial" pitchFamily="34" charset="0"/>
            </a:endParaRPr>
          </a:p>
          <a:p>
            <a:pPr lvl="1" algn="just">
              <a:lnSpc>
                <a:spcPct val="150000"/>
              </a:lnSpc>
            </a:pPr>
            <a:r>
              <a:rPr lang="en-US" sz="2000" i="1" dirty="0">
                <a:solidFill>
                  <a:srgbClr val="FF0000"/>
                </a:solidFill>
                <a:latin typeface="Candara" pitchFamily="34" charset="0"/>
                <a:cs typeface="Arial" pitchFamily="34" charset="0"/>
              </a:rPr>
              <a:t>“</a:t>
            </a:r>
            <a:r>
              <a:rPr lang="en-US" altLang="en-US" sz="2000" b="1" i="1" dirty="0">
                <a:solidFill>
                  <a:srgbClr val="FF0000"/>
                </a:solidFill>
                <a:latin typeface="Candara" pitchFamily="34" charset="0"/>
                <a:cs typeface="Arial" pitchFamily="34" charset="0"/>
              </a:rPr>
              <a:t>Eco-Idle System</a:t>
            </a:r>
            <a:r>
              <a:rPr lang="en-US" altLang="en-US" sz="2000" i="1" dirty="0">
                <a:solidFill>
                  <a:srgbClr val="FF0000"/>
                </a:solidFill>
                <a:latin typeface="Candara" pitchFamily="34" charset="0"/>
                <a:cs typeface="Arial" pitchFamily="34" charset="0"/>
              </a:rPr>
              <a:t> has been integrated in the modern automobiles to reduce the percentage of Global Carbon Emissions, which are responsible for increasing Green House Effect and, consequently, Global Warming.</a:t>
            </a:r>
            <a:r>
              <a:rPr lang="en-US" sz="2000" i="1" dirty="0">
                <a:solidFill>
                  <a:srgbClr val="FF0000"/>
                </a:solidFill>
                <a:latin typeface="Candara" pitchFamily="34" charset="0"/>
                <a:cs typeface="Arial" pitchFamily="34" charset="0"/>
              </a:rPr>
              <a:t>”</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4040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Writing for Comparison/Contrast</a:t>
            </a:r>
          </a:p>
          <a:p>
            <a:pPr marL="800100" lvl="1"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To provide a comparative analysis.</a:t>
            </a:r>
          </a:p>
          <a:p>
            <a:pPr lvl="1" algn="just">
              <a:lnSpc>
                <a:spcPct val="150000"/>
              </a:lnSpc>
            </a:pPr>
            <a:endParaRPr lang="en-US" altLang="en-US" sz="2000" dirty="0">
              <a:solidFill>
                <a:schemeClr val="tx1">
                  <a:lumMod val="75000"/>
                  <a:lumOff val="25000"/>
                </a:schemeClr>
              </a:solidFill>
              <a:latin typeface="Candara" pitchFamily="34" charset="0"/>
              <a:cs typeface="Arial" pitchFamily="34" charset="0"/>
            </a:endParaRPr>
          </a:p>
          <a:p>
            <a:pPr lvl="1" algn="just">
              <a:lnSpc>
                <a:spcPct val="150000"/>
              </a:lnSpc>
            </a:pPr>
            <a:r>
              <a:rPr lang="en-US" sz="2000" i="1" dirty="0">
                <a:solidFill>
                  <a:srgbClr val="FF0000"/>
                </a:solidFill>
                <a:latin typeface="Candara" pitchFamily="34" charset="0"/>
                <a:cs typeface="Arial" pitchFamily="34" charset="0"/>
              </a:rPr>
              <a:t>“</a:t>
            </a:r>
            <a:r>
              <a:rPr lang="en-US" altLang="en-US" sz="2000" i="1" dirty="0">
                <a:solidFill>
                  <a:srgbClr val="FF0000"/>
                </a:solidFill>
                <a:latin typeface="Candara" pitchFamily="34" charset="0"/>
                <a:cs typeface="Arial" pitchFamily="34" charset="0"/>
              </a:rPr>
              <a:t>Uber is </a:t>
            </a:r>
            <a:r>
              <a:rPr lang="en-US" altLang="en-US" sz="2000" b="1" i="1" dirty="0">
                <a:solidFill>
                  <a:srgbClr val="FF0000"/>
                </a:solidFill>
                <a:latin typeface="Candara" pitchFamily="34" charset="0"/>
                <a:cs typeface="Arial" pitchFamily="34" charset="0"/>
              </a:rPr>
              <a:t>comparatively cheaper </a:t>
            </a:r>
            <a:r>
              <a:rPr lang="en-US" altLang="en-US" sz="2000" i="1" dirty="0">
                <a:solidFill>
                  <a:srgbClr val="FF0000"/>
                </a:solidFill>
                <a:latin typeface="Candara" pitchFamily="34" charset="0"/>
                <a:cs typeface="Arial" pitchFamily="34" charset="0"/>
              </a:rPr>
              <a:t>as compared to Careem and all kinds of automobiles are easily accessible. This is not the case with Careem, as it prefers a Japanese automobile </a:t>
            </a:r>
            <a:r>
              <a:rPr lang="en-US" altLang="en-US" sz="2000" b="1" i="1" dirty="0">
                <a:solidFill>
                  <a:srgbClr val="FF0000"/>
                </a:solidFill>
                <a:latin typeface="Candara" pitchFamily="34" charset="0"/>
                <a:cs typeface="Arial" pitchFamily="34" charset="0"/>
              </a:rPr>
              <a:t>compared to</a:t>
            </a:r>
            <a:r>
              <a:rPr lang="en-US" altLang="en-US" sz="2000" i="1" dirty="0">
                <a:solidFill>
                  <a:srgbClr val="FF0000"/>
                </a:solidFill>
                <a:latin typeface="Candara" pitchFamily="34" charset="0"/>
                <a:cs typeface="Arial" pitchFamily="34" charset="0"/>
              </a:rPr>
              <a:t> the other common brands in Pakistan.</a:t>
            </a:r>
            <a:r>
              <a:rPr lang="en-US" sz="2000" i="1" dirty="0">
                <a:solidFill>
                  <a:srgbClr val="FF0000"/>
                </a:solidFill>
                <a:latin typeface="Candara" pitchFamily="34" charset="0"/>
                <a:cs typeface="Arial" pitchFamily="34" charset="0"/>
              </a:rPr>
              <a:t>”</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284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06265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Writing for Clarity</a:t>
            </a:r>
          </a:p>
          <a:p>
            <a:pPr marL="800100" lvl="1"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Format the content to allow for ease of access. Use highlighting techniques, such as:</a:t>
            </a:r>
          </a:p>
          <a:p>
            <a:pPr marL="1257300" lvl="2" indent="-342900" algn="just">
              <a:lnSpc>
                <a:spcPct val="150000"/>
              </a:lnSpc>
              <a:buFont typeface="Courier New" panose="02070309020205020404" pitchFamily="49" charset="0"/>
              <a:buChar char="o"/>
            </a:pPr>
            <a:r>
              <a:rPr lang="en-US" altLang="en-US" dirty="0">
                <a:solidFill>
                  <a:schemeClr val="tx1">
                    <a:lumMod val="75000"/>
                    <a:lumOff val="25000"/>
                  </a:schemeClr>
                </a:solidFill>
                <a:latin typeface="Candara" pitchFamily="34" charset="0"/>
                <a:cs typeface="Arial" pitchFamily="34" charset="0"/>
              </a:rPr>
              <a:t>White space</a:t>
            </a:r>
          </a:p>
          <a:p>
            <a:pPr marL="1257300" lvl="2" indent="-342900" algn="just">
              <a:lnSpc>
                <a:spcPct val="150000"/>
              </a:lnSpc>
              <a:buFont typeface="Courier New" panose="02070309020205020404" pitchFamily="49" charset="0"/>
              <a:buChar char="o"/>
            </a:pPr>
            <a:r>
              <a:rPr lang="en-US" altLang="en-US" dirty="0">
                <a:solidFill>
                  <a:schemeClr val="tx1">
                    <a:lumMod val="75000"/>
                    <a:lumOff val="25000"/>
                  </a:schemeClr>
                </a:solidFill>
                <a:latin typeface="Candara" pitchFamily="34" charset="0"/>
                <a:cs typeface="Arial" pitchFamily="34" charset="0"/>
              </a:rPr>
              <a:t>Headings</a:t>
            </a:r>
          </a:p>
          <a:p>
            <a:pPr marL="1257300" lvl="2" indent="-342900" algn="just">
              <a:lnSpc>
                <a:spcPct val="150000"/>
              </a:lnSpc>
              <a:buFont typeface="Courier New" panose="02070309020205020404" pitchFamily="49" charset="0"/>
              <a:buChar char="o"/>
            </a:pPr>
            <a:r>
              <a:rPr lang="en-US" altLang="en-US" dirty="0">
                <a:solidFill>
                  <a:schemeClr val="tx1">
                    <a:lumMod val="75000"/>
                    <a:lumOff val="25000"/>
                  </a:schemeClr>
                </a:solidFill>
                <a:latin typeface="Candara" pitchFamily="34" charset="0"/>
                <a:cs typeface="Arial" pitchFamily="34" charset="0"/>
              </a:rPr>
              <a:t>Bullets</a:t>
            </a:r>
          </a:p>
          <a:p>
            <a:pPr marL="1257300" lvl="2" indent="-342900" algn="just">
              <a:lnSpc>
                <a:spcPct val="150000"/>
              </a:lnSpc>
              <a:buFont typeface="Courier New" panose="02070309020205020404" pitchFamily="49" charset="0"/>
              <a:buChar char="o"/>
            </a:pPr>
            <a:r>
              <a:rPr lang="en-US" altLang="en-US" dirty="0">
                <a:solidFill>
                  <a:schemeClr val="tx1">
                    <a:lumMod val="75000"/>
                    <a:lumOff val="25000"/>
                  </a:schemeClr>
                </a:solidFill>
                <a:latin typeface="Candara" pitchFamily="34" charset="0"/>
                <a:cs typeface="Arial" pitchFamily="34" charset="0"/>
              </a:rPr>
              <a:t>Graphics</a:t>
            </a:r>
          </a:p>
          <a:p>
            <a:pPr marL="1257300" lvl="2" indent="-342900" algn="just">
              <a:lnSpc>
                <a:spcPct val="150000"/>
              </a:lnSpc>
              <a:buFont typeface="Courier New" panose="02070309020205020404" pitchFamily="49" charset="0"/>
              <a:buChar char="o"/>
            </a:pPr>
            <a:r>
              <a:rPr lang="en-US" altLang="en-US" dirty="0">
                <a:solidFill>
                  <a:schemeClr val="tx1">
                    <a:lumMod val="75000"/>
                    <a:lumOff val="25000"/>
                  </a:schemeClr>
                </a:solidFill>
                <a:latin typeface="Candara" pitchFamily="34" charset="0"/>
                <a:cs typeface="Arial" pitchFamily="34" charset="0"/>
              </a:rPr>
              <a:t>Font changes</a:t>
            </a:r>
          </a:p>
          <a:p>
            <a:pPr marL="1257300" lvl="2" indent="-342900" algn="just">
              <a:lnSpc>
                <a:spcPct val="150000"/>
              </a:lnSpc>
              <a:buFont typeface="Courier New" panose="02070309020205020404" pitchFamily="49" charset="0"/>
              <a:buChar char="o"/>
            </a:pPr>
            <a:r>
              <a:rPr lang="en-US" altLang="en-US" dirty="0">
                <a:solidFill>
                  <a:schemeClr val="tx1">
                    <a:lumMod val="75000"/>
                    <a:lumOff val="25000"/>
                  </a:schemeClr>
                </a:solidFill>
                <a:latin typeface="Candara" pitchFamily="34" charset="0"/>
                <a:cs typeface="Arial" pitchFamily="34" charset="0"/>
              </a:rPr>
              <a:t>Color</a:t>
            </a:r>
            <a:endParaRPr lang="en-US" sz="2000" i="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5343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fade">
                                      <p:cBhvr>
                                        <p:cTn id="24" dur="500"/>
                                        <p:tgtEl>
                                          <p:spTgt spid="5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xEl>
                                              <p:pRg st="5" end="5"/>
                                            </p:txEl>
                                          </p:spTgt>
                                        </p:tgtEl>
                                        <p:attrNameLst>
                                          <p:attrName>style.visibility</p:attrName>
                                        </p:attrNameLst>
                                      </p:cBhvr>
                                      <p:to>
                                        <p:strVal val="visible"/>
                                      </p:to>
                                    </p:set>
                                    <p:animEffect transition="in" filter="fade">
                                      <p:cBhvr>
                                        <p:cTn id="27" dur="500"/>
                                        <p:tgtEl>
                                          <p:spTgt spid="5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xEl>
                                              <p:pRg st="6" end="6"/>
                                            </p:txEl>
                                          </p:spTgt>
                                        </p:tgtEl>
                                        <p:attrNameLst>
                                          <p:attrName>style.visibility</p:attrName>
                                        </p:attrNameLst>
                                      </p:cBhvr>
                                      <p:to>
                                        <p:strVal val="visible"/>
                                      </p:to>
                                    </p:set>
                                    <p:animEffect transition="in" filter="fade">
                                      <p:cBhvr>
                                        <p:cTn id="30" dur="500"/>
                                        <p:tgtEl>
                                          <p:spTgt spid="5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3">
                                            <p:txEl>
                                              <p:pRg st="7" end="7"/>
                                            </p:txEl>
                                          </p:spTgt>
                                        </p:tgtEl>
                                        <p:attrNameLst>
                                          <p:attrName>style.visibility</p:attrName>
                                        </p:attrNameLst>
                                      </p:cBhvr>
                                      <p:to>
                                        <p:strVal val="visible"/>
                                      </p:to>
                                    </p:set>
                                    <p:animEffect transition="in" filter="fade">
                                      <p:cBhvr>
                                        <p:cTn id="33" dur="500"/>
                                        <p:tgtEl>
                                          <p:spTgt spid="5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Writing a Draft</a:t>
            </a:r>
          </a:p>
          <a:p>
            <a:pPr marL="800100" lvl="1" indent="-342900" algn="just">
              <a:lnSpc>
                <a:spcPct val="150000"/>
              </a:lnSpc>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solidFill>
                  <a:schemeClr val="tx1">
                    <a:lumMod val="75000"/>
                    <a:lumOff val="25000"/>
                  </a:schemeClr>
                </a:solidFill>
                <a:latin typeface="Candara" pitchFamily="34" charset="0"/>
                <a:cs typeface="Arial" pitchFamily="34" charset="0"/>
              </a:rPr>
              <a:t>Draft is a piece of writing which will probably be changed and improved: </a:t>
            </a:r>
            <a:r>
              <a:rPr lang="en-GB" altLang="en-US" sz="2000" dirty="0">
                <a:solidFill>
                  <a:srgbClr val="FF0000"/>
                </a:solidFill>
                <a:latin typeface="Candara" pitchFamily="34" charset="0"/>
                <a:cs typeface="Arial" pitchFamily="34" charset="0"/>
              </a:rPr>
              <a:t>not the final copy!</a:t>
            </a:r>
          </a:p>
          <a:p>
            <a:pPr marL="800100" lvl="1" indent="-342900" algn="just">
              <a:lnSpc>
                <a:spcPct val="150000"/>
              </a:lnSpc>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solidFill>
                  <a:schemeClr val="tx1">
                    <a:lumMod val="75000"/>
                    <a:lumOff val="25000"/>
                  </a:schemeClr>
                </a:solidFill>
                <a:latin typeface="Candara" pitchFamily="34" charset="0"/>
                <a:cs typeface="Arial" pitchFamily="34" charset="0"/>
              </a:rPr>
              <a:t>The dictionary definition says, “</a:t>
            </a:r>
            <a:r>
              <a:rPr lang="en-GB" altLang="en-US" sz="2000" i="1" dirty="0">
                <a:solidFill>
                  <a:srgbClr val="FF0000"/>
                </a:solidFill>
                <a:latin typeface="Candara" pitchFamily="34" charset="0"/>
                <a:cs typeface="Arial" pitchFamily="34" charset="0"/>
              </a:rPr>
              <a:t>a draft is preliminary piece of writing</a:t>
            </a:r>
            <a:r>
              <a:rPr lang="en-GB" altLang="en-US" sz="2000" dirty="0">
                <a:solidFill>
                  <a:schemeClr val="tx1">
                    <a:lumMod val="75000"/>
                    <a:lumOff val="25000"/>
                  </a:schemeClr>
                </a:solidFill>
                <a:latin typeface="Candara" pitchFamily="34" charset="0"/>
                <a:cs typeface="Arial" pitchFamily="34" charset="0"/>
              </a:rPr>
              <a:t>”.</a:t>
            </a:r>
          </a:p>
          <a:p>
            <a:pPr marL="800100" lvl="1" indent="-342900" algn="just">
              <a:lnSpc>
                <a:spcPct val="150000"/>
              </a:lnSpc>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solidFill>
                  <a:schemeClr val="tx1">
                    <a:lumMod val="75000"/>
                    <a:lumOff val="25000"/>
                  </a:schemeClr>
                </a:solidFill>
                <a:latin typeface="Candara" pitchFamily="34" charset="0"/>
                <a:cs typeface="Arial" pitchFamily="34" charset="0"/>
              </a:rPr>
              <a:t>Writing </a:t>
            </a:r>
            <a:r>
              <a:rPr lang="en-GB" altLang="en-US" sz="2000" dirty="0">
                <a:solidFill>
                  <a:srgbClr val="FF0000"/>
                </a:solidFill>
                <a:latin typeface="Candara" pitchFamily="34" charset="0"/>
                <a:cs typeface="Arial" pitchFamily="34" charset="0"/>
              </a:rPr>
              <a:t>more than one draft </a:t>
            </a:r>
            <a:r>
              <a:rPr lang="en-GB" altLang="en-US" sz="2000" dirty="0">
                <a:solidFill>
                  <a:schemeClr val="tx1">
                    <a:lumMod val="75000"/>
                    <a:lumOff val="25000"/>
                  </a:schemeClr>
                </a:solidFill>
                <a:latin typeface="Candara" pitchFamily="34" charset="0"/>
                <a:cs typeface="Arial" pitchFamily="34" charset="0"/>
              </a:rPr>
              <a:t>allows you to develop your ideas and to find the best way to present your ideas to your reader.</a:t>
            </a:r>
            <a:endParaRPr 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2770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fade">
                                      <p:cBhvr>
                                        <p:cTn id="19"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95465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Think About How to Generate Your Own Ideas</a:t>
            </a:r>
          </a:p>
          <a:p>
            <a:pPr marL="800100" lvl="1" indent="-342900" algn="just">
              <a:lnSpc>
                <a:spcPct val="150000"/>
              </a:lnSpc>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solidFill>
                  <a:schemeClr val="tx1">
                    <a:lumMod val="75000"/>
                    <a:lumOff val="25000"/>
                  </a:schemeClr>
                </a:solidFill>
                <a:latin typeface="Candara" pitchFamily="34" charset="0"/>
                <a:cs typeface="Arial" pitchFamily="34" charset="0"/>
              </a:rPr>
              <a:t>Ask yourself questions as you experiment with different ways to organize your ideas, such as:</a:t>
            </a:r>
          </a:p>
          <a:p>
            <a:pPr marL="1257300" lvl="2" indent="-342900" algn="just">
              <a:lnSpc>
                <a:spcPct val="150000"/>
              </a:lnSpc>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How can I group my ideas in paragraphs?</a:t>
            </a:r>
          </a:p>
          <a:p>
            <a:pPr marL="1257300" lvl="2" indent="-342900" algn="just">
              <a:lnSpc>
                <a:spcPct val="150000"/>
              </a:lnSpc>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What is the focus and purpose of each paragraph?</a:t>
            </a:r>
          </a:p>
          <a:p>
            <a:pPr marL="1257300" lvl="2" indent="-342900" algn="just">
              <a:lnSpc>
                <a:spcPct val="150000"/>
              </a:lnSpc>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In what order should I present my ideas?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944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fade">
                                      <p:cBhvr>
                                        <p:cTn id="10" dur="500"/>
                                        <p:tgtEl>
                                          <p:spTgt spid="5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animEffect transition="in" filter="fade">
                                      <p:cBhvr>
                                        <p:cTn id="15" dur="500"/>
                                        <p:tgtEl>
                                          <p:spTgt spid="5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4" end="4"/>
                                            </p:txEl>
                                          </p:spTgt>
                                        </p:tgtEl>
                                        <p:attrNameLst>
                                          <p:attrName>style.visibility</p:attrName>
                                        </p:attrNameLst>
                                      </p:cBhvr>
                                      <p:to>
                                        <p:strVal val="visible"/>
                                      </p:to>
                                    </p:set>
                                    <p:animEffect transition="in" filter="fade">
                                      <p:cBhvr>
                                        <p:cTn id="21" dur="500"/>
                                        <p:tgtEl>
                                          <p:spTgt spid="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26270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Rough Draft</a:t>
            </a:r>
          </a:p>
          <a:p>
            <a:pPr marL="800100" lvl="1" indent="-3429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solidFill>
                  <a:schemeClr val="tx1">
                    <a:lumMod val="75000"/>
                    <a:lumOff val="25000"/>
                  </a:schemeClr>
                </a:solidFill>
                <a:latin typeface="Candara" pitchFamily="34" charset="0"/>
                <a:cs typeface="Arial" pitchFamily="34" charset="0"/>
              </a:rPr>
              <a:t>You write a rough draft by letting the ideas flow freely and then craft a structure for your thoughts.</a:t>
            </a:r>
          </a:p>
          <a:p>
            <a:pPr marL="1257300" lvl="2" indent="-342900" algn="just">
              <a:lnSpc>
                <a:spcPct val="150000"/>
              </a:lnSpc>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Follow a specific structure.</a:t>
            </a:r>
          </a:p>
          <a:p>
            <a:pPr marL="1257300" lvl="2" indent="-342900" algn="just">
              <a:lnSpc>
                <a:spcPct val="150000"/>
              </a:lnSpc>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Alternatively, restructure your ideas to follow a certain order.</a:t>
            </a:r>
          </a:p>
          <a:p>
            <a:pPr marL="1257300" lvl="2" indent="-342900" algn="just">
              <a:lnSpc>
                <a:spcPct val="150000"/>
              </a:lnSpc>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A strong sense of organization that supports your main idea.</a:t>
            </a:r>
          </a:p>
          <a:p>
            <a:pPr marL="1257300" lvl="2" indent="-342900" algn="just">
              <a:lnSpc>
                <a:spcPct val="150000"/>
              </a:lnSpc>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i="1" dirty="0">
                <a:solidFill>
                  <a:srgbClr val="FF0000"/>
                </a:solidFill>
                <a:latin typeface="Candara" pitchFamily="34" charset="0"/>
                <a:cs typeface="Arial" pitchFamily="34" charset="0"/>
              </a:rPr>
              <a:t> You are clear about the reason to choose a specific structure for your ideas.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39924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fade">
                                      <p:cBhvr>
                                        <p:cTn id="10" dur="500"/>
                                        <p:tgtEl>
                                          <p:spTgt spid="5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2" end="2"/>
                                            </p:txEl>
                                          </p:spTgt>
                                        </p:tgtEl>
                                        <p:attrNameLst>
                                          <p:attrName>style.visibility</p:attrName>
                                        </p:attrNameLst>
                                      </p:cBhvr>
                                      <p:to>
                                        <p:strVal val="visible"/>
                                      </p:to>
                                    </p:set>
                                    <p:animEffect transition="in" filter="fade">
                                      <p:cBhvr>
                                        <p:cTn id="15" dur="500"/>
                                        <p:tgtEl>
                                          <p:spTgt spid="5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4" end="4"/>
                                            </p:txEl>
                                          </p:spTgt>
                                        </p:tgtEl>
                                        <p:attrNameLst>
                                          <p:attrName>style.visibility</p:attrName>
                                        </p:attrNameLst>
                                      </p:cBhvr>
                                      <p:to>
                                        <p:strVal val="visible"/>
                                      </p:to>
                                    </p:set>
                                    <p:animEffect transition="in" filter="fade">
                                      <p:cBhvr>
                                        <p:cTn id="21" dur="500"/>
                                        <p:tgtEl>
                                          <p:spTgt spid="5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xEl>
                                              <p:pRg st="5" end="5"/>
                                            </p:txEl>
                                          </p:spTgt>
                                        </p:tgtEl>
                                        <p:attrNameLst>
                                          <p:attrName>style.visibility</p:attrName>
                                        </p:attrNameLst>
                                      </p:cBhvr>
                                      <p:to>
                                        <p:strVal val="visible"/>
                                      </p:to>
                                    </p:set>
                                    <p:animEffect transition="in" filter="fade">
                                      <p:cBhvr>
                                        <p:cTn id="24" dur="500"/>
                                        <p:tgtEl>
                                          <p:spTgt spid="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49353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Steps in Writing a Draft</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Research</a:t>
            </a:r>
          </a:p>
          <a:p>
            <a:pPr marL="1257300" lvl="2" indent="-3429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Data collection</a:t>
            </a:r>
          </a:p>
          <a:p>
            <a:pPr marL="1257300" lvl="2" indent="-3429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Background reading</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Organizing</a:t>
            </a:r>
          </a:p>
          <a:p>
            <a:pPr marL="1257300" lvl="2" indent="-3429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Practice </a:t>
            </a:r>
            <a:r>
              <a:rPr lang="en-US" sz="2000" b="1" dirty="0">
                <a:solidFill>
                  <a:srgbClr val="FF0000"/>
                </a:solidFill>
                <a:latin typeface="Candara" pitchFamily="34" charset="0"/>
                <a:cs typeface="Arial" pitchFamily="34" charset="0"/>
              </a:rPr>
              <a:t>divergent</a:t>
            </a:r>
            <a:r>
              <a:rPr lang="en-US" sz="2000" dirty="0">
                <a:solidFill>
                  <a:schemeClr val="tx1">
                    <a:lumMod val="75000"/>
                    <a:lumOff val="25000"/>
                  </a:schemeClr>
                </a:solidFill>
                <a:latin typeface="Candara" pitchFamily="34" charset="0"/>
                <a:cs typeface="Arial" pitchFamily="34" charset="0"/>
              </a:rPr>
              <a:t> thinking (creativity)</a:t>
            </a:r>
          </a:p>
          <a:p>
            <a:pPr marL="1257300" lvl="2" indent="-3429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Practice </a:t>
            </a:r>
            <a:r>
              <a:rPr lang="en-US" sz="2000" b="1" dirty="0">
                <a:solidFill>
                  <a:srgbClr val="FF0000"/>
                </a:solidFill>
                <a:latin typeface="Candara" pitchFamily="34" charset="0"/>
                <a:cs typeface="Arial" pitchFamily="34" charset="0"/>
              </a:rPr>
              <a:t>convergent</a:t>
            </a:r>
            <a:r>
              <a:rPr lang="en-US" sz="2000" dirty="0">
                <a:solidFill>
                  <a:schemeClr val="tx1">
                    <a:lumMod val="75000"/>
                    <a:lumOff val="25000"/>
                  </a:schemeClr>
                </a:solidFill>
                <a:latin typeface="Candara" pitchFamily="34" charset="0"/>
                <a:cs typeface="Arial" pitchFamily="34" charset="0"/>
              </a:rPr>
              <a:t> thinking (Joy Paul)</a:t>
            </a:r>
          </a:p>
          <a:p>
            <a:pPr marL="1714500" lvl="3" indent="-3429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i="1" dirty="0">
                <a:solidFill>
                  <a:schemeClr val="tx1">
                    <a:lumMod val="75000"/>
                    <a:lumOff val="25000"/>
                  </a:schemeClr>
                </a:solidFill>
                <a:latin typeface="Candara" pitchFamily="34" charset="0"/>
                <a:cs typeface="Arial" pitchFamily="34" charset="0"/>
              </a:rPr>
              <a:t>Correct answers</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Composing/Drafting</a:t>
            </a:r>
          </a:p>
          <a:p>
            <a:pPr marL="1257300" lvl="2" indent="-3429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Write one section of the rough draft at a time</a:t>
            </a:r>
          </a:p>
          <a:p>
            <a:pPr marL="1257300" lvl="2" indent="-3429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Develop connection between ideas</a:t>
            </a:r>
            <a:endParaRPr lang="en-GB" altLang="en-US" sz="20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060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fade">
                                      <p:cBhvr>
                                        <p:cTn id="10" dur="500"/>
                                        <p:tgtEl>
                                          <p:spTgt spid="5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fade">
                                      <p:cBhvr>
                                        <p:cTn id="13" dur="500"/>
                                        <p:tgtEl>
                                          <p:spTgt spid="5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3" end="3"/>
                                            </p:txEl>
                                          </p:spTgt>
                                        </p:tgtEl>
                                        <p:attrNameLst>
                                          <p:attrName>style.visibility</p:attrName>
                                        </p:attrNameLst>
                                      </p:cBhvr>
                                      <p:to>
                                        <p:strVal val="visible"/>
                                      </p:to>
                                    </p:set>
                                    <p:animEffect transition="in" filter="fade">
                                      <p:cBhvr>
                                        <p:cTn id="16" dur="500"/>
                                        <p:tgtEl>
                                          <p:spTgt spid="5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xEl>
                                              <p:pRg st="4" end="4"/>
                                            </p:txEl>
                                          </p:spTgt>
                                        </p:tgtEl>
                                        <p:attrNameLst>
                                          <p:attrName>style.visibility</p:attrName>
                                        </p:attrNameLst>
                                      </p:cBhvr>
                                      <p:to>
                                        <p:strVal val="visible"/>
                                      </p:to>
                                    </p:set>
                                    <p:animEffect transition="in" filter="fade">
                                      <p:cBhvr>
                                        <p:cTn id="19" dur="500"/>
                                        <p:tgtEl>
                                          <p:spTgt spid="5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xEl>
                                              <p:pRg st="5" end="5"/>
                                            </p:txEl>
                                          </p:spTgt>
                                        </p:tgtEl>
                                        <p:attrNameLst>
                                          <p:attrName>style.visibility</p:attrName>
                                        </p:attrNameLst>
                                      </p:cBhvr>
                                      <p:to>
                                        <p:strVal val="visible"/>
                                      </p:to>
                                    </p:set>
                                    <p:animEffect transition="in" filter="fade">
                                      <p:cBhvr>
                                        <p:cTn id="22" dur="500"/>
                                        <p:tgtEl>
                                          <p:spTgt spid="5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xEl>
                                              <p:pRg st="6" end="6"/>
                                            </p:txEl>
                                          </p:spTgt>
                                        </p:tgtEl>
                                        <p:attrNameLst>
                                          <p:attrName>style.visibility</p:attrName>
                                        </p:attrNameLst>
                                      </p:cBhvr>
                                      <p:to>
                                        <p:strVal val="visible"/>
                                      </p:to>
                                    </p:set>
                                    <p:animEffect transition="in" filter="fade">
                                      <p:cBhvr>
                                        <p:cTn id="25" dur="500"/>
                                        <p:tgtEl>
                                          <p:spTgt spid="5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3">
                                            <p:txEl>
                                              <p:pRg st="7" end="7"/>
                                            </p:txEl>
                                          </p:spTgt>
                                        </p:tgtEl>
                                        <p:attrNameLst>
                                          <p:attrName>style.visibility</p:attrName>
                                        </p:attrNameLst>
                                      </p:cBhvr>
                                      <p:to>
                                        <p:strVal val="visible"/>
                                      </p:to>
                                    </p:set>
                                    <p:animEffect transition="in" filter="fade">
                                      <p:cBhvr>
                                        <p:cTn id="28" dur="500"/>
                                        <p:tgtEl>
                                          <p:spTgt spid="5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3">
                                            <p:txEl>
                                              <p:pRg st="8" end="8"/>
                                            </p:txEl>
                                          </p:spTgt>
                                        </p:tgtEl>
                                        <p:attrNameLst>
                                          <p:attrName>style.visibility</p:attrName>
                                        </p:attrNameLst>
                                      </p:cBhvr>
                                      <p:to>
                                        <p:strVal val="visible"/>
                                      </p:to>
                                    </p:set>
                                    <p:animEffect transition="in" filter="fade">
                                      <p:cBhvr>
                                        <p:cTn id="31" dur="500"/>
                                        <p:tgtEl>
                                          <p:spTgt spid="5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3">
                                            <p:txEl>
                                              <p:pRg st="9" end="9"/>
                                            </p:txEl>
                                          </p:spTgt>
                                        </p:tgtEl>
                                        <p:attrNameLst>
                                          <p:attrName>style.visibility</p:attrName>
                                        </p:attrNameLst>
                                      </p:cBhvr>
                                      <p:to>
                                        <p:strVal val="visible"/>
                                      </p:to>
                                    </p:set>
                                    <p:animEffect transition="in" filter="fade">
                                      <p:cBhvr>
                                        <p:cTn id="34" dur="500"/>
                                        <p:tgtEl>
                                          <p:spTgt spid="5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3">
                                            <p:txEl>
                                              <p:pRg st="10" end="10"/>
                                            </p:txEl>
                                          </p:spTgt>
                                        </p:tgtEl>
                                        <p:attrNameLst>
                                          <p:attrName>style.visibility</p:attrName>
                                        </p:attrNameLst>
                                      </p:cBhvr>
                                      <p:to>
                                        <p:strVal val="visible"/>
                                      </p:to>
                                    </p:set>
                                    <p:animEffect transition="in" filter="fade">
                                      <p:cBhvr>
                                        <p:cTn id="37" dur="500"/>
                                        <p:tgtEl>
                                          <p:spTgt spid="5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57048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[1/3]</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Drafting occurs when you put your ideas into sentences and paragraphs, concentrating upon </a:t>
            </a:r>
            <a:r>
              <a:rPr lang="en-US" sz="2000" b="1" dirty="0">
                <a:solidFill>
                  <a:srgbClr val="FF0000"/>
                </a:solidFill>
                <a:latin typeface="Candara" pitchFamily="34" charset="0"/>
                <a:cs typeface="Arial" pitchFamily="34" charset="0"/>
              </a:rPr>
              <a:t>explaining</a:t>
            </a:r>
            <a:r>
              <a:rPr lang="en-US" sz="2000" dirty="0">
                <a:solidFill>
                  <a:schemeClr val="tx1">
                    <a:lumMod val="75000"/>
                    <a:lumOff val="25000"/>
                  </a:schemeClr>
                </a:solidFill>
                <a:latin typeface="Candara" pitchFamily="34" charset="0"/>
                <a:cs typeface="Arial" pitchFamily="34" charset="0"/>
              </a:rPr>
              <a:t> and </a:t>
            </a:r>
            <a:r>
              <a:rPr lang="en-US" sz="2000" b="1" dirty="0">
                <a:solidFill>
                  <a:srgbClr val="FF0000"/>
                </a:solidFill>
                <a:latin typeface="Candara" pitchFamily="34" charset="0"/>
                <a:cs typeface="Arial" pitchFamily="34" charset="0"/>
              </a:rPr>
              <a:t>supporting</a:t>
            </a:r>
            <a:r>
              <a:rPr lang="en-US" sz="2000" dirty="0">
                <a:solidFill>
                  <a:schemeClr val="tx1">
                    <a:lumMod val="75000"/>
                    <a:lumOff val="25000"/>
                  </a:schemeClr>
                </a:solidFill>
                <a:latin typeface="Candara" pitchFamily="34" charset="0"/>
                <a:cs typeface="Arial" pitchFamily="34" charset="0"/>
              </a:rPr>
              <a:t> your ideas fully, and </a:t>
            </a:r>
            <a:r>
              <a:rPr lang="en-US" sz="2000" b="1" dirty="0">
                <a:solidFill>
                  <a:srgbClr val="FF0000"/>
                </a:solidFill>
                <a:latin typeface="Candara" pitchFamily="34" charset="0"/>
                <a:cs typeface="Arial" pitchFamily="34" charset="0"/>
              </a:rPr>
              <a:t>connecting</a:t>
            </a:r>
            <a:r>
              <a:rPr lang="en-US" sz="2000" dirty="0">
                <a:solidFill>
                  <a:schemeClr val="tx1">
                    <a:lumMod val="75000"/>
                    <a:lumOff val="25000"/>
                  </a:schemeClr>
                </a:solidFill>
                <a:latin typeface="Candara" pitchFamily="34" charset="0"/>
                <a:cs typeface="Arial" pitchFamily="34" charset="0"/>
              </a:rPr>
              <a:t> your ideas.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This draft tends to be </a:t>
            </a:r>
            <a:r>
              <a:rPr lang="en-US" sz="2000" b="1" dirty="0">
                <a:solidFill>
                  <a:srgbClr val="FF0000"/>
                </a:solidFill>
                <a:latin typeface="Candara" pitchFamily="34" charset="0"/>
                <a:cs typeface="Arial" pitchFamily="34" charset="0"/>
              </a:rPr>
              <a:t>writer-centered</a:t>
            </a:r>
            <a:r>
              <a:rPr lang="en-US" sz="2000" dirty="0">
                <a:solidFill>
                  <a:schemeClr val="tx1">
                    <a:lumMod val="75000"/>
                    <a:lumOff val="25000"/>
                  </a:schemeClr>
                </a:solidFill>
                <a:latin typeface="Candara" pitchFamily="34" charset="0"/>
                <a:cs typeface="Arial" pitchFamily="34" charset="0"/>
              </a:rPr>
              <a:t>: you are telling yourself about the topic.</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You don’t need to pay much attention to such things as spelling, but pay </a:t>
            </a:r>
            <a:r>
              <a:rPr lang="en-US" sz="2000" b="1" dirty="0">
                <a:solidFill>
                  <a:srgbClr val="FF0000"/>
                </a:solidFill>
                <a:latin typeface="Candara" pitchFamily="34" charset="0"/>
                <a:cs typeface="Arial" pitchFamily="34" charset="0"/>
              </a:rPr>
              <a:t>more attention </a:t>
            </a:r>
            <a:r>
              <a:rPr lang="en-US" sz="2000" dirty="0">
                <a:solidFill>
                  <a:schemeClr val="tx1">
                    <a:lumMod val="75000"/>
                    <a:lumOff val="25000"/>
                  </a:schemeClr>
                </a:solidFill>
                <a:latin typeface="Candara" pitchFamily="34" charset="0"/>
                <a:cs typeface="Arial" pitchFamily="34" charset="0"/>
              </a:rPr>
              <a:t>to the </a:t>
            </a:r>
            <a:r>
              <a:rPr lang="en-US" sz="2000" b="1" dirty="0">
                <a:solidFill>
                  <a:srgbClr val="FF0000"/>
                </a:solidFill>
                <a:latin typeface="Candara" pitchFamily="34" charset="0"/>
                <a:cs typeface="Arial" pitchFamily="34" charset="0"/>
              </a:rPr>
              <a:t>purpose and focus </a:t>
            </a:r>
            <a:r>
              <a:rPr lang="en-US" sz="2000" dirty="0">
                <a:solidFill>
                  <a:schemeClr val="tx1">
                    <a:lumMod val="75000"/>
                    <a:lumOff val="25000"/>
                  </a:schemeClr>
                </a:solidFill>
                <a:latin typeface="Candara" pitchFamily="34" charset="0"/>
                <a:cs typeface="Arial" pitchFamily="34" charset="0"/>
              </a:rPr>
              <a:t>of your work.</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669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fade">
                                      <p:cBhvr>
                                        <p:cTn id="10" dur="500"/>
                                        <p:tgtEl>
                                          <p:spTgt spid="5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fade">
                                      <p:cBhvr>
                                        <p:cTn id="13" dur="500"/>
                                        <p:tgtEl>
                                          <p:spTgt spid="5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xEl>
                                              <p:pRg st="3" end="3"/>
                                            </p:txEl>
                                          </p:spTgt>
                                        </p:tgtEl>
                                        <p:attrNameLst>
                                          <p:attrName>style.visibility</p:attrName>
                                        </p:attrNameLst>
                                      </p:cBhvr>
                                      <p:to>
                                        <p:strVal val="visible"/>
                                      </p:to>
                                    </p:set>
                                    <p:animEffect transition="in" filter="fade">
                                      <p:cBhvr>
                                        <p:cTn id="16"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57048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[2/3]</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u="sng" dirty="0">
                <a:solidFill>
                  <a:schemeClr val="bg1">
                    <a:lumMod val="85000"/>
                  </a:schemeClr>
                </a:solidFill>
                <a:latin typeface="Candara" pitchFamily="34" charset="0"/>
                <a:cs typeface="Arial" pitchFamily="34" charset="0"/>
              </a:rPr>
              <a:t>Research:</a:t>
            </a:r>
            <a:r>
              <a:rPr lang="en-US" sz="2000" dirty="0">
                <a:solidFill>
                  <a:schemeClr val="bg1">
                    <a:lumMod val="85000"/>
                  </a:schemeClr>
                </a:solidFill>
                <a:latin typeface="Candara" pitchFamily="34" charset="0"/>
                <a:cs typeface="Arial" pitchFamily="34" charset="0"/>
              </a:rPr>
              <a:t> This stage allows the writer to gather any </a:t>
            </a:r>
            <a:r>
              <a:rPr lang="en-US" sz="2000" b="1" dirty="0">
                <a:solidFill>
                  <a:schemeClr val="bg1">
                    <a:lumMod val="85000"/>
                  </a:schemeClr>
                </a:solidFill>
                <a:latin typeface="Candara" pitchFamily="34" charset="0"/>
                <a:cs typeface="Arial" pitchFamily="34" charset="0"/>
              </a:rPr>
              <a:t>information, data,</a:t>
            </a:r>
            <a:r>
              <a:rPr lang="en-US" sz="2000" dirty="0">
                <a:solidFill>
                  <a:schemeClr val="bg1">
                    <a:lumMod val="85000"/>
                  </a:schemeClr>
                </a:solidFill>
                <a:latin typeface="Candara" pitchFamily="34" charset="0"/>
                <a:cs typeface="Arial" pitchFamily="34" charset="0"/>
              </a:rPr>
              <a:t> and </a:t>
            </a:r>
            <a:r>
              <a:rPr lang="en-US" sz="2000" b="1" dirty="0">
                <a:solidFill>
                  <a:schemeClr val="bg1">
                    <a:lumMod val="85000"/>
                  </a:schemeClr>
                </a:solidFill>
                <a:latin typeface="Candara" pitchFamily="34" charset="0"/>
                <a:cs typeface="Arial" pitchFamily="34" charset="0"/>
              </a:rPr>
              <a:t>facts</a:t>
            </a:r>
            <a:r>
              <a:rPr lang="en-US" sz="2000" dirty="0">
                <a:solidFill>
                  <a:schemeClr val="bg1">
                    <a:lumMod val="85000"/>
                  </a:schemeClr>
                </a:solidFill>
                <a:latin typeface="Candara" pitchFamily="34" charset="0"/>
                <a:cs typeface="Arial" pitchFamily="34" charset="0"/>
              </a:rPr>
              <a:t> that are needed to write the message. Research can involve search </a:t>
            </a:r>
            <a:r>
              <a:rPr lang="en-US" sz="2000" b="1" dirty="0">
                <a:solidFill>
                  <a:schemeClr val="bg1">
                    <a:lumMod val="85000"/>
                  </a:schemeClr>
                </a:solidFill>
                <a:latin typeface="Candara" pitchFamily="34" charset="0"/>
                <a:cs typeface="Arial" pitchFamily="34" charset="0"/>
              </a:rPr>
              <a:t>engines, books,</a:t>
            </a:r>
            <a:r>
              <a:rPr lang="en-US" sz="2000" dirty="0">
                <a:solidFill>
                  <a:schemeClr val="bg1">
                    <a:lumMod val="85000"/>
                  </a:schemeClr>
                </a:solidFill>
                <a:latin typeface="Candara" pitchFamily="34" charset="0"/>
                <a:cs typeface="Arial" pitchFamily="34" charset="0"/>
              </a:rPr>
              <a:t> </a:t>
            </a:r>
            <a:r>
              <a:rPr lang="en-US" sz="2000" b="1" dirty="0">
                <a:solidFill>
                  <a:schemeClr val="bg1">
                    <a:lumMod val="85000"/>
                  </a:schemeClr>
                </a:solidFill>
                <a:latin typeface="Candara" pitchFamily="34" charset="0"/>
                <a:cs typeface="Arial" pitchFamily="34" charset="0"/>
              </a:rPr>
              <a:t>personal surveys </a:t>
            </a:r>
            <a:r>
              <a:rPr lang="en-US" sz="2000" dirty="0">
                <a:solidFill>
                  <a:schemeClr val="bg1">
                    <a:lumMod val="85000"/>
                  </a:schemeClr>
                </a:solidFill>
                <a:latin typeface="Candara" pitchFamily="34" charset="0"/>
                <a:cs typeface="Arial" pitchFamily="34" charset="0"/>
              </a:rPr>
              <a:t>and </a:t>
            </a:r>
            <a:r>
              <a:rPr lang="en-US" sz="2000" b="1" dirty="0">
                <a:solidFill>
                  <a:schemeClr val="bg1">
                    <a:lumMod val="85000"/>
                  </a:schemeClr>
                </a:solidFill>
                <a:latin typeface="Candara" pitchFamily="34" charset="0"/>
                <a:cs typeface="Arial" pitchFamily="34" charset="0"/>
              </a:rPr>
              <a:t>interviews</a:t>
            </a:r>
            <a:r>
              <a:rPr lang="en-US" sz="2000" dirty="0">
                <a:solidFill>
                  <a:schemeClr val="bg1">
                    <a:lumMod val="85000"/>
                  </a:schemeClr>
                </a:solidFill>
                <a:latin typeface="Candara" pitchFamily="34" charset="0"/>
                <a:cs typeface="Arial" pitchFamily="34" charset="0"/>
              </a:rPr>
              <a:t>, among other methods.</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u="sng" dirty="0">
                <a:solidFill>
                  <a:schemeClr val="bg1">
                    <a:lumMod val="85000"/>
                  </a:schemeClr>
                </a:solidFill>
                <a:latin typeface="Candara" pitchFamily="34" charset="0"/>
                <a:cs typeface="Arial" pitchFamily="34" charset="0"/>
              </a:rPr>
              <a:t>Organize:</a:t>
            </a:r>
            <a:r>
              <a:rPr lang="en-US" sz="2000" dirty="0">
                <a:solidFill>
                  <a:schemeClr val="bg1">
                    <a:lumMod val="85000"/>
                  </a:schemeClr>
                </a:solidFill>
                <a:latin typeface="Candara" pitchFamily="34" charset="0"/>
                <a:cs typeface="Arial" pitchFamily="34" charset="0"/>
              </a:rPr>
              <a:t> Use </a:t>
            </a:r>
            <a:r>
              <a:rPr lang="en-US" sz="2000" b="1" dirty="0">
                <a:solidFill>
                  <a:schemeClr val="bg1">
                    <a:lumMod val="85000"/>
                  </a:schemeClr>
                </a:solidFill>
                <a:latin typeface="Candara" pitchFamily="34" charset="0"/>
                <a:cs typeface="Arial" pitchFamily="34" charset="0"/>
              </a:rPr>
              <a:t>diagrams and outlines </a:t>
            </a:r>
            <a:r>
              <a:rPr lang="en-US" sz="2000" dirty="0">
                <a:solidFill>
                  <a:schemeClr val="bg1">
                    <a:lumMod val="85000"/>
                  </a:schemeClr>
                </a:solidFill>
                <a:latin typeface="Candara" pitchFamily="34" charset="0"/>
                <a:cs typeface="Arial" pitchFamily="34" charset="0"/>
              </a:rPr>
              <a:t>to help group similar ideas together and </a:t>
            </a:r>
            <a:r>
              <a:rPr lang="en-US" sz="2000" b="1" dirty="0">
                <a:solidFill>
                  <a:schemeClr val="bg1">
                    <a:lumMod val="85000"/>
                  </a:schemeClr>
                </a:solidFill>
                <a:latin typeface="Candara" pitchFamily="34" charset="0"/>
                <a:cs typeface="Arial" pitchFamily="34" charset="0"/>
              </a:rPr>
              <a:t>narrow the focus </a:t>
            </a:r>
            <a:r>
              <a:rPr lang="en-US" sz="2000" dirty="0">
                <a:solidFill>
                  <a:schemeClr val="bg1">
                    <a:lumMod val="85000"/>
                  </a:schemeClr>
                </a:solidFill>
                <a:latin typeface="Candara" pitchFamily="34" charset="0"/>
                <a:cs typeface="Arial" pitchFamily="34" charset="0"/>
              </a:rPr>
              <a:t>of the message. A good rule of thumb is to combine information into groups of three to five categories which will ultimately become the main ideas or headings of the message.</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u="sng" dirty="0">
                <a:solidFill>
                  <a:schemeClr val="bg1">
                    <a:lumMod val="85000"/>
                  </a:schemeClr>
                </a:solidFill>
                <a:latin typeface="Candara" pitchFamily="34" charset="0"/>
                <a:cs typeface="Arial" pitchFamily="34" charset="0"/>
              </a:rPr>
              <a:t>Compose:</a:t>
            </a:r>
            <a:r>
              <a:rPr lang="en-US" sz="2000" b="1" dirty="0">
                <a:solidFill>
                  <a:schemeClr val="bg1">
                    <a:lumMod val="85000"/>
                  </a:schemeClr>
                </a:solidFill>
                <a:latin typeface="Candara" pitchFamily="34" charset="0"/>
                <a:cs typeface="Arial" pitchFamily="34" charset="0"/>
              </a:rPr>
              <a:t> First drafts are often written quickly </a:t>
            </a:r>
            <a:r>
              <a:rPr lang="en-US" sz="2000" dirty="0">
                <a:solidFill>
                  <a:schemeClr val="bg1">
                    <a:lumMod val="85000"/>
                  </a:schemeClr>
                </a:solidFill>
                <a:latin typeface="Candara" pitchFamily="34" charset="0"/>
                <a:cs typeface="Arial" pitchFamily="34" charset="0"/>
              </a:rPr>
              <a:t>and are in no way perfect, but they serve as a way to initially lay thoughts down on paper for future refinement.</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3">
                                            <p:txEl>
                                              <p:pRg st="1" end="1"/>
                                            </p:txEl>
                                          </p:spTgt>
                                        </p:tgtEl>
                                        <p:attrNameLst>
                                          <p:attrName>style.color</p:attrName>
                                        </p:attrNameLst>
                                      </p:cBhvr>
                                      <p:to>
                                        <a:srgbClr val="000000"/>
                                      </p:to>
                                    </p:animClr>
                                    <p:animClr clrSpc="rgb" dir="cw">
                                      <p:cBhvr>
                                        <p:cTn id="7" dur="500" fill="hold"/>
                                        <p:tgtEl>
                                          <p:spTgt spid="53">
                                            <p:txEl>
                                              <p:pRg st="1" end="1"/>
                                            </p:txEl>
                                          </p:spTgt>
                                        </p:tgtEl>
                                        <p:attrNameLst>
                                          <p:attrName>fillcolor</p:attrName>
                                        </p:attrNameLst>
                                      </p:cBhvr>
                                      <p:to>
                                        <a:srgbClr val="000000"/>
                                      </p:to>
                                    </p:animClr>
                                    <p:set>
                                      <p:cBhvr>
                                        <p:cTn id="8" dur="500" fill="hold"/>
                                        <p:tgtEl>
                                          <p:spTgt spid="53">
                                            <p:txEl>
                                              <p:pRg st="1" end="1"/>
                                            </p:txEl>
                                          </p:spTgt>
                                        </p:tgtEl>
                                        <p:attrNameLst>
                                          <p:attrName>fill.type</p:attrName>
                                        </p:attrNameLst>
                                      </p:cBhvr>
                                      <p:to>
                                        <p:strVal val="solid"/>
                                      </p:to>
                                    </p:set>
                                    <p:set>
                                      <p:cBhvr>
                                        <p:cTn id="9" dur="500" fill="hold"/>
                                        <p:tgtEl>
                                          <p:spTgt spid="5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53">
                                            <p:txEl>
                                              <p:pRg st="2" end="2"/>
                                            </p:txEl>
                                          </p:spTgt>
                                        </p:tgtEl>
                                        <p:attrNameLst>
                                          <p:attrName>style.color</p:attrName>
                                        </p:attrNameLst>
                                      </p:cBhvr>
                                      <p:to>
                                        <a:srgbClr val="000000"/>
                                      </p:to>
                                    </p:animClr>
                                    <p:animClr clrSpc="rgb" dir="cw">
                                      <p:cBhvr>
                                        <p:cTn id="14" dur="500" fill="hold"/>
                                        <p:tgtEl>
                                          <p:spTgt spid="53">
                                            <p:txEl>
                                              <p:pRg st="2" end="2"/>
                                            </p:txEl>
                                          </p:spTgt>
                                        </p:tgtEl>
                                        <p:attrNameLst>
                                          <p:attrName>fillcolor</p:attrName>
                                        </p:attrNameLst>
                                      </p:cBhvr>
                                      <p:to>
                                        <a:srgbClr val="000000"/>
                                      </p:to>
                                    </p:animClr>
                                    <p:set>
                                      <p:cBhvr>
                                        <p:cTn id="15" dur="500" fill="hold"/>
                                        <p:tgtEl>
                                          <p:spTgt spid="53">
                                            <p:txEl>
                                              <p:pRg st="2" end="2"/>
                                            </p:txEl>
                                          </p:spTgt>
                                        </p:tgtEl>
                                        <p:attrNameLst>
                                          <p:attrName>fill.type</p:attrName>
                                        </p:attrNameLst>
                                      </p:cBhvr>
                                      <p:to>
                                        <p:strVal val="solid"/>
                                      </p:to>
                                    </p:set>
                                    <p:set>
                                      <p:cBhvr>
                                        <p:cTn id="16" dur="500" fill="hold"/>
                                        <p:tgtEl>
                                          <p:spTgt spid="5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53">
                                            <p:txEl>
                                              <p:pRg st="3" end="3"/>
                                            </p:txEl>
                                          </p:spTgt>
                                        </p:tgtEl>
                                        <p:attrNameLst>
                                          <p:attrName>style.color</p:attrName>
                                        </p:attrNameLst>
                                      </p:cBhvr>
                                      <p:to>
                                        <a:srgbClr val="000000"/>
                                      </p:to>
                                    </p:animClr>
                                    <p:animClr clrSpc="rgb" dir="cw">
                                      <p:cBhvr>
                                        <p:cTn id="21" dur="500" fill="hold"/>
                                        <p:tgtEl>
                                          <p:spTgt spid="53">
                                            <p:txEl>
                                              <p:pRg st="3" end="3"/>
                                            </p:txEl>
                                          </p:spTgt>
                                        </p:tgtEl>
                                        <p:attrNameLst>
                                          <p:attrName>fillcolor</p:attrName>
                                        </p:attrNameLst>
                                      </p:cBhvr>
                                      <p:to>
                                        <a:srgbClr val="000000"/>
                                      </p:to>
                                    </p:animClr>
                                    <p:set>
                                      <p:cBhvr>
                                        <p:cTn id="22" dur="500" fill="hold"/>
                                        <p:tgtEl>
                                          <p:spTgt spid="53">
                                            <p:txEl>
                                              <p:pRg st="3" end="3"/>
                                            </p:txEl>
                                          </p:spTgt>
                                        </p:tgtEl>
                                        <p:attrNameLst>
                                          <p:attrName>fill.type</p:attrName>
                                        </p:attrNameLst>
                                      </p:cBhvr>
                                      <p:to>
                                        <p:strVal val="solid"/>
                                      </p:to>
                                    </p:set>
                                    <p:set>
                                      <p:cBhvr>
                                        <p:cTn id="23" dur="500" fill="hold"/>
                                        <p:tgtEl>
                                          <p:spTgt spid="5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57020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[3/3]</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bg1">
                    <a:lumMod val="85000"/>
                  </a:schemeClr>
                </a:solidFill>
                <a:latin typeface="Candara" pitchFamily="34" charset="0"/>
                <a:cs typeface="Arial" pitchFamily="34" charset="0"/>
              </a:rPr>
              <a:t>When you begin to draft your writing, you need to keep in mind five separate writing techniques that will help your reader understand your paper:</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bg1">
                    <a:lumMod val="85000"/>
                  </a:schemeClr>
                </a:solidFill>
                <a:latin typeface="Candara" pitchFamily="34" charset="0"/>
                <a:cs typeface="Arial" pitchFamily="34" charset="0"/>
              </a:rPr>
              <a:t>Thesis statement</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bg1">
                    <a:lumMod val="85000"/>
                  </a:schemeClr>
                </a:solidFill>
                <a:latin typeface="Candara" pitchFamily="34" charset="0"/>
                <a:cs typeface="Arial" pitchFamily="34" charset="0"/>
              </a:rPr>
              <a:t>Topic sentences</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bg1">
                    <a:lumMod val="85000"/>
                  </a:schemeClr>
                </a:solidFill>
                <a:latin typeface="Candara" pitchFamily="34" charset="0"/>
                <a:cs typeface="Arial" pitchFamily="34" charset="0"/>
              </a:rPr>
              <a:t>Sufficient support</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bg1">
                    <a:lumMod val="85000"/>
                  </a:schemeClr>
                </a:solidFill>
                <a:latin typeface="Candara" pitchFamily="34" charset="0"/>
                <a:cs typeface="Arial" pitchFamily="34" charset="0"/>
              </a:rPr>
              <a:t>Coherence</a:t>
            </a:r>
          </a:p>
          <a:p>
            <a:pPr marL="914400" lvl="1" indent="-457200" algn="just">
              <a:spcBef>
                <a:spcPts val="600"/>
              </a:spcBef>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bg1">
                    <a:lumMod val="85000"/>
                  </a:schemeClr>
                </a:solidFill>
                <a:latin typeface="Candara" pitchFamily="34" charset="0"/>
                <a:cs typeface="Arial" pitchFamily="34" charset="0"/>
              </a:rPr>
              <a:t>Unity</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4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3">
                                            <p:txEl>
                                              <p:pRg st="1" end="1"/>
                                            </p:txEl>
                                          </p:spTgt>
                                        </p:tgtEl>
                                        <p:attrNameLst>
                                          <p:attrName>style.color</p:attrName>
                                        </p:attrNameLst>
                                      </p:cBhvr>
                                      <p:to>
                                        <a:srgbClr val="000000"/>
                                      </p:to>
                                    </p:animClr>
                                    <p:animClr clrSpc="rgb" dir="cw">
                                      <p:cBhvr>
                                        <p:cTn id="7" dur="500" fill="hold"/>
                                        <p:tgtEl>
                                          <p:spTgt spid="53">
                                            <p:txEl>
                                              <p:pRg st="1" end="1"/>
                                            </p:txEl>
                                          </p:spTgt>
                                        </p:tgtEl>
                                        <p:attrNameLst>
                                          <p:attrName>fillcolor</p:attrName>
                                        </p:attrNameLst>
                                      </p:cBhvr>
                                      <p:to>
                                        <a:srgbClr val="000000"/>
                                      </p:to>
                                    </p:animClr>
                                    <p:set>
                                      <p:cBhvr>
                                        <p:cTn id="8" dur="500" fill="hold"/>
                                        <p:tgtEl>
                                          <p:spTgt spid="53">
                                            <p:txEl>
                                              <p:pRg st="1" end="1"/>
                                            </p:txEl>
                                          </p:spTgt>
                                        </p:tgtEl>
                                        <p:attrNameLst>
                                          <p:attrName>fill.type</p:attrName>
                                        </p:attrNameLst>
                                      </p:cBhvr>
                                      <p:to>
                                        <p:strVal val="solid"/>
                                      </p:to>
                                    </p:set>
                                    <p:set>
                                      <p:cBhvr>
                                        <p:cTn id="9" dur="500" fill="hold"/>
                                        <p:tgtEl>
                                          <p:spTgt spid="5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53">
                                            <p:txEl>
                                              <p:pRg st="2" end="2"/>
                                            </p:txEl>
                                          </p:spTgt>
                                        </p:tgtEl>
                                        <p:attrNameLst>
                                          <p:attrName>style.color</p:attrName>
                                        </p:attrNameLst>
                                      </p:cBhvr>
                                      <p:to>
                                        <a:srgbClr val="000000"/>
                                      </p:to>
                                    </p:animClr>
                                    <p:animClr clrSpc="rgb" dir="cw">
                                      <p:cBhvr>
                                        <p:cTn id="14" dur="500" fill="hold"/>
                                        <p:tgtEl>
                                          <p:spTgt spid="53">
                                            <p:txEl>
                                              <p:pRg st="2" end="2"/>
                                            </p:txEl>
                                          </p:spTgt>
                                        </p:tgtEl>
                                        <p:attrNameLst>
                                          <p:attrName>fillcolor</p:attrName>
                                        </p:attrNameLst>
                                      </p:cBhvr>
                                      <p:to>
                                        <a:srgbClr val="000000"/>
                                      </p:to>
                                    </p:animClr>
                                    <p:set>
                                      <p:cBhvr>
                                        <p:cTn id="15" dur="500" fill="hold"/>
                                        <p:tgtEl>
                                          <p:spTgt spid="53">
                                            <p:txEl>
                                              <p:pRg st="2" end="2"/>
                                            </p:txEl>
                                          </p:spTgt>
                                        </p:tgtEl>
                                        <p:attrNameLst>
                                          <p:attrName>fill.type</p:attrName>
                                        </p:attrNameLst>
                                      </p:cBhvr>
                                      <p:to>
                                        <p:strVal val="solid"/>
                                      </p:to>
                                    </p:set>
                                    <p:set>
                                      <p:cBhvr>
                                        <p:cTn id="16" dur="500" fill="hold"/>
                                        <p:tgtEl>
                                          <p:spTgt spid="5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53">
                                            <p:txEl>
                                              <p:pRg st="3" end="3"/>
                                            </p:txEl>
                                          </p:spTgt>
                                        </p:tgtEl>
                                        <p:attrNameLst>
                                          <p:attrName>style.color</p:attrName>
                                        </p:attrNameLst>
                                      </p:cBhvr>
                                      <p:to>
                                        <a:srgbClr val="000000"/>
                                      </p:to>
                                    </p:animClr>
                                    <p:animClr clrSpc="rgb" dir="cw">
                                      <p:cBhvr>
                                        <p:cTn id="21" dur="500" fill="hold"/>
                                        <p:tgtEl>
                                          <p:spTgt spid="53">
                                            <p:txEl>
                                              <p:pRg st="3" end="3"/>
                                            </p:txEl>
                                          </p:spTgt>
                                        </p:tgtEl>
                                        <p:attrNameLst>
                                          <p:attrName>fillcolor</p:attrName>
                                        </p:attrNameLst>
                                      </p:cBhvr>
                                      <p:to>
                                        <a:srgbClr val="000000"/>
                                      </p:to>
                                    </p:animClr>
                                    <p:set>
                                      <p:cBhvr>
                                        <p:cTn id="22" dur="500" fill="hold"/>
                                        <p:tgtEl>
                                          <p:spTgt spid="53">
                                            <p:txEl>
                                              <p:pRg st="3" end="3"/>
                                            </p:txEl>
                                          </p:spTgt>
                                        </p:tgtEl>
                                        <p:attrNameLst>
                                          <p:attrName>fill.type</p:attrName>
                                        </p:attrNameLst>
                                      </p:cBhvr>
                                      <p:to>
                                        <p:strVal val="solid"/>
                                      </p:to>
                                    </p:set>
                                    <p:set>
                                      <p:cBhvr>
                                        <p:cTn id="23" dur="500" fill="hold"/>
                                        <p:tgtEl>
                                          <p:spTgt spid="53">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53">
                                            <p:txEl>
                                              <p:pRg st="4" end="4"/>
                                            </p:txEl>
                                          </p:spTgt>
                                        </p:tgtEl>
                                        <p:attrNameLst>
                                          <p:attrName>style.color</p:attrName>
                                        </p:attrNameLst>
                                      </p:cBhvr>
                                      <p:to>
                                        <a:srgbClr val="000000"/>
                                      </p:to>
                                    </p:animClr>
                                    <p:animClr clrSpc="rgb" dir="cw">
                                      <p:cBhvr>
                                        <p:cTn id="28" dur="500" fill="hold"/>
                                        <p:tgtEl>
                                          <p:spTgt spid="53">
                                            <p:txEl>
                                              <p:pRg st="4" end="4"/>
                                            </p:txEl>
                                          </p:spTgt>
                                        </p:tgtEl>
                                        <p:attrNameLst>
                                          <p:attrName>fillcolor</p:attrName>
                                        </p:attrNameLst>
                                      </p:cBhvr>
                                      <p:to>
                                        <a:srgbClr val="000000"/>
                                      </p:to>
                                    </p:animClr>
                                    <p:set>
                                      <p:cBhvr>
                                        <p:cTn id="29" dur="500" fill="hold"/>
                                        <p:tgtEl>
                                          <p:spTgt spid="53">
                                            <p:txEl>
                                              <p:pRg st="4" end="4"/>
                                            </p:txEl>
                                          </p:spTgt>
                                        </p:tgtEl>
                                        <p:attrNameLst>
                                          <p:attrName>fill.type</p:attrName>
                                        </p:attrNameLst>
                                      </p:cBhvr>
                                      <p:to>
                                        <p:strVal val="solid"/>
                                      </p:to>
                                    </p:set>
                                    <p:set>
                                      <p:cBhvr>
                                        <p:cTn id="30" dur="500" fill="hold"/>
                                        <p:tgtEl>
                                          <p:spTgt spid="53">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53">
                                            <p:txEl>
                                              <p:pRg st="5" end="5"/>
                                            </p:txEl>
                                          </p:spTgt>
                                        </p:tgtEl>
                                        <p:attrNameLst>
                                          <p:attrName>style.color</p:attrName>
                                        </p:attrNameLst>
                                      </p:cBhvr>
                                      <p:to>
                                        <a:srgbClr val="000000"/>
                                      </p:to>
                                    </p:animClr>
                                    <p:animClr clrSpc="rgb" dir="cw">
                                      <p:cBhvr>
                                        <p:cTn id="35" dur="500" fill="hold"/>
                                        <p:tgtEl>
                                          <p:spTgt spid="53">
                                            <p:txEl>
                                              <p:pRg st="5" end="5"/>
                                            </p:txEl>
                                          </p:spTgt>
                                        </p:tgtEl>
                                        <p:attrNameLst>
                                          <p:attrName>fillcolor</p:attrName>
                                        </p:attrNameLst>
                                      </p:cBhvr>
                                      <p:to>
                                        <a:srgbClr val="000000"/>
                                      </p:to>
                                    </p:animClr>
                                    <p:set>
                                      <p:cBhvr>
                                        <p:cTn id="36" dur="500" fill="hold"/>
                                        <p:tgtEl>
                                          <p:spTgt spid="53">
                                            <p:txEl>
                                              <p:pRg st="5" end="5"/>
                                            </p:txEl>
                                          </p:spTgt>
                                        </p:tgtEl>
                                        <p:attrNameLst>
                                          <p:attrName>fill.type</p:attrName>
                                        </p:attrNameLst>
                                      </p:cBhvr>
                                      <p:to>
                                        <p:strVal val="solid"/>
                                      </p:to>
                                    </p:set>
                                    <p:set>
                                      <p:cBhvr>
                                        <p:cTn id="37" dur="500" fill="hold"/>
                                        <p:tgtEl>
                                          <p:spTgt spid="53">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53">
                                            <p:txEl>
                                              <p:pRg st="6" end="6"/>
                                            </p:txEl>
                                          </p:spTgt>
                                        </p:tgtEl>
                                        <p:attrNameLst>
                                          <p:attrName>style.color</p:attrName>
                                        </p:attrNameLst>
                                      </p:cBhvr>
                                      <p:to>
                                        <a:srgbClr val="000000"/>
                                      </p:to>
                                    </p:animClr>
                                    <p:animClr clrSpc="rgb" dir="cw">
                                      <p:cBhvr>
                                        <p:cTn id="42" dur="500" fill="hold"/>
                                        <p:tgtEl>
                                          <p:spTgt spid="53">
                                            <p:txEl>
                                              <p:pRg st="6" end="6"/>
                                            </p:txEl>
                                          </p:spTgt>
                                        </p:tgtEl>
                                        <p:attrNameLst>
                                          <p:attrName>fillcolor</p:attrName>
                                        </p:attrNameLst>
                                      </p:cBhvr>
                                      <p:to>
                                        <a:srgbClr val="000000"/>
                                      </p:to>
                                    </p:animClr>
                                    <p:set>
                                      <p:cBhvr>
                                        <p:cTn id="43" dur="500" fill="hold"/>
                                        <p:tgtEl>
                                          <p:spTgt spid="53">
                                            <p:txEl>
                                              <p:pRg st="6" end="6"/>
                                            </p:txEl>
                                          </p:spTgt>
                                        </p:tgtEl>
                                        <p:attrNameLst>
                                          <p:attrName>fill.type</p:attrName>
                                        </p:attrNameLst>
                                      </p:cBhvr>
                                      <p:to>
                                        <p:strVal val="solid"/>
                                      </p:to>
                                    </p:set>
                                    <p:set>
                                      <p:cBhvr>
                                        <p:cTn id="44" dur="500" fill="hold"/>
                                        <p:tgtEl>
                                          <p:spTgt spid="5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114307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The writing process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Pre-writing techniques with examples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0" y="6756400"/>
            <a:ext cx="9144000" cy="101600"/>
            <a:chOff x="0" y="5791200"/>
            <a:chExt cx="8084345" cy="330200"/>
          </a:xfrm>
        </p:grpSpPr>
        <p:sp>
          <p:nvSpPr>
            <p:cNvPr id="17" name="Rectangle 16"/>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p:cNvGrpSpPr/>
          <p:nvPr/>
        </p:nvGrpSpPr>
        <p:grpSpPr>
          <a:xfrm rot="10800000">
            <a:off x="0" y="1"/>
            <a:ext cx="9144000" cy="101600"/>
            <a:chOff x="0" y="5791200"/>
            <a:chExt cx="8084345" cy="330200"/>
          </a:xfrm>
        </p:grpSpPr>
        <p:sp>
          <p:nvSpPr>
            <p:cNvPr id="26" name="Rectangle 2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568943"/>
          </a:xfrm>
          <a:prstGeom prst="rect">
            <a:avLst/>
          </a:prstGeom>
          <a:noFill/>
        </p:spPr>
        <p:txBody>
          <a:bodyPr wrap="square" rtlCol="0">
            <a:spAutoFit/>
          </a:bodyPr>
          <a:lstStyle/>
          <a:p>
            <a:pPr marL="342900" indent="-342900" algn="just">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Thesis statement</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Introduce your topic and write a one-sentence statement that is the </a:t>
            </a:r>
            <a:r>
              <a:rPr lang="en-US" sz="2000" b="1" dirty="0">
                <a:solidFill>
                  <a:srgbClr val="FF0000"/>
                </a:solidFill>
                <a:latin typeface="Candara" pitchFamily="34" charset="0"/>
                <a:cs typeface="Arial" pitchFamily="34" charset="0"/>
              </a:rPr>
              <a:t>basis for your entire paper</a:t>
            </a:r>
            <a:r>
              <a:rPr lang="en-US" sz="2000" dirty="0">
                <a:solidFill>
                  <a:schemeClr val="tx1">
                    <a:lumMod val="75000"/>
                    <a:lumOff val="25000"/>
                  </a:schemeClr>
                </a:solidFill>
                <a:latin typeface="Candara" pitchFamily="34" charset="0"/>
                <a:cs typeface="Arial" pitchFamily="34" charset="0"/>
              </a:rPr>
              <a:t>.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A good thesis statement lets the reader know </a:t>
            </a:r>
            <a:r>
              <a:rPr lang="en-US" sz="2000" b="1" dirty="0">
                <a:solidFill>
                  <a:srgbClr val="FF0000"/>
                </a:solidFill>
                <a:latin typeface="Candara" pitchFamily="34" charset="0"/>
                <a:cs typeface="Arial" pitchFamily="34" charset="0"/>
              </a:rPr>
              <a:t>what your paper will cover</a:t>
            </a:r>
            <a:r>
              <a:rPr lang="en-US" sz="2000" dirty="0">
                <a:solidFill>
                  <a:schemeClr val="tx1">
                    <a:lumMod val="75000"/>
                    <a:lumOff val="25000"/>
                  </a:schemeClr>
                </a:solidFill>
                <a:latin typeface="Candara" pitchFamily="34" charset="0"/>
                <a:cs typeface="Arial" pitchFamily="34" charset="0"/>
              </a:rPr>
              <a:t>.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For example, you might write this thesis statement: “</a:t>
            </a:r>
            <a:r>
              <a:rPr lang="en-US" sz="2000" i="1" dirty="0">
                <a:solidFill>
                  <a:schemeClr val="tx1">
                    <a:lumMod val="75000"/>
                    <a:lumOff val="25000"/>
                  </a:schemeClr>
                </a:solidFill>
                <a:latin typeface="Candara" pitchFamily="34" charset="0"/>
                <a:cs typeface="Arial" pitchFamily="34" charset="0"/>
              </a:rPr>
              <a:t>There are four possible causes of smoking, yet not all smokers smoke for these reasons.</a:t>
            </a:r>
            <a:r>
              <a:rPr lang="en-US" sz="2000" dirty="0">
                <a:solidFill>
                  <a:schemeClr val="tx1">
                    <a:lumMod val="75000"/>
                    <a:lumOff val="25000"/>
                  </a:schemeClr>
                </a:solidFill>
                <a:latin typeface="Candara" pitchFamily="34" charset="0"/>
                <a:cs typeface="Arial" pitchFamily="34" charset="0"/>
              </a:rPr>
              <a:t>”</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The paragraphs that follow should support this statement, and each paragraph should focus on one of the possible causes.</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473892"/>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693593"/>
          </a:xfrm>
          <a:prstGeom prst="rect">
            <a:avLst/>
          </a:prstGeom>
          <a:noFill/>
        </p:spPr>
        <p:txBody>
          <a:bodyPr wrap="square" rtlCol="0">
            <a:spAutoFit/>
          </a:bodyPr>
          <a:lstStyle/>
          <a:p>
            <a:pPr marL="342900" indent="-342900" algn="just">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Topic Sentences</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Each paragraph should begin with a topic sentence that states the main idea of that paragraph.</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Just like the thesis statement, the topic sentence lets you know what the paragraph contains.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For example, for the first paragraph on the causes of smoking, you might write a topic sentence that states: “</a:t>
            </a:r>
            <a:r>
              <a:rPr lang="en-US" sz="2000" i="1" dirty="0">
                <a:solidFill>
                  <a:schemeClr val="tx1">
                    <a:lumMod val="75000"/>
                    <a:lumOff val="25000"/>
                  </a:schemeClr>
                </a:solidFill>
                <a:latin typeface="Candara" pitchFamily="34" charset="0"/>
                <a:cs typeface="Arial" pitchFamily="34" charset="0"/>
              </a:rPr>
              <a:t>The most compelling cause of smoking is genetics.”</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From this, the reader will know that you will  cover the concept of heredity and smoking within this paragraph.</a:t>
            </a:r>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2718"/>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154984"/>
          </a:xfrm>
          <a:prstGeom prst="rect">
            <a:avLst/>
          </a:prstGeom>
          <a:noFill/>
        </p:spPr>
        <p:txBody>
          <a:bodyPr wrap="square" rtlCol="0">
            <a:spAutoFit/>
          </a:bodyPr>
          <a:lstStyle/>
          <a:p>
            <a:pPr marL="342900" indent="-342900" algn="just">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Sufficient Support</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Support your topic ideas by developing the paragraphs with </a:t>
            </a:r>
            <a:r>
              <a:rPr lang="en-US" sz="2000" b="1" dirty="0">
                <a:solidFill>
                  <a:srgbClr val="FF0000"/>
                </a:solidFill>
                <a:latin typeface="Candara" pitchFamily="34" charset="0"/>
                <a:cs typeface="Arial" pitchFamily="34" charset="0"/>
              </a:rPr>
              <a:t>evidence from credible sources</a:t>
            </a:r>
            <a:r>
              <a:rPr lang="en-US" sz="2000" dirty="0">
                <a:solidFill>
                  <a:schemeClr val="tx1">
                    <a:lumMod val="75000"/>
                    <a:lumOff val="25000"/>
                  </a:schemeClr>
                </a:solidFill>
                <a:latin typeface="Candara" pitchFamily="34" charset="0"/>
                <a:cs typeface="Arial" pitchFamily="34" charset="0"/>
              </a:rPr>
              <a:t>. </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Support comes in many different forms: </a:t>
            </a:r>
            <a:r>
              <a:rPr lang="en-US" sz="2000" b="1" dirty="0">
                <a:solidFill>
                  <a:srgbClr val="FF0000"/>
                </a:solidFill>
                <a:latin typeface="Candara" pitchFamily="34" charset="0"/>
                <a:cs typeface="Arial" pitchFamily="34" charset="0"/>
              </a:rPr>
              <a:t>statistics, researched information, observations, descriptions, case studies, interviews, personal experience, hypothetical situations</a:t>
            </a:r>
            <a:r>
              <a:rPr lang="en-US" sz="2000" dirty="0">
                <a:solidFill>
                  <a:schemeClr val="tx1">
                    <a:lumMod val="75000"/>
                    <a:lumOff val="25000"/>
                  </a:schemeClr>
                </a:solidFill>
                <a:latin typeface="Candara" pitchFamily="34" charset="0"/>
                <a:cs typeface="Arial" pitchFamily="34" charset="0"/>
              </a:rPr>
              <a:t>, etc.</a:t>
            </a:r>
          </a:p>
          <a:p>
            <a:pPr marL="914400" lvl="1" indent="-457200" algn="just">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The more specific the information, the more interesting the paragraph.</a:t>
            </a:r>
          </a:p>
          <a:p>
            <a:pPr marL="1371600" lvl="2" indent="-457200" algn="just">
              <a:spcBef>
                <a:spcPts val="600"/>
              </a:spcBef>
              <a:buFont typeface="Courier New" panose="02070309020205020404" pitchFamily="49" charset="0"/>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i="1" dirty="0">
                <a:solidFill>
                  <a:schemeClr val="tx1">
                    <a:lumMod val="75000"/>
                    <a:lumOff val="25000"/>
                  </a:schemeClr>
                </a:solidFill>
                <a:latin typeface="Candara" pitchFamily="34" charset="0"/>
                <a:cs typeface="Arial" pitchFamily="34" charset="0"/>
              </a:rPr>
              <a:t>So, instead of writing about all smokers, you might want to write about one particular smoker – someone you know, someone you observed, someone you interviewed, someone you researched.</a:t>
            </a:r>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965559"/>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462760"/>
          </a:xfrm>
          <a:prstGeom prst="rect">
            <a:avLst/>
          </a:prstGeom>
          <a:noFill/>
        </p:spPr>
        <p:txBody>
          <a:bodyPr wrap="square" rtlCol="0">
            <a:spAutoFit/>
          </a:bodyPr>
          <a:lstStyle/>
          <a:p>
            <a:pPr marL="342900" indent="-342900" algn="just">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Coherence</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This means it </a:t>
            </a:r>
            <a:r>
              <a:rPr lang="en-US" sz="2000" b="1" dirty="0">
                <a:solidFill>
                  <a:srgbClr val="FF0000"/>
                </a:solidFill>
                <a:latin typeface="Candara" pitchFamily="34" charset="0"/>
                <a:cs typeface="Arial" pitchFamily="34" charset="0"/>
              </a:rPr>
              <a:t>all comes together</a:t>
            </a:r>
            <a:r>
              <a:rPr lang="en-US" sz="2000" dirty="0">
                <a:solidFill>
                  <a:schemeClr val="tx1">
                    <a:lumMod val="75000"/>
                    <a:lumOff val="25000"/>
                  </a:schemeClr>
                </a:solidFill>
                <a:latin typeface="Candara" pitchFamily="34" charset="0"/>
                <a:cs typeface="Arial" pitchFamily="34" charset="0"/>
              </a:rPr>
              <a:t>.</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If an essay is coherent, all the </a:t>
            </a:r>
            <a:r>
              <a:rPr lang="en-US" sz="2000" b="1" dirty="0">
                <a:solidFill>
                  <a:srgbClr val="FF0000"/>
                </a:solidFill>
                <a:latin typeface="Candara" pitchFamily="34" charset="0"/>
                <a:cs typeface="Arial" pitchFamily="34" charset="0"/>
              </a:rPr>
              <a:t>paragraphs relate </a:t>
            </a:r>
            <a:r>
              <a:rPr lang="en-US" sz="2000" dirty="0">
                <a:solidFill>
                  <a:schemeClr val="tx1">
                    <a:lumMod val="75000"/>
                    <a:lumOff val="25000"/>
                  </a:schemeClr>
                </a:solidFill>
                <a:latin typeface="Candara" pitchFamily="34" charset="0"/>
                <a:cs typeface="Arial" pitchFamily="34" charset="0"/>
              </a:rPr>
              <a:t>to the one before it and all the </a:t>
            </a:r>
            <a:r>
              <a:rPr lang="en-US" sz="2000" b="1" dirty="0">
                <a:solidFill>
                  <a:srgbClr val="FF0000"/>
                </a:solidFill>
                <a:latin typeface="Candara" pitchFamily="34" charset="0"/>
                <a:cs typeface="Arial" pitchFamily="34" charset="0"/>
              </a:rPr>
              <a:t>sentences relate </a:t>
            </a:r>
            <a:r>
              <a:rPr lang="en-US" sz="2000" dirty="0">
                <a:solidFill>
                  <a:schemeClr val="tx1">
                    <a:lumMod val="75000"/>
                    <a:lumOff val="25000"/>
                  </a:schemeClr>
                </a:solidFill>
                <a:latin typeface="Candara" pitchFamily="34" charset="0"/>
                <a:cs typeface="Arial" pitchFamily="34" charset="0"/>
              </a:rPr>
              <a:t>to the one before it.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b="1" dirty="0">
                <a:solidFill>
                  <a:srgbClr val="FF0000"/>
                </a:solidFill>
                <a:latin typeface="Candara" pitchFamily="34" charset="0"/>
                <a:cs typeface="Arial" pitchFamily="34" charset="0"/>
              </a:rPr>
              <a:t>Transitional words </a:t>
            </a:r>
            <a:r>
              <a:rPr lang="en-US" sz="2000" dirty="0">
                <a:solidFill>
                  <a:schemeClr val="tx1">
                    <a:lumMod val="75000"/>
                    <a:lumOff val="25000"/>
                  </a:schemeClr>
                </a:solidFill>
                <a:latin typeface="Candara" pitchFamily="34" charset="0"/>
                <a:cs typeface="Arial" pitchFamily="34" charset="0"/>
              </a:rPr>
              <a:t>and phrases help to create bridges between sentences, words such as: however, for example, in other words, in contrast, nevertheless, etc.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A coherent writing has sentences that all logically follow each other; they are </a:t>
            </a:r>
            <a:r>
              <a:rPr lang="en-US" sz="2000" b="1" dirty="0">
                <a:solidFill>
                  <a:srgbClr val="FF0000"/>
                </a:solidFill>
                <a:latin typeface="Candara" pitchFamily="34" charset="0"/>
                <a:cs typeface="Arial" pitchFamily="34" charset="0"/>
              </a:rPr>
              <a:t>not</a:t>
            </a:r>
            <a:r>
              <a:rPr lang="en-US" sz="2000" dirty="0">
                <a:solidFill>
                  <a:schemeClr val="tx1">
                    <a:lumMod val="75000"/>
                    <a:lumOff val="25000"/>
                  </a:schemeClr>
                </a:solidFill>
                <a:latin typeface="Candara" pitchFamily="34" charset="0"/>
                <a:cs typeface="Arial" pitchFamily="34" charset="0"/>
              </a:rPr>
              <a:t> isolated thoughts. </a:t>
            </a:r>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87091"/>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924151"/>
          </a:xfrm>
          <a:prstGeom prst="rect">
            <a:avLst/>
          </a:prstGeom>
          <a:noFill/>
        </p:spPr>
        <p:txBody>
          <a:bodyPr wrap="square" rtlCol="0">
            <a:spAutoFit/>
          </a:bodyPr>
          <a:lstStyle/>
          <a:p>
            <a:pPr marL="342900" indent="-342900" algn="just">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Drafting: Unity</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The idea here is not to veer off into the woods. </a:t>
            </a:r>
            <a:r>
              <a:rPr lang="en-US" sz="2000" b="1" dirty="0">
                <a:solidFill>
                  <a:srgbClr val="FF0000"/>
                </a:solidFill>
                <a:latin typeface="Candara" pitchFamily="34" charset="0"/>
                <a:cs typeface="Arial" pitchFamily="34" charset="0"/>
              </a:rPr>
              <a:t>Stay on the path.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Make sure all sentences relate to the </a:t>
            </a:r>
            <a:r>
              <a:rPr lang="en-US" sz="2000" b="1" dirty="0">
                <a:solidFill>
                  <a:srgbClr val="FF0000"/>
                </a:solidFill>
                <a:latin typeface="Candara" pitchFamily="34" charset="0"/>
                <a:cs typeface="Arial" pitchFamily="34" charset="0"/>
              </a:rPr>
              <a:t>topic sentence </a:t>
            </a:r>
            <a:r>
              <a:rPr lang="en-US" sz="2000" dirty="0">
                <a:solidFill>
                  <a:schemeClr val="tx1">
                    <a:lumMod val="75000"/>
                    <a:lumOff val="25000"/>
                  </a:schemeClr>
                </a:solidFill>
                <a:latin typeface="Candara" pitchFamily="34" charset="0"/>
                <a:cs typeface="Arial" pitchFamily="34" charset="0"/>
              </a:rPr>
              <a:t>and all paragraphs relate to the </a:t>
            </a:r>
            <a:r>
              <a:rPr lang="en-US" sz="2000" b="1" dirty="0">
                <a:solidFill>
                  <a:srgbClr val="FF0000"/>
                </a:solidFill>
                <a:latin typeface="Candara" pitchFamily="34" charset="0"/>
                <a:cs typeface="Arial" pitchFamily="34" charset="0"/>
              </a:rPr>
              <a:t>thesis</a:t>
            </a:r>
            <a:r>
              <a:rPr lang="en-US" sz="2000" dirty="0">
                <a:solidFill>
                  <a:schemeClr val="tx1">
                    <a:lumMod val="75000"/>
                    <a:lumOff val="25000"/>
                  </a:schemeClr>
                </a:solidFill>
                <a:latin typeface="Candara" pitchFamily="34" charset="0"/>
                <a:cs typeface="Arial" pitchFamily="34" charset="0"/>
              </a:rPr>
              <a:t>. </a:t>
            </a:r>
          </a:p>
          <a:p>
            <a:pPr marL="914400" lvl="1" indent="-457200" algn="just">
              <a:lnSpc>
                <a:spcPct val="150000"/>
              </a:lnSpc>
              <a:spcBef>
                <a:spcPts val="600"/>
              </a:spcBef>
              <a:buFont typeface="Arial" panose="020B0604020202020204" pitchFamily="34"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a:solidFill>
                  <a:schemeClr val="tx1">
                    <a:lumMod val="75000"/>
                    <a:lumOff val="25000"/>
                  </a:schemeClr>
                </a:solidFill>
                <a:latin typeface="Candara" pitchFamily="34" charset="0"/>
                <a:cs typeface="Arial" pitchFamily="34" charset="0"/>
              </a:rPr>
              <a:t>In a unified writing, all the supporting sentences serve to </a:t>
            </a:r>
            <a:r>
              <a:rPr lang="en-US" sz="2000" b="1" dirty="0">
                <a:solidFill>
                  <a:srgbClr val="FF0000"/>
                </a:solidFill>
                <a:latin typeface="Candara" pitchFamily="34" charset="0"/>
                <a:cs typeface="Arial" pitchFamily="34" charset="0"/>
              </a:rPr>
              <a:t>illustrate, clarify, and/or explain the main idea </a:t>
            </a:r>
            <a:r>
              <a:rPr lang="en-US" sz="2000" dirty="0">
                <a:solidFill>
                  <a:schemeClr val="tx1">
                    <a:lumMod val="75000"/>
                    <a:lumOff val="25000"/>
                  </a:schemeClr>
                </a:solidFill>
                <a:latin typeface="Candara" pitchFamily="34" charset="0"/>
                <a:cs typeface="Arial" pitchFamily="34" charset="0"/>
              </a:rPr>
              <a:t>set forth in the topic sentence.</a:t>
            </a:r>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orange tick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908181"/>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533400" y="1981200"/>
            <a:ext cx="8269288" cy="4648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lnSpc>
                <a:spcPct val="80000"/>
              </a:lnSpc>
              <a:buFontTx/>
              <a:buNone/>
            </a:pPr>
            <a:r>
              <a:rPr lang="en-US" altLang="en-US" sz="1350" dirty="0">
                <a:latin typeface="Candara" panose="020E0502030303020204" pitchFamily="34" charset="0"/>
              </a:rPr>
              <a:t>To:      </a:t>
            </a:r>
            <a:r>
              <a:rPr lang="en-US" altLang="en-US" sz="1350" dirty="0" err="1">
                <a:latin typeface="Candara" panose="020E0502030303020204" pitchFamily="34" charset="0"/>
              </a:rPr>
              <a:t>Abid</a:t>
            </a:r>
            <a:r>
              <a:rPr lang="en-US" altLang="en-US" sz="1350" dirty="0">
                <a:latin typeface="Candara" panose="020E0502030303020204" pitchFamily="34" charset="0"/>
              </a:rPr>
              <a:t> </a:t>
            </a:r>
            <a:r>
              <a:rPr lang="en-US" altLang="en-US" sz="1350" dirty="0" err="1">
                <a:latin typeface="Candara" panose="020E0502030303020204" pitchFamily="34" charset="0"/>
              </a:rPr>
              <a:t>Shahzad</a:t>
            </a:r>
            <a:endParaRPr lang="en-US" altLang="en-US" sz="1350" dirty="0">
              <a:latin typeface="Candara" panose="020E0502030303020204" pitchFamily="34" charset="0"/>
            </a:endParaRPr>
          </a:p>
          <a:p>
            <a:pPr marL="0" indent="0">
              <a:lnSpc>
                <a:spcPct val="80000"/>
              </a:lnSpc>
              <a:buFontTx/>
              <a:buNone/>
            </a:pPr>
            <a:r>
              <a:rPr lang="en-US" altLang="en-US" sz="1350" dirty="0">
                <a:latin typeface="Candara" panose="020E0502030303020204" pitchFamily="34" charset="0"/>
              </a:rPr>
              <a:t>From:  </a:t>
            </a:r>
            <a:r>
              <a:rPr lang="en-US" altLang="en-US" sz="1350" dirty="0" err="1">
                <a:latin typeface="Candara" panose="020E0502030303020204" pitchFamily="34" charset="0"/>
              </a:rPr>
              <a:t>Hashim</a:t>
            </a:r>
            <a:r>
              <a:rPr lang="en-US" altLang="en-US" sz="1350" dirty="0">
                <a:latin typeface="Candara" panose="020E0502030303020204" pitchFamily="34" charset="0"/>
              </a:rPr>
              <a:t> Khan</a:t>
            </a:r>
            <a:endParaRPr lang="en-US" altLang="en-US" sz="1350" b="1" dirty="0">
              <a:latin typeface="Candara" panose="020E0502030303020204" pitchFamily="34" charset="0"/>
            </a:endParaRPr>
          </a:p>
          <a:p>
            <a:pPr marL="0" indent="0">
              <a:lnSpc>
                <a:spcPct val="80000"/>
              </a:lnSpc>
              <a:buFontTx/>
              <a:buNone/>
            </a:pPr>
            <a:r>
              <a:rPr lang="en-US" altLang="en-US" sz="1350" b="1" dirty="0">
                <a:latin typeface="Candara" panose="020E0502030303020204" pitchFamily="34" charset="0"/>
              </a:rPr>
              <a:t>Re:      </a:t>
            </a:r>
            <a:r>
              <a:rPr lang="en-US" altLang="en-US" sz="1350" dirty="0">
                <a:latin typeface="Candara" panose="020E0502030303020204" pitchFamily="34" charset="0"/>
              </a:rPr>
              <a:t>Fixed Rent Rate </a:t>
            </a:r>
            <a:r>
              <a:rPr lang="en-US" altLang="en-US" sz="1350" b="1" dirty="0">
                <a:solidFill>
                  <a:srgbClr val="FF0000"/>
                </a:solidFill>
                <a:latin typeface="Candara" panose="020E0502030303020204" pitchFamily="34" charset="0"/>
              </a:rPr>
              <a:t>[what about them?]</a:t>
            </a:r>
            <a:r>
              <a:rPr lang="en-US" altLang="en-US" sz="1350" dirty="0">
                <a:latin typeface="Candara" panose="020E0502030303020204" pitchFamily="34" charset="0"/>
              </a:rPr>
              <a:t>	 </a:t>
            </a:r>
          </a:p>
          <a:p>
            <a:pPr marL="0" indent="0">
              <a:lnSpc>
                <a:spcPct val="80000"/>
              </a:lnSpc>
              <a:buFontTx/>
              <a:buNone/>
            </a:pPr>
            <a:r>
              <a:rPr lang="en-US" altLang="en-US" sz="1350" dirty="0">
                <a:latin typeface="Candara" panose="020E0502030303020204" pitchFamily="34" charset="0"/>
              </a:rPr>
              <a:t>Date:   May 29, 2017</a:t>
            </a:r>
            <a:endParaRPr lang="en-US" altLang="en-US" sz="1350" b="1" dirty="0">
              <a:latin typeface="Candara" panose="020E0502030303020204" pitchFamily="34" charset="0"/>
            </a:endParaRPr>
          </a:p>
          <a:p>
            <a:pPr marL="0" indent="0">
              <a:lnSpc>
                <a:spcPct val="100000"/>
              </a:lnSpc>
              <a:buFontTx/>
              <a:buNone/>
            </a:pPr>
            <a:r>
              <a:rPr lang="en-US" altLang="en-US" sz="1350" dirty="0">
                <a:latin typeface="Candara" panose="020E0502030303020204" pitchFamily="34" charset="0"/>
              </a:rPr>
              <a:t>In an effort To </a:t>
            </a:r>
            <a:r>
              <a:rPr lang="en-US" altLang="en-US" sz="1350" b="1" dirty="0">
                <a:solidFill>
                  <a:srgbClr val="FF0000"/>
                </a:solidFill>
                <a:latin typeface="Candara" panose="020E0502030303020204" pitchFamily="34" charset="0"/>
              </a:rPr>
              <a:t>[bad </a:t>
            </a:r>
            <a:r>
              <a:rPr lang="en-US" altLang="en-US" sz="1350" b="1" dirty="0" err="1">
                <a:solidFill>
                  <a:srgbClr val="FF0000"/>
                </a:solidFill>
                <a:latin typeface="Candara" panose="020E0502030303020204" pitchFamily="34" charset="0"/>
              </a:rPr>
              <a:t>capitlaization</a:t>
            </a:r>
            <a:r>
              <a:rPr lang="en-US" altLang="en-US" sz="1350" b="1" dirty="0">
                <a:solidFill>
                  <a:srgbClr val="FF0000"/>
                </a:solidFill>
                <a:latin typeface="Candara" panose="020E0502030303020204" pitchFamily="34" charset="0"/>
              </a:rPr>
              <a:t>] </a:t>
            </a:r>
            <a:r>
              <a:rPr lang="en-US" altLang="en-US" sz="1350" dirty="0">
                <a:latin typeface="Candara" panose="020E0502030303020204" pitchFamily="34" charset="0"/>
              </a:rPr>
              <a:t>review the rent market during this quarter, I have started by looking at a fixed rate. I ran three fixed rent rate investments through the PALMS model</a:t>
            </a:r>
            <a:r>
              <a:rPr lang="en-US" altLang="en-US" sz="1350" b="1" dirty="0">
                <a:latin typeface="Candara" panose="020E0502030303020204" pitchFamily="34" charset="0"/>
              </a:rPr>
              <a:t>[,]</a:t>
            </a:r>
            <a:r>
              <a:rPr lang="en-US" altLang="en-US" sz="1350" dirty="0">
                <a:latin typeface="Candara" panose="020E0502030303020204" pitchFamily="34" charset="0"/>
              </a:rPr>
              <a:t> and Hameed downloaded the market shares into a spreadsheet </a:t>
            </a:r>
            <a:r>
              <a:rPr lang="en-US" altLang="en-US" sz="1350" b="1" dirty="0">
                <a:solidFill>
                  <a:srgbClr val="FF0000"/>
                </a:solidFill>
                <a:latin typeface="Candara" panose="020E0502030303020204" pitchFamily="34" charset="0"/>
              </a:rPr>
              <a:t>[what’s “PALMS”?]</a:t>
            </a:r>
            <a:r>
              <a:rPr lang="en-US" altLang="en-US" sz="1350" dirty="0">
                <a:solidFill>
                  <a:srgbClr val="FF0000"/>
                </a:solidFill>
                <a:latin typeface="Candara" panose="020E0502030303020204" pitchFamily="34" charset="0"/>
              </a:rPr>
              <a:t>. </a:t>
            </a:r>
            <a:r>
              <a:rPr lang="en-US" altLang="en-US" sz="1350" dirty="0">
                <a:latin typeface="Candara" panose="020E0502030303020204" pitchFamily="34" charset="0"/>
              </a:rPr>
              <a:t> The results are in the two attachments to this memo.  Attachment #1 has all three of the rent rate investments funded by what Hameed selected.  Attachment #2 shows what I picked in mortgage investments (only two bonds- the highest returns) and what I picked to fund them.  </a:t>
            </a:r>
            <a:r>
              <a:rPr lang="en-US" altLang="en-US" sz="1350" b="1" dirty="0">
                <a:solidFill>
                  <a:srgbClr val="FF0000"/>
                </a:solidFill>
                <a:latin typeface="Candara" panose="020E0502030303020204" pitchFamily="34" charset="0"/>
              </a:rPr>
              <a:t>[why repeat the two attachments here and below?  Combine them in the body points.]</a:t>
            </a:r>
            <a:endParaRPr lang="en-US" altLang="en-US" sz="1350" dirty="0">
              <a:latin typeface="Candara" panose="020E0502030303020204" pitchFamily="34" charset="0"/>
            </a:endParaRPr>
          </a:p>
          <a:p>
            <a:pPr marL="0" indent="0">
              <a:lnSpc>
                <a:spcPct val="100000"/>
              </a:lnSpc>
              <a:buFontTx/>
              <a:buNone/>
            </a:pPr>
            <a:r>
              <a:rPr lang="en-US" altLang="en-US" sz="1350" dirty="0">
                <a:latin typeface="Candara" panose="020E0502030303020204" pitchFamily="34" charset="0"/>
              </a:rPr>
              <a:t>Attachment #1 </a:t>
            </a:r>
            <a:r>
              <a:rPr lang="en-US" altLang="en-US" sz="1350" b="1" dirty="0">
                <a:solidFill>
                  <a:srgbClr val="FF0000"/>
                </a:solidFill>
                <a:latin typeface="Candara" panose="020E0502030303020204" pitchFamily="34" charset="0"/>
              </a:rPr>
              <a:t>show</a:t>
            </a:r>
            <a:r>
              <a:rPr lang="en-US" altLang="en-US" sz="1350" dirty="0">
                <a:solidFill>
                  <a:srgbClr val="FF0000"/>
                </a:solidFill>
                <a:latin typeface="Candara" panose="020E0502030303020204" pitchFamily="34" charset="0"/>
              </a:rPr>
              <a:t> </a:t>
            </a:r>
            <a:r>
              <a:rPr lang="en-US" altLang="en-US" sz="1350" b="1" dirty="0">
                <a:solidFill>
                  <a:srgbClr val="FF0000"/>
                </a:solidFill>
                <a:latin typeface="Candara" panose="020E0502030303020204" pitchFamily="34" charset="0"/>
              </a:rPr>
              <a:t>[subject-verb agreement error]</a:t>
            </a:r>
            <a:r>
              <a:rPr lang="en-US" altLang="en-US" sz="1350" dirty="0">
                <a:solidFill>
                  <a:srgbClr val="FF0000"/>
                </a:solidFill>
                <a:latin typeface="Candara" panose="020E0502030303020204" pitchFamily="34" charset="0"/>
              </a:rPr>
              <a:t> </a:t>
            </a:r>
            <a:r>
              <a:rPr lang="en-US" altLang="en-US" sz="1350" dirty="0">
                <a:latin typeface="Candara" panose="020E0502030303020204" pitchFamily="34" charset="0"/>
              </a:rPr>
              <a:t>that the spread is barely over 5 bps </a:t>
            </a:r>
            <a:r>
              <a:rPr lang="en-US" altLang="en-US" sz="1350" b="1" dirty="0">
                <a:solidFill>
                  <a:srgbClr val="FF0000"/>
                </a:solidFill>
                <a:latin typeface="Candara" panose="020E0502030303020204" pitchFamily="34" charset="0"/>
              </a:rPr>
              <a:t>[define “bps”] </a:t>
            </a:r>
            <a:r>
              <a:rPr lang="en-US" altLang="en-US" sz="1350" dirty="0">
                <a:latin typeface="Candara" panose="020E0502030303020204" pitchFamily="34" charset="0"/>
              </a:rPr>
              <a:t>in the base case</a:t>
            </a:r>
            <a:r>
              <a:rPr lang="en-US" altLang="en-US" sz="1350" dirty="0">
                <a:solidFill>
                  <a:srgbClr val="FF0000"/>
                </a:solidFill>
                <a:latin typeface="Candara" panose="020E0502030303020204" pitchFamily="34" charset="0"/>
              </a:rPr>
              <a:t>.  </a:t>
            </a:r>
            <a:r>
              <a:rPr lang="en-US" altLang="en-US" sz="1350" b="1" dirty="0">
                <a:solidFill>
                  <a:srgbClr val="FF0000"/>
                </a:solidFill>
                <a:latin typeface="Candara" panose="020E0502030303020204" pitchFamily="34" charset="0"/>
              </a:rPr>
              <a:t>It [vague pronoun reference]</a:t>
            </a:r>
            <a:r>
              <a:rPr lang="en-US" altLang="en-US" sz="1350" dirty="0">
                <a:solidFill>
                  <a:srgbClr val="FF0000"/>
                </a:solidFill>
                <a:latin typeface="Candara" panose="020E0502030303020204" pitchFamily="34" charset="0"/>
              </a:rPr>
              <a:t> </a:t>
            </a:r>
            <a:r>
              <a:rPr lang="en-US" altLang="en-US" sz="1350" dirty="0">
                <a:latin typeface="Candara" panose="020E0502030303020204" pitchFamily="34" charset="0"/>
              </a:rPr>
              <a:t>also shows the longer duration and more convexity on liabilities then </a:t>
            </a:r>
            <a:r>
              <a:rPr lang="en-US" altLang="en-US" sz="1350" b="1" dirty="0">
                <a:solidFill>
                  <a:srgbClr val="FF0000"/>
                </a:solidFill>
                <a:latin typeface="Candara" panose="020E0502030303020204" pitchFamily="34" charset="0"/>
              </a:rPr>
              <a:t>[spelling = “than”] </a:t>
            </a:r>
            <a:r>
              <a:rPr lang="en-US" altLang="en-US" sz="1350" dirty="0">
                <a:latin typeface="Candara" panose="020E0502030303020204" pitchFamily="34" charset="0"/>
              </a:rPr>
              <a:t>assets.</a:t>
            </a:r>
            <a:r>
              <a:rPr lang="en-US" altLang="en-US" sz="1350" b="1" dirty="0">
                <a:solidFill>
                  <a:srgbClr val="FF0000"/>
                </a:solidFill>
                <a:latin typeface="Candara" panose="020E0502030303020204" pitchFamily="34" charset="0"/>
              </a:rPr>
              <a:t>[boldface the headings for greater access]</a:t>
            </a:r>
            <a:endParaRPr lang="en-US" altLang="en-US" sz="1350" dirty="0">
              <a:solidFill>
                <a:srgbClr val="FF0000"/>
              </a:solidFill>
              <a:latin typeface="Candara" panose="020E0502030303020204" pitchFamily="34" charset="0"/>
            </a:endParaRPr>
          </a:p>
          <a:p>
            <a:pPr marL="0" indent="0">
              <a:lnSpc>
                <a:spcPct val="100000"/>
              </a:lnSpc>
              <a:buFontTx/>
              <a:buNone/>
            </a:pPr>
            <a:r>
              <a:rPr lang="en-US" altLang="en-US" sz="1350" dirty="0">
                <a:latin typeface="Candara" panose="020E0502030303020204" pitchFamily="34" charset="0"/>
              </a:rPr>
              <a:t>Attachment #2 shows that the spread is about 27 bps in the base with the liability duration still longer than assets, but the liability convexity about half the assets. </a:t>
            </a:r>
            <a:r>
              <a:rPr lang="en-US" altLang="en-US" sz="1350" b="1" dirty="0">
                <a:solidFill>
                  <a:srgbClr val="FF0000"/>
                </a:solidFill>
                <a:latin typeface="Candara" panose="020E0502030303020204" pitchFamily="34" charset="0"/>
              </a:rPr>
              <a:t>[29 words]</a:t>
            </a:r>
            <a:r>
              <a:rPr lang="en-US" altLang="en-US" sz="1350" dirty="0">
                <a:solidFill>
                  <a:srgbClr val="FF0000"/>
                </a:solidFill>
                <a:latin typeface="Candara" panose="020E0502030303020204" pitchFamily="34" charset="0"/>
              </a:rPr>
              <a:t>  </a:t>
            </a:r>
            <a:r>
              <a:rPr lang="en-US" altLang="en-US" sz="1350" dirty="0">
                <a:latin typeface="Candara" panose="020E0502030303020204" pitchFamily="34" charset="0"/>
              </a:rPr>
              <a:t>To add spread, as </a:t>
            </a:r>
            <a:r>
              <a:rPr lang="en-US" altLang="en-US" sz="1350" b="1" dirty="0">
                <a:solidFill>
                  <a:srgbClr val="FF0000"/>
                </a:solidFill>
                <a:latin typeface="Candara" panose="020E0502030303020204" pitchFamily="34" charset="0"/>
              </a:rPr>
              <a:t>attachment #1 and #2 show</a:t>
            </a:r>
            <a:r>
              <a:rPr lang="en-US" altLang="en-US" sz="1350" dirty="0">
                <a:solidFill>
                  <a:srgbClr val="FF0000"/>
                </a:solidFill>
                <a:latin typeface="Candara" panose="020E0502030303020204" pitchFamily="34" charset="0"/>
              </a:rPr>
              <a:t> </a:t>
            </a:r>
            <a:r>
              <a:rPr lang="en-US" altLang="en-US" sz="1350" b="1" dirty="0">
                <a:solidFill>
                  <a:srgbClr val="FF0000"/>
                </a:solidFill>
                <a:latin typeface="Candara" panose="020E0502030303020204" pitchFamily="34" charset="0"/>
              </a:rPr>
              <a:t>[subject-verb agreement error]</a:t>
            </a:r>
            <a:r>
              <a:rPr lang="en-US" altLang="en-US" sz="1350" dirty="0">
                <a:solidFill>
                  <a:srgbClr val="FF0000"/>
                </a:solidFill>
                <a:latin typeface="Candara" panose="020E0502030303020204" pitchFamily="34" charset="0"/>
              </a:rPr>
              <a:t>,</a:t>
            </a:r>
            <a:r>
              <a:rPr lang="en-US" altLang="en-US" sz="1350" dirty="0">
                <a:latin typeface="Candara" panose="020E0502030303020204" pitchFamily="34" charset="0"/>
              </a:rPr>
              <a:t> some convexity risk would need to be added to the portfolio.  </a:t>
            </a:r>
          </a:p>
          <a:p>
            <a:pPr marL="0" indent="0">
              <a:lnSpc>
                <a:spcPct val="100000"/>
              </a:lnSpc>
              <a:buFontTx/>
              <a:buNone/>
            </a:pPr>
            <a:r>
              <a:rPr lang="en-US" altLang="en-US" sz="1350" dirty="0">
                <a:latin typeface="Candara" panose="020E0502030303020204" pitchFamily="34" charset="0"/>
              </a:rPr>
              <a:t>My intent was to show you </a:t>
            </a:r>
            <a:r>
              <a:rPr lang="en-US" altLang="en-US" sz="1350" b="1" dirty="0">
                <a:solidFill>
                  <a:srgbClr val="FF0000"/>
                </a:solidFill>
                <a:latin typeface="Candara" panose="020E0502030303020204" pitchFamily="34" charset="0"/>
              </a:rPr>
              <a:t>[passive voice] </a:t>
            </a:r>
            <a:r>
              <a:rPr lang="en-US" altLang="en-US" sz="1350" dirty="0">
                <a:latin typeface="Candara" panose="020E0502030303020204" pitchFamily="34" charset="0"/>
              </a:rPr>
              <a:t>what was available in the fixed rate mortgage market.  The three mortgages I reviewed were plain </a:t>
            </a:r>
            <a:r>
              <a:rPr lang="en-US" altLang="en-US" sz="1350" dirty="0" err="1">
                <a:latin typeface="Candara" panose="020E0502030303020204" pitchFamily="34" charset="0"/>
              </a:rPr>
              <a:t>sequentials</a:t>
            </a:r>
            <a:r>
              <a:rPr lang="en-US" altLang="en-US" sz="1350" dirty="0">
                <a:latin typeface="Candara" panose="020E0502030303020204" pitchFamily="34" charset="0"/>
              </a:rPr>
              <a:t>, but they do represent the fixed rate mortgage investment market.  </a:t>
            </a:r>
            <a:r>
              <a:rPr lang="en-US" altLang="en-US" sz="1350" b="1" dirty="0">
                <a:solidFill>
                  <a:srgbClr val="FF0000"/>
                </a:solidFill>
                <a:latin typeface="Candara" panose="020E0502030303020204" pitchFamily="34" charset="0"/>
              </a:rPr>
              <a:t>I can conclude that [wordy]</a:t>
            </a:r>
            <a:r>
              <a:rPr lang="en-US" altLang="en-US" sz="1350" b="1" dirty="0">
                <a:latin typeface="Candara" panose="020E0502030303020204" pitchFamily="34" charset="0"/>
              </a:rPr>
              <a:t> </a:t>
            </a:r>
            <a:r>
              <a:rPr lang="en-US" altLang="en-US" sz="1350" dirty="0">
                <a:latin typeface="Candara" panose="020E0502030303020204" pitchFamily="34" charset="0"/>
              </a:rPr>
              <a:t>the fixed rent rate market is still very tight making it difficult for the Bank to invest in and make a spread.</a:t>
            </a:r>
          </a:p>
        </p:txBody>
      </p:sp>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0707" y="1443335"/>
            <a:ext cx="7848601" cy="461665"/>
          </a:xfrm>
          <a:prstGeom prst="rect">
            <a:avLst/>
          </a:prstGeom>
          <a:noFill/>
        </p:spPr>
        <p:txBody>
          <a:bodyPr wrap="square" rtlCol="0">
            <a:spAutoFit/>
          </a:bodyPr>
          <a:lstStyle/>
          <a:p>
            <a:pPr algn="ctr"/>
            <a:r>
              <a:rPr lang="en-US" altLang="en-US" sz="2400" b="1" dirty="0">
                <a:solidFill>
                  <a:schemeClr val="tx1">
                    <a:lumMod val="75000"/>
                    <a:lumOff val="25000"/>
                  </a:schemeClr>
                </a:solidFill>
                <a:latin typeface="Candara" pitchFamily="34" charset="0"/>
                <a:cs typeface="Arial" pitchFamily="34" charset="0"/>
              </a:rPr>
              <a:t>Rough Draft with Suggested Revisions (boldface/red)</a:t>
            </a:r>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555559"/>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533400" y="1905000"/>
            <a:ext cx="8269288" cy="47244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lnSpc>
                <a:spcPct val="100000"/>
              </a:lnSpc>
              <a:buNone/>
            </a:pPr>
            <a:r>
              <a:rPr lang="en-US" altLang="en-US" sz="1350" dirty="0">
                <a:latin typeface="Candara" panose="020E0502030303020204" pitchFamily="34" charset="0"/>
              </a:rPr>
              <a:t>To:      </a:t>
            </a:r>
            <a:r>
              <a:rPr lang="en-US" altLang="en-US" sz="1350" dirty="0" err="1">
                <a:latin typeface="Candara" panose="020E0502030303020204" pitchFamily="34" charset="0"/>
              </a:rPr>
              <a:t>Abid</a:t>
            </a:r>
            <a:r>
              <a:rPr lang="en-US" altLang="en-US" sz="1350" dirty="0">
                <a:latin typeface="Candara" panose="020E0502030303020204" pitchFamily="34" charset="0"/>
              </a:rPr>
              <a:t> </a:t>
            </a:r>
            <a:r>
              <a:rPr lang="en-US" altLang="en-US" sz="1350" dirty="0" err="1">
                <a:latin typeface="Candara" panose="020E0502030303020204" pitchFamily="34" charset="0"/>
              </a:rPr>
              <a:t>Shahzad</a:t>
            </a:r>
            <a:endParaRPr lang="en-US" altLang="en-US" sz="1350" dirty="0">
              <a:latin typeface="Candara" panose="020E0502030303020204" pitchFamily="34" charset="0"/>
            </a:endParaRPr>
          </a:p>
          <a:p>
            <a:pPr marL="0" indent="0">
              <a:lnSpc>
                <a:spcPct val="100000"/>
              </a:lnSpc>
              <a:buNone/>
            </a:pPr>
            <a:r>
              <a:rPr lang="en-US" altLang="en-US" sz="1350" dirty="0">
                <a:latin typeface="Candara" panose="020E0502030303020204" pitchFamily="34" charset="0"/>
              </a:rPr>
              <a:t>From:  </a:t>
            </a:r>
            <a:r>
              <a:rPr lang="en-US" altLang="en-US" sz="1350" dirty="0" err="1">
                <a:latin typeface="Candara" panose="020E0502030303020204" pitchFamily="34" charset="0"/>
              </a:rPr>
              <a:t>Hashim</a:t>
            </a:r>
            <a:r>
              <a:rPr lang="en-US" altLang="en-US" sz="1350" dirty="0">
                <a:latin typeface="Candara" panose="020E0502030303020204" pitchFamily="34" charset="0"/>
              </a:rPr>
              <a:t> Khan</a:t>
            </a:r>
          </a:p>
          <a:p>
            <a:pPr marL="0" indent="0">
              <a:lnSpc>
                <a:spcPct val="100000"/>
              </a:lnSpc>
              <a:buNone/>
            </a:pPr>
            <a:r>
              <a:rPr lang="en-US" altLang="en-US" sz="1350" dirty="0">
                <a:latin typeface="Candara" panose="020E0502030303020204" pitchFamily="34" charset="0"/>
              </a:rPr>
              <a:t>Subject: Fixed Rent Rate Investments for June 2008	</a:t>
            </a:r>
          </a:p>
          <a:p>
            <a:pPr marL="0" indent="0">
              <a:lnSpc>
                <a:spcPct val="100000"/>
              </a:lnSpc>
              <a:buNone/>
            </a:pPr>
            <a:r>
              <a:rPr lang="en-US" altLang="en-US" sz="1350" dirty="0">
                <a:latin typeface="Candara" panose="020E0502030303020204" pitchFamily="34" charset="0"/>
              </a:rPr>
              <a:t>Date:     May 29, 2008</a:t>
            </a:r>
          </a:p>
          <a:p>
            <a:pPr marL="0" indent="0">
              <a:lnSpc>
                <a:spcPct val="100000"/>
              </a:lnSpc>
              <a:buNone/>
            </a:pPr>
            <a:r>
              <a:rPr lang="en-US" altLang="en-US" sz="1350" dirty="0">
                <a:latin typeface="Candara" panose="020E0502030303020204" pitchFamily="34" charset="0"/>
              </a:rPr>
              <a:t>To review the rent market, I have started by looking at fixed rate. I ran three fixed rent rate investments through the PALMS financial calculator model. </a:t>
            </a:r>
            <a:r>
              <a:rPr lang="en-US" altLang="en-US" sz="1350" dirty="0" err="1">
                <a:latin typeface="Candara" panose="020E0502030303020204" pitchFamily="34" charset="0"/>
              </a:rPr>
              <a:t>Hashim</a:t>
            </a:r>
            <a:r>
              <a:rPr lang="en-US" altLang="en-US" sz="1350" dirty="0">
                <a:latin typeface="Candara" panose="020E0502030303020204" pitchFamily="34" charset="0"/>
              </a:rPr>
              <a:t> downloaded this spreadsheet for your information. The results are in the two attachments to this memo.  </a:t>
            </a:r>
          </a:p>
          <a:p>
            <a:pPr marL="0" indent="0">
              <a:lnSpc>
                <a:spcPct val="100000"/>
              </a:lnSpc>
              <a:buNone/>
            </a:pPr>
            <a:r>
              <a:rPr lang="en-US" altLang="en-US" sz="1350" dirty="0">
                <a:latin typeface="Candara" panose="020E0502030303020204" pitchFamily="34" charset="0"/>
              </a:rPr>
              <a:t>Attachment #1 has all three of the mortgage investments funded by what </a:t>
            </a:r>
            <a:r>
              <a:rPr lang="en-US" altLang="en-US" sz="1350" dirty="0" err="1">
                <a:latin typeface="Candara" panose="020E0502030303020204" pitchFamily="34" charset="0"/>
              </a:rPr>
              <a:t>Hashim</a:t>
            </a:r>
            <a:r>
              <a:rPr lang="en-US" altLang="en-US" sz="1350" dirty="0">
                <a:latin typeface="Candara" panose="020E0502030303020204" pitchFamily="34" charset="0"/>
              </a:rPr>
              <a:t> selected. The spread is barely over 5 bps (basis points which equal one one-hundredth of a percentage point in the base case). The attachment also shows the longer duration and more convexity on liabilities than assets.</a:t>
            </a:r>
          </a:p>
          <a:p>
            <a:pPr marL="0" indent="0">
              <a:lnSpc>
                <a:spcPct val="100000"/>
              </a:lnSpc>
              <a:buNone/>
            </a:pPr>
            <a:r>
              <a:rPr lang="en-US" altLang="en-US" sz="1350" dirty="0">
                <a:latin typeface="Candara" panose="020E0502030303020204" pitchFamily="34" charset="0"/>
              </a:rPr>
              <a:t>Attachment #2 shows what I picked in mortgage investments (only two bonds- the highest returns) and what I picked to fund them. The spread is about 27 bps in the base with the liability duration still longer than assets. The liability convexity equals about half the assets.  To add spread, as attachment #1 and #2 shows, some convexity risk would need to be added to the portfolio.  </a:t>
            </a:r>
          </a:p>
          <a:p>
            <a:pPr marL="0" indent="0">
              <a:lnSpc>
                <a:spcPct val="100000"/>
              </a:lnSpc>
              <a:buNone/>
            </a:pPr>
            <a:r>
              <a:rPr lang="en-US" altLang="en-US" sz="1350" dirty="0">
                <a:latin typeface="Candara" panose="020E0502030303020204" pitchFamily="34" charset="0"/>
              </a:rPr>
              <a:t>In this memo, I have shown what was available in the fixed rent rate market. The three rent rates I reviewed were plain </a:t>
            </a:r>
            <a:r>
              <a:rPr lang="en-US" altLang="en-US" sz="1350" dirty="0" err="1">
                <a:latin typeface="Candara" panose="020E0502030303020204" pitchFamily="34" charset="0"/>
              </a:rPr>
              <a:t>sequentials</a:t>
            </a:r>
            <a:r>
              <a:rPr lang="en-US" altLang="en-US" sz="1350" dirty="0">
                <a:latin typeface="Candara" panose="020E0502030303020204" pitchFamily="34" charset="0"/>
              </a:rPr>
              <a:t>, but they do represent the fixed rent rate investment market. I conclude that the fixed rent rate market is still very tight making it difficult for the Bank to invest in and make a spread.</a:t>
            </a:r>
          </a:p>
          <a:p>
            <a:pPr marL="0" indent="0">
              <a:lnSpc>
                <a:spcPct val="100000"/>
              </a:lnSpc>
              <a:buFontTx/>
              <a:buNone/>
            </a:pPr>
            <a:endParaRPr lang="en-US" altLang="en-US" sz="1350" dirty="0">
              <a:latin typeface="Candara" panose="020E0502030303020204" pitchFamily="34" charset="0"/>
            </a:endParaRPr>
          </a:p>
        </p:txBody>
      </p:sp>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0707" y="1443335"/>
            <a:ext cx="7848601" cy="461665"/>
          </a:xfrm>
          <a:prstGeom prst="rect">
            <a:avLst/>
          </a:prstGeom>
          <a:noFill/>
        </p:spPr>
        <p:txBody>
          <a:bodyPr wrap="square" rtlCol="0">
            <a:spAutoFit/>
          </a:bodyPr>
          <a:lstStyle/>
          <a:p>
            <a:pPr algn="ctr"/>
            <a:r>
              <a:rPr lang="en-US" altLang="en-US" sz="2400" b="1" dirty="0">
                <a:solidFill>
                  <a:schemeClr val="tx1">
                    <a:lumMod val="75000"/>
                    <a:lumOff val="25000"/>
                  </a:schemeClr>
                </a:solidFill>
                <a:latin typeface="Candara" pitchFamily="34" charset="0"/>
                <a:cs typeface="Arial" pitchFamily="34" charset="0"/>
              </a:rPr>
              <a:t>Rewriting – Corrected Memo</a:t>
            </a:r>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1066800" y="1688261"/>
            <a:ext cx="7100061" cy="4852492"/>
          </a:xfrm>
          <a:prstGeom prst="rect">
            <a:avLst/>
          </a:prstGeom>
        </p:spPr>
      </p:pic>
      <p:grpSp>
        <p:nvGrpSpPr>
          <p:cNvPr id="17" name="Group 16"/>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431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The writing process</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Stage 02 - writing techniques with examples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0" y="6756400"/>
            <a:ext cx="9144000" cy="101600"/>
            <a:chOff x="0" y="5791200"/>
            <a:chExt cx="8084345" cy="330200"/>
          </a:xfrm>
        </p:grpSpPr>
        <p:sp>
          <p:nvSpPr>
            <p:cNvPr id="17" name="Rectangle 16"/>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p:cNvGrpSpPr/>
          <p:nvPr/>
        </p:nvGrpSpPr>
        <p:grpSpPr>
          <a:xfrm rot="10800000">
            <a:off x="0" y="1"/>
            <a:ext cx="9144000" cy="101600"/>
            <a:chOff x="0" y="5791200"/>
            <a:chExt cx="8084345" cy="330200"/>
          </a:xfrm>
        </p:grpSpPr>
        <p:sp>
          <p:nvSpPr>
            <p:cNvPr id="26" name="Rectangle 25"/>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38196"/>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b"/>
          <p:cNvPicPr>
            <a:picLocks noGrp="1" noChangeAspect="1" noChangeArrowheads="1"/>
          </p:cNvPicPr>
          <p:nvPr>
            <p:ph sz="half" idx="4294967295"/>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1142454" y="3836278"/>
            <a:ext cx="5940797" cy="1218396"/>
          </a:xfrm>
          <a:noFill/>
        </p:spPr>
      </p:pic>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The Writing Process: An Overview</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writing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8897" y="4151228"/>
            <a:ext cx="3147004" cy="21566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838200" y="1741321"/>
            <a:ext cx="8058179"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The writing process is recursive.</a:t>
            </a:r>
          </a:p>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The three steps are dynamic and overlap.</a:t>
            </a:r>
          </a:p>
          <a:p>
            <a:pPr marL="342900" indent="-342900">
              <a:lnSpc>
                <a:spcPct val="150000"/>
              </a:lnSpc>
              <a:buFont typeface="Arial" panose="020B0604020202020204" pitchFamily="34" charset="0"/>
              <a:buChar char="•"/>
            </a:pPr>
            <a:r>
              <a:rPr lang="en-US" altLang="en-US" sz="2400" dirty="0">
                <a:solidFill>
                  <a:schemeClr val="tx1">
                    <a:lumMod val="75000"/>
                    <a:lumOff val="25000"/>
                  </a:schemeClr>
                </a:solidFill>
                <a:latin typeface="Candara" pitchFamily="34" charset="0"/>
                <a:cs typeface="Arial" pitchFamily="34" charset="0"/>
              </a:rPr>
              <a:t>Improves correspondence and enhances professionalism.</a:t>
            </a:r>
          </a:p>
        </p:txBody>
      </p:sp>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p:cNvGrpSpPr/>
          <p:nvPr/>
        </p:nvGrpSpPr>
        <p:grpSpPr>
          <a:xfrm rot="10800000">
            <a:off x="0" y="1"/>
            <a:ext cx="9144000" cy="101600"/>
            <a:chOff x="0" y="5791200"/>
            <a:chExt cx="8084345" cy="330200"/>
          </a:xfrm>
        </p:grpSpPr>
        <p:sp>
          <p:nvSpPr>
            <p:cNvPr id="30" name="Rectangle 2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12538"/>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The Writing Process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Three Stages</a:t>
            </a:r>
          </a:p>
          <a:p>
            <a:pPr marL="914400" lvl="1" indent="-457200">
              <a:lnSpc>
                <a:spcPct val="150000"/>
              </a:lnSpc>
              <a:buFont typeface="+mj-lt"/>
              <a:buAutoNum type="arabicPeriod"/>
            </a:pPr>
            <a:r>
              <a:rPr lang="en-US" sz="2000" dirty="0">
                <a:solidFill>
                  <a:schemeClr val="tx1">
                    <a:lumMod val="75000"/>
                    <a:lumOff val="25000"/>
                  </a:schemeClr>
                </a:solidFill>
                <a:latin typeface="Candara" pitchFamily="34" charset="0"/>
                <a:cs typeface="Arial" pitchFamily="34" charset="0"/>
              </a:rPr>
              <a:t>Pre-writing 	– 	Planning</a:t>
            </a:r>
          </a:p>
          <a:p>
            <a:pPr marL="914400" lvl="1" indent="-457200">
              <a:lnSpc>
                <a:spcPct val="150000"/>
              </a:lnSpc>
              <a:buFont typeface="+mj-lt"/>
              <a:buAutoNum type="arabicPeriod"/>
            </a:pPr>
            <a:r>
              <a:rPr lang="en-US" sz="2000" dirty="0">
                <a:solidFill>
                  <a:schemeClr val="tx1">
                    <a:lumMod val="75000"/>
                    <a:lumOff val="25000"/>
                  </a:schemeClr>
                </a:solidFill>
                <a:latin typeface="Candara" pitchFamily="34" charset="0"/>
                <a:cs typeface="Arial" pitchFamily="34" charset="0"/>
              </a:rPr>
              <a:t>Writing 		– 	Drafting</a:t>
            </a:r>
          </a:p>
          <a:p>
            <a:pPr marL="914400" lvl="1" indent="-457200">
              <a:lnSpc>
                <a:spcPct val="150000"/>
              </a:lnSpc>
              <a:buFont typeface="+mj-lt"/>
              <a:buAutoNum type="arabicPeriod"/>
            </a:pPr>
            <a:r>
              <a:rPr lang="en-US" sz="2000" dirty="0">
                <a:solidFill>
                  <a:schemeClr val="tx1">
                    <a:lumMod val="75000"/>
                    <a:lumOff val="25000"/>
                  </a:schemeClr>
                </a:solidFill>
                <a:latin typeface="Candara" pitchFamily="34" charset="0"/>
                <a:cs typeface="Arial" pitchFamily="34" charset="0"/>
              </a:rPr>
              <a:t>Post-writing 	– 	Finishing</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36274"/>
            <a:ext cx="565236" cy="61849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p:cNvSpPr/>
          <p:nvPr/>
        </p:nvSpPr>
        <p:spPr>
          <a:xfrm>
            <a:off x="1757644" y="2783475"/>
            <a:ext cx="3881156" cy="48388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writing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897" y="4151228"/>
            <a:ext cx="3147004" cy="215668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0" y="6756400"/>
            <a:ext cx="9144000" cy="101600"/>
            <a:chOff x="0" y="5791200"/>
            <a:chExt cx="8084345" cy="330200"/>
          </a:xfrm>
        </p:grpSpPr>
        <p:sp>
          <p:nvSpPr>
            <p:cNvPr id="22" name="Rectangle 21"/>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p:cNvGrpSpPr/>
          <p:nvPr/>
        </p:nvGrpSpPr>
        <p:grpSpPr>
          <a:xfrm rot="10800000">
            <a:off x="0" y="1"/>
            <a:ext cx="9144000" cy="101600"/>
            <a:chOff x="0" y="5791200"/>
            <a:chExt cx="8084345" cy="330200"/>
          </a:xfrm>
        </p:grpSpPr>
        <p:sp>
          <p:nvSpPr>
            <p:cNvPr id="31" name="Rectangle 3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5722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75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fade">
                                      <p:cBhvr>
                                        <p:cTn id="16" dur="500"/>
                                        <p:tgtEl>
                                          <p:spTgt spid="53">
                                            <p:txEl>
                                              <p:pRg st="2" end="2"/>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fade">
                                      <p:cBhvr>
                                        <p:cTn id="19" dur="500"/>
                                        <p:tgtEl>
                                          <p:spTgt spid="53">
                                            <p:txEl>
                                              <p:pRg st="3" end="3"/>
                                            </p:txEl>
                                          </p:spTgt>
                                        </p:tgtEl>
                                      </p:cBhvr>
                                    </p:animEffect>
                                  </p:childTnLst>
                                </p:cTn>
                              </p:par>
                              <p:par>
                                <p:cTn id="20" presetID="21" presetClass="entr" presetSubtype="1"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23165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solidFill>
                  <a:schemeClr val="tx1">
                    <a:lumMod val="75000"/>
                    <a:lumOff val="25000"/>
                  </a:schemeClr>
                </a:solidFill>
                <a:latin typeface="Candara" pitchFamily="34" charset="0"/>
                <a:cs typeface="Arial" pitchFamily="34" charset="0"/>
              </a:rPr>
              <a:t>About Writing</a:t>
            </a:r>
          </a:p>
          <a:p>
            <a:pPr marL="914400" lvl="1" indent="-457200" algn="just">
              <a:lnSpc>
                <a:spcPct val="150000"/>
              </a:lnSpc>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Drafting: Compose a draft</a:t>
            </a:r>
          </a:p>
          <a:p>
            <a:pPr marL="914400" lvl="1" indent="-457200" algn="just" fontAlgn="auto">
              <a:lnSpc>
                <a:spcPct val="150000"/>
              </a:lnSpc>
              <a:spcAft>
                <a:spcPts val="0"/>
              </a:spcAft>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Order: The sequence for presenting ideas</a:t>
            </a:r>
          </a:p>
          <a:p>
            <a:pPr marL="914400" lvl="1" indent="-457200" algn="just" fontAlgn="auto">
              <a:lnSpc>
                <a:spcPct val="150000"/>
              </a:lnSpc>
              <a:spcAft>
                <a:spcPts val="0"/>
              </a:spcAft>
              <a:buFont typeface="Arial" panose="020B0604020202020204" pitchFamily="34" charset="0"/>
              <a:buChar char="•"/>
              <a:defRPr/>
            </a:pPr>
            <a:r>
              <a:rPr lang="en-US" sz="2000" dirty="0">
                <a:solidFill>
                  <a:schemeClr val="tx1">
                    <a:lumMod val="75000"/>
                    <a:lumOff val="25000"/>
                  </a:schemeClr>
                </a:solidFill>
                <a:latin typeface="Candara" pitchFamily="34" charset="0"/>
                <a:cs typeface="Arial" pitchFamily="34" charset="0"/>
              </a:rPr>
              <a:t>Organization of paragraphs</a:t>
            </a:r>
          </a:p>
          <a:p>
            <a:pPr marL="1371600" lvl="2" indent="-457200" algn="just">
              <a:lnSpc>
                <a:spcPct val="150000"/>
              </a:lnSpc>
              <a:buFont typeface="Courier New" panose="02070309020205020404" pitchFamily="49" charset="0"/>
              <a:buChar char="o"/>
              <a:defRPr/>
            </a:pPr>
            <a:r>
              <a:rPr lang="en-US" sz="2000" b="1" dirty="0">
                <a:solidFill>
                  <a:srgbClr val="FF0000"/>
                </a:solidFill>
                <a:latin typeface="Candara" pitchFamily="34" charset="0"/>
                <a:cs typeface="Arial" pitchFamily="34" charset="0"/>
              </a:rPr>
              <a:t>Unity</a:t>
            </a:r>
            <a:r>
              <a:rPr lang="en-US" sz="2000" dirty="0">
                <a:solidFill>
                  <a:schemeClr val="tx1">
                    <a:lumMod val="75000"/>
                    <a:lumOff val="25000"/>
                  </a:schemeClr>
                </a:solidFill>
                <a:latin typeface="Candara" pitchFamily="34" charset="0"/>
                <a:cs typeface="Arial" pitchFamily="34" charset="0"/>
              </a:rPr>
              <a:t> – everything refers back to main point</a:t>
            </a:r>
          </a:p>
          <a:p>
            <a:pPr marL="1371600" lvl="2" indent="-457200" algn="just">
              <a:lnSpc>
                <a:spcPct val="150000"/>
              </a:lnSpc>
              <a:buFont typeface="Courier New" panose="02070309020205020404" pitchFamily="49" charset="0"/>
              <a:buChar char="o"/>
              <a:defRPr/>
            </a:pPr>
            <a:r>
              <a:rPr lang="en-US" sz="2000" b="1" dirty="0">
                <a:solidFill>
                  <a:srgbClr val="FF0000"/>
                </a:solidFill>
                <a:latin typeface="Candara" pitchFamily="34" charset="0"/>
                <a:cs typeface="Arial" pitchFamily="34" charset="0"/>
              </a:rPr>
              <a:t>Support</a:t>
            </a:r>
            <a:r>
              <a:rPr lang="en-US" sz="2000" dirty="0">
                <a:solidFill>
                  <a:schemeClr val="tx1">
                    <a:lumMod val="75000"/>
                    <a:lumOff val="25000"/>
                  </a:schemeClr>
                </a:solidFill>
                <a:latin typeface="Candara" pitchFamily="34" charset="0"/>
                <a:cs typeface="Arial" pitchFamily="34" charset="0"/>
              </a:rPr>
              <a:t> – examples </a:t>
            </a:r>
          </a:p>
          <a:p>
            <a:pPr marL="1371600" lvl="2" indent="-457200" algn="just">
              <a:lnSpc>
                <a:spcPct val="150000"/>
              </a:lnSpc>
              <a:buFont typeface="Courier New" panose="02070309020205020404" pitchFamily="49" charset="0"/>
              <a:buChar char="o"/>
              <a:defRPr/>
            </a:pPr>
            <a:r>
              <a:rPr lang="en-US" sz="2000" b="1" dirty="0">
                <a:solidFill>
                  <a:srgbClr val="FF0000"/>
                </a:solidFill>
                <a:latin typeface="Candara" pitchFamily="34" charset="0"/>
                <a:cs typeface="Arial" pitchFamily="34" charset="0"/>
              </a:rPr>
              <a:t>Coherence</a:t>
            </a:r>
            <a:r>
              <a:rPr lang="en-US" sz="2000" dirty="0">
                <a:solidFill>
                  <a:schemeClr val="tx1">
                    <a:lumMod val="75000"/>
                    <a:lumOff val="25000"/>
                  </a:schemeClr>
                </a:solidFill>
                <a:latin typeface="Candara" pitchFamily="34" charset="0"/>
                <a:cs typeface="Arial" pitchFamily="34" charset="0"/>
              </a:rPr>
              <a:t> – connect to form a whole</a:t>
            </a: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438905"/>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532" y="4145127"/>
            <a:ext cx="2629733" cy="249824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0" y="6756400"/>
            <a:ext cx="9144000" cy="101600"/>
            <a:chOff x="0" y="5791200"/>
            <a:chExt cx="8084345" cy="330200"/>
          </a:xfrm>
        </p:grpSpPr>
        <p:sp>
          <p:nvSpPr>
            <p:cNvPr id="20" name="Rectangle 19"/>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4" name="Rectangle 23"/>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8" name="Group 27"/>
          <p:cNvGrpSpPr/>
          <p:nvPr/>
        </p:nvGrpSpPr>
        <p:grpSpPr>
          <a:xfrm rot="10800000">
            <a:off x="0" y="1"/>
            <a:ext cx="9144000" cy="101600"/>
            <a:chOff x="0" y="5791200"/>
            <a:chExt cx="8084345" cy="330200"/>
          </a:xfrm>
        </p:grpSpPr>
        <p:sp>
          <p:nvSpPr>
            <p:cNvPr id="29" name="Rectangle 2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https://upload.wikimedia.org/wikipedia/en/thumb/f/fa/COMSATS_Logo.svg/1024px-COMSATS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3177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xEl>
                                              <p:pRg st="2" end="2"/>
                                            </p:txEl>
                                          </p:spTgt>
                                        </p:tgtEl>
                                        <p:attrNameLst>
                                          <p:attrName>style.visibility</p:attrName>
                                        </p:attrNameLst>
                                      </p:cBhvr>
                                      <p:to>
                                        <p:strVal val="visible"/>
                                      </p:to>
                                    </p:set>
                                    <p:animEffect transition="in" filter="fade">
                                      <p:cBhvr>
                                        <p:cTn id="18" dur="500"/>
                                        <p:tgtEl>
                                          <p:spTgt spid="5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xEl>
                                              <p:pRg st="3" end="3"/>
                                            </p:txEl>
                                          </p:spTgt>
                                        </p:tgtEl>
                                        <p:attrNameLst>
                                          <p:attrName>style.visibility</p:attrName>
                                        </p:attrNameLst>
                                      </p:cBhvr>
                                      <p:to>
                                        <p:strVal val="visible"/>
                                      </p:to>
                                    </p:set>
                                    <p:animEffect transition="in" filter="fade">
                                      <p:cBhvr>
                                        <p:cTn id="21" dur="500"/>
                                        <p:tgtEl>
                                          <p:spTgt spid="5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fade">
                                      <p:cBhvr>
                                        <p:cTn id="24" dur="500"/>
                                        <p:tgtEl>
                                          <p:spTgt spid="5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3">
                                            <p:txEl>
                                              <p:pRg st="5" end="5"/>
                                            </p:txEl>
                                          </p:spTgt>
                                        </p:tgtEl>
                                        <p:attrNameLst>
                                          <p:attrName>style.visibility</p:attrName>
                                        </p:attrNameLst>
                                      </p:cBhvr>
                                      <p:to>
                                        <p:strVal val="visible"/>
                                      </p:to>
                                    </p:set>
                                    <p:animEffect transition="in" filter="fade">
                                      <p:cBhvr>
                                        <p:cTn id="27" dur="500"/>
                                        <p:tgtEl>
                                          <p:spTgt spid="5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xEl>
                                              <p:pRg st="6" end="6"/>
                                            </p:txEl>
                                          </p:spTgt>
                                        </p:tgtEl>
                                        <p:attrNameLst>
                                          <p:attrName>style.visibility</p:attrName>
                                        </p:attrNameLst>
                                      </p:cBhvr>
                                      <p:to>
                                        <p:strVal val="visible"/>
                                      </p:to>
                                    </p:set>
                                    <p:animEffect transition="in" filter="fade">
                                      <p:cBhvr>
                                        <p:cTn id="30" dur="500"/>
                                        <p:tgtEl>
                                          <p:spTgt spid="5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406265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dirty="0">
                <a:solidFill>
                  <a:schemeClr val="tx1">
                    <a:lumMod val="75000"/>
                    <a:lumOff val="25000"/>
                  </a:schemeClr>
                </a:solidFill>
                <a:latin typeface="Candara" pitchFamily="34" charset="0"/>
                <a:cs typeface="Arial" pitchFamily="34" charset="0"/>
              </a:rPr>
              <a:t>Organize according to some logical sequence which your readers can follow. For Example:</a:t>
            </a:r>
          </a:p>
          <a:p>
            <a:pPr marL="800100" lvl="2" indent="-342900" algn="just">
              <a:lnSpc>
                <a:spcPct val="150000"/>
              </a:lnSpc>
              <a:buFont typeface="Arial" panose="020B0604020202020204" pitchFamily="34" charset="0"/>
              <a:buChar char="•"/>
            </a:pPr>
            <a:r>
              <a:rPr lang="en-US" altLang="en-US" sz="2000" b="1" dirty="0">
                <a:solidFill>
                  <a:srgbClr val="FF0000"/>
                </a:solidFill>
                <a:latin typeface="Candara" pitchFamily="34" charset="0"/>
                <a:cs typeface="Arial" pitchFamily="34" charset="0"/>
              </a:rPr>
              <a:t>Chronology</a:t>
            </a:r>
            <a:r>
              <a:rPr lang="en-US" altLang="en-US" sz="2000" dirty="0">
                <a:solidFill>
                  <a:schemeClr val="tx1">
                    <a:lumMod val="75000"/>
                    <a:lumOff val="25000"/>
                  </a:schemeClr>
                </a:solidFill>
                <a:latin typeface="Candara" pitchFamily="34" charset="0"/>
                <a:cs typeface="Arial" pitchFamily="34" charset="0"/>
              </a:rPr>
              <a:t> – good for instructions</a:t>
            </a:r>
          </a:p>
          <a:p>
            <a:pPr marL="800100" lvl="2" indent="-342900" algn="just">
              <a:lnSpc>
                <a:spcPct val="150000"/>
              </a:lnSpc>
              <a:buFont typeface="Arial" panose="020B0604020202020204" pitchFamily="34" charset="0"/>
              <a:buChar char="•"/>
            </a:pPr>
            <a:r>
              <a:rPr lang="en-US" altLang="en-US" sz="2000" b="1" dirty="0">
                <a:solidFill>
                  <a:srgbClr val="FF0000"/>
                </a:solidFill>
                <a:latin typeface="Candara" pitchFamily="34" charset="0"/>
                <a:cs typeface="Arial" pitchFamily="34" charset="0"/>
              </a:rPr>
              <a:t>Spatial</a:t>
            </a:r>
            <a:r>
              <a:rPr lang="en-US" altLang="en-US" sz="2000" dirty="0">
                <a:solidFill>
                  <a:schemeClr val="tx1">
                    <a:lumMod val="75000"/>
                    <a:lumOff val="25000"/>
                  </a:schemeClr>
                </a:solidFill>
                <a:latin typeface="Candara" pitchFamily="34" charset="0"/>
                <a:cs typeface="Arial" pitchFamily="34" charset="0"/>
              </a:rPr>
              <a:t> – good for technical descriptions</a:t>
            </a:r>
          </a:p>
          <a:p>
            <a:pPr marL="800100" lvl="2" indent="-342900" algn="just">
              <a:lnSpc>
                <a:spcPct val="150000"/>
              </a:lnSpc>
              <a:buFont typeface="Arial" panose="020B0604020202020204" pitchFamily="34" charset="0"/>
              <a:buChar char="•"/>
            </a:pPr>
            <a:r>
              <a:rPr lang="en-US" altLang="en-US" sz="2000" b="1" dirty="0">
                <a:solidFill>
                  <a:srgbClr val="FF0000"/>
                </a:solidFill>
                <a:latin typeface="Candara" pitchFamily="34" charset="0"/>
                <a:cs typeface="Arial" pitchFamily="34" charset="0"/>
              </a:rPr>
              <a:t>Importance</a:t>
            </a:r>
            <a:r>
              <a:rPr lang="en-US" altLang="en-US" sz="2000" dirty="0">
                <a:solidFill>
                  <a:schemeClr val="tx1">
                    <a:lumMod val="75000"/>
                    <a:lumOff val="25000"/>
                  </a:schemeClr>
                </a:solidFill>
                <a:latin typeface="Candara" pitchFamily="34" charset="0"/>
                <a:cs typeface="Arial" pitchFamily="34" charset="0"/>
              </a:rPr>
              <a:t> – good for reports and memos</a:t>
            </a:r>
          </a:p>
          <a:p>
            <a:pPr marL="800100" lvl="2" indent="-342900" algn="just">
              <a:lnSpc>
                <a:spcPct val="150000"/>
              </a:lnSpc>
              <a:buFont typeface="Arial" panose="020B0604020202020204" pitchFamily="34" charset="0"/>
              <a:buChar char="•"/>
            </a:pPr>
            <a:r>
              <a:rPr lang="en-US" altLang="en-US" sz="2000" b="1" dirty="0">
                <a:solidFill>
                  <a:srgbClr val="FF0000"/>
                </a:solidFill>
                <a:latin typeface="Candara" pitchFamily="34" charset="0"/>
                <a:cs typeface="Arial" pitchFamily="34" charset="0"/>
              </a:rPr>
              <a:t>Problem/Solution </a:t>
            </a:r>
            <a:r>
              <a:rPr lang="en-US" altLang="en-US" sz="2000" dirty="0">
                <a:solidFill>
                  <a:schemeClr val="tx1">
                    <a:lumMod val="75000"/>
                    <a:lumOff val="25000"/>
                  </a:schemeClr>
                </a:solidFill>
                <a:latin typeface="Candara" pitchFamily="34" charset="0"/>
                <a:cs typeface="Arial" pitchFamily="34" charset="0"/>
              </a:rPr>
              <a:t>– good for proposals</a:t>
            </a:r>
          </a:p>
          <a:p>
            <a:pPr marL="800100" lvl="2" indent="-342900" algn="just">
              <a:lnSpc>
                <a:spcPct val="150000"/>
              </a:lnSpc>
              <a:buFont typeface="Arial" panose="020B0604020202020204" pitchFamily="34" charset="0"/>
              <a:buChar char="•"/>
            </a:pPr>
            <a:r>
              <a:rPr lang="en-US" altLang="en-US" sz="2000" b="1" dirty="0">
                <a:solidFill>
                  <a:srgbClr val="FF0000"/>
                </a:solidFill>
                <a:latin typeface="Candara" pitchFamily="34" charset="0"/>
                <a:cs typeface="Arial" pitchFamily="34" charset="0"/>
              </a:rPr>
              <a:t>Comparison/Contrast </a:t>
            </a:r>
            <a:r>
              <a:rPr lang="en-US" altLang="en-US" sz="2000" dirty="0">
                <a:solidFill>
                  <a:schemeClr val="tx1">
                    <a:lumMod val="75000"/>
                    <a:lumOff val="25000"/>
                  </a:schemeClr>
                </a:solidFill>
                <a:latin typeface="Candara" pitchFamily="34" charset="0"/>
                <a:cs typeface="Arial" pitchFamily="34" charset="0"/>
              </a:rPr>
              <a:t>– good for showing alternatives</a:t>
            </a:r>
          </a:p>
          <a:p>
            <a:pPr marL="342900" indent="-342900" algn="just">
              <a:lnSpc>
                <a:spcPct val="150000"/>
              </a:lnSpc>
              <a:buFont typeface="Wingdings" panose="05000000000000000000" pitchFamily="2" charset="2"/>
              <a:buChar char="q"/>
            </a:pPr>
            <a:endParaRPr lang="en-US" sz="2400" dirty="0">
              <a:solidFill>
                <a:schemeClr val="tx1">
                  <a:lumMod val="75000"/>
                  <a:lumOff val="25000"/>
                </a:schemeClr>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8011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animEffect transition="in" filter="fade">
                                      <p:cBhvr>
                                        <p:cTn id="15" dur="500"/>
                                        <p:tgtEl>
                                          <p:spTgt spid="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xEl>
                                              <p:pRg st="2" end="2"/>
                                            </p:txEl>
                                          </p:spTgt>
                                        </p:tgtEl>
                                        <p:attrNameLst>
                                          <p:attrName>style.visibility</p:attrName>
                                        </p:attrNameLst>
                                      </p:cBhvr>
                                      <p:to>
                                        <p:strVal val="visible"/>
                                      </p:to>
                                    </p:set>
                                    <p:animEffect transition="in" filter="fade">
                                      <p:cBhvr>
                                        <p:cTn id="20" dur="500"/>
                                        <p:tgtEl>
                                          <p:spTgt spid="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Effect transition="in" filter="fade">
                                      <p:cBhvr>
                                        <p:cTn id="25" dur="500"/>
                                        <p:tgtEl>
                                          <p:spTgt spid="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xEl>
                                              <p:pRg st="4" end="4"/>
                                            </p:txEl>
                                          </p:spTgt>
                                        </p:tgtEl>
                                        <p:attrNameLst>
                                          <p:attrName>style.visibility</p:attrName>
                                        </p:attrNameLst>
                                      </p:cBhvr>
                                      <p:to>
                                        <p:strVal val="visible"/>
                                      </p:to>
                                    </p:set>
                                    <p:animEffect transition="in" filter="fade">
                                      <p:cBhvr>
                                        <p:cTn id="30" dur="500"/>
                                        <p:tgtEl>
                                          <p:spTgt spid="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xEl>
                                              <p:pRg st="5" end="5"/>
                                            </p:txEl>
                                          </p:spTgt>
                                        </p:tgtEl>
                                        <p:attrNameLst>
                                          <p:attrName>style.visibility</p:attrName>
                                        </p:attrNameLst>
                                      </p:cBhvr>
                                      <p:to>
                                        <p:strVal val="visible"/>
                                      </p:to>
                                    </p:set>
                                    <p:animEffect transition="in" filter="fade">
                                      <p:cBhvr>
                                        <p:cTn id="35" dur="500"/>
                                        <p:tgtEl>
                                          <p:spTgt spid="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877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Chronological Writing </a:t>
            </a:r>
          </a:p>
          <a:p>
            <a:pPr marL="800100" lvl="1"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Method of organization to present events and actions as they occurred in time, e.g., Narrative Essays.</a:t>
            </a:r>
          </a:p>
          <a:p>
            <a:pPr lvl="1" algn="just">
              <a:lnSpc>
                <a:spcPct val="150000"/>
              </a:lnSpc>
            </a:pPr>
            <a:endParaRPr lang="en-US" altLang="en-US" sz="2000" dirty="0">
              <a:solidFill>
                <a:schemeClr val="tx1">
                  <a:lumMod val="75000"/>
                  <a:lumOff val="25000"/>
                </a:schemeClr>
              </a:solidFill>
              <a:latin typeface="Candara" pitchFamily="34" charset="0"/>
              <a:cs typeface="Arial" pitchFamily="34" charset="0"/>
            </a:endParaRPr>
          </a:p>
          <a:p>
            <a:pPr lvl="1" algn="just">
              <a:lnSpc>
                <a:spcPct val="150000"/>
              </a:lnSpc>
            </a:pPr>
            <a:r>
              <a:rPr lang="en-US" altLang="en-US" sz="2000" i="1" dirty="0">
                <a:solidFill>
                  <a:srgbClr val="FF0000"/>
                </a:solidFill>
                <a:latin typeface="Candara" pitchFamily="34" charset="0"/>
                <a:cs typeface="Arial" pitchFamily="34" charset="0"/>
              </a:rPr>
              <a:t>“I woke up in the morning at 08:00 AM. Then, got ready and reached office at 09:30 AM. I collected all the points to discuss them in the meeting at 10:00 AM. The meeting carried on till 01:00 PM. I finally had some time to take my lunch…”</a:t>
            </a:r>
            <a:endParaRPr lang="en-US" sz="2400" i="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877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Spatial Writing </a:t>
            </a:r>
          </a:p>
          <a:p>
            <a:pPr marL="800100" lvl="1"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Method of writing in which items are described and explained according to their physical position or relationships, e.g., top to bottom, left to right or even Toyota Corolla.</a:t>
            </a:r>
          </a:p>
          <a:p>
            <a:pPr lvl="1" algn="just">
              <a:lnSpc>
                <a:spcPct val="150000"/>
              </a:lnSpc>
            </a:pPr>
            <a:endParaRPr lang="en-US" altLang="en-US" sz="2000" dirty="0">
              <a:solidFill>
                <a:schemeClr val="tx1">
                  <a:lumMod val="75000"/>
                  <a:lumOff val="25000"/>
                </a:schemeClr>
              </a:solidFill>
              <a:latin typeface="Candara" pitchFamily="34" charset="0"/>
              <a:cs typeface="Arial" pitchFamily="34" charset="0"/>
            </a:endParaRPr>
          </a:p>
          <a:p>
            <a:pPr lvl="1" algn="just">
              <a:lnSpc>
                <a:spcPct val="150000"/>
              </a:lnSpc>
            </a:pPr>
            <a:r>
              <a:rPr lang="en-US" altLang="en-US" sz="2000" i="1" dirty="0">
                <a:solidFill>
                  <a:srgbClr val="FF0000"/>
                </a:solidFill>
                <a:latin typeface="Candara" pitchFamily="34" charset="0"/>
                <a:cs typeface="Arial" pitchFamily="34" charset="0"/>
              </a:rPr>
              <a:t>“3-D floating interior with soft touch padding creates a luxuriously spacious, ergonomic, and prestigious environment.”</a:t>
            </a:r>
            <a:endParaRPr lang="en-US" sz="2400" i="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043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691517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Stage 02: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0" y="1354970"/>
            <a:ext cx="6517026"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543800" y="1524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57221" y="1741321"/>
            <a:ext cx="7848601" cy="249299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altLang="en-US" sz="2400" b="1" dirty="0">
                <a:solidFill>
                  <a:schemeClr val="tx1">
                    <a:lumMod val="75000"/>
                    <a:lumOff val="25000"/>
                  </a:schemeClr>
                </a:solidFill>
                <a:latin typeface="Candara" pitchFamily="34" charset="0"/>
                <a:cs typeface="Arial" pitchFamily="34" charset="0"/>
              </a:rPr>
              <a:t>Writing for Importance</a:t>
            </a:r>
          </a:p>
          <a:p>
            <a:pPr marL="800100" lvl="1" indent="-342900" algn="just">
              <a:lnSpc>
                <a:spcPct val="150000"/>
              </a:lnSpc>
              <a:buFont typeface="Arial" panose="020B0604020202020204" pitchFamily="34" charset="0"/>
              <a:buChar char="•"/>
            </a:pPr>
            <a:r>
              <a:rPr lang="en-US" altLang="en-US" sz="2000" dirty="0">
                <a:solidFill>
                  <a:schemeClr val="tx1">
                    <a:lumMod val="75000"/>
                    <a:lumOff val="25000"/>
                  </a:schemeClr>
                </a:solidFill>
                <a:latin typeface="Candara" pitchFamily="34" charset="0"/>
                <a:cs typeface="Arial" pitchFamily="34" charset="0"/>
              </a:rPr>
              <a:t>To highlight the significance of a subject matter.</a:t>
            </a:r>
          </a:p>
          <a:p>
            <a:pPr lvl="1" algn="just">
              <a:lnSpc>
                <a:spcPct val="150000"/>
              </a:lnSpc>
            </a:pPr>
            <a:endParaRPr lang="en-US" altLang="en-US" sz="2000" dirty="0">
              <a:solidFill>
                <a:schemeClr val="tx1">
                  <a:lumMod val="75000"/>
                  <a:lumOff val="25000"/>
                </a:schemeClr>
              </a:solidFill>
              <a:latin typeface="Candara" pitchFamily="34" charset="0"/>
              <a:cs typeface="Arial" pitchFamily="34" charset="0"/>
            </a:endParaRPr>
          </a:p>
          <a:p>
            <a:pPr lvl="1" algn="just">
              <a:lnSpc>
                <a:spcPct val="150000"/>
              </a:lnSpc>
            </a:pPr>
            <a:r>
              <a:rPr lang="en-US" altLang="en-US" sz="2000" i="1" dirty="0">
                <a:solidFill>
                  <a:srgbClr val="FF0000"/>
                </a:solidFill>
                <a:latin typeface="Candara" pitchFamily="34" charset="0"/>
                <a:cs typeface="Arial" pitchFamily="34" charset="0"/>
              </a:rPr>
              <a:t>“CIIT-pioneered Hybrid Learning is gaining momentum across Pakistan, offering education at  par with international standards.”</a:t>
            </a:r>
            <a:endParaRPr lang="en-US" sz="2400" i="1" dirty="0">
              <a:solidFill>
                <a:srgbClr val="FF0000"/>
              </a:solidFill>
              <a:latin typeface="Candara" pitchFamily="34" charset="0"/>
              <a:cs typeface="Arial" pitchFamily="34" charset="0"/>
            </a:endParaRPr>
          </a:p>
        </p:txBody>
      </p:sp>
      <p:pic>
        <p:nvPicPr>
          <p:cNvPr id="54" name="Picture 2" descr="Image result for orange tick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564" y="1524000"/>
            <a:ext cx="565236" cy="6184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943" y="204269"/>
            <a:ext cx="1108657" cy="11086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0" y="6756400"/>
            <a:ext cx="9144000" cy="101600"/>
            <a:chOff x="0" y="5791200"/>
            <a:chExt cx="8084345" cy="330200"/>
          </a:xfrm>
        </p:grpSpPr>
        <p:sp>
          <p:nvSpPr>
            <p:cNvPr id="19" name="Rectangle 18"/>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3" name="Rectangle 22"/>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7" name="Group 26"/>
          <p:cNvGrpSpPr/>
          <p:nvPr/>
        </p:nvGrpSpPr>
        <p:grpSpPr>
          <a:xfrm rot="10800000">
            <a:off x="0" y="1"/>
            <a:ext cx="9144000" cy="101600"/>
            <a:chOff x="0" y="5791200"/>
            <a:chExt cx="8084345" cy="330200"/>
          </a:xfrm>
        </p:grpSpPr>
        <p:sp>
          <p:nvSpPr>
            <p:cNvPr id="28" name="Rectangle 27"/>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https://upload.wikimedia.org/wikipedia/en/thumb/f/fa/COMSATS_Logo.svg/1024px-COMSAT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9575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5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fade">
                                      <p:cBhvr>
                                        <p:cTn id="13" dur="500"/>
                                        <p:tgtEl>
                                          <p:spTgt spid="5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
                                            <p:txEl>
                                              <p:pRg st="3" end="3"/>
                                            </p:txEl>
                                          </p:spTgt>
                                        </p:tgtEl>
                                        <p:attrNameLst>
                                          <p:attrName>style.visibility</p:attrName>
                                        </p:attrNameLst>
                                      </p:cBhvr>
                                      <p:to>
                                        <p:strVal val="visible"/>
                                      </p:to>
                                    </p:set>
                                    <p:animEffect transition="in" filter="fade">
                                      <p:cBhvr>
                                        <p:cTn id="18" dur="500"/>
                                        <p:tgtEl>
                                          <p:spTgt spid="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6427</TotalTime>
  <Words>1460</Words>
  <Application>Microsoft Office PowerPoint</Application>
  <PresentationFormat>On-screen Show (4:3)</PresentationFormat>
  <Paragraphs>192</Paragraphs>
  <Slides>28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528</cp:revision>
  <dcterms:created xsi:type="dcterms:W3CDTF">2015-07-28T10:20:14Z</dcterms:created>
  <dcterms:modified xsi:type="dcterms:W3CDTF">2017-09-20T06:56:57Z</dcterms:modified>
</cp:coreProperties>
</file>