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2"/>
  </p:notesMasterIdLst>
  <p:sldIdLst>
    <p:sldId id="370" r:id="rId3"/>
    <p:sldId id="356" r:id="rId4"/>
    <p:sldId id="580" r:id="rId5"/>
    <p:sldId id="543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6" r:id="rId19"/>
    <p:sldId id="615" r:id="rId20"/>
    <p:sldId id="617" r:id="rId21"/>
    <p:sldId id="618" r:id="rId22"/>
    <p:sldId id="619" r:id="rId23"/>
    <p:sldId id="620" r:id="rId24"/>
    <p:sldId id="628" r:id="rId25"/>
    <p:sldId id="622" r:id="rId26"/>
    <p:sldId id="623" r:id="rId27"/>
    <p:sldId id="624" r:id="rId28"/>
    <p:sldId id="625" r:id="rId29"/>
    <p:sldId id="626" r:id="rId30"/>
    <p:sldId id="395" r:id="rId3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94E5B-223B-4452-8D0B-11D9D182E879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82CCF1-2C93-48FC-8E00-4E186C3097F5}">
      <dgm:prSet/>
      <dgm:spPr/>
      <dgm:t>
        <a:bodyPr/>
        <a:lstStyle/>
        <a:p>
          <a:r>
            <a:rPr lang="en-GB" i="0" baseline="0" dirty="0">
              <a:latin typeface="Candara" panose="020E0502030303020204" pitchFamily="34" charset="0"/>
            </a:rPr>
            <a:t>Self-Evaluation</a:t>
          </a:r>
          <a:endParaRPr lang="en-US" dirty="0">
            <a:latin typeface="Candara" panose="020E0502030303020204" pitchFamily="34" charset="0"/>
          </a:endParaRPr>
        </a:p>
      </dgm:t>
    </dgm:pt>
    <dgm:pt modelId="{6972D17D-2D3E-4FB5-BCA9-A697583BBC9D}" type="parTrans" cxnId="{0C67B422-A6FA-406F-87E7-A9F49DA736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DBBFA1-85E1-48ED-8BF6-0DE173AC75A9}" type="sibTrans" cxnId="{0C67B422-A6FA-406F-87E7-A9F49DA736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EF394FC-12F9-4C7C-8EF0-99CDF07D354C}">
      <dgm:prSet/>
      <dgm:spPr/>
      <dgm:t>
        <a:bodyPr/>
        <a:lstStyle/>
        <a:p>
          <a:r>
            <a:rPr lang="en-GB" i="0" baseline="0">
              <a:latin typeface="Candara" panose="020E0502030303020204" pitchFamily="34" charset="0"/>
            </a:rPr>
            <a:t>Peer-Evaluation</a:t>
          </a:r>
          <a:endParaRPr lang="en-US">
            <a:latin typeface="Candara" panose="020E0502030303020204" pitchFamily="34" charset="0"/>
          </a:endParaRPr>
        </a:p>
      </dgm:t>
    </dgm:pt>
    <dgm:pt modelId="{6943CA4E-6ABD-43EF-A8A1-D447E558EC83}" type="parTrans" cxnId="{855F19D3-7AC5-43D1-9939-BFA8BA5FB9B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64EED4-4977-41E0-AB78-28FD5D94945C}" type="sibTrans" cxnId="{855F19D3-7AC5-43D1-9939-BFA8BA5FB9B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8406594-3AAA-461F-A8DB-18DE17B137D2}" type="pres">
      <dgm:prSet presAssocID="{9B494E5B-223B-4452-8D0B-11D9D182E879}" presName="compositeShape" presStyleCnt="0">
        <dgm:presLayoutVars>
          <dgm:chMax val="7"/>
          <dgm:dir/>
          <dgm:resizeHandles val="exact"/>
        </dgm:presLayoutVars>
      </dgm:prSet>
      <dgm:spPr/>
    </dgm:pt>
    <dgm:pt modelId="{EC072F3A-90B8-4983-81AE-A310C113DDA9}" type="pres">
      <dgm:prSet presAssocID="{9A82CCF1-2C93-48FC-8E00-4E186C3097F5}" presName="circ1" presStyleLbl="vennNode1" presStyleIdx="0" presStyleCnt="2"/>
      <dgm:spPr/>
    </dgm:pt>
    <dgm:pt modelId="{384A1E81-898C-41CD-A4D3-CCE61DB91517}" type="pres">
      <dgm:prSet presAssocID="{9A82CCF1-2C93-48FC-8E00-4E186C3097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8A9A4-CF92-492B-B594-ACE079BD1212}" type="pres">
      <dgm:prSet presAssocID="{AEF394FC-12F9-4C7C-8EF0-99CDF07D354C}" presName="circ2" presStyleLbl="vennNode1" presStyleIdx="1" presStyleCnt="2"/>
      <dgm:spPr/>
    </dgm:pt>
    <dgm:pt modelId="{56AD606B-C61A-4CFB-8D82-6C3E631E0E7C}" type="pres">
      <dgm:prSet presAssocID="{AEF394FC-12F9-4C7C-8EF0-99CDF07D35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C67B422-A6FA-406F-87E7-A9F49DA7361E}" srcId="{9B494E5B-223B-4452-8D0B-11D9D182E879}" destId="{9A82CCF1-2C93-48FC-8E00-4E186C3097F5}" srcOrd="0" destOrd="0" parTransId="{6972D17D-2D3E-4FB5-BCA9-A697583BBC9D}" sibTransId="{FEDBBFA1-85E1-48ED-8BF6-0DE173AC75A9}"/>
    <dgm:cxn modelId="{D23BC733-D6F6-4A04-9C02-C07D49B5CEEC}" type="presOf" srcId="{AEF394FC-12F9-4C7C-8EF0-99CDF07D354C}" destId="{E6F8A9A4-CF92-492B-B594-ACE079BD1212}" srcOrd="0" destOrd="0" presId="urn:microsoft.com/office/officeart/2005/8/layout/venn1"/>
    <dgm:cxn modelId="{644A9F7E-DA4D-474E-B9CD-5E33B1F3AB7E}" type="presOf" srcId="{9A82CCF1-2C93-48FC-8E00-4E186C3097F5}" destId="{EC072F3A-90B8-4983-81AE-A310C113DDA9}" srcOrd="0" destOrd="0" presId="urn:microsoft.com/office/officeart/2005/8/layout/venn1"/>
    <dgm:cxn modelId="{CD53E2B7-360C-4033-B61B-424DEF33CB03}" type="presOf" srcId="{9B494E5B-223B-4452-8D0B-11D9D182E879}" destId="{B8406594-3AAA-461F-A8DB-18DE17B137D2}" srcOrd="0" destOrd="0" presId="urn:microsoft.com/office/officeart/2005/8/layout/venn1"/>
    <dgm:cxn modelId="{A4C6E6CF-927E-4288-87DF-6AFF581D106B}" type="presOf" srcId="{AEF394FC-12F9-4C7C-8EF0-99CDF07D354C}" destId="{56AD606B-C61A-4CFB-8D82-6C3E631E0E7C}" srcOrd="1" destOrd="0" presId="urn:microsoft.com/office/officeart/2005/8/layout/venn1"/>
    <dgm:cxn modelId="{855F19D3-7AC5-43D1-9939-BFA8BA5FB9BC}" srcId="{9B494E5B-223B-4452-8D0B-11D9D182E879}" destId="{AEF394FC-12F9-4C7C-8EF0-99CDF07D354C}" srcOrd="1" destOrd="0" parTransId="{6943CA4E-6ABD-43EF-A8A1-D447E558EC83}" sibTransId="{1464EED4-4977-41E0-AB78-28FD5D94945C}"/>
    <dgm:cxn modelId="{702C2FD4-1013-4432-90CF-5ED80F58B158}" type="presOf" srcId="{9A82CCF1-2C93-48FC-8E00-4E186C3097F5}" destId="{384A1E81-898C-41CD-A4D3-CCE61DB91517}" srcOrd="1" destOrd="0" presId="urn:microsoft.com/office/officeart/2005/8/layout/venn1"/>
    <dgm:cxn modelId="{61E44DA4-52DF-4262-86E0-B7F88988175E}" type="presParOf" srcId="{B8406594-3AAA-461F-A8DB-18DE17B137D2}" destId="{EC072F3A-90B8-4983-81AE-A310C113DDA9}" srcOrd="0" destOrd="0" presId="urn:microsoft.com/office/officeart/2005/8/layout/venn1"/>
    <dgm:cxn modelId="{E8713CD2-A563-4A84-AE2D-47DE39EAB183}" type="presParOf" srcId="{B8406594-3AAA-461F-A8DB-18DE17B137D2}" destId="{384A1E81-898C-41CD-A4D3-CCE61DB91517}" srcOrd="1" destOrd="0" presId="urn:microsoft.com/office/officeart/2005/8/layout/venn1"/>
    <dgm:cxn modelId="{CB19FC2C-4816-4194-965E-AA2B66A90966}" type="presParOf" srcId="{B8406594-3AAA-461F-A8DB-18DE17B137D2}" destId="{E6F8A9A4-CF92-492B-B594-ACE079BD1212}" srcOrd="2" destOrd="0" presId="urn:microsoft.com/office/officeart/2005/8/layout/venn1"/>
    <dgm:cxn modelId="{F76DBA20-FC28-41AD-8024-D6EFEB07247A}" type="presParOf" srcId="{B8406594-3AAA-461F-A8DB-18DE17B137D2}" destId="{56AD606B-C61A-4CFB-8D82-6C3E631E0E7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72F3A-90B8-4983-81AE-A310C113DDA9}">
      <dsp:nvSpPr>
        <dsp:cNvPr id="0" name=""/>
        <dsp:cNvSpPr/>
      </dsp:nvSpPr>
      <dsp:spPr>
        <a:xfrm>
          <a:off x="812769" y="8376"/>
          <a:ext cx="3062996" cy="306299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i="0" kern="1200" baseline="0" dirty="0">
              <a:latin typeface="Candara" panose="020E0502030303020204" pitchFamily="34" charset="0"/>
            </a:rPr>
            <a:t>Self-Evaluation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1240485" y="369570"/>
        <a:ext cx="1766051" cy="2340610"/>
      </dsp:txXfrm>
    </dsp:sp>
    <dsp:sp modelId="{E6F8A9A4-CF92-492B-B594-ACE079BD1212}">
      <dsp:nvSpPr>
        <dsp:cNvPr id="0" name=""/>
        <dsp:cNvSpPr/>
      </dsp:nvSpPr>
      <dsp:spPr>
        <a:xfrm>
          <a:off x="3020334" y="8376"/>
          <a:ext cx="3062996" cy="306299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i="0" kern="1200" baseline="0">
              <a:latin typeface="Candara" panose="020E0502030303020204" pitchFamily="34" charset="0"/>
            </a:rPr>
            <a:t>Peer-Evaluation</a:t>
          </a:r>
          <a:endParaRPr lang="en-US" sz="3100" kern="1200">
            <a:latin typeface="Candara" panose="020E0502030303020204" pitchFamily="34" charset="0"/>
          </a:endParaRPr>
        </a:p>
      </dsp:txBody>
      <dsp:txXfrm>
        <a:off x="3889562" y="369570"/>
        <a:ext cx="1766051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21-Sep-17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Revising – A.R.R.R Approach[4/4]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Replacing: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Would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more vivid details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help bring your writing to life? 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Do you need to look for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stronger examples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quotations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to support your argument?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Try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rewriting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paragraphs.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9268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11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Revise the following sentences to avoid flabby (weak) expressions, long lead-ins, and unnecessary there is/it is fillers.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1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A new health benefit plan is available for employees.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455626" y="4283075"/>
            <a:ext cx="4455779" cy="175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ndara" panose="020E0502030303020204" pitchFamily="34" charset="0"/>
              </a:rPr>
              <a:t>I would like to take this opportunity to inform everyone that in all probability we expect to win the contract. </a:t>
            </a:r>
            <a:endParaRPr lang="en-US" altLang="en-US" sz="1600" dirty="0">
              <a:latin typeface="Candara" panose="020E0502030303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268926" y="4267200"/>
            <a:ext cx="3400425" cy="1766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We probably will win the contract.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1498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ndara" panose="020E0502030303020204" pitchFamily="34" charset="0"/>
              </a:rPr>
              <a:t>This e-mail message is to inform you that there is a new health benefit plan available for employees.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051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12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Revise the following sentences to achieve conciseness.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1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Two contracts are also attached.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455626" y="4283075"/>
            <a:ext cx="4455779" cy="2073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Despite the fact that most information is posted on the company intranet, please feel free to call whenever necessary.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268926" y="4267199"/>
            <a:ext cx="3400425" cy="2089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Although most information is posted on the company intranet, please call whenever necessary.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1498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In addition to the above, there are contracts that are attached hereto.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313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13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Revise the following sentences to avoid redundancies, dull and overused expressions, jargon, and slang.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1650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Ms. Miller, who is straightforward, demanded completion by January 1.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455626" y="4435475"/>
            <a:ext cx="4455779" cy="1889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Pursuant to your request, enclosed please find a check for $150.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268926" y="4419600"/>
            <a:ext cx="3400425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As you requested, a check for $150 is enclosed.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1650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Ms. Miller, who shoots straight from the shoulder, demanded final completion by January 1.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196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14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 the following sentences, control the use of verbs and exuberance.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1650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The seller promised to e-mail (telephone or fax) you.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455626" y="4435475"/>
            <a:ext cx="4455779" cy="1889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We must give encouragement to our team.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268926" y="4419600"/>
            <a:ext cx="3400425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We must encourage our team.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1650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The seller said he definitely would contact you.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92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15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Arrange the following in a concise, bulleted vertical list.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3174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The next training session will demonstrate:</a:t>
            </a:r>
          </a:p>
          <a:p>
            <a:pPr marL="342900" indent="-342900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creating podcasts</a:t>
            </a:r>
          </a:p>
          <a:p>
            <a:pPr marL="342900" indent="-342900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sharing multiple </a:t>
            </a:r>
          </a:p>
          <a:p>
            <a:pPr marL="342900" indent="-342900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programs</a:t>
            </a:r>
          </a:p>
          <a:p>
            <a:pPr marL="342900" indent="-342900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maintaining an internet directory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3174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In the next training session, the trainer will demonstrate how to create podcasts, how to share multiple programs, and how to maintain an Internet directory.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526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latin typeface="Candara" panose="020E0502030303020204" pitchFamily="34" charset="0"/>
              </a:rPr>
              <a:pPr/>
              <a:t>16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78" y="1447800"/>
            <a:ext cx="840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Improve the readability of the following instructions that will become part of a student’s employment booklet.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blackWhite">
          <a:xfrm>
            <a:off x="5268926" y="2387601"/>
            <a:ext cx="3400425" cy="3860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You can prepare for interviews by:</a:t>
            </a:r>
          </a:p>
          <a:p>
            <a:pPr indent="-280988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studying the job description.</a:t>
            </a:r>
          </a:p>
          <a:p>
            <a:pPr indent="-280988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itemizing your most </a:t>
            </a:r>
          </a:p>
          <a:p>
            <a:pPr indent="-280988">
              <a:buClr>
                <a:srgbClr val="AC512F"/>
              </a:buClr>
              <a:buSzPct val="125000"/>
              <a:buFont typeface="Arial" panose="020B0604020202020204" pitchFamily="34" charset="0"/>
              <a:buNone/>
            </a:pPr>
            <a:r>
              <a:rPr lang="en-US" altLang="en-US" sz="2400" dirty="0">
                <a:latin typeface="Candara" panose="020E0502030303020204" pitchFamily="34" charset="0"/>
              </a:rPr>
              <a:t>   strategic skills and </a:t>
            </a:r>
          </a:p>
          <a:p>
            <a:pPr indent="-280988">
              <a:buClr>
                <a:srgbClr val="AC512F"/>
              </a:buClr>
              <a:buSzPct val="125000"/>
              <a:buFont typeface="Arial" panose="020B0604020202020204" pitchFamily="34" charset="0"/>
              <a:buNone/>
            </a:pPr>
            <a:r>
              <a:rPr lang="en-US" altLang="en-US" sz="2400" dirty="0">
                <a:latin typeface="Candara" panose="020E0502030303020204" pitchFamily="34" charset="0"/>
              </a:rPr>
              <a:t>   qualifications. </a:t>
            </a:r>
          </a:p>
          <a:p>
            <a:pPr indent="-280988">
              <a:buClr>
                <a:srgbClr val="AC512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anose="020E0502030303020204" pitchFamily="34" charset="0"/>
              </a:rPr>
              <a:t>practicing giving responses in a mock interview.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455626" y="2387601"/>
            <a:ext cx="4455779" cy="3860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C512F"/>
              </a:buClr>
            </a:pPr>
            <a:r>
              <a:rPr lang="en-US" altLang="en-US" sz="2400" dirty="0">
                <a:latin typeface="Candara" panose="020E0502030303020204" pitchFamily="34" charset="0"/>
              </a:rPr>
              <a:t>In preparing for an employment interview, you should begin by studying the job description. Itemizing your most strategic skills and qualifications is also important. Giving responses in a mock interview is another good practice technique. Lastly, you should be prepared to ask relevant questions.  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762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Editing [1/3]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editing stage is distinct from revision, and needs to be done after revising.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Editing involves a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close-up view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of individual sentences and words.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needs to be done after you’ve made revisions on a big scale.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When editing, go through your piece line by line, and make sure that each sentence, phrase and word is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as strong as possible.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8502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7221" y="1447800"/>
            <a:ext cx="78486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Editing [2/3]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Using one word many times in one sentence or paragraph? Use a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thesaurus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 to find alternatives.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Sentences hard to understand? Rewrite them to make your thoughts clear.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Which words could you cut to make a sentence stronger? Words like “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just” “quite”, “very”, “really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” and “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generally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” can often be removed.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Are your sentences grammatically correct? Keep a careful look out for problems like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subject-verb agreement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and staying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consistent in the use of tense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Is everything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spelt correctly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? Don’t trust your spell-checker – it won’t pick up every mistake. Proofread as many times as necessary.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Have you used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punctuation marks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correctly?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Commas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 often cause difficulties. You might want to check out the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cs typeface="Arial" pitchFamily="34" charset="0"/>
              </a:rPr>
              <a:t>Daily Writing Tips articles on punctuation. 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14300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8567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Editing [3/3]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Editing is where things like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grammar, spelling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mechanism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are checked and refined.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Re-reading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is a key part of editing; make sure everything is exactly how you want it.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Reading aloud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or having someone read to you can be very helpful because you may hear things differently in your head than when you hear them out loud.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Ensure that the formatting is correct.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This is the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last process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of writing your document.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220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writing process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Stage 02 - writing techniques with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Final phase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To make a final check and fix mechanical or technical flaws, such as: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Grammar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Punctuation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Names and numbers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Also involves checking of different elements of a layout (such as headlines, paragraphs, illustrations, and colors) for their correct dimensions, placement, type, etc.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3679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515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 – what to watch for?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Spelling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Insertion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Deletion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Capitalization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Punctuation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Names and numbers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6759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 – Checklist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Writer’s Checklist should provide a useful starting point for proofreading: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First-Phase Review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Appropriate format (reports or correspondence?)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Consistent style, including headings, terminology, spacing, fonts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 numbering of figures and tables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Second-Phase Review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Specific grammar and usage problems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Appropriate punctuation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 abbreviations and capitalization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 spelling (especially names and places)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Complete web or e-mail addresses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Accurate data in tables and lists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Cut-and-paste errors; for example, a result of moved or deleted text and numbers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140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 – Checklist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Writer’s Checklist should provide a useful starting point for proofreading: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Final-Phase Review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Survey of your overall goals: audience needs and purpose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Appearance of the document (see layout and design)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Review by a trusted colleague, especially for crucial documents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515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 – Marks</a:t>
            </a:r>
          </a:p>
        </p:txBody>
      </p:sp>
      <p:pic>
        <p:nvPicPr>
          <p:cNvPr id="18" name="Picture 4" descr="Fig0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1088" r="3241" b="59243"/>
          <a:stretch/>
        </p:blipFill>
        <p:spPr bwMode="auto">
          <a:xfrm>
            <a:off x="705008" y="2751668"/>
            <a:ext cx="7620000" cy="360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0920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515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Proofreading – An example</a:t>
            </a:r>
          </a:p>
        </p:txBody>
      </p:sp>
      <p:pic>
        <p:nvPicPr>
          <p:cNvPr id="19" name="Picture 3" descr="Fig0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" t="44733" r="1750" b="2574"/>
          <a:stretch/>
        </p:blipFill>
        <p:spPr bwMode="auto">
          <a:xfrm>
            <a:off x="857219" y="2518928"/>
            <a:ext cx="7480299" cy="3841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438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0707" y="1295400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Content Revised for Conciseness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20" name="Picture 4" descr="Fig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7" y="1852871"/>
            <a:ext cx="7010400" cy="478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546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515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Publishing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final step of the writing process is publishing, but it’s the step where you’re given an opportunity to share your work.  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Secure any necessary co-authorship and/or copyright permissions.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This often means adding a bibliography, ensuring that citations are correct, to secure copyrights of your original work.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750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cmapspublic3.ihmc.us/rid=1M0Q6L2YJ-11W7HPT-24DF/Figure%206.12%20Writing%20Cycle%20Word%20Choice.cmap?rid=1M0Q6L2YJ-11W7HPT-24DF&amp;partName=html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49417"/>
            <a:ext cx="7391399" cy="5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7" name="Rectangle 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66027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writing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Stage 03: Post-writing techniques with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7221" y="1741321"/>
            <a:ext cx="784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Three Stages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Pre-writing 	– 	Planning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Writing 		– 	Drafting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Post-writing 	– 	Finishing</a:t>
            </a:r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/>
          <p:cNvSpPr/>
          <p:nvPr/>
        </p:nvSpPr>
        <p:spPr>
          <a:xfrm>
            <a:off x="1757644" y="3249914"/>
            <a:ext cx="3881156" cy="4838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Image result for writi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97" y="4151228"/>
            <a:ext cx="3147004" cy="2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572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7221" y="1741321"/>
            <a:ext cx="784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Responding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Revising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Editing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Proofreading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Publishing</a:t>
            </a:r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ost writing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94" y="3126315"/>
            <a:ext cx="4186237" cy="316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317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7221" y="1741321"/>
            <a:ext cx="784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Responding</a:t>
            </a:r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74375"/>
              </p:ext>
            </p:extLst>
          </p:nvPr>
        </p:nvGraphicFramePr>
        <p:xfrm>
          <a:off x="1066958" y="2739793"/>
          <a:ext cx="6896100" cy="307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Oval 6"/>
          <p:cNvSpPr/>
          <p:nvPr/>
        </p:nvSpPr>
        <p:spPr>
          <a:xfrm>
            <a:off x="1905000" y="2739793"/>
            <a:ext cx="3006405" cy="3079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14800" y="2739793"/>
            <a:ext cx="3006405" cy="3079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902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7" grpId="0" animBg="1"/>
      <p:bldP spid="7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Revising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Revising your work is about making “big picture” changes.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You might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remove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whole sections,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rewrite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entire paragraphs, and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in information which you’ve realized the reader will need.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revision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stage is sometimes summed up with the A.R.R.R approach:</a:t>
            </a:r>
          </a:p>
          <a:p>
            <a:pPr marL="1371600" lvl="2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Adding</a:t>
            </a:r>
          </a:p>
          <a:p>
            <a:pPr marL="1371600" lvl="2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Rearranging</a:t>
            </a:r>
          </a:p>
          <a:p>
            <a:pPr marL="1371600" lvl="2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Removing</a:t>
            </a:r>
          </a:p>
          <a:p>
            <a:pPr marL="1371600" lvl="2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Replacing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8920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Revising – A.R.R.R Approach[1/4]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Adding: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else a reader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needs to know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? If you haven’t met the required word-count, what areas could you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expand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?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This is a good point to go back to your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prewriting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notes – look for ideas which you didn’t use.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382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Revising – A.R.R.R Approach[2/4]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Rearranging: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Sections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may need rearranging. 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Reordering paragraphs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– better flow of argument.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Short story that drags in the middle but packs in too much at the end requires rearrangement.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386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05" y="186339"/>
            <a:ext cx="1471608" cy="11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Stage 03: Post-Writing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14389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21" y="1741321"/>
            <a:ext cx="78486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Steps: Revising – A.R.R.R Approach[3/4]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Removing: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Sometimes, one of your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ideas doesn’t work out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. Perhaps you’ve gone over the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word count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, and you need to take out a few paragraphs. 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E.g., maybe that funny story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doesn’t really fit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with the rest of your article.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6345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6503</TotalTime>
  <Words>1428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541</cp:revision>
  <dcterms:created xsi:type="dcterms:W3CDTF">2015-07-28T10:20:14Z</dcterms:created>
  <dcterms:modified xsi:type="dcterms:W3CDTF">2017-09-21T08:49:40Z</dcterms:modified>
</cp:coreProperties>
</file>