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43"/>
  </p:notesMasterIdLst>
  <p:sldIdLst>
    <p:sldId id="370" r:id="rId3"/>
    <p:sldId id="356" r:id="rId4"/>
    <p:sldId id="667" r:id="rId5"/>
    <p:sldId id="660" r:id="rId6"/>
    <p:sldId id="633" r:id="rId7"/>
    <p:sldId id="661" r:id="rId8"/>
    <p:sldId id="662" r:id="rId9"/>
    <p:sldId id="663" r:id="rId10"/>
    <p:sldId id="664" r:id="rId11"/>
    <p:sldId id="665" r:id="rId12"/>
    <p:sldId id="666" r:id="rId13"/>
    <p:sldId id="650" r:id="rId14"/>
    <p:sldId id="634" r:id="rId15"/>
    <p:sldId id="668" r:id="rId16"/>
    <p:sldId id="669" r:id="rId17"/>
    <p:sldId id="670" r:id="rId18"/>
    <p:sldId id="671" r:id="rId19"/>
    <p:sldId id="672" r:id="rId20"/>
    <p:sldId id="673" r:id="rId21"/>
    <p:sldId id="674" r:id="rId22"/>
    <p:sldId id="675" r:id="rId23"/>
    <p:sldId id="676" r:id="rId24"/>
    <p:sldId id="677" r:id="rId25"/>
    <p:sldId id="678" r:id="rId26"/>
    <p:sldId id="679" r:id="rId27"/>
    <p:sldId id="680" r:id="rId28"/>
    <p:sldId id="681" r:id="rId29"/>
    <p:sldId id="682" r:id="rId30"/>
    <p:sldId id="683" r:id="rId31"/>
    <p:sldId id="684" r:id="rId32"/>
    <p:sldId id="685" r:id="rId33"/>
    <p:sldId id="686" r:id="rId34"/>
    <p:sldId id="687" r:id="rId35"/>
    <p:sldId id="688" r:id="rId36"/>
    <p:sldId id="689" r:id="rId37"/>
    <p:sldId id="690" r:id="rId38"/>
    <p:sldId id="635" r:id="rId39"/>
    <p:sldId id="692" r:id="rId40"/>
    <p:sldId id="693" r:id="rId41"/>
    <p:sldId id="636" r:id="rId42"/>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4280" autoAdjust="0"/>
  </p:normalViewPr>
  <p:slideViewPr>
    <p:cSldViewPr>
      <p:cViewPr>
        <p:scale>
          <a:sx n="66" d="100"/>
          <a:sy n="66" d="100"/>
        </p:scale>
        <p:origin x="1566" y="114"/>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02-Oct-17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02-Oct-17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02-Oct-17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02-Oct-17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02-Oct-17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02-Oct-17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02-Oct-17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02-Oct-17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02-Oct-17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02-Oct-17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02-Oct-17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02-Oct-17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02-Oct-17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13.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14</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8" name="Group 7">
            <a:extLst>
              <a:ext uri="{FF2B5EF4-FFF2-40B4-BE49-F238E27FC236}">
                <a16:creationId xmlns:a16="http://schemas.microsoft.com/office/drawing/2014/main" id="{229C1BCA-E914-46A5-AD9B-C99E951C60EC}"/>
              </a:ext>
            </a:extLst>
          </p:cNvPr>
          <p:cNvGrpSpPr/>
          <p:nvPr/>
        </p:nvGrpSpPr>
        <p:grpSpPr>
          <a:xfrm>
            <a:off x="0" y="6756400"/>
            <a:ext cx="9144000" cy="101600"/>
            <a:chOff x="0" y="5791200"/>
            <a:chExt cx="8084345" cy="330200"/>
          </a:xfrm>
        </p:grpSpPr>
        <p:sp>
          <p:nvSpPr>
            <p:cNvPr id="9" name="Rectangle 8">
              <a:extLst>
                <a:ext uri="{FF2B5EF4-FFF2-40B4-BE49-F238E27FC236}">
                  <a16:creationId xmlns:a16="http://schemas.microsoft.com/office/drawing/2014/main" id="{31C7D9EC-E1B7-4CE3-929E-56341B9B577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2D037370-B39F-437F-828A-762AD4596D0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AF2FA514-E235-43CF-B12A-90340E2A701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74CA79F0-23F8-4960-A523-FCCC25E72C2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5933AF13-FE85-4B48-924F-23846225BE8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5ECB7CC3-65AC-4616-8482-131FE3761AD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0D4D71C8-C6D5-4508-A907-8663E034099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5CD0A49F-C19B-4135-B327-C2A590DA61B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7" name="Group 16">
            <a:extLst>
              <a:ext uri="{FF2B5EF4-FFF2-40B4-BE49-F238E27FC236}">
                <a16:creationId xmlns:a16="http://schemas.microsoft.com/office/drawing/2014/main" id="{7B324826-851C-4911-B802-00F86B9209CD}"/>
              </a:ext>
            </a:extLst>
          </p:cNvPr>
          <p:cNvGrpSpPr/>
          <p:nvPr/>
        </p:nvGrpSpPr>
        <p:grpSpPr>
          <a:xfrm rot="10800000">
            <a:off x="0" y="1"/>
            <a:ext cx="9144000" cy="101600"/>
            <a:chOff x="0" y="5791200"/>
            <a:chExt cx="8084345" cy="330200"/>
          </a:xfrm>
        </p:grpSpPr>
        <p:sp>
          <p:nvSpPr>
            <p:cNvPr id="18" name="Rectangle 17">
              <a:extLst>
                <a:ext uri="{FF2B5EF4-FFF2-40B4-BE49-F238E27FC236}">
                  <a16:creationId xmlns:a16="http://schemas.microsoft.com/office/drawing/2014/main" id="{1939F866-75E4-41D8-848D-247ED838908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F8187C-4CE9-494F-9868-C6D5C6CA51D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7731DC-2DB9-429F-9D95-2C8E6826E87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42EA27-0E49-4D77-ADC5-F6D8D246640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892F2E6-5FF0-44FA-8F96-A44AA472C48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0A0646F-F3F4-4EA3-8B98-9ECA8389EBF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4DE2A90-520A-46CA-A21F-AEBD930A813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619749-E063-4511-A5D1-FFD82A755C6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https://upload.wikimedia.org/wikipedia/en/thumb/f/fa/COMSATS_Logo.svg/1024px-COMSATS_Logo.svg.png">
            <a:extLst>
              <a:ext uri="{FF2B5EF4-FFF2-40B4-BE49-F238E27FC236}">
                <a16:creationId xmlns:a16="http://schemas.microsoft.com/office/drawing/2014/main" id="{4F29EF4B-EB19-484D-96E7-EEFACEFF1B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E1C664C0-E729-4AC8-B6BA-C89204BB49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52920"/>
            <a:ext cx="1312401" cy="1312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Concreteness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43198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endParaRPr lang="en-US" sz="2000" b="1" dirty="0">
              <a:solidFill>
                <a:schemeClr val="bg1">
                  <a:lumMod val="85000"/>
                </a:schemeClr>
              </a:solidFill>
              <a:latin typeface="Candara" pitchFamily="34" charset="0"/>
              <a:cs typeface="Arial" pitchFamily="34" charset="0"/>
            </a:endParaRP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“How much time do you spend every day packing your kids' lunches? No more! Just take a complete Lunchbox Wizard from your refrigerator each day to give your kids a healthy lunch and have more time to play or read with them!”</a:t>
            </a:r>
          </a:p>
          <a:p>
            <a:pPr marL="457200" indent="-457200" algn="just">
              <a:lnSpc>
                <a:spcPct val="150000"/>
              </a:lnSpc>
              <a:buFont typeface="Wingdings" panose="05000000000000000000" pitchFamily="2" charset="2"/>
              <a:buChar char="q"/>
            </a:pPr>
            <a:r>
              <a:rPr lang="en-US" sz="2400" b="1" dirty="0">
                <a:solidFill>
                  <a:schemeClr val="bg1">
                    <a:lumMod val="85000"/>
                  </a:schemeClr>
                </a:solidFill>
                <a:latin typeface="Candara" pitchFamily="34" charset="0"/>
                <a:cs typeface="Arial" pitchFamily="34" charset="0"/>
              </a:rPr>
              <a:t>Tips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Vivid images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Comparison</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Idea seems practical</a:t>
            </a:r>
            <a:endParaRPr 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orange tick png">
            <a:extLst>
              <a:ext uri="{FF2B5EF4-FFF2-40B4-BE49-F238E27FC236}">
                <a16:creationId xmlns:a16="http://schemas.microsoft.com/office/drawing/2014/main" id="{1D6EAC97-77BE-41C2-8FF5-5964558F83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38100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B90B6D2-5235-4BBD-A373-7F27F64DCE22}"/>
              </a:ext>
            </a:extLst>
          </p:cNvPr>
          <p:cNvSpPr txBox="1"/>
          <p:nvPr/>
        </p:nvSpPr>
        <p:spPr>
          <a:xfrm>
            <a:off x="914400" y="6245423"/>
            <a:ext cx="7543800" cy="307777"/>
          </a:xfrm>
          <a:prstGeom prst="rect">
            <a:avLst/>
          </a:prstGeom>
          <a:noFill/>
        </p:spPr>
        <p:txBody>
          <a:bodyPr wrap="square" rtlCol="0">
            <a:spAutoFit/>
          </a:bodyPr>
          <a:lstStyle/>
          <a:p>
            <a:r>
              <a:rPr lang="en-US" sz="1400" dirty="0">
                <a:latin typeface="Candara" panose="020E0502030303020204" pitchFamily="34" charset="0"/>
              </a:rPr>
              <a:t>* https://www.mindtools.com/pages/article/newCS_85.htm</a:t>
            </a:r>
          </a:p>
        </p:txBody>
      </p:sp>
      <p:grpSp>
        <p:nvGrpSpPr>
          <p:cNvPr id="21" name="Group 20">
            <a:extLst>
              <a:ext uri="{FF2B5EF4-FFF2-40B4-BE49-F238E27FC236}">
                <a16:creationId xmlns:a16="http://schemas.microsoft.com/office/drawing/2014/main" id="{1C6E97FE-8ADF-485F-B3F7-654C416D3813}"/>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C7633A14-E099-43DD-8C46-3D3016AC43B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A3CE1E13-2297-491A-A7D3-95DF4773C3F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65FD5BD-F7A8-4486-B8C5-B36D4402118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01EA0EC7-785E-4936-9CA9-2BA5CB36086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D23E0A01-523B-4602-B22B-66707603C3E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890495E-27FD-4454-A137-37817CB5F6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7C2E837-9915-4104-915E-33F3A04AE0B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98B3BA23-6D4D-41D3-A55E-459620C0148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0C219992-F7BC-40B7-8535-3E8720AE7A1A}"/>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F854350D-7BC7-431B-9047-B3C6A30C710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02AE1C8-1575-4CCD-B402-F58C54D7D3D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00762D-BE10-42F8-A9B3-23FCA2D8C20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2674B55-2302-490E-B29A-5BDE4EDC612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DEC4242-B893-4399-A9BF-0FD725D8193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0C0F3D0-5AFC-4FE0-8707-9091E8B659B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72062EB-F868-40EB-A2FB-C98729883AB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9EB87DA-879E-4BB6-8911-8C9EC765F3E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10894807-2B53-4888-82C7-9EB003C7655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2282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par>
                                <p:cTn id="13" presetID="19" presetClass="emph" presetSubtype="0" fill="hold" nodeType="with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nodeType="clickEffect">
                                  <p:stCondLst>
                                    <p:cond delay="0"/>
                                  </p:stCondLst>
                                  <p:childTnLst>
                                    <p:animClr clrSpc="rgb" dir="cw">
                                      <p:cBhvr override="childStyle">
                                        <p:cTn id="45" dur="500" fill="hold"/>
                                        <p:tgtEl>
                                          <p:spTgt spid="17">
                                            <p:txEl>
                                              <p:pRg st="5" end="5"/>
                                            </p:txEl>
                                          </p:spTgt>
                                        </p:tgtEl>
                                        <p:attrNameLst>
                                          <p:attrName>style.color</p:attrName>
                                        </p:attrNameLst>
                                      </p:cBhvr>
                                      <p:to>
                                        <a:srgbClr val="000000"/>
                                      </p:to>
                                    </p:animClr>
                                    <p:animClr clrSpc="rgb" dir="cw">
                                      <p:cBhvr>
                                        <p:cTn id="46" dur="500" fill="hold"/>
                                        <p:tgtEl>
                                          <p:spTgt spid="17">
                                            <p:txEl>
                                              <p:pRg st="5" end="5"/>
                                            </p:txEl>
                                          </p:spTgt>
                                        </p:tgtEl>
                                        <p:attrNameLst>
                                          <p:attrName>fillcolor</p:attrName>
                                        </p:attrNameLst>
                                      </p:cBhvr>
                                      <p:to>
                                        <a:srgbClr val="000000"/>
                                      </p:to>
                                    </p:animClr>
                                    <p:set>
                                      <p:cBhvr>
                                        <p:cTn id="47" dur="500" fill="hold"/>
                                        <p:tgtEl>
                                          <p:spTgt spid="17">
                                            <p:txEl>
                                              <p:pRg st="5" end="5"/>
                                            </p:txEl>
                                          </p:spTgt>
                                        </p:tgtEl>
                                        <p:attrNameLst>
                                          <p:attrName>fill.type</p:attrName>
                                        </p:attrNameLst>
                                      </p:cBhvr>
                                      <p:to>
                                        <p:strVal val="solid"/>
                                      </p:to>
                                    </p:set>
                                    <p:set>
                                      <p:cBhvr>
                                        <p:cTn id="48"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E1C664C0-E729-4AC8-B6BA-C89204BB49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52920"/>
            <a:ext cx="1312401" cy="1312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Concreteness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3009543"/>
            <a:ext cx="7848601" cy="240065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b="1" dirty="0">
                <a:solidFill>
                  <a:schemeClr val="bg1">
                    <a:lumMod val="85000"/>
                  </a:schemeClr>
                </a:solidFill>
                <a:latin typeface="Candara" pitchFamily="34" charset="0"/>
                <a:cs typeface="Arial" pitchFamily="34" charset="0"/>
              </a:rPr>
              <a:t>Our product </a:t>
            </a:r>
            <a:r>
              <a:rPr lang="en-US" altLang="en-US" sz="2000" dirty="0">
                <a:solidFill>
                  <a:schemeClr val="bg1">
                    <a:lumMod val="85000"/>
                  </a:schemeClr>
                </a:solidFill>
                <a:latin typeface="Candara" pitchFamily="34" charset="0"/>
                <a:cs typeface="Arial" pitchFamily="34" charset="0"/>
              </a:rPr>
              <a:t>has won </a:t>
            </a:r>
            <a:r>
              <a:rPr lang="en-US" altLang="en-US" sz="2000" b="1" dirty="0">
                <a:solidFill>
                  <a:schemeClr val="bg1">
                    <a:lumMod val="85000"/>
                  </a:schemeClr>
                </a:solidFill>
                <a:latin typeface="Candara" pitchFamily="34" charset="0"/>
                <a:cs typeface="Arial" pitchFamily="34" charset="0"/>
              </a:rPr>
              <a:t>several</a:t>
            </a:r>
            <a:r>
              <a:rPr lang="en-US" altLang="en-US" sz="2000" dirty="0">
                <a:solidFill>
                  <a:schemeClr val="bg1">
                    <a:lumMod val="85000"/>
                  </a:schemeClr>
                </a:solidFill>
                <a:latin typeface="Candara" pitchFamily="34" charset="0"/>
                <a:cs typeface="Arial" pitchFamily="34" charset="0"/>
              </a:rPr>
              <a:t> prizes.</a:t>
            </a:r>
          </a:p>
          <a:p>
            <a:pPr marL="457200" indent="-457200" algn="just">
              <a:lnSpc>
                <a:spcPct val="150000"/>
              </a:lnSpc>
              <a:buFont typeface="Arial" panose="020B0604020202020204" pitchFamily="34" charset="0"/>
              <a:buChar char="•"/>
            </a:pPr>
            <a:r>
              <a:rPr lang="en-US" altLang="en-US" sz="2000" b="1" dirty="0">
                <a:solidFill>
                  <a:schemeClr val="bg1">
                    <a:lumMod val="85000"/>
                  </a:schemeClr>
                </a:solidFill>
                <a:latin typeface="Candara" pitchFamily="34" charset="0"/>
                <a:cs typeface="Arial" pitchFamily="34" charset="0"/>
              </a:rPr>
              <a:t>These brakes </a:t>
            </a:r>
            <a:r>
              <a:rPr lang="en-US" altLang="en-US" sz="2000" dirty="0">
                <a:solidFill>
                  <a:schemeClr val="bg1">
                    <a:lumMod val="85000"/>
                  </a:schemeClr>
                </a:solidFill>
                <a:latin typeface="Candara" pitchFamily="34" charset="0"/>
                <a:cs typeface="Arial" pitchFamily="34" charset="0"/>
              </a:rPr>
              <a:t>stop a car within a </a:t>
            </a:r>
            <a:r>
              <a:rPr lang="en-US" altLang="en-US" sz="2000" b="1" dirty="0">
                <a:solidFill>
                  <a:schemeClr val="bg1">
                    <a:lumMod val="85000"/>
                  </a:schemeClr>
                </a:solidFill>
                <a:latin typeface="Candara" pitchFamily="34" charset="0"/>
                <a:cs typeface="Arial" pitchFamily="34" charset="0"/>
              </a:rPr>
              <a:t>short distance.</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Tests were made by </a:t>
            </a:r>
            <a:r>
              <a:rPr lang="en-US" altLang="en-US" sz="2000" b="1" dirty="0">
                <a:solidFill>
                  <a:schemeClr val="bg1">
                    <a:lumMod val="85000"/>
                  </a:schemeClr>
                </a:solidFill>
                <a:latin typeface="Candara" pitchFamily="34" charset="0"/>
                <a:cs typeface="Arial" pitchFamily="34" charset="0"/>
              </a:rPr>
              <a:t>us</a:t>
            </a:r>
            <a:r>
              <a:rPr lang="en-US" altLang="en-US" sz="2000" dirty="0">
                <a:solidFill>
                  <a:schemeClr val="bg1">
                    <a:lumMod val="85000"/>
                  </a:schemeClr>
                </a:solidFill>
                <a:latin typeface="Candara" pitchFamily="34" charset="0"/>
                <a:cs typeface="Arial" pitchFamily="34" charset="0"/>
              </a:rPr>
              <a:t>.  </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 full report will be sent to you by the </a:t>
            </a:r>
            <a:r>
              <a:rPr lang="en-US" altLang="en-US" sz="2000" b="1" dirty="0">
                <a:solidFill>
                  <a:schemeClr val="bg1">
                    <a:lumMod val="85000"/>
                  </a:schemeClr>
                </a:solidFill>
                <a:latin typeface="Candara" pitchFamily="34" charset="0"/>
                <a:cs typeface="Arial" pitchFamily="34" charset="0"/>
              </a:rPr>
              <a:t>supervisor</a:t>
            </a:r>
            <a:r>
              <a:rPr lang="en-US" altLang="en-US" sz="2000" dirty="0">
                <a:solidFill>
                  <a:schemeClr val="bg1">
                    <a:lumMod val="85000"/>
                  </a:schemeClr>
                </a:solidFill>
                <a:latin typeface="Candara" pitchFamily="34" charset="0"/>
                <a:cs typeface="Arial" pitchFamily="34" charset="0"/>
              </a:rPr>
              <a:t>. </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Mr. Singh </a:t>
            </a:r>
            <a:r>
              <a:rPr lang="en-US" altLang="en-US" sz="2000" b="1" dirty="0">
                <a:solidFill>
                  <a:schemeClr val="bg1">
                    <a:lumMod val="85000"/>
                  </a:schemeClr>
                </a:solidFill>
                <a:latin typeface="Candara" pitchFamily="34" charset="0"/>
                <a:cs typeface="Arial" pitchFamily="34" charset="0"/>
              </a:rPr>
              <a:t>will give consideration </a:t>
            </a:r>
            <a:r>
              <a:rPr lang="en-US" altLang="en-US" sz="2000" dirty="0">
                <a:solidFill>
                  <a:schemeClr val="bg1">
                    <a:lumMod val="85000"/>
                  </a:schemeClr>
                </a:solidFill>
                <a:latin typeface="Candara" pitchFamily="34" charset="0"/>
                <a:cs typeface="Arial" pitchFamily="34" charset="0"/>
              </a:rPr>
              <a:t>to the report.</a:t>
            </a:r>
            <a:endParaRPr lang="en-US" sz="2000" dirty="0">
              <a:solidFill>
                <a:schemeClr val="bg1">
                  <a:lumMod val="85000"/>
                </a:schemeClr>
              </a:solidFill>
              <a:latin typeface="Candara" pitchFamily="34" charset="0"/>
              <a:cs typeface="Arial" pitchFamily="34" charset="0"/>
            </a:endParaRPr>
          </a:p>
        </p:txBody>
      </p:sp>
      <p:sp>
        <p:nvSpPr>
          <p:cNvPr id="20" name="TextBox 19">
            <a:extLst>
              <a:ext uri="{FF2B5EF4-FFF2-40B4-BE49-F238E27FC236}">
                <a16:creationId xmlns:a16="http://schemas.microsoft.com/office/drawing/2014/main" id="{94C68036-8386-4756-89C1-63FD3BF8FFF4}"/>
              </a:ext>
            </a:extLst>
          </p:cNvPr>
          <p:cNvSpPr txBox="1"/>
          <p:nvPr/>
        </p:nvSpPr>
        <p:spPr>
          <a:xfrm>
            <a:off x="857219" y="1695271"/>
            <a:ext cx="7296181" cy="1200329"/>
          </a:xfrm>
          <a:prstGeom prst="rect">
            <a:avLst/>
          </a:prstGeom>
          <a:noFill/>
        </p:spPr>
        <p:txBody>
          <a:bodyPr wrap="square" rtlCol="0">
            <a:spAutoFit/>
          </a:bodyPr>
          <a:lstStyle/>
          <a:p>
            <a:pPr algn="ctr">
              <a:lnSpc>
                <a:spcPct val="150000"/>
              </a:lnSpc>
            </a:pPr>
            <a:r>
              <a:rPr lang="en-US" altLang="en-US" sz="2400" b="1" dirty="0">
                <a:latin typeface="Candara" pitchFamily="34" charset="0"/>
                <a:cs typeface="Arial" pitchFamily="34" charset="0"/>
              </a:rPr>
              <a:t>Rewrite the following as the sentences are too general and vague</a:t>
            </a:r>
            <a:endParaRPr lang="en-US" sz="2400" b="1" dirty="0">
              <a:latin typeface="Candara" pitchFamily="34" charset="0"/>
              <a:cs typeface="Arial" pitchFamily="34" charset="0"/>
            </a:endParaRPr>
          </a:p>
        </p:txBody>
      </p:sp>
      <p:grpSp>
        <p:nvGrpSpPr>
          <p:cNvPr id="18" name="Group 17">
            <a:extLst>
              <a:ext uri="{FF2B5EF4-FFF2-40B4-BE49-F238E27FC236}">
                <a16:creationId xmlns:a16="http://schemas.microsoft.com/office/drawing/2014/main" id="{F43F7435-0243-4218-BAC7-D08C1DA33567}"/>
              </a:ext>
            </a:extLst>
          </p:cNvPr>
          <p:cNvGrpSpPr/>
          <p:nvPr/>
        </p:nvGrpSpPr>
        <p:grpSpPr>
          <a:xfrm>
            <a:off x="0" y="6756400"/>
            <a:ext cx="9144000" cy="101600"/>
            <a:chOff x="0" y="5791200"/>
            <a:chExt cx="8084345" cy="330200"/>
          </a:xfrm>
        </p:grpSpPr>
        <p:sp>
          <p:nvSpPr>
            <p:cNvPr id="19" name="Rectangle 18">
              <a:extLst>
                <a:ext uri="{FF2B5EF4-FFF2-40B4-BE49-F238E27FC236}">
                  <a16:creationId xmlns:a16="http://schemas.microsoft.com/office/drawing/2014/main" id="{130E6AD1-7B3C-4FF7-9F3F-E9F281E9C3B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70EC7D7F-5FA3-4FD7-97F7-10AD4B09A5A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C4CFD5E8-88A4-4F9C-AC3F-C7F1428E17B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D8B75749-199F-4D7F-9167-5CDB488B450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B454445A-4B8A-4D2C-81DD-70E624FE6E7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401B534-7700-4D89-B3AE-D7E909A5D55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5CCCC787-B6A6-40F1-AAF8-74D7DBCDF22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4B62209-1517-46EA-B4A0-459FA51BD67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972C8BB8-3D25-4B5D-8B1D-F300FEEDAF10}"/>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694143D9-90B9-4CA3-93D4-EE2F26C9FA8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F0A71D-1E9E-407E-AED9-E5EEBF8B56E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B9C377-4A8C-48E0-AC26-C16B7B96086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96EE201-BD69-4229-BCD9-0C051E9DE35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9A27D0D-43FF-4C45-8EA1-4F507A8DF7E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4D50E1E-7B6A-4CD4-9C74-A46CC716337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8EB3B5A-EDE9-4E48-A014-612FC87BB4B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B9AC23A-8622-4536-99E8-570ED09EF71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8C4C967E-254B-4BEC-A396-8DA9C52F33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4026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20">
                                            <p:txEl>
                                              <p:pRg st="0" end="0"/>
                                            </p:txEl>
                                          </p:spTgt>
                                        </p:tgtEl>
                                        <p:attrNameLst>
                                          <p:attrName>style.color</p:attrName>
                                        </p:attrNameLst>
                                      </p:cBhvr>
                                      <p:to>
                                        <a:srgbClr val="000000"/>
                                      </p:to>
                                    </p:animClr>
                                    <p:animClr clrSpc="rgb" dir="cw">
                                      <p:cBhvr>
                                        <p:cTn id="7" dur="500" fill="hold"/>
                                        <p:tgtEl>
                                          <p:spTgt spid="20">
                                            <p:txEl>
                                              <p:pRg st="0" end="0"/>
                                            </p:txEl>
                                          </p:spTgt>
                                        </p:tgtEl>
                                        <p:attrNameLst>
                                          <p:attrName>fillcolor</p:attrName>
                                        </p:attrNameLst>
                                      </p:cBhvr>
                                      <p:to>
                                        <a:srgbClr val="000000"/>
                                      </p:to>
                                    </p:animClr>
                                    <p:set>
                                      <p:cBhvr>
                                        <p:cTn id="8" dur="500" fill="hold"/>
                                        <p:tgtEl>
                                          <p:spTgt spid="20">
                                            <p:txEl>
                                              <p:pRg st="0" end="0"/>
                                            </p:txEl>
                                          </p:spTgt>
                                        </p:tgtEl>
                                        <p:attrNameLst>
                                          <p:attrName>fill.type</p:attrName>
                                        </p:attrNameLst>
                                      </p:cBhvr>
                                      <p:to>
                                        <p:strVal val="solid"/>
                                      </p:to>
                                    </p:set>
                                    <p:set>
                                      <p:cBhvr>
                                        <p:cTn id="9" dur="500" fill="hold"/>
                                        <p:tgtEl>
                                          <p:spTgt spid="20">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0" end="0"/>
                                            </p:txEl>
                                          </p:spTgt>
                                        </p:tgtEl>
                                        <p:attrNameLst>
                                          <p:attrName>style.color</p:attrName>
                                        </p:attrNameLst>
                                      </p:cBhvr>
                                      <p:to>
                                        <a:srgbClr val="000000"/>
                                      </p:to>
                                    </p:animClr>
                                    <p:animClr clrSpc="rgb" dir="cw">
                                      <p:cBhvr>
                                        <p:cTn id="14" dur="500" fill="hold"/>
                                        <p:tgtEl>
                                          <p:spTgt spid="17">
                                            <p:txEl>
                                              <p:pRg st="0" end="0"/>
                                            </p:txEl>
                                          </p:spTgt>
                                        </p:tgtEl>
                                        <p:attrNameLst>
                                          <p:attrName>fillcolor</p:attrName>
                                        </p:attrNameLst>
                                      </p:cBhvr>
                                      <p:to>
                                        <a:srgbClr val="000000"/>
                                      </p:to>
                                    </p:animClr>
                                    <p:set>
                                      <p:cBhvr>
                                        <p:cTn id="15" dur="500" fill="hold"/>
                                        <p:tgtEl>
                                          <p:spTgt spid="17">
                                            <p:txEl>
                                              <p:pRg st="0" end="0"/>
                                            </p:txEl>
                                          </p:spTgt>
                                        </p:tgtEl>
                                        <p:attrNameLst>
                                          <p:attrName>fill.type</p:attrName>
                                        </p:attrNameLst>
                                      </p:cBhvr>
                                      <p:to>
                                        <p:strVal val="solid"/>
                                      </p:to>
                                    </p:set>
                                    <p:set>
                                      <p:cBhvr>
                                        <p:cTn id="16" dur="500" fill="hold"/>
                                        <p:tgtEl>
                                          <p:spTgt spid="17">
                                            <p:txEl>
                                              <p:pRg st="0" end="0"/>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17">
                                            <p:txEl>
                                              <p:pRg st="1" end="1"/>
                                            </p:txEl>
                                          </p:spTgt>
                                        </p:tgtEl>
                                        <p:attrNameLst>
                                          <p:attrName>style.color</p:attrName>
                                        </p:attrNameLst>
                                      </p:cBhvr>
                                      <p:to>
                                        <a:srgbClr val="000000"/>
                                      </p:to>
                                    </p:animClr>
                                    <p:animClr clrSpc="rgb" dir="cw">
                                      <p:cBhvr>
                                        <p:cTn id="19" dur="500" fill="hold"/>
                                        <p:tgtEl>
                                          <p:spTgt spid="17">
                                            <p:txEl>
                                              <p:pRg st="1" end="1"/>
                                            </p:txEl>
                                          </p:spTgt>
                                        </p:tgtEl>
                                        <p:attrNameLst>
                                          <p:attrName>fillcolor</p:attrName>
                                        </p:attrNameLst>
                                      </p:cBhvr>
                                      <p:to>
                                        <a:srgbClr val="000000"/>
                                      </p:to>
                                    </p:animClr>
                                    <p:set>
                                      <p:cBhvr>
                                        <p:cTn id="20" dur="500" fill="hold"/>
                                        <p:tgtEl>
                                          <p:spTgt spid="17">
                                            <p:txEl>
                                              <p:pRg st="1" end="1"/>
                                            </p:txEl>
                                          </p:spTgt>
                                        </p:tgtEl>
                                        <p:attrNameLst>
                                          <p:attrName>fill.type</p:attrName>
                                        </p:attrNameLst>
                                      </p:cBhvr>
                                      <p:to>
                                        <p:strVal val="solid"/>
                                      </p:to>
                                    </p:set>
                                    <p:set>
                                      <p:cBhvr>
                                        <p:cTn id="21" dur="500" fill="hold"/>
                                        <p:tgtEl>
                                          <p:spTgt spid="17">
                                            <p:txEl>
                                              <p:pRg st="1" end="1"/>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19" presetClass="emph" presetSubtype="0" fill="hold" nodeType="withEffect">
                                  <p:stCondLst>
                                    <p:cond delay="0"/>
                                  </p:stCondLst>
                                  <p:childTnLst>
                                    <p:animClr clrSpc="rgb" dir="cw">
                                      <p:cBhvr override="childStyle">
                                        <p:cTn id="33" dur="500" fill="hold"/>
                                        <p:tgtEl>
                                          <p:spTgt spid="17">
                                            <p:txEl>
                                              <p:pRg st="4" end="4"/>
                                            </p:txEl>
                                          </p:spTgt>
                                        </p:tgtEl>
                                        <p:attrNameLst>
                                          <p:attrName>style.color</p:attrName>
                                        </p:attrNameLst>
                                      </p:cBhvr>
                                      <p:to>
                                        <a:srgbClr val="000000"/>
                                      </p:to>
                                    </p:animClr>
                                    <p:animClr clrSpc="rgb" dir="cw">
                                      <p:cBhvr>
                                        <p:cTn id="34" dur="500" fill="hold"/>
                                        <p:tgtEl>
                                          <p:spTgt spid="17">
                                            <p:txEl>
                                              <p:pRg st="4" end="4"/>
                                            </p:txEl>
                                          </p:spTgt>
                                        </p:tgtEl>
                                        <p:attrNameLst>
                                          <p:attrName>fillcolor</p:attrName>
                                        </p:attrNameLst>
                                      </p:cBhvr>
                                      <p:to>
                                        <a:srgbClr val="000000"/>
                                      </p:to>
                                    </p:animClr>
                                    <p:set>
                                      <p:cBhvr>
                                        <p:cTn id="35" dur="500" fill="hold"/>
                                        <p:tgtEl>
                                          <p:spTgt spid="17">
                                            <p:txEl>
                                              <p:pRg st="4" end="4"/>
                                            </p:txEl>
                                          </p:spTgt>
                                        </p:tgtEl>
                                        <p:attrNameLst>
                                          <p:attrName>fill.type</p:attrName>
                                        </p:attrNameLst>
                                      </p:cBhvr>
                                      <p:to>
                                        <p:strVal val="solid"/>
                                      </p:to>
                                    </p:set>
                                    <p:set>
                                      <p:cBhvr>
                                        <p:cTn id="36"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7 C’s of 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741321"/>
            <a:ext cx="7848601" cy="3970318"/>
          </a:xfrm>
          <a:prstGeom prst="rect">
            <a:avLst/>
          </a:prstGeom>
          <a:noFill/>
        </p:spPr>
        <p:txBody>
          <a:bodyPr wrap="square" rtlCol="0">
            <a:spAutoFit/>
          </a:bodyPr>
          <a:lstStyle/>
          <a:p>
            <a:pPr marL="457200" indent="-457200" algn="just">
              <a:lnSpc>
                <a:spcPct val="150000"/>
              </a:lnSpc>
              <a:buFont typeface="+mj-lt"/>
              <a:buAutoNum type="arabicPeriod"/>
            </a:pPr>
            <a:r>
              <a:rPr lang="en-US" altLang="en-US" sz="2400" dirty="0">
                <a:latin typeface="Candara" pitchFamily="34" charset="0"/>
                <a:cs typeface="Arial" pitchFamily="34" charset="0"/>
              </a:rPr>
              <a:t>Clarity </a:t>
            </a:r>
          </a:p>
          <a:p>
            <a:pPr marL="457200" indent="-457200" algn="just">
              <a:lnSpc>
                <a:spcPct val="150000"/>
              </a:lnSpc>
              <a:buFont typeface="+mj-lt"/>
              <a:buAutoNum type="arabicPeriod"/>
            </a:pPr>
            <a:r>
              <a:rPr lang="en-US" altLang="en-US" sz="2400" dirty="0">
                <a:latin typeface="Candara" pitchFamily="34" charset="0"/>
                <a:cs typeface="Arial" pitchFamily="34" charset="0"/>
              </a:rPr>
              <a:t>Conciseness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Completeness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Concreteness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Correctness</a:t>
            </a:r>
          </a:p>
          <a:p>
            <a:pPr marL="457200" indent="-457200" algn="just">
              <a:lnSpc>
                <a:spcPct val="150000"/>
              </a:lnSpc>
              <a:buFont typeface="+mj-lt"/>
              <a:buAutoNum type="arabicPeriod"/>
            </a:pPr>
            <a:r>
              <a:rPr lang="en-US" altLang="en-US" sz="2400" dirty="0">
                <a:latin typeface="Candara" pitchFamily="34" charset="0"/>
                <a:cs typeface="Arial" pitchFamily="34" charset="0"/>
              </a:rPr>
              <a:t>Consideration</a:t>
            </a:r>
          </a:p>
          <a:p>
            <a:pPr marL="457200" indent="-457200" algn="just">
              <a:lnSpc>
                <a:spcPct val="150000"/>
              </a:lnSpc>
              <a:buFont typeface="+mj-lt"/>
              <a:buAutoNum type="arabicPeriod"/>
            </a:pPr>
            <a:r>
              <a:rPr lang="en-US" altLang="en-US" sz="2400" dirty="0">
                <a:latin typeface="Candara" pitchFamily="34" charset="0"/>
                <a:cs typeface="Arial" pitchFamily="34" charset="0"/>
              </a:rPr>
              <a:t>Courtesy </a:t>
            </a:r>
          </a:p>
        </p:txBody>
      </p:sp>
      <p:sp>
        <p:nvSpPr>
          <p:cNvPr id="4" name="Rectangle: Rounded Corners 3">
            <a:extLst>
              <a:ext uri="{FF2B5EF4-FFF2-40B4-BE49-F238E27FC236}">
                <a16:creationId xmlns:a16="http://schemas.microsoft.com/office/drawing/2014/main" id="{376DD015-0902-400B-B68D-B5DDBDE42E99}"/>
              </a:ext>
            </a:extLst>
          </p:cNvPr>
          <p:cNvSpPr/>
          <p:nvPr/>
        </p:nvSpPr>
        <p:spPr>
          <a:xfrm>
            <a:off x="1344637" y="4036983"/>
            <a:ext cx="1910814" cy="4572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Image result for completed png">
            <a:extLst>
              <a:ext uri="{FF2B5EF4-FFF2-40B4-BE49-F238E27FC236}">
                <a16:creationId xmlns:a16="http://schemas.microsoft.com/office/drawing/2014/main" id="{D863F8DA-0F95-4C11-913E-974D88D60B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1854390"/>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done png">
            <a:extLst>
              <a:ext uri="{FF2B5EF4-FFF2-40B4-BE49-F238E27FC236}">
                <a16:creationId xmlns:a16="http://schemas.microsoft.com/office/drawing/2014/main" id="{C035B89E-F7EB-46A8-9EB1-7C7FA93ECB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1747982"/>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completed png">
            <a:extLst>
              <a:ext uri="{FF2B5EF4-FFF2-40B4-BE49-F238E27FC236}">
                <a16:creationId xmlns:a16="http://schemas.microsoft.com/office/drawing/2014/main" id="{0865239D-4455-42E9-ADB1-BA73433F30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392408"/>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result for completed png">
            <a:extLst>
              <a:ext uri="{FF2B5EF4-FFF2-40B4-BE49-F238E27FC236}">
                <a16:creationId xmlns:a16="http://schemas.microsoft.com/office/drawing/2014/main" id="{AD03FBB7-C935-4509-887E-9BA2FADBEA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902815"/>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done png">
            <a:extLst>
              <a:ext uri="{FF2B5EF4-FFF2-40B4-BE49-F238E27FC236}">
                <a16:creationId xmlns:a16="http://schemas.microsoft.com/office/drawing/2014/main" id="{FE424545-3A8B-449D-91D5-195E58CBD7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796407"/>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done png">
            <a:extLst>
              <a:ext uri="{FF2B5EF4-FFF2-40B4-BE49-F238E27FC236}">
                <a16:creationId xmlns:a16="http://schemas.microsoft.com/office/drawing/2014/main" id="{0EB0E9C6-0D6B-458A-A60A-21824D2525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269473"/>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completed png">
            <a:extLst>
              <a:ext uri="{FF2B5EF4-FFF2-40B4-BE49-F238E27FC236}">
                <a16:creationId xmlns:a16="http://schemas.microsoft.com/office/drawing/2014/main" id="{77F0E6A3-CF02-49F3-9388-8C7DA34CB5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3456208"/>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done png">
            <a:extLst>
              <a:ext uri="{FF2B5EF4-FFF2-40B4-BE49-F238E27FC236}">
                <a16:creationId xmlns:a16="http://schemas.microsoft.com/office/drawing/2014/main" id="{B5FFEA47-55EE-4300-81DB-5D5EA10045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3349800"/>
            <a:ext cx="632593" cy="632593"/>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1EA9E0E7-F286-4AF4-BA1E-C4011FAAE17C}"/>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CB0C433B-6A48-402E-83E3-77E6221F066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9D21894B-BA49-42A6-9EFD-E882CC7D1A6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981032AC-7D65-4ED0-826F-1650F9A3B1A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9EB32B67-37C9-411D-B78B-9A84B9E7179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22AC3601-C41B-43B2-9C47-BA6F7555A80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E63AADEF-07BD-4ABC-8CBA-0FC751B45C3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51F557BC-2835-48AD-849B-C2E48B2363E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C57B5A1B-547B-4C00-B522-A3A7ABB42F1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055F340F-B4C4-4A55-A7C1-45702C6D34DD}"/>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CF549C15-BCBF-4BDA-BBB6-ED46DFD42F9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64F2F74-4ED7-4A00-B456-D8C0252F92F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FB8DD25-7916-466A-B7DC-4640EC05E33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797B2FB-5335-4D66-9E72-D2E4B39DC94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37CC7C-5BAD-40B2-A41D-327B4BAC6A8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91E5D9D-C409-40C7-B2C6-0FD6E38EBB8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163DFDF-B030-4D85-96BA-D625ABD1C65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AAFE8E3-F0FD-4E54-B99B-CB58F525301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99F5B403-8632-4617-AC2C-87BD1FF5DA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2007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500" fill="hold"/>
                                        <p:tgtEl>
                                          <p:spTgt spid="25"/>
                                        </p:tgtEl>
                                        <p:attrNameLst>
                                          <p:attrName>ppt_w</p:attrName>
                                        </p:attrNameLst>
                                      </p:cBhvr>
                                      <p:tavLst>
                                        <p:tav tm="0">
                                          <p:val>
                                            <p:fltVal val="0"/>
                                          </p:val>
                                        </p:tav>
                                        <p:tav tm="100000">
                                          <p:val>
                                            <p:strVal val="#ppt_w"/>
                                          </p:val>
                                        </p:tav>
                                      </p:tavLst>
                                    </p:anim>
                                    <p:anim calcmode="lin" valueType="num">
                                      <p:cBhvr>
                                        <p:cTn id="8" dur="1500" fill="hold"/>
                                        <p:tgtEl>
                                          <p:spTgt spid="25"/>
                                        </p:tgtEl>
                                        <p:attrNameLst>
                                          <p:attrName>ppt_h</p:attrName>
                                        </p:attrNameLst>
                                      </p:cBhvr>
                                      <p:tavLst>
                                        <p:tav tm="0">
                                          <p:val>
                                            <p:fltVal val="0"/>
                                          </p:val>
                                        </p:tav>
                                        <p:tav tm="100000">
                                          <p:val>
                                            <p:strVal val="#ppt_h"/>
                                          </p:val>
                                        </p:tav>
                                      </p:tavLst>
                                    </p:anim>
                                    <p:anim calcmode="lin" valueType="num">
                                      <p:cBhvr>
                                        <p:cTn id="9" dur="1500" fill="hold"/>
                                        <p:tgtEl>
                                          <p:spTgt spid="25"/>
                                        </p:tgtEl>
                                        <p:attrNameLst>
                                          <p:attrName>style.rotation</p:attrName>
                                        </p:attrNameLst>
                                      </p:cBhvr>
                                      <p:tavLst>
                                        <p:tav tm="0">
                                          <p:val>
                                            <p:fltVal val="90"/>
                                          </p:val>
                                        </p:tav>
                                        <p:tav tm="100000">
                                          <p:val>
                                            <p:fltVal val="0"/>
                                          </p:val>
                                        </p:tav>
                                      </p:tavLst>
                                    </p:anim>
                                    <p:animEffect transition="in" filter="fade">
                                      <p:cBhvr>
                                        <p:cTn id="10" dur="1500"/>
                                        <p:tgtEl>
                                          <p:spTgt spid="25"/>
                                        </p:tgtEl>
                                      </p:cBhvr>
                                    </p:animEffect>
                                  </p:childTnLst>
                                </p:cTn>
                              </p:par>
                              <p:par>
                                <p:cTn id="11" presetID="10" presetClass="entr" presetSubtype="0" fill="hold" nodeType="withEffect">
                                  <p:stCondLst>
                                    <p:cond delay="175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Correctness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Factual and Grammatical Precision</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Interconnected with consideration</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 grammatical errors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Exact, correct and well-timed message</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Valid, reliable and credible sources</a:t>
            </a:r>
          </a:p>
          <a:p>
            <a:pPr marL="1371600"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 unreliable sources for scientific publications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Fundamental for writing a research paper</a:t>
            </a:r>
          </a:p>
          <a:p>
            <a:pPr marL="1371600"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To support claims with results</a:t>
            </a:r>
            <a:endParaRPr lang="en-US" dirty="0"/>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orrect png">
            <a:extLst>
              <a:ext uri="{FF2B5EF4-FFF2-40B4-BE49-F238E27FC236}">
                <a16:creationId xmlns:a16="http://schemas.microsoft.com/office/drawing/2014/main" id="{602AA6EF-E657-4D1A-AC39-6F197D7D06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4733" y="228624"/>
            <a:ext cx="1126841" cy="1138223"/>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339A022E-9899-4C91-879F-CA875F37C1ED}"/>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E42889AA-166E-45A2-858E-371EA8810E7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5D25FFDA-5BB1-4AA6-BCAD-F070B714E44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3DA47666-DB44-4F56-BA2F-ED300D5EC86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CB0BD8DF-CA39-480B-A6AA-0B49D485666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19DD0E08-E296-4B5A-994C-456D5DF9C0A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13FA20D-7D3D-4380-9CFE-11AAE97E598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050B4D4-2445-463A-B3FA-D3C10DE36E5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E887C15-EE9C-4185-B3AA-2E7A19C8698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1F8D5670-3A6D-4E39-8B7D-F1557358EDC3}"/>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B0967BA8-0D35-443D-86FC-2FEFDF76C08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4BF83EB-6D96-4C52-8302-DF8CD61DB92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7CA0A1-8C8B-4A6E-BDBA-B691BB008AF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48B321D-3795-4BC8-94D2-CC2EC074AC9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BA951DC-573F-4A41-A317-F3CC14236AF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32034B-21D3-46EC-833C-246DA871BF5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6D8D8EB-78D3-4725-ABBD-B7C63ADC40D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5852467-66D0-4CB9-8019-6D380998D0D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8DA324E0-4E8B-4D55-9C79-1887F8E8261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07376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nodeType="clickEffect">
                                  <p:stCondLst>
                                    <p:cond delay="0"/>
                                  </p:stCondLst>
                                  <p:childTnLst>
                                    <p:animClr clrSpc="rgb" dir="cw">
                                      <p:cBhvr override="childStyle">
                                        <p:cTn id="49" dur="500" fill="hold"/>
                                        <p:tgtEl>
                                          <p:spTgt spid="17">
                                            <p:txEl>
                                              <p:pRg st="6" end="6"/>
                                            </p:txEl>
                                          </p:spTgt>
                                        </p:tgtEl>
                                        <p:attrNameLst>
                                          <p:attrName>style.color</p:attrName>
                                        </p:attrNameLst>
                                      </p:cBhvr>
                                      <p:to>
                                        <a:srgbClr val="000000"/>
                                      </p:to>
                                    </p:animClr>
                                    <p:animClr clrSpc="rgb" dir="cw">
                                      <p:cBhvr>
                                        <p:cTn id="50" dur="500" fill="hold"/>
                                        <p:tgtEl>
                                          <p:spTgt spid="17">
                                            <p:txEl>
                                              <p:pRg st="6" end="6"/>
                                            </p:txEl>
                                          </p:spTgt>
                                        </p:tgtEl>
                                        <p:attrNameLst>
                                          <p:attrName>fillcolor</p:attrName>
                                        </p:attrNameLst>
                                      </p:cBhvr>
                                      <p:to>
                                        <a:srgbClr val="000000"/>
                                      </p:to>
                                    </p:animClr>
                                    <p:set>
                                      <p:cBhvr>
                                        <p:cTn id="51" dur="500" fill="hold"/>
                                        <p:tgtEl>
                                          <p:spTgt spid="17">
                                            <p:txEl>
                                              <p:pRg st="6" end="6"/>
                                            </p:txEl>
                                          </p:spTgt>
                                        </p:tgtEl>
                                        <p:attrNameLst>
                                          <p:attrName>fill.type</p:attrName>
                                        </p:attrNameLst>
                                      </p:cBhvr>
                                      <p:to>
                                        <p:strVal val="solid"/>
                                      </p:to>
                                    </p:set>
                                    <p:set>
                                      <p:cBhvr>
                                        <p:cTn id="52" dur="500" fill="hold"/>
                                        <p:tgtEl>
                                          <p:spTgt spid="17">
                                            <p:txEl>
                                              <p:pRg st="6" end="6"/>
                                            </p:txEl>
                                          </p:spTgt>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9" presetClass="emph" presetSubtype="0" fill="hold" nodeType="clickEffect">
                                  <p:stCondLst>
                                    <p:cond delay="0"/>
                                  </p:stCondLst>
                                  <p:childTnLst>
                                    <p:animClr clrSpc="rgb" dir="cw">
                                      <p:cBhvr override="childStyle">
                                        <p:cTn id="56" dur="500" fill="hold"/>
                                        <p:tgtEl>
                                          <p:spTgt spid="17">
                                            <p:txEl>
                                              <p:pRg st="7" end="7"/>
                                            </p:txEl>
                                          </p:spTgt>
                                        </p:tgtEl>
                                        <p:attrNameLst>
                                          <p:attrName>style.color</p:attrName>
                                        </p:attrNameLst>
                                      </p:cBhvr>
                                      <p:to>
                                        <a:srgbClr val="000000"/>
                                      </p:to>
                                    </p:animClr>
                                    <p:animClr clrSpc="rgb" dir="cw">
                                      <p:cBhvr>
                                        <p:cTn id="57" dur="500" fill="hold"/>
                                        <p:tgtEl>
                                          <p:spTgt spid="17">
                                            <p:txEl>
                                              <p:pRg st="7" end="7"/>
                                            </p:txEl>
                                          </p:spTgt>
                                        </p:tgtEl>
                                        <p:attrNameLst>
                                          <p:attrName>fillcolor</p:attrName>
                                        </p:attrNameLst>
                                      </p:cBhvr>
                                      <p:to>
                                        <a:srgbClr val="000000"/>
                                      </p:to>
                                    </p:animClr>
                                    <p:set>
                                      <p:cBhvr>
                                        <p:cTn id="58" dur="500" fill="hold"/>
                                        <p:tgtEl>
                                          <p:spTgt spid="17">
                                            <p:txEl>
                                              <p:pRg st="7" end="7"/>
                                            </p:txEl>
                                          </p:spTgt>
                                        </p:tgtEl>
                                        <p:attrNameLst>
                                          <p:attrName>fill.type</p:attrName>
                                        </p:attrNameLst>
                                      </p:cBhvr>
                                      <p:to>
                                        <p:strVal val="solid"/>
                                      </p:to>
                                    </p:set>
                                    <p:set>
                                      <p:cBhvr>
                                        <p:cTn id="59"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Correctness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3181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Factual and Grammatical Precision</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Special caution in case of extreme work load</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Proper grammar, punctuation and spelling</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the right level of language</a:t>
            </a:r>
          </a:p>
          <a:p>
            <a:pPr marL="1371600"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formal and informal</a:t>
            </a:r>
            <a:endParaRPr lang="en-US" sz="2000" dirty="0">
              <a:solidFill>
                <a:schemeClr val="bg1">
                  <a:lumMod val="85000"/>
                </a:schemeClr>
              </a:solidFill>
              <a:latin typeface="Candara" pitchFamily="34" charset="0"/>
              <a:cs typeface="Arial" pitchFamily="34" charset="0"/>
            </a:endParaRP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Accuracy of facts, figures and words</a:t>
            </a:r>
          </a:p>
          <a:p>
            <a:pPr marL="1371600"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have another person read and comment on the validity of the material</a:t>
            </a:r>
            <a:endParaRPr lang="en-US" dirty="0"/>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orrect png">
            <a:extLst>
              <a:ext uri="{FF2B5EF4-FFF2-40B4-BE49-F238E27FC236}">
                <a16:creationId xmlns:a16="http://schemas.microsoft.com/office/drawing/2014/main" id="{602AA6EF-E657-4D1A-AC39-6F197D7D06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4733" y="228624"/>
            <a:ext cx="1126841" cy="1138223"/>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084978E8-DD4C-4217-9E4E-C89F8A3003C0}"/>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92F4D2ED-87E5-48EE-968A-EA02A1D981E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E093D8B9-A5F6-4C86-A1EE-3D255A0B9EE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88D3B103-1129-4686-9963-11610F9FCD3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C5020C0A-C931-4D3E-B0AE-87FB7C7642F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C56F4DED-CB47-482E-8574-08ABFFF5B76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16FA8341-7C60-4CD1-AC35-1CACD63DEA3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4FA4392-3DE4-4E84-8714-AEDC4CDD0E0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6562A366-5472-466C-9307-06485364F3B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C2C634A3-8274-45DE-B279-3550822A3B40}"/>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56E951B6-1F0E-4FC0-8754-EC2999A9F87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6FB960-158D-4511-A59E-488F9263EA8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8CCC0F9-9406-42AC-BD49-11E399A4DE8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8D01C86-4068-4B18-9DD4-DB5C5E1C398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97B099C1-4818-49AC-B3F4-FBA21EBC5F8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5ACC14-31E4-4A3D-B04D-D1B66A83068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981B224-4F0F-4DC4-9524-B4C55D40D7B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0390720-5F86-4B52-ACE4-F168F2D204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92ECC778-CBAB-44F6-ACFB-7E08751CD76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7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par>
                                <p:cTn id="24" presetID="19" presetClass="emph" presetSubtype="0" fill="hold" nodeType="withEffect">
                                  <p:stCondLst>
                                    <p:cond delay="0"/>
                                  </p:stCondLst>
                                  <p:childTnLst>
                                    <p:animClr clrSpc="rgb" dir="cw">
                                      <p:cBhvr override="childStyle">
                                        <p:cTn id="25" dur="500" fill="hold"/>
                                        <p:tgtEl>
                                          <p:spTgt spid="17">
                                            <p:txEl>
                                              <p:pRg st="4" end="4"/>
                                            </p:txEl>
                                          </p:spTgt>
                                        </p:tgtEl>
                                        <p:attrNameLst>
                                          <p:attrName>style.color</p:attrName>
                                        </p:attrNameLst>
                                      </p:cBhvr>
                                      <p:to>
                                        <a:srgbClr val="000000"/>
                                      </p:to>
                                    </p:animClr>
                                    <p:animClr clrSpc="rgb" dir="cw">
                                      <p:cBhvr>
                                        <p:cTn id="26" dur="500" fill="hold"/>
                                        <p:tgtEl>
                                          <p:spTgt spid="17">
                                            <p:txEl>
                                              <p:pRg st="4" end="4"/>
                                            </p:txEl>
                                          </p:spTgt>
                                        </p:tgtEl>
                                        <p:attrNameLst>
                                          <p:attrName>fillcolor</p:attrName>
                                        </p:attrNameLst>
                                      </p:cBhvr>
                                      <p:to>
                                        <a:srgbClr val="000000"/>
                                      </p:to>
                                    </p:animClr>
                                    <p:set>
                                      <p:cBhvr>
                                        <p:cTn id="27" dur="500" fill="hold"/>
                                        <p:tgtEl>
                                          <p:spTgt spid="17">
                                            <p:txEl>
                                              <p:pRg st="4" end="4"/>
                                            </p:txEl>
                                          </p:spTgt>
                                        </p:tgtEl>
                                        <p:attrNameLst>
                                          <p:attrName>fill.type</p:attrName>
                                        </p:attrNameLst>
                                      </p:cBhvr>
                                      <p:to>
                                        <p:strVal val="solid"/>
                                      </p:to>
                                    </p:set>
                                    <p:set>
                                      <p:cBhvr>
                                        <p:cTn id="28" dur="500" fill="hold"/>
                                        <p:tgtEl>
                                          <p:spTgt spid="17">
                                            <p:txEl>
                                              <p:pRg st="4" end="4"/>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5" end="5"/>
                                            </p:txEl>
                                          </p:spTgt>
                                        </p:tgtEl>
                                        <p:attrNameLst>
                                          <p:attrName>style.color</p:attrName>
                                        </p:attrNameLst>
                                      </p:cBhvr>
                                      <p:to>
                                        <a:srgbClr val="000000"/>
                                      </p:to>
                                    </p:animClr>
                                    <p:animClr clrSpc="rgb" dir="cw">
                                      <p:cBhvr>
                                        <p:cTn id="33" dur="500" fill="hold"/>
                                        <p:tgtEl>
                                          <p:spTgt spid="17">
                                            <p:txEl>
                                              <p:pRg st="5" end="5"/>
                                            </p:txEl>
                                          </p:spTgt>
                                        </p:tgtEl>
                                        <p:attrNameLst>
                                          <p:attrName>fillcolor</p:attrName>
                                        </p:attrNameLst>
                                      </p:cBhvr>
                                      <p:to>
                                        <a:srgbClr val="000000"/>
                                      </p:to>
                                    </p:animClr>
                                    <p:set>
                                      <p:cBhvr>
                                        <p:cTn id="34" dur="500" fill="hold"/>
                                        <p:tgtEl>
                                          <p:spTgt spid="17">
                                            <p:txEl>
                                              <p:pRg st="5" end="5"/>
                                            </p:txEl>
                                          </p:spTgt>
                                        </p:tgtEl>
                                        <p:attrNameLst>
                                          <p:attrName>fill.type</p:attrName>
                                        </p:attrNameLst>
                                      </p:cBhvr>
                                      <p:to>
                                        <p:strVal val="solid"/>
                                      </p:to>
                                    </p:set>
                                    <p:set>
                                      <p:cBhvr>
                                        <p:cTn id="35" dur="500" fill="hold"/>
                                        <p:tgtEl>
                                          <p:spTgt spid="17">
                                            <p:txEl>
                                              <p:pRg st="5" end="5"/>
                                            </p:txEl>
                                          </p:spTgt>
                                        </p:tgtEl>
                                        <p:attrNameLst>
                                          <p:attrName>fill.on</p:attrName>
                                        </p:attrNameLst>
                                      </p:cBhvr>
                                      <p:to>
                                        <p:strVal val="true"/>
                                      </p:to>
                                    </p:set>
                                  </p:childTnLst>
                                </p:cTn>
                              </p:par>
                              <p:par>
                                <p:cTn id="36" presetID="19" presetClass="emph" presetSubtype="0" fill="hold" nodeType="withEffect">
                                  <p:stCondLst>
                                    <p:cond delay="0"/>
                                  </p:stCondLst>
                                  <p:childTnLst>
                                    <p:animClr clrSpc="rgb" dir="cw">
                                      <p:cBhvr override="childStyle">
                                        <p:cTn id="37" dur="500" fill="hold"/>
                                        <p:tgtEl>
                                          <p:spTgt spid="17">
                                            <p:txEl>
                                              <p:pRg st="6" end="6"/>
                                            </p:txEl>
                                          </p:spTgt>
                                        </p:tgtEl>
                                        <p:attrNameLst>
                                          <p:attrName>style.color</p:attrName>
                                        </p:attrNameLst>
                                      </p:cBhvr>
                                      <p:to>
                                        <a:srgbClr val="000000"/>
                                      </p:to>
                                    </p:animClr>
                                    <p:animClr clrSpc="rgb" dir="cw">
                                      <p:cBhvr>
                                        <p:cTn id="38" dur="500" fill="hold"/>
                                        <p:tgtEl>
                                          <p:spTgt spid="17">
                                            <p:txEl>
                                              <p:pRg st="6" end="6"/>
                                            </p:txEl>
                                          </p:spTgt>
                                        </p:tgtEl>
                                        <p:attrNameLst>
                                          <p:attrName>fillcolor</p:attrName>
                                        </p:attrNameLst>
                                      </p:cBhvr>
                                      <p:to>
                                        <a:srgbClr val="000000"/>
                                      </p:to>
                                    </p:animClr>
                                    <p:set>
                                      <p:cBhvr>
                                        <p:cTn id="39" dur="500" fill="hold"/>
                                        <p:tgtEl>
                                          <p:spTgt spid="17">
                                            <p:txEl>
                                              <p:pRg st="6" end="6"/>
                                            </p:txEl>
                                          </p:spTgt>
                                        </p:tgtEl>
                                        <p:attrNameLst>
                                          <p:attrName>fill.type</p:attrName>
                                        </p:attrNameLst>
                                      </p:cBhvr>
                                      <p:to>
                                        <p:strVal val="solid"/>
                                      </p:to>
                                    </p:set>
                                    <p:set>
                                      <p:cBhvr>
                                        <p:cTn id="40"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Correctness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120032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Levels of Language</a:t>
            </a:r>
          </a:p>
          <a:p>
            <a:pPr lvl="1" algn="ctr">
              <a:lnSpc>
                <a:spcPct val="150000"/>
              </a:lnSpc>
            </a:pPr>
            <a:r>
              <a:rPr lang="en-US" sz="2400" dirty="0">
                <a:solidFill>
                  <a:schemeClr val="bg1">
                    <a:lumMod val="85000"/>
                  </a:schemeClr>
                </a:solidFill>
                <a:latin typeface="Candara" pitchFamily="34" charset="0"/>
                <a:cs typeface="Arial" pitchFamily="34" charset="0"/>
              </a:rPr>
              <a:t>Formal 				 Informal</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orrect png">
            <a:extLst>
              <a:ext uri="{FF2B5EF4-FFF2-40B4-BE49-F238E27FC236}">
                <a16:creationId xmlns:a16="http://schemas.microsoft.com/office/drawing/2014/main" id="{602AA6EF-E657-4D1A-AC39-6F197D7D06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4733" y="228624"/>
            <a:ext cx="1126841" cy="1138223"/>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6">
            <a:extLst>
              <a:ext uri="{FF2B5EF4-FFF2-40B4-BE49-F238E27FC236}">
                <a16:creationId xmlns:a16="http://schemas.microsoft.com/office/drawing/2014/main" id="{F7A71698-8371-42C7-BF10-A0AFC457839A}"/>
              </a:ext>
            </a:extLst>
          </p:cNvPr>
          <p:cNvSpPr txBox="1">
            <a:spLocks noChangeArrowheads="1"/>
          </p:cNvSpPr>
          <p:nvPr/>
        </p:nvSpPr>
        <p:spPr bwMode="auto">
          <a:xfrm>
            <a:off x="1731442" y="2826369"/>
            <a:ext cx="2514600" cy="13112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dirty="0">
                <a:latin typeface="Candara" panose="020E0502030303020204" pitchFamily="34" charset="0"/>
              </a:rPr>
              <a:t>Participate</a:t>
            </a:r>
          </a:p>
          <a:p>
            <a:pPr eaLnBrk="1" hangingPunct="1">
              <a:spcBef>
                <a:spcPct val="50000"/>
              </a:spcBef>
              <a:buFontTx/>
              <a:buNone/>
            </a:pPr>
            <a:r>
              <a:rPr lang="en-US" altLang="en-US" sz="2000" dirty="0">
                <a:latin typeface="Candara" panose="020E0502030303020204" pitchFamily="34" charset="0"/>
              </a:rPr>
              <a:t>Procure</a:t>
            </a:r>
          </a:p>
          <a:p>
            <a:pPr eaLnBrk="1" hangingPunct="1">
              <a:spcBef>
                <a:spcPct val="50000"/>
              </a:spcBef>
              <a:buFontTx/>
              <a:buNone/>
            </a:pPr>
            <a:r>
              <a:rPr lang="en-US" altLang="en-US" sz="2000" dirty="0">
                <a:latin typeface="Candara" panose="020E0502030303020204" pitchFamily="34" charset="0"/>
              </a:rPr>
              <a:t>Endeavor</a:t>
            </a:r>
          </a:p>
        </p:txBody>
      </p:sp>
      <p:sp>
        <p:nvSpPr>
          <p:cNvPr id="20" name="Text Box 7">
            <a:extLst>
              <a:ext uri="{FF2B5EF4-FFF2-40B4-BE49-F238E27FC236}">
                <a16:creationId xmlns:a16="http://schemas.microsoft.com/office/drawing/2014/main" id="{8C20D4FA-7FC0-47BF-8409-53D1706BB7EE}"/>
              </a:ext>
            </a:extLst>
          </p:cNvPr>
          <p:cNvSpPr txBox="1">
            <a:spLocks noChangeArrowheads="1"/>
          </p:cNvSpPr>
          <p:nvPr/>
        </p:nvSpPr>
        <p:spPr bwMode="auto">
          <a:xfrm>
            <a:off x="5943600" y="2826369"/>
            <a:ext cx="2362200" cy="1320800"/>
          </a:xfrm>
          <a:prstGeom prst="rect">
            <a:avLst/>
          </a:prstGeom>
          <a:solidFill>
            <a:schemeClr val="bg2"/>
          </a:solidFill>
          <a:ln w="9525">
            <a:solidFill>
              <a:schemeClr val="bg2"/>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dirty="0">
                <a:latin typeface="Candara" panose="020E0502030303020204" pitchFamily="34" charset="0"/>
              </a:rPr>
              <a:t>Join</a:t>
            </a:r>
          </a:p>
          <a:p>
            <a:pPr eaLnBrk="1" hangingPunct="1">
              <a:spcBef>
                <a:spcPct val="50000"/>
              </a:spcBef>
              <a:buFontTx/>
              <a:buNone/>
            </a:pPr>
            <a:r>
              <a:rPr lang="en-US" altLang="en-US" sz="2000" dirty="0">
                <a:latin typeface="Candara" panose="020E0502030303020204" pitchFamily="34" charset="0"/>
              </a:rPr>
              <a:t>Get</a:t>
            </a:r>
          </a:p>
          <a:p>
            <a:pPr eaLnBrk="1" hangingPunct="1">
              <a:spcBef>
                <a:spcPct val="50000"/>
              </a:spcBef>
              <a:buFontTx/>
              <a:buNone/>
            </a:pPr>
            <a:r>
              <a:rPr lang="en-US" altLang="en-US" sz="2000" dirty="0">
                <a:latin typeface="Candara" panose="020E0502030303020204" pitchFamily="34" charset="0"/>
              </a:rPr>
              <a:t>Try</a:t>
            </a:r>
          </a:p>
        </p:txBody>
      </p:sp>
      <p:grpSp>
        <p:nvGrpSpPr>
          <p:cNvPr id="21" name="Group 20">
            <a:extLst>
              <a:ext uri="{FF2B5EF4-FFF2-40B4-BE49-F238E27FC236}">
                <a16:creationId xmlns:a16="http://schemas.microsoft.com/office/drawing/2014/main" id="{253C76D2-197D-40B7-85F9-6120C28E39B9}"/>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1C54CD73-DB24-4BF1-A15F-42B3D29F82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B80F521A-D851-4BEA-A9C3-6FF2DACDD76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CF427266-FCD5-4A5C-882F-03DC03CF236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1F4FF058-CC11-48A6-A110-F05CA0D7100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5B53F4B6-8E57-45BE-A231-4B7BB8ABAB9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4C25C14-480C-4B7F-A709-4BEA9F496C0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9D68CBE-9A54-4838-A171-6330F103119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E4B5AA51-1AF3-4303-95CF-D48862E9DE9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33EEE7D0-A9B7-413C-BDB5-15F36927F8C8}"/>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14015B85-95E4-4B8D-AB2A-8F846CAE717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306BEC-F00F-4901-9827-EDC4DDB2D8F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30D7FA5-3472-4DDF-8CC6-82882193A60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0261F97-B3FE-48CF-A49D-849E4D3EDB9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87AC0A6-A025-492E-956D-8C7E1371A53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4B0165E-54B8-407D-BE8B-6014D4F9EA7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1BEA1E0-0EE7-427A-8450-CDB36107C5E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D9AE00-7E8F-4651-B03D-AADC87710A8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D3DA5B1A-A3A2-424F-A441-94D979CE6EE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14029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Bad Example*</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Dear </a:t>
            </a:r>
            <a:r>
              <a:rPr lang="en-US" sz="2000" dirty="0" err="1">
                <a:solidFill>
                  <a:schemeClr val="bg1">
                    <a:lumMod val="85000"/>
                  </a:schemeClr>
                </a:solidFill>
                <a:latin typeface="Candara" pitchFamily="34" charset="0"/>
                <a:cs typeface="Arial" pitchFamily="34" charset="0"/>
              </a:rPr>
              <a:t>Saima</a:t>
            </a:r>
            <a:r>
              <a:rPr lang="en-US" sz="2000" dirty="0">
                <a:solidFill>
                  <a:schemeClr val="bg1">
                    <a:lumMod val="85000"/>
                  </a:schemeClr>
                </a:solidFill>
                <a:latin typeface="Candara" pitchFamily="34" charset="0"/>
                <a:cs typeface="Arial" pitchFamily="34" charset="0"/>
              </a:rPr>
              <a:t>,</a:t>
            </a: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Further to our conservation today, I am attaching the plan for the first stage of the project. Hope the one weak deadline is okay with you and your team.</a:t>
            </a: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Regards,</a:t>
            </a:r>
          </a:p>
          <a:p>
            <a:pPr lvl="1" algn="just" fontAlgn="base">
              <a:lnSpc>
                <a:spcPct val="150000"/>
              </a:lnSpc>
            </a:pPr>
            <a:r>
              <a:rPr lang="en-US" sz="2000" dirty="0">
                <a:solidFill>
                  <a:schemeClr val="bg1">
                    <a:lumMod val="85000"/>
                  </a:schemeClr>
                </a:solidFill>
                <a:latin typeface="Candara" pitchFamily="34" charset="0"/>
                <a:cs typeface="Arial" pitchFamily="34" charset="0"/>
              </a:rPr>
              <a:t>Abdullah</a:t>
            </a:r>
            <a:endParaRPr lang="en-US" dirty="0">
              <a:solidFill>
                <a:schemeClr val="bg1">
                  <a:lumMod val="85000"/>
                </a:schemeClr>
              </a:solidFill>
              <a:latin typeface="Candara" pitchFamily="34" charset="0"/>
              <a:cs typeface="Arial" pitchFamily="34" charset="0"/>
            </a:endParaRPr>
          </a:p>
        </p:txBody>
      </p:sp>
      <p:sp>
        <p:nvSpPr>
          <p:cNvPr id="20" name="TextBox 19">
            <a:extLst>
              <a:ext uri="{FF2B5EF4-FFF2-40B4-BE49-F238E27FC236}">
                <a16:creationId xmlns:a16="http://schemas.microsoft.com/office/drawing/2014/main" id="{41C8D4F0-C3B5-495A-BBF3-B63C69BECD0C}"/>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Correctness</a:t>
            </a:r>
          </a:p>
        </p:txBody>
      </p:sp>
      <p:pic>
        <p:nvPicPr>
          <p:cNvPr id="21" name="Picture 2" descr="Image result for correct png">
            <a:extLst>
              <a:ext uri="{FF2B5EF4-FFF2-40B4-BE49-F238E27FC236}">
                <a16:creationId xmlns:a16="http://schemas.microsoft.com/office/drawing/2014/main" id="{97D97694-75E6-4452-B5C6-932B9B43B5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4733" y="228624"/>
            <a:ext cx="1126841" cy="11382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1C724F7-8C3C-4135-BD7C-A4548F9B80BE}"/>
              </a:ext>
            </a:extLst>
          </p:cNvPr>
          <p:cNvSpPr txBox="1"/>
          <p:nvPr/>
        </p:nvSpPr>
        <p:spPr>
          <a:xfrm>
            <a:off x="914400" y="6245423"/>
            <a:ext cx="7543800" cy="307777"/>
          </a:xfrm>
          <a:prstGeom prst="rect">
            <a:avLst/>
          </a:prstGeom>
          <a:noFill/>
        </p:spPr>
        <p:txBody>
          <a:bodyPr wrap="square" rtlCol="0">
            <a:spAutoFit/>
          </a:bodyPr>
          <a:lstStyle/>
          <a:p>
            <a:pPr fontAlgn="base"/>
            <a:r>
              <a:rPr lang="en-US" sz="1400" dirty="0"/>
              <a:t>* https://www.invensislearning.com/blog/7-rules-of-effective-communication-with-examples/</a:t>
            </a:r>
          </a:p>
        </p:txBody>
      </p:sp>
      <p:grpSp>
        <p:nvGrpSpPr>
          <p:cNvPr id="19" name="Group 18">
            <a:extLst>
              <a:ext uri="{FF2B5EF4-FFF2-40B4-BE49-F238E27FC236}">
                <a16:creationId xmlns:a16="http://schemas.microsoft.com/office/drawing/2014/main" id="{2623D9FB-6C20-4183-96BC-4621EE7F9A4B}"/>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A2784204-F774-4EA7-A6DE-21FF22923DC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DCAB03DE-CEE5-4EEE-8D76-1005FFB4C05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C3D27B24-8C35-464C-B468-92C383AF0A7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5B747F39-6380-473B-8078-2763D7B8C20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A01585A5-2536-4FE1-A511-6E2D65BDE6E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2F62B69-E494-4B5A-B61E-E90A60A91CC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0855EE62-397C-44DB-A5F1-60AF72936AA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9132F75E-BAE0-473E-81F0-5071DE84DA5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D14A3B68-823A-4EAC-84CB-7EB395A83584}"/>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8D2485C6-B658-476F-9840-41E7B5D501D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D9E114-7436-45F5-AF59-D2B119D033E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E28DC08-8D58-4DDF-BD89-0E1D63EFED2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DB8265-35B0-4190-AB5C-9A3C9CEFA43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880E1D2-FA3E-4AF2-B80A-5F70F50B1B2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20D8122-A0EA-4611-8D60-E4AFEF70D36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828121E-A78F-4BBA-95F3-9D35BBDBA0E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977ED50-8B5F-4DE0-8067-69C0F60EE62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C074FABF-F9AE-4115-AEAE-6D2CE1E9B9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32179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3" end="3"/>
                                            </p:txEl>
                                          </p:spTgt>
                                        </p:tgtEl>
                                        <p:attrNameLst>
                                          <p:attrName>style.color</p:attrName>
                                        </p:attrNameLst>
                                      </p:cBhvr>
                                      <p:to>
                                        <a:srgbClr val="000000"/>
                                      </p:to>
                                    </p:animClr>
                                    <p:animClr clrSpc="rgb" dir="cw">
                                      <p:cBhvr>
                                        <p:cTn id="22" dur="500" fill="hold"/>
                                        <p:tgtEl>
                                          <p:spTgt spid="17">
                                            <p:txEl>
                                              <p:pRg st="3" end="3"/>
                                            </p:txEl>
                                          </p:spTgt>
                                        </p:tgtEl>
                                        <p:attrNameLst>
                                          <p:attrName>fillcolor</p:attrName>
                                        </p:attrNameLst>
                                      </p:cBhvr>
                                      <p:to>
                                        <a:srgbClr val="000000"/>
                                      </p:to>
                                    </p:animClr>
                                    <p:set>
                                      <p:cBhvr>
                                        <p:cTn id="23" dur="500" fill="hold"/>
                                        <p:tgtEl>
                                          <p:spTgt spid="17">
                                            <p:txEl>
                                              <p:pRg st="3" end="3"/>
                                            </p:txEl>
                                          </p:spTgt>
                                        </p:tgtEl>
                                        <p:attrNameLst>
                                          <p:attrName>fill.type</p:attrName>
                                        </p:attrNameLst>
                                      </p:cBhvr>
                                      <p:to>
                                        <p:strVal val="solid"/>
                                      </p:to>
                                    </p:set>
                                    <p:set>
                                      <p:cBhvr>
                                        <p:cTn id="24" dur="500" fill="hold"/>
                                        <p:tgtEl>
                                          <p:spTgt spid="17">
                                            <p:txEl>
                                              <p:pRg st="3" end="3"/>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5" end="5"/>
                                            </p:txEl>
                                          </p:spTgt>
                                        </p:tgtEl>
                                        <p:attrNameLst>
                                          <p:attrName>style.color</p:attrName>
                                        </p:attrNameLst>
                                      </p:cBhvr>
                                      <p:to>
                                        <a:srgbClr val="000000"/>
                                      </p:to>
                                    </p:animClr>
                                    <p:animClr clrSpc="rgb" dir="cw">
                                      <p:cBhvr>
                                        <p:cTn id="27" dur="500" fill="hold"/>
                                        <p:tgtEl>
                                          <p:spTgt spid="17">
                                            <p:txEl>
                                              <p:pRg st="5" end="5"/>
                                            </p:txEl>
                                          </p:spTgt>
                                        </p:tgtEl>
                                        <p:attrNameLst>
                                          <p:attrName>fillcolor</p:attrName>
                                        </p:attrNameLst>
                                      </p:cBhvr>
                                      <p:to>
                                        <a:srgbClr val="000000"/>
                                      </p:to>
                                    </p:animClr>
                                    <p:set>
                                      <p:cBhvr>
                                        <p:cTn id="28" dur="500" fill="hold"/>
                                        <p:tgtEl>
                                          <p:spTgt spid="17">
                                            <p:txEl>
                                              <p:pRg st="5" end="5"/>
                                            </p:txEl>
                                          </p:spTgt>
                                        </p:tgtEl>
                                        <p:attrNameLst>
                                          <p:attrName>fill.type</p:attrName>
                                        </p:attrNameLst>
                                      </p:cBhvr>
                                      <p:to>
                                        <p:strVal val="solid"/>
                                      </p:to>
                                    </p:set>
                                    <p:set>
                                      <p:cBhvr>
                                        <p:cTn id="29" dur="500" fill="hold"/>
                                        <p:tgtEl>
                                          <p:spTgt spid="17">
                                            <p:txEl>
                                              <p:pRg st="5" end="5"/>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6" end="6"/>
                                            </p:txEl>
                                          </p:spTgt>
                                        </p:tgtEl>
                                        <p:attrNameLst>
                                          <p:attrName>style.color</p:attrName>
                                        </p:attrNameLst>
                                      </p:cBhvr>
                                      <p:to>
                                        <a:srgbClr val="000000"/>
                                      </p:to>
                                    </p:animClr>
                                    <p:animClr clrSpc="rgb" dir="cw">
                                      <p:cBhvr>
                                        <p:cTn id="32" dur="500" fill="hold"/>
                                        <p:tgtEl>
                                          <p:spTgt spid="17">
                                            <p:txEl>
                                              <p:pRg st="6" end="6"/>
                                            </p:txEl>
                                          </p:spTgt>
                                        </p:tgtEl>
                                        <p:attrNameLst>
                                          <p:attrName>fillcolor</p:attrName>
                                        </p:attrNameLst>
                                      </p:cBhvr>
                                      <p:to>
                                        <a:srgbClr val="000000"/>
                                      </p:to>
                                    </p:animClr>
                                    <p:set>
                                      <p:cBhvr>
                                        <p:cTn id="33" dur="500" fill="hold"/>
                                        <p:tgtEl>
                                          <p:spTgt spid="17">
                                            <p:txEl>
                                              <p:pRg st="6" end="6"/>
                                            </p:txEl>
                                          </p:spTgt>
                                        </p:tgtEl>
                                        <p:attrNameLst>
                                          <p:attrName>fill.type</p:attrName>
                                        </p:attrNameLst>
                                      </p:cBhvr>
                                      <p:to>
                                        <p:strVal val="solid"/>
                                      </p:to>
                                    </p:set>
                                    <p:set>
                                      <p:cBhvr>
                                        <p:cTn id="34"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7 C’s of 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741321"/>
            <a:ext cx="7848601" cy="3970318"/>
          </a:xfrm>
          <a:prstGeom prst="rect">
            <a:avLst/>
          </a:prstGeom>
          <a:noFill/>
        </p:spPr>
        <p:txBody>
          <a:bodyPr wrap="square" rtlCol="0">
            <a:spAutoFit/>
          </a:bodyPr>
          <a:lstStyle/>
          <a:p>
            <a:pPr marL="457200" indent="-457200" algn="just">
              <a:lnSpc>
                <a:spcPct val="150000"/>
              </a:lnSpc>
              <a:buFont typeface="+mj-lt"/>
              <a:buAutoNum type="arabicPeriod"/>
            </a:pPr>
            <a:r>
              <a:rPr lang="en-US" altLang="en-US" sz="2400" dirty="0">
                <a:latin typeface="Candara" pitchFamily="34" charset="0"/>
                <a:cs typeface="Arial" pitchFamily="34" charset="0"/>
              </a:rPr>
              <a:t>Clarity </a:t>
            </a:r>
          </a:p>
          <a:p>
            <a:pPr marL="457200" indent="-457200" algn="just">
              <a:lnSpc>
                <a:spcPct val="150000"/>
              </a:lnSpc>
              <a:buFont typeface="+mj-lt"/>
              <a:buAutoNum type="arabicPeriod"/>
            </a:pPr>
            <a:r>
              <a:rPr lang="en-US" altLang="en-US" sz="2400" dirty="0">
                <a:latin typeface="Candara" pitchFamily="34" charset="0"/>
                <a:cs typeface="Arial" pitchFamily="34" charset="0"/>
              </a:rPr>
              <a:t>Conciseness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Completeness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Concreteness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Correctness</a:t>
            </a:r>
          </a:p>
          <a:p>
            <a:pPr marL="457200" indent="-457200" algn="just">
              <a:lnSpc>
                <a:spcPct val="150000"/>
              </a:lnSpc>
              <a:buFont typeface="+mj-lt"/>
              <a:buAutoNum type="arabicPeriod"/>
            </a:pPr>
            <a:r>
              <a:rPr lang="en-US" altLang="en-US" sz="2400" dirty="0">
                <a:latin typeface="Candara" pitchFamily="34" charset="0"/>
                <a:cs typeface="Arial" pitchFamily="34" charset="0"/>
              </a:rPr>
              <a:t>Consideration</a:t>
            </a:r>
          </a:p>
          <a:p>
            <a:pPr marL="457200" indent="-457200" algn="just">
              <a:lnSpc>
                <a:spcPct val="150000"/>
              </a:lnSpc>
              <a:buFont typeface="+mj-lt"/>
              <a:buAutoNum type="arabicPeriod"/>
            </a:pPr>
            <a:r>
              <a:rPr lang="en-US" altLang="en-US" sz="2400" dirty="0">
                <a:latin typeface="Candara" pitchFamily="34" charset="0"/>
                <a:cs typeface="Arial" pitchFamily="34" charset="0"/>
              </a:rPr>
              <a:t>Courtesy </a:t>
            </a:r>
          </a:p>
        </p:txBody>
      </p:sp>
      <p:sp>
        <p:nvSpPr>
          <p:cNvPr id="4" name="Rectangle: Rounded Corners 3">
            <a:extLst>
              <a:ext uri="{FF2B5EF4-FFF2-40B4-BE49-F238E27FC236}">
                <a16:creationId xmlns:a16="http://schemas.microsoft.com/office/drawing/2014/main" id="{376DD015-0902-400B-B68D-B5DDBDE42E99}"/>
              </a:ext>
            </a:extLst>
          </p:cNvPr>
          <p:cNvSpPr/>
          <p:nvPr/>
        </p:nvSpPr>
        <p:spPr>
          <a:xfrm>
            <a:off x="1345242" y="4618416"/>
            <a:ext cx="1910814" cy="4572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Image result for completed png">
            <a:extLst>
              <a:ext uri="{FF2B5EF4-FFF2-40B4-BE49-F238E27FC236}">
                <a16:creationId xmlns:a16="http://schemas.microsoft.com/office/drawing/2014/main" id="{D863F8DA-0F95-4C11-913E-974D88D60B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1854390"/>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done png">
            <a:extLst>
              <a:ext uri="{FF2B5EF4-FFF2-40B4-BE49-F238E27FC236}">
                <a16:creationId xmlns:a16="http://schemas.microsoft.com/office/drawing/2014/main" id="{C035B89E-F7EB-46A8-9EB1-7C7FA93ECB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1747982"/>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completed png">
            <a:extLst>
              <a:ext uri="{FF2B5EF4-FFF2-40B4-BE49-F238E27FC236}">
                <a16:creationId xmlns:a16="http://schemas.microsoft.com/office/drawing/2014/main" id="{0865239D-4455-42E9-ADB1-BA73433F30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392408"/>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result for completed png">
            <a:extLst>
              <a:ext uri="{FF2B5EF4-FFF2-40B4-BE49-F238E27FC236}">
                <a16:creationId xmlns:a16="http://schemas.microsoft.com/office/drawing/2014/main" id="{AD03FBB7-C935-4509-887E-9BA2FADBEA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902815"/>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done png">
            <a:extLst>
              <a:ext uri="{FF2B5EF4-FFF2-40B4-BE49-F238E27FC236}">
                <a16:creationId xmlns:a16="http://schemas.microsoft.com/office/drawing/2014/main" id="{FE424545-3A8B-449D-91D5-195E58CBD7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796407"/>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done png">
            <a:extLst>
              <a:ext uri="{FF2B5EF4-FFF2-40B4-BE49-F238E27FC236}">
                <a16:creationId xmlns:a16="http://schemas.microsoft.com/office/drawing/2014/main" id="{0EB0E9C6-0D6B-458A-A60A-21824D2525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269473"/>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completed png">
            <a:extLst>
              <a:ext uri="{FF2B5EF4-FFF2-40B4-BE49-F238E27FC236}">
                <a16:creationId xmlns:a16="http://schemas.microsoft.com/office/drawing/2014/main" id="{77F0E6A3-CF02-49F3-9388-8C7DA34CB5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3456208"/>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done png">
            <a:extLst>
              <a:ext uri="{FF2B5EF4-FFF2-40B4-BE49-F238E27FC236}">
                <a16:creationId xmlns:a16="http://schemas.microsoft.com/office/drawing/2014/main" id="{B5FFEA47-55EE-4300-81DB-5D5EA10045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3349800"/>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completed png">
            <a:extLst>
              <a:ext uri="{FF2B5EF4-FFF2-40B4-BE49-F238E27FC236}">
                <a16:creationId xmlns:a16="http://schemas.microsoft.com/office/drawing/2014/main" id="{6C424770-990F-4186-9388-B6EC82E552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1754" y="3985863"/>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for done png">
            <a:extLst>
              <a:ext uri="{FF2B5EF4-FFF2-40B4-BE49-F238E27FC236}">
                <a16:creationId xmlns:a16="http://schemas.microsoft.com/office/drawing/2014/main" id="{EAF2DE8C-6D9F-4502-B99C-FE9E434151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3124" y="3879455"/>
            <a:ext cx="632593" cy="632593"/>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49E4FFA2-B444-4312-8E52-8AD75D7191B6}"/>
              </a:ext>
            </a:extLst>
          </p:cNvPr>
          <p:cNvGrpSpPr/>
          <p:nvPr/>
        </p:nvGrpSpPr>
        <p:grpSpPr>
          <a:xfrm>
            <a:off x="0" y="6756400"/>
            <a:ext cx="9144000" cy="101600"/>
            <a:chOff x="0" y="5791200"/>
            <a:chExt cx="8084345" cy="330200"/>
          </a:xfrm>
        </p:grpSpPr>
        <p:sp>
          <p:nvSpPr>
            <p:cNvPr id="30" name="Rectangle 29">
              <a:extLst>
                <a:ext uri="{FF2B5EF4-FFF2-40B4-BE49-F238E27FC236}">
                  <a16:creationId xmlns:a16="http://schemas.microsoft.com/office/drawing/2014/main" id="{73F5049D-BB49-43B8-BB38-9D9F360BA4C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0B22E3E4-D0CF-4BE6-9B60-0CDA7026F68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DE1451E9-35C5-4B59-8A12-B8D037AD88B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17DA7276-B732-4BF8-85AD-197BB9FEAD2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4" name="Rectangle 33">
              <a:extLst>
                <a:ext uri="{FF2B5EF4-FFF2-40B4-BE49-F238E27FC236}">
                  <a16:creationId xmlns:a16="http://schemas.microsoft.com/office/drawing/2014/main" id="{3A82E2EC-9FB2-490C-A931-C846B3210AE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6297AED-797B-425B-971C-A075A1D3A06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6" name="Rectangle 35">
              <a:extLst>
                <a:ext uri="{FF2B5EF4-FFF2-40B4-BE49-F238E27FC236}">
                  <a16:creationId xmlns:a16="http://schemas.microsoft.com/office/drawing/2014/main" id="{75D1F3BB-5453-4A70-92D8-F452AABB765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7" name="Rectangle 36">
              <a:extLst>
                <a:ext uri="{FF2B5EF4-FFF2-40B4-BE49-F238E27FC236}">
                  <a16:creationId xmlns:a16="http://schemas.microsoft.com/office/drawing/2014/main" id="{A18570C4-EAD4-4033-8C63-5CE09DF8317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8" name="Group 37">
            <a:extLst>
              <a:ext uri="{FF2B5EF4-FFF2-40B4-BE49-F238E27FC236}">
                <a16:creationId xmlns:a16="http://schemas.microsoft.com/office/drawing/2014/main" id="{FE38E5E8-5144-498F-B77C-2BE2B1068693}"/>
              </a:ext>
            </a:extLst>
          </p:cNvPr>
          <p:cNvGrpSpPr/>
          <p:nvPr/>
        </p:nvGrpSpPr>
        <p:grpSpPr>
          <a:xfrm rot="10800000">
            <a:off x="0" y="1"/>
            <a:ext cx="9144000" cy="101600"/>
            <a:chOff x="0" y="5791200"/>
            <a:chExt cx="8084345" cy="330200"/>
          </a:xfrm>
        </p:grpSpPr>
        <p:sp>
          <p:nvSpPr>
            <p:cNvPr id="49" name="Rectangle 48">
              <a:extLst>
                <a:ext uri="{FF2B5EF4-FFF2-40B4-BE49-F238E27FC236}">
                  <a16:creationId xmlns:a16="http://schemas.microsoft.com/office/drawing/2014/main" id="{78B27957-074E-4633-8E96-4BEE1D5B39C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592DFF0-474C-488F-8F9E-0162BEA9916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FF3E505-D4BE-4570-A06E-96A838DA0D2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823C5E6-B6BA-4DD6-9252-9ACB1C7EC6E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FBF1F45-54DB-4993-B647-432D6CFAF33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ADC4FA2-3160-4F6D-A270-6B708F12326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AB2F63B-47AC-4BD0-ACF0-A26FAC291A5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CC4E7F1-8076-44AB-84C7-49096650183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7" name="Picture 56" descr="https://upload.wikimedia.org/wikipedia/en/thumb/f/fa/COMSATS_Logo.svg/1024px-COMSATS_Logo.svg.png">
            <a:extLst>
              <a:ext uri="{FF2B5EF4-FFF2-40B4-BE49-F238E27FC236}">
                <a16:creationId xmlns:a16="http://schemas.microsoft.com/office/drawing/2014/main" id="{74D09597-D7AD-49E1-94B5-EAE253986C6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6101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500" fill="hold"/>
                                        <p:tgtEl>
                                          <p:spTgt spid="27"/>
                                        </p:tgtEl>
                                        <p:attrNameLst>
                                          <p:attrName>ppt_w</p:attrName>
                                        </p:attrNameLst>
                                      </p:cBhvr>
                                      <p:tavLst>
                                        <p:tav tm="0">
                                          <p:val>
                                            <p:fltVal val="0"/>
                                          </p:val>
                                        </p:tav>
                                        <p:tav tm="100000">
                                          <p:val>
                                            <p:strVal val="#ppt_w"/>
                                          </p:val>
                                        </p:tav>
                                      </p:tavLst>
                                    </p:anim>
                                    <p:anim calcmode="lin" valueType="num">
                                      <p:cBhvr>
                                        <p:cTn id="8" dur="1500" fill="hold"/>
                                        <p:tgtEl>
                                          <p:spTgt spid="27"/>
                                        </p:tgtEl>
                                        <p:attrNameLst>
                                          <p:attrName>ppt_h</p:attrName>
                                        </p:attrNameLst>
                                      </p:cBhvr>
                                      <p:tavLst>
                                        <p:tav tm="0">
                                          <p:val>
                                            <p:fltVal val="0"/>
                                          </p:val>
                                        </p:tav>
                                        <p:tav tm="100000">
                                          <p:val>
                                            <p:strVal val="#ppt_h"/>
                                          </p:val>
                                        </p:tav>
                                      </p:tavLst>
                                    </p:anim>
                                    <p:anim calcmode="lin" valueType="num">
                                      <p:cBhvr>
                                        <p:cTn id="9" dur="1500" fill="hold"/>
                                        <p:tgtEl>
                                          <p:spTgt spid="27"/>
                                        </p:tgtEl>
                                        <p:attrNameLst>
                                          <p:attrName>style.rotation</p:attrName>
                                        </p:attrNameLst>
                                      </p:cBhvr>
                                      <p:tavLst>
                                        <p:tav tm="0">
                                          <p:val>
                                            <p:fltVal val="90"/>
                                          </p:val>
                                        </p:tav>
                                        <p:tav tm="100000">
                                          <p:val>
                                            <p:fltVal val="0"/>
                                          </p:val>
                                        </p:tav>
                                      </p:tavLst>
                                    </p:anim>
                                    <p:animEffect transition="in" filter="fade">
                                      <p:cBhvr>
                                        <p:cTn id="10" dur="1500"/>
                                        <p:tgtEl>
                                          <p:spTgt spid="27"/>
                                        </p:tgtEl>
                                      </p:cBhvr>
                                    </p:animEffect>
                                  </p:childTnLst>
                                </p:cTn>
                              </p:par>
                              <p:par>
                                <p:cTn id="11" presetID="10" presetClass="entr" presetSubtype="0" fill="hold" nodeType="withEffect">
                                  <p:stCondLst>
                                    <p:cond delay="175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07831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Stepping into the shoes of others</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Interconnected with the principle of correctness</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Consider audience expectations</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Visual design and good language</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Make the content </a:t>
            </a:r>
            <a:r>
              <a:rPr lang="en-US" sz="2000" b="1" dirty="0">
                <a:solidFill>
                  <a:schemeClr val="bg1">
                    <a:lumMod val="85000"/>
                  </a:schemeClr>
                </a:solidFill>
                <a:latin typeface="Candara" pitchFamily="34" charset="0"/>
                <a:cs typeface="Arial" pitchFamily="34" charset="0"/>
              </a:rPr>
              <a:t>comprehensible</a:t>
            </a:r>
            <a:r>
              <a:rPr lang="en-US" sz="2000" dirty="0">
                <a:solidFill>
                  <a:schemeClr val="bg1">
                    <a:lumMod val="85000"/>
                  </a:schemeClr>
                </a:solidFill>
                <a:latin typeface="Candara" pitchFamily="34" charset="0"/>
                <a:cs typeface="Arial" pitchFamily="34" charset="0"/>
              </a:rPr>
              <a:t> and </a:t>
            </a:r>
            <a:r>
              <a:rPr lang="en-US" sz="2000" b="1" dirty="0">
                <a:solidFill>
                  <a:schemeClr val="bg1">
                    <a:lumMod val="85000"/>
                  </a:schemeClr>
                </a:solidFill>
                <a:latin typeface="Candara" pitchFamily="34" charset="0"/>
                <a:cs typeface="Arial" pitchFamily="34" charset="0"/>
              </a:rPr>
              <a:t>appealing</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Maintaining audience </a:t>
            </a:r>
            <a:r>
              <a:rPr lang="en-US" sz="2000" b="1" dirty="0">
                <a:solidFill>
                  <a:schemeClr val="bg1">
                    <a:lumMod val="85000"/>
                  </a:schemeClr>
                </a:solidFill>
                <a:latin typeface="Candara" pitchFamily="34" charset="0"/>
                <a:cs typeface="Arial" pitchFamily="34" charset="0"/>
              </a:rPr>
              <a:t>self-respect</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 harm to their </a:t>
            </a:r>
            <a:r>
              <a:rPr lang="en-US" sz="2000" b="1" dirty="0">
                <a:solidFill>
                  <a:schemeClr val="bg1">
                    <a:lumMod val="85000"/>
                  </a:schemeClr>
                </a:solidFill>
                <a:latin typeface="Candara" pitchFamily="34" charset="0"/>
                <a:cs typeface="Arial" pitchFamily="34" charset="0"/>
              </a:rPr>
              <a:t>emotions</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“You” vs. “I and We” </a:t>
            </a:r>
            <a:r>
              <a:rPr lang="en-US" sz="2000" b="1" dirty="0">
                <a:solidFill>
                  <a:schemeClr val="bg1">
                    <a:lumMod val="85000"/>
                  </a:schemeClr>
                </a:solidFill>
                <a:latin typeface="Candara" pitchFamily="34" charset="0"/>
                <a:cs typeface="Arial" pitchFamily="34" charset="0"/>
              </a:rPr>
              <a:t>(You-Attitude)</a:t>
            </a:r>
          </a:p>
          <a:p>
            <a:pPr marL="1257300" lvl="2" indent="-342900" algn="just" fontAlgn="base">
              <a:lnSpc>
                <a:spcPct val="150000"/>
              </a:lnSpc>
              <a:buFont typeface="Arial" panose="020B0604020202020204" pitchFamily="34" charset="0"/>
              <a:buChar char="•"/>
            </a:pPr>
            <a:r>
              <a:rPr lang="en-US" sz="1600" b="1" dirty="0">
                <a:solidFill>
                  <a:schemeClr val="bg1">
                    <a:lumMod val="85000"/>
                  </a:schemeClr>
                </a:solidFill>
                <a:latin typeface="Candara" pitchFamily="34" charset="0"/>
                <a:cs typeface="Arial" pitchFamily="34" charset="0"/>
              </a:rPr>
              <a:t>We will be extending our hours to make shopping more convenient</a:t>
            </a:r>
          </a:p>
          <a:p>
            <a:pPr marL="1257300" lvl="2" indent="-342900" algn="just" fontAlgn="base">
              <a:lnSpc>
                <a:spcPct val="150000"/>
              </a:lnSpc>
              <a:buFont typeface="Arial" panose="020B0604020202020204" pitchFamily="34" charset="0"/>
              <a:buChar char="•"/>
            </a:pPr>
            <a:r>
              <a:rPr lang="en-US" sz="1600" b="1" dirty="0">
                <a:solidFill>
                  <a:schemeClr val="bg1">
                    <a:lumMod val="85000"/>
                  </a:schemeClr>
                </a:solidFill>
                <a:latin typeface="Candara" pitchFamily="34" charset="0"/>
                <a:cs typeface="Arial" pitchFamily="34" charset="0"/>
              </a:rPr>
              <a:t>You will be able to shop evenings with the extended hours</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 overuse of “however”</a:t>
            </a:r>
          </a:p>
        </p:txBody>
      </p:sp>
      <p:sp>
        <p:nvSpPr>
          <p:cNvPr id="20" name="TextBox 19">
            <a:extLst>
              <a:ext uri="{FF2B5EF4-FFF2-40B4-BE49-F238E27FC236}">
                <a16:creationId xmlns:a16="http://schemas.microsoft.com/office/drawing/2014/main" id="{41C8D4F0-C3B5-495A-BBF3-B63C69BECD0C}"/>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Consideration</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Image result for red sad smiley png">
            <a:extLst>
              <a:ext uri="{FF2B5EF4-FFF2-40B4-BE49-F238E27FC236}">
                <a16:creationId xmlns:a16="http://schemas.microsoft.com/office/drawing/2014/main" id="{F12A5E17-8248-47C4-B34F-A7BFD734CF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845" y="3923659"/>
            <a:ext cx="1501760" cy="15017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700998A-B993-45F8-957D-D6B420193368}"/>
              </a:ext>
            </a:extLst>
          </p:cNvPr>
          <p:cNvPicPr>
            <a:picLocks noChangeAspect="1"/>
          </p:cNvPicPr>
          <p:nvPr/>
        </p:nvPicPr>
        <p:blipFill>
          <a:blip r:embed="rId6"/>
          <a:stretch>
            <a:fillRect/>
          </a:stretch>
        </p:blipFill>
        <p:spPr>
          <a:xfrm>
            <a:off x="7665883" y="4114800"/>
            <a:ext cx="1117691" cy="1122681"/>
          </a:xfrm>
          <a:prstGeom prst="rect">
            <a:avLst/>
          </a:prstGeom>
        </p:spPr>
      </p:pic>
      <p:pic>
        <p:nvPicPr>
          <p:cNvPr id="10248" name="Picture 8" descr="Image result for think png">
            <a:extLst>
              <a:ext uri="{FF2B5EF4-FFF2-40B4-BE49-F238E27FC236}">
                <a16:creationId xmlns:a16="http://schemas.microsoft.com/office/drawing/2014/main" id="{34C11EE6-22D2-4653-A998-4E6AF31A3BA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14270" y="201423"/>
            <a:ext cx="1283028" cy="129867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77003026-1A75-4462-88FD-2880AA8BAC36}"/>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E5EAAAD2-1714-430A-9304-260CA01486E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B55224D-55E8-4E31-80B2-21825C9ABF9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F9D325D-E605-437A-827B-1E5A33E5233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C252EAF-621D-4E91-838B-F93DF261969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2F5B920D-FA02-4059-BA56-3A24DB5A8C9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C095BBF-DA04-440D-AE10-7710E34CECC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61C1F2B7-AF5C-45C7-A76D-53E0F75E69A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BAE9FEEA-EE6D-4A3B-A5FD-97702FD655F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25F7C039-19BE-4B6E-8BED-BCC2633EB2B8}"/>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319799DB-6FE3-4B1E-A064-5C27C63E7B3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45999CD-7395-4C61-956A-8A3EF903872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4E9BC1-60EC-4069-ABC0-A002906547D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6A32E87-4F3B-4F66-9E21-36D7C2D21C1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E8BAB8D-E9BB-410A-B52E-288EED46D86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8F6D8B1-BC1B-410D-A1A5-2815BD03AC0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4847C98-883B-4580-B09E-4C33749E641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2F5AAD9-7D46-4ADE-91DE-C26788387A6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758FF843-7B64-4506-AC21-5DF0C0E7ED0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5879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9" presetClass="emph" presetSubtype="0" fill="hold" nodeType="clickEffect">
                                  <p:stCondLst>
                                    <p:cond delay="0"/>
                                  </p:stCondLst>
                                  <p:childTnLst>
                                    <p:animClr clrSpc="rgb" dir="cw">
                                      <p:cBhvr override="childStyle">
                                        <p:cTn id="37" dur="500" fill="hold"/>
                                        <p:tgtEl>
                                          <p:spTgt spid="17">
                                            <p:txEl>
                                              <p:pRg st="4" end="4"/>
                                            </p:txEl>
                                          </p:spTgt>
                                        </p:tgtEl>
                                        <p:attrNameLst>
                                          <p:attrName>style.color</p:attrName>
                                        </p:attrNameLst>
                                      </p:cBhvr>
                                      <p:to>
                                        <a:srgbClr val="000000"/>
                                      </p:to>
                                    </p:animClr>
                                    <p:animClr clrSpc="rgb" dir="cw">
                                      <p:cBhvr>
                                        <p:cTn id="38" dur="500" fill="hold"/>
                                        <p:tgtEl>
                                          <p:spTgt spid="17">
                                            <p:txEl>
                                              <p:pRg st="4" end="4"/>
                                            </p:txEl>
                                          </p:spTgt>
                                        </p:tgtEl>
                                        <p:attrNameLst>
                                          <p:attrName>fillcolor</p:attrName>
                                        </p:attrNameLst>
                                      </p:cBhvr>
                                      <p:to>
                                        <a:srgbClr val="000000"/>
                                      </p:to>
                                    </p:animClr>
                                    <p:set>
                                      <p:cBhvr>
                                        <p:cTn id="39" dur="500" fill="hold"/>
                                        <p:tgtEl>
                                          <p:spTgt spid="17">
                                            <p:txEl>
                                              <p:pRg st="4" end="4"/>
                                            </p:txEl>
                                          </p:spTgt>
                                        </p:tgtEl>
                                        <p:attrNameLst>
                                          <p:attrName>fill.type</p:attrName>
                                        </p:attrNameLst>
                                      </p:cBhvr>
                                      <p:to>
                                        <p:strVal val="solid"/>
                                      </p:to>
                                    </p:set>
                                    <p:set>
                                      <p:cBhvr>
                                        <p:cTn id="40" dur="500" fill="hold"/>
                                        <p:tgtEl>
                                          <p:spTgt spid="17">
                                            <p:txEl>
                                              <p:pRg st="4" end="4"/>
                                            </p:txEl>
                                          </p:spTgt>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9" presetClass="emph" presetSubtype="0" fill="hold" nodeType="clickEffect">
                                  <p:stCondLst>
                                    <p:cond delay="0"/>
                                  </p:stCondLst>
                                  <p:childTnLst>
                                    <p:animClr clrSpc="rgb" dir="cw">
                                      <p:cBhvr override="childStyle">
                                        <p:cTn id="44" dur="500" fill="hold"/>
                                        <p:tgtEl>
                                          <p:spTgt spid="17">
                                            <p:txEl>
                                              <p:pRg st="5" end="5"/>
                                            </p:txEl>
                                          </p:spTgt>
                                        </p:tgtEl>
                                        <p:attrNameLst>
                                          <p:attrName>style.color</p:attrName>
                                        </p:attrNameLst>
                                      </p:cBhvr>
                                      <p:to>
                                        <a:srgbClr val="000000"/>
                                      </p:to>
                                    </p:animClr>
                                    <p:animClr clrSpc="rgb" dir="cw">
                                      <p:cBhvr>
                                        <p:cTn id="45" dur="500" fill="hold"/>
                                        <p:tgtEl>
                                          <p:spTgt spid="17">
                                            <p:txEl>
                                              <p:pRg st="5" end="5"/>
                                            </p:txEl>
                                          </p:spTgt>
                                        </p:tgtEl>
                                        <p:attrNameLst>
                                          <p:attrName>fillcolor</p:attrName>
                                        </p:attrNameLst>
                                      </p:cBhvr>
                                      <p:to>
                                        <a:srgbClr val="000000"/>
                                      </p:to>
                                    </p:animClr>
                                    <p:set>
                                      <p:cBhvr>
                                        <p:cTn id="46" dur="500" fill="hold"/>
                                        <p:tgtEl>
                                          <p:spTgt spid="17">
                                            <p:txEl>
                                              <p:pRg st="5" end="5"/>
                                            </p:txEl>
                                          </p:spTgt>
                                        </p:tgtEl>
                                        <p:attrNameLst>
                                          <p:attrName>fill.type</p:attrName>
                                        </p:attrNameLst>
                                      </p:cBhvr>
                                      <p:to>
                                        <p:strVal val="solid"/>
                                      </p:to>
                                    </p:set>
                                    <p:set>
                                      <p:cBhvr>
                                        <p:cTn id="47" dur="500" fill="hold"/>
                                        <p:tgtEl>
                                          <p:spTgt spid="17">
                                            <p:txEl>
                                              <p:pRg st="5" end="5"/>
                                            </p:txEl>
                                          </p:spTgt>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nodeType="clickEffect">
                                  <p:stCondLst>
                                    <p:cond delay="0"/>
                                  </p:stCondLst>
                                  <p:childTnLst>
                                    <p:animClr clrSpc="rgb" dir="cw">
                                      <p:cBhvr override="childStyle">
                                        <p:cTn id="51" dur="500" fill="hold"/>
                                        <p:tgtEl>
                                          <p:spTgt spid="17">
                                            <p:txEl>
                                              <p:pRg st="6" end="6"/>
                                            </p:txEl>
                                          </p:spTgt>
                                        </p:tgtEl>
                                        <p:attrNameLst>
                                          <p:attrName>style.color</p:attrName>
                                        </p:attrNameLst>
                                      </p:cBhvr>
                                      <p:to>
                                        <a:srgbClr val="000000"/>
                                      </p:to>
                                    </p:animClr>
                                    <p:animClr clrSpc="rgb" dir="cw">
                                      <p:cBhvr>
                                        <p:cTn id="52" dur="500" fill="hold"/>
                                        <p:tgtEl>
                                          <p:spTgt spid="17">
                                            <p:txEl>
                                              <p:pRg st="6" end="6"/>
                                            </p:txEl>
                                          </p:spTgt>
                                        </p:tgtEl>
                                        <p:attrNameLst>
                                          <p:attrName>fillcolor</p:attrName>
                                        </p:attrNameLst>
                                      </p:cBhvr>
                                      <p:to>
                                        <a:srgbClr val="000000"/>
                                      </p:to>
                                    </p:animClr>
                                    <p:set>
                                      <p:cBhvr>
                                        <p:cTn id="53" dur="500" fill="hold"/>
                                        <p:tgtEl>
                                          <p:spTgt spid="17">
                                            <p:txEl>
                                              <p:pRg st="6" end="6"/>
                                            </p:txEl>
                                          </p:spTgt>
                                        </p:tgtEl>
                                        <p:attrNameLst>
                                          <p:attrName>fill.type</p:attrName>
                                        </p:attrNameLst>
                                      </p:cBhvr>
                                      <p:to>
                                        <p:strVal val="solid"/>
                                      </p:to>
                                    </p:set>
                                    <p:set>
                                      <p:cBhvr>
                                        <p:cTn id="54" dur="500" fill="hold"/>
                                        <p:tgtEl>
                                          <p:spTgt spid="17">
                                            <p:txEl>
                                              <p:pRg st="6" end="6"/>
                                            </p:txEl>
                                          </p:spTgt>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7" end="7"/>
                                            </p:txEl>
                                          </p:spTgt>
                                        </p:tgtEl>
                                        <p:attrNameLst>
                                          <p:attrName>style.color</p:attrName>
                                        </p:attrNameLst>
                                      </p:cBhvr>
                                      <p:to>
                                        <a:srgbClr val="000000"/>
                                      </p:to>
                                    </p:animClr>
                                    <p:animClr clrSpc="rgb" dir="cw">
                                      <p:cBhvr>
                                        <p:cTn id="59" dur="500" fill="hold"/>
                                        <p:tgtEl>
                                          <p:spTgt spid="17">
                                            <p:txEl>
                                              <p:pRg st="7" end="7"/>
                                            </p:txEl>
                                          </p:spTgt>
                                        </p:tgtEl>
                                        <p:attrNameLst>
                                          <p:attrName>fillcolor</p:attrName>
                                        </p:attrNameLst>
                                      </p:cBhvr>
                                      <p:to>
                                        <a:srgbClr val="000000"/>
                                      </p:to>
                                    </p:animClr>
                                    <p:set>
                                      <p:cBhvr>
                                        <p:cTn id="60" dur="500" fill="hold"/>
                                        <p:tgtEl>
                                          <p:spTgt spid="17">
                                            <p:txEl>
                                              <p:pRg st="7" end="7"/>
                                            </p:txEl>
                                          </p:spTgt>
                                        </p:tgtEl>
                                        <p:attrNameLst>
                                          <p:attrName>fill.type</p:attrName>
                                        </p:attrNameLst>
                                      </p:cBhvr>
                                      <p:to>
                                        <p:strVal val="solid"/>
                                      </p:to>
                                    </p:set>
                                    <p:set>
                                      <p:cBhvr>
                                        <p:cTn id="61" dur="500" fill="hold"/>
                                        <p:tgtEl>
                                          <p:spTgt spid="17">
                                            <p:txEl>
                                              <p:pRg st="7" end="7"/>
                                            </p:txEl>
                                          </p:spTgt>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9" presetClass="emph" presetSubtype="0" fill="hold" nodeType="clickEffect">
                                  <p:stCondLst>
                                    <p:cond delay="0"/>
                                  </p:stCondLst>
                                  <p:childTnLst>
                                    <p:animClr clrSpc="rgb" dir="cw">
                                      <p:cBhvr override="childStyle">
                                        <p:cTn id="65" dur="500" fill="hold"/>
                                        <p:tgtEl>
                                          <p:spTgt spid="17">
                                            <p:txEl>
                                              <p:pRg st="8" end="8"/>
                                            </p:txEl>
                                          </p:spTgt>
                                        </p:tgtEl>
                                        <p:attrNameLst>
                                          <p:attrName>style.color</p:attrName>
                                        </p:attrNameLst>
                                      </p:cBhvr>
                                      <p:to>
                                        <a:srgbClr val="FF0000"/>
                                      </p:to>
                                    </p:animClr>
                                    <p:animClr clrSpc="rgb" dir="cw">
                                      <p:cBhvr>
                                        <p:cTn id="66" dur="500" fill="hold"/>
                                        <p:tgtEl>
                                          <p:spTgt spid="17">
                                            <p:txEl>
                                              <p:pRg st="8" end="8"/>
                                            </p:txEl>
                                          </p:spTgt>
                                        </p:tgtEl>
                                        <p:attrNameLst>
                                          <p:attrName>fillcolor</p:attrName>
                                        </p:attrNameLst>
                                      </p:cBhvr>
                                      <p:to>
                                        <a:srgbClr val="FF0000"/>
                                      </p:to>
                                    </p:animClr>
                                    <p:set>
                                      <p:cBhvr>
                                        <p:cTn id="67" dur="500" fill="hold"/>
                                        <p:tgtEl>
                                          <p:spTgt spid="17">
                                            <p:txEl>
                                              <p:pRg st="8" end="8"/>
                                            </p:txEl>
                                          </p:spTgt>
                                        </p:tgtEl>
                                        <p:attrNameLst>
                                          <p:attrName>fill.type</p:attrName>
                                        </p:attrNameLst>
                                      </p:cBhvr>
                                      <p:to>
                                        <p:strVal val="solid"/>
                                      </p:to>
                                    </p:set>
                                    <p:set>
                                      <p:cBhvr>
                                        <p:cTn id="68" dur="500" fill="hold"/>
                                        <p:tgtEl>
                                          <p:spTgt spid="17">
                                            <p:txEl>
                                              <p:pRg st="8" end="8"/>
                                            </p:txEl>
                                          </p:spTgt>
                                        </p:tgtEl>
                                        <p:attrNameLst>
                                          <p:attrName>fill.on</p:attrName>
                                        </p:attrNameLst>
                                      </p:cBhvr>
                                      <p:to>
                                        <p:strVal val="true"/>
                                      </p:to>
                                    </p:set>
                                  </p:childTnLst>
                                </p:cTn>
                              </p:par>
                              <p:par>
                                <p:cTn id="69" presetID="10" presetClass="entr" presetSubtype="0" fill="hold" nodeType="withEffect">
                                  <p:stCondLst>
                                    <p:cond delay="0"/>
                                  </p:stCondLst>
                                  <p:childTnLst>
                                    <p:set>
                                      <p:cBhvr>
                                        <p:cTn id="70" dur="1" fill="hold">
                                          <p:stCondLst>
                                            <p:cond delay="0"/>
                                          </p:stCondLst>
                                        </p:cTn>
                                        <p:tgtEl>
                                          <p:spTgt spid="10242"/>
                                        </p:tgtEl>
                                        <p:attrNameLst>
                                          <p:attrName>style.visibility</p:attrName>
                                        </p:attrNameLst>
                                      </p:cBhvr>
                                      <p:to>
                                        <p:strVal val="visible"/>
                                      </p:to>
                                    </p:set>
                                    <p:animEffect transition="in" filter="fade">
                                      <p:cBhvr>
                                        <p:cTn id="71" dur="500"/>
                                        <p:tgtEl>
                                          <p:spTgt spid="10242"/>
                                        </p:tgtEl>
                                      </p:cBhvr>
                                    </p:animEffect>
                                  </p:childTnLst>
                                </p:cTn>
                              </p:par>
                            </p:childTnLst>
                          </p:cTn>
                        </p:par>
                      </p:childTnLst>
                    </p:cTn>
                  </p:par>
                  <p:par>
                    <p:cTn id="72" fill="hold">
                      <p:stCondLst>
                        <p:cond delay="indefinite"/>
                      </p:stCondLst>
                      <p:childTnLst>
                        <p:par>
                          <p:cTn id="73" fill="hold">
                            <p:stCondLst>
                              <p:cond delay="0"/>
                            </p:stCondLst>
                            <p:childTnLst>
                              <p:par>
                                <p:cTn id="74" presetID="19" presetClass="emph" presetSubtype="0" fill="hold" nodeType="clickEffect">
                                  <p:stCondLst>
                                    <p:cond delay="0"/>
                                  </p:stCondLst>
                                  <p:childTnLst>
                                    <p:animClr clrSpc="rgb" dir="cw">
                                      <p:cBhvr override="childStyle">
                                        <p:cTn id="75" dur="500" fill="hold"/>
                                        <p:tgtEl>
                                          <p:spTgt spid="17">
                                            <p:txEl>
                                              <p:pRg st="9" end="9"/>
                                            </p:txEl>
                                          </p:spTgt>
                                        </p:tgtEl>
                                        <p:attrNameLst>
                                          <p:attrName>style.color</p:attrName>
                                        </p:attrNameLst>
                                      </p:cBhvr>
                                      <p:to>
                                        <a:srgbClr val="0070C0"/>
                                      </p:to>
                                    </p:animClr>
                                    <p:animClr clrSpc="rgb" dir="cw">
                                      <p:cBhvr>
                                        <p:cTn id="76" dur="500" fill="hold"/>
                                        <p:tgtEl>
                                          <p:spTgt spid="17">
                                            <p:txEl>
                                              <p:pRg st="9" end="9"/>
                                            </p:txEl>
                                          </p:spTgt>
                                        </p:tgtEl>
                                        <p:attrNameLst>
                                          <p:attrName>fillcolor</p:attrName>
                                        </p:attrNameLst>
                                      </p:cBhvr>
                                      <p:to>
                                        <a:srgbClr val="0070C0"/>
                                      </p:to>
                                    </p:animClr>
                                    <p:set>
                                      <p:cBhvr>
                                        <p:cTn id="77" dur="500" fill="hold"/>
                                        <p:tgtEl>
                                          <p:spTgt spid="17">
                                            <p:txEl>
                                              <p:pRg st="9" end="9"/>
                                            </p:txEl>
                                          </p:spTgt>
                                        </p:tgtEl>
                                        <p:attrNameLst>
                                          <p:attrName>fill.type</p:attrName>
                                        </p:attrNameLst>
                                      </p:cBhvr>
                                      <p:to>
                                        <p:strVal val="solid"/>
                                      </p:to>
                                    </p:set>
                                    <p:set>
                                      <p:cBhvr>
                                        <p:cTn id="78" dur="500" fill="hold"/>
                                        <p:tgtEl>
                                          <p:spTgt spid="17">
                                            <p:txEl>
                                              <p:pRg st="9" end="9"/>
                                            </p:txEl>
                                          </p:spTgt>
                                        </p:tgtEl>
                                        <p:attrNameLst>
                                          <p:attrName>fill.on</p:attrName>
                                        </p:attrNameLst>
                                      </p:cBhvr>
                                      <p:to>
                                        <p:strVal val="true"/>
                                      </p:to>
                                    </p:set>
                                  </p:childTnLst>
                                </p:cTn>
                              </p:par>
                              <p:par>
                                <p:cTn id="79" presetID="10" presetClass="exit" presetSubtype="0" fill="hold" nodeType="withEffect">
                                  <p:stCondLst>
                                    <p:cond delay="0"/>
                                  </p:stCondLst>
                                  <p:childTnLst>
                                    <p:animEffect transition="out" filter="fade">
                                      <p:cBhvr>
                                        <p:cTn id="80" dur="500"/>
                                        <p:tgtEl>
                                          <p:spTgt spid="10242"/>
                                        </p:tgtEl>
                                      </p:cBhvr>
                                    </p:animEffect>
                                    <p:set>
                                      <p:cBhvr>
                                        <p:cTn id="81" dur="1" fill="hold">
                                          <p:stCondLst>
                                            <p:cond delay="499"/>
                                          </p:stCondLst>
                                        </p:cTn>
                                        <p:tgtEl>
                                          <p:spTgt spid="10242"/>
                                        </p:tgtEl>
                                        <p:attrNameLst>
                                          <p:attrName>style.visibility</p:attrName>
                                        </p:attrNameLst>
                                      </p:cBhvr>
                                      <p:to>
                                        <p:strVal val="hidden"/>
                                      </p:to>
                                    </p:set>
                                  </p:childTnLst>
                                </p:cTn>
                              </p:par>
                              <p:par>
                                <p:cTn id="82" presetID="10" presetClass="entr" presetSubtype="0" fill="hold"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19" presetClass="emph" presetSubtype="0" fill="hold" nodeType="clickEffect">
                                  <p:stCondLst>
                                    <p:cond delay="0"/>
                                  </p:stCondLst>
                                  <p:childTnLst>
                                    <p:animClr clrSpc="rgb" dir="cw">
                                      <p:cBhvr override="childStyle">
                                        <p:cTn id="88" dur="500" fill="hold"/>
                                        <p:tgtEl>
                                          <p:spTgt spid="17">
                                            <p:txEl>
                                              <p:pRg st="10" end="10"/>
                                            </p:txEl>
                                          </p:spTgt>
                                        </p:tgtEl>
                                        <p:attrNameLst>
                                          <p:attrName>style.color</p:attrName>
                                        </p:attrNameLst>
                                      </p:cBhvr>
                                      <p:to>
                                        <a:srgbClr val="000000"/>
                                      </p:to>
                                    </p:animClr>
                                    <p:animClr clrSpc="rgb" dir="cw">
                                      <p:cBhvr>
                                        <p:cTn id="89" dur="500" fill="hold"/>
                                        <p:tgtEl>
                                          <p:spTgt spid="17">
                                            <p:txEl>
                                              <p:pRg st="10" end="10"/>
                                            </p:txEl>
                                          </p:spTgt>
                                        </p:tgtEl>
                                        <p:attrNameLst>
                                          <p:attrName>fillcolor</p:attrName>
                                        </p:attrNameLst>
                                      </p:cBhvr>
                                      <p:to>
                                        <a:srgbClr val="000000"/>
                                      </p:to>
                                    </p:animClr>
                                    <p:set>
                                      <p:cBhvr>
                                        <p:cTn id="90" dur="500" fill="hold"/>
                                        <p:tgtEl>
                                          <p:spTgt spid="17">
                                            <p:txEl>
                                              <p:pRg st="10" end="10"/>
                                            </p:txEl>
                                          </p:spTgt>
                                        </p:tgtEl>
                                        <p:attrNameLst>
                                          <p:attrName>fill.type</p:attrName>
                                        </p:attrNameLst>
                                      </p:cBhvr>
                                      <p:to>
                                        <p:strVal val="solid"/>
                                      </p:to>
                                    </p:set>
                                    <p:set>
                                      <p:cBhvr>
                                        <p:cTn id="91" dur="500" fill="hold"/>
                                        <p:tgtEl>
                                          <p:spTgt spid="17">
                                            <p:txEl>
                                              <p:pRg st="10" end="10"/>
                                            </p:txEl>
                                          </p:spTgt>
                                        </p:tgtEl>
                                        <p:attrNameLst>
                                          <p:attrName>fill.on</p:attrName>
                                        </p:attrNameLst>
                                      </p:cBhvr>
                                      <p:to>
                                        <p:strVal val="true"/>
                                      </p:to>
                                    </p:set>
                                  </p:childTnLst>
                                </p:cTn>
                              </p:par>
                              <p:par>
                                <p:cTn id="92" presetID="10" presetClass="exit" presetSubtype="0" fill="hold" nodeType="withEffect">
                                  <p:stCondLst>
                                    <p:cond delay="0"/>
                                  </p:stCondLst>
                                  <p:childTnLst>
                                    <p:animEffect transition="out" filter="fade">
                                      <p:cBhvr>
                                        <p:cTn id="93" dur="500"/>
                                        <p:tgtEl>
                                          <p:spTgt spid="6"/>
                                        </p:tgtEl>
                                      </p:cBhvr>
                                    </p:animEffect>
                                    <p:set>
                                      <p:cBhvr>
                                        <p:cTn id="9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82564" y="1823391"/>
            <a:ext cx="7848601" cy="495840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Candara" pitchFamily="34" charset="0"/>
                <a:cs typeface="Arial" pitchFamily="34" charset="0"/>
              </a:rPr>
              <a:t>Stepping into the shoes of others</a:t>
            </a:r>
          </a:p>
          <a:p>
            <a:pPr marL="800100" lvl="1" indent="-342900" algn="just" fontAlgn="base">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Understand audiences’ desire, expectations, ideas, emotions, attitude and probable reaction.</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Avoiding </a:t>
            </a:r>
            <a:r>
              <a:rPr lang="en-US" sz="2000" b="1" dirty="0">
                <a:solidFill>
                  <a:schemeClr val="bg1">
                    <a:lumMod val="85000"/>
                  </a:schemeClr>
                </a:solidFill>
                <a:latin typeface="Candara" pitchFamily="34" charset="0"/>
                <a:cs typeface="Arial" pitchFamily="34" charset="0"/>
              </a:rPr>
              <a:t>you-attitude</a:t>
            </a:r>
            <a:r>
              <a:rPr lang="en-US" sz="2000" dirty="0">
                <a:solidFill>
                  <a:schemeClr val="bg1">
                    <a:lumMod val="85000"/>
                  </a:schemeClr>
                </a:solidFill>
                <a:latin typeface="Candara" pitchFamily="34" charset="0"/>
                <a:cs typeface="Arial" pitchFamily="34" charset="0"/>
              </a:rPr>
              <a:t> in a negative situation (You failed to submit the report within the provided deadline)</a:t>
            </a:r>
          </a:p>
          <a:p>
            <a:pPr marL="1257300" lvl="2" indent="-342900" algn="just" fontAlgn="base">
              <a:lnSpc>
                <a:spcPct val="150000"/>
              </a:lnSpc>
              <a:buFont typeface="Courier New" panose="02070309020205020404" pitchFamily="49" charset="0"/>
              <a:buChar char="o"/>
            </a:pPr>
            <a:r>
              <a:rPr lang="en-US" altLang="en-US" dirty="0">
                <a:solidFill>
                  <a:schemeClr val="bg1">
                    <a:lumMod val="85000"/>
                  </a:schemeClr>
                </a:solidFill>
                <a:latin typeface="Candara" pitchFamily="34" charset="0"/>
                <a:cs typeface="Arial" pitchFamily="34" charset="0"/>
              </a:rPr>
              <a:t>I want to send my congratulations for…</a:t>
            </a:r>
          </a:p>
          <a:p>
            <a:pPr marL="1257300" lvl="2" indent="-342900" algn="just" fontAlgn="base">
              <a:lnSpc>
                <a:spcPct val="150000"/>
              </a:lnSpc>
              <a:buFont typeface="Courier New" panose="02070309020205020404" pitchFamily="49" charset="0"/>
              <a:buChar char="o"/>
            </a:pPr>
            <a:r>
              <a:rPr lang="en-US" altLang="en-US" dirty="0">
                <a:solidFill>
                  <a:schemeClr val="bg1">
                    <a:lumMod val="85000"/>
                  </a:schemeClr>
                </a:solidFill>
                <a:latin typeface="Candara" pitchFamily="34" charset="0"/>
                <a:cs typeface="Arial" pitchFamily="34" charset="0"/>
              </a:rPr>
              <a:t>Congratulations to you for…</a:t>
            </a:r>
            <a:endParaRPr lang="en-US" dirty="0">
              <a:solidFill>
                <a:schemeClr val="bg1">
                  <a:lumMod val="85000"/>
                </a:schemeClr>
              </a:solidFill>
              <a:latin typeface="Candara" pitchFamily="34" charset="0"/>
              <a:cs typeface="Arial" pitchFamily="34" charset="0"/>
            </a:endParaRPr>
          </a:p>
          <a:p>
            <a:pPr marL="800100" lvl="1" indent="-342900" algn="just" fontAlgn="base">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Apply integrity and ethics</a:t>
            </a:r>
          </a:p>
          <a:p>
            <a:pPr marL="800100" lvl="1" indent="-342900" algn="just" fontAlgn="base">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Benefits must meet recipients’:</a:t>
            </a:r>
          </a:p>
          <a:p>
            <a:pPr marL="1257300" lvl="2" indent="-342900" algn="just" fontAlgn="base">
              <a:lnSpc>
                <a:spcPct val="150000"/>
              </a:lnSpc>
              <a:buFont typeface="Courier New" panose="02070309020205020404" pitchFamily="49" charset="0"/>
              <a:buChar char="o"/>
            </a:pPr>
            <a:r>
              <a:rPr lang="en-US" altLang="en-US" dirty="0">
                <a:solidFill>
                  <a:schemeClr val="bg1">
                    <a:lumMod val="85000"/>
                  </a:schemeClr>
                </a:solidFill>
                <a:latin typeface="Candara" pitchFamily="34" charset="0"/>
                <a:cs typeface="Arial" pitchFamily="34" charset="0"/>
              </a:rPr>
              <a:t> needs</a:t>
            </a:r>
          </a:p>
          <a:p>
            <a:pPr marL="1257300" lvl="2" indent="-342900" algn="just" fontAlgn="base">
              <a:lnSpc>
                <a:spcPct val="150000"/>
              </a:lnSpc>
              <a:buFont typeface="Courier New" panose="02070309020205020404" pitchFamily="49" charset="0"/>
              <a:buChar char="o"/>
            </a:pPr>
            <a:r>
              <a:rPr lang="en-US" altLang="en-US" dirty="0">
                <a:solidFill>
                  <a:schemeClr val="bg1">
                    <a:lumMod val="85000"/>
                  </a:schemeClr>
                </a:solidFill>
                <a:latin typeface="Candara" pitchFamily="34" charset="0"/>
                <a:cs typeface="Arial" pitchFamily="34" charset="0"/>
              </a:rPr>
              <a:t> address their concerns, or</a:t>
            </a:r>
          </a:p>
          <a:p>
            <a:pPr marL="1257300" lvl="2" indent="-342900" algn="just" fontAlgn="base">
              <a:lnSpc>
                <a:spcPct val="150000"/>
              </a:lnSpc>
              <a:buFont typeface="Courier New" panose="02070309020205020404" pitchFamily="49" charset="0"/>
              <a:buChar char="o"/>
            </a:pPr>
            <a:r>
              <a:rPr lang="en-US" altLang="en-US" dirty="0">
                <a:solidFill>
                  <a:schemeClr val="bg1">
                    <a:lumMod val="85000"/>
                  </a:schemeClr>
                </a:solidFill>
                <a:latin typeface="Candara" pitchFamily="34" charset="0"/>
                <a:cs typeface="Arial" pitchFamily="34" charset="0"/>
              </a:rPr>
              <a:t> offer them rewards</a:t>
            </a:r>
            <a:endParaRPr lang="en-US" sz="2000" dirty="0">
              <a:solidFill>
                <a:schemeClr val="bg1">
                  <a:lumMod val="85000"/>
                </a:schemeClr>
              </a:solidFill>
              <a:latin typeface="Candara" pitchFamily="34" charset="0"/>
              <a:cs typeface="Arial" pitchFamily="34" charset="0"/>
            </a:endParaRPr>
          </a:p>
        </p:txBody>
      </p:sp>
      <p:sp>
        <p:nvSpPr>
          <p:cNvPr id="20" name="TextBox 19">
            <a:extLst>
              <a:ext uri="{FF2B5EF4-FFF2-40B4-BE49-F238E27FC236}">
                <a16:creationId xmlns:a16="http://schemas.microsoft.com/office/drawing/2014/main" id="{41C8D4F0-C3B5-495A-BBF3-B63C69BECD0C}"/>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Consideration</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red sad smiley png">
            <a:extLst>
              <a:ext uri="{FF2B5EF4-FFF2-40B4-BE49-F238E27FC236}">
                <a16:creationId xmlns:a16="http://schemas.microsoft.com/office/drawing/2014/main" id="{88244024-6B9D-4BC4-9C8D-18F8C16599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845" y="3923659"/>
            <a:ext cx="1501760" cy="15017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7E10DE21-83A9-4CE8-B7BC-90BDBED9BC82}"/>
              </a:ext>
            </a:extLst>
          </p:cNvPr>
          <p:cNvPicPr>
            <a:picLocks noChangeAspect="1"/>
          </p:cNvPicPr>
          <p:nvPr/>
        </p:nvPicPr>
        <p:blipFill>
          <a:blip r:embed="rId6"/>
          <a:stretch>
            <a:fillRect/>
          </a:stretch>
        </p:blipFill>
        <p:spPr>
          <a:xfrm>
            <a:off x="7665883" y="4114800"/>
            <a:ext cx="1117691" cy="1122681"/>
          </a:xfrm>
          <a:prstGeom prst="rect">
            <a:avLst/>
          </a:prstGeom>
        </p:spPr>
      </p:pic>
      <p:pic>
        <p:nvPicPr>
          <p:cNvPr id="23" name="Picture 8" descr="Image result for think png">
            <a:extLst>
              <a:ext uri="{FF2B5EF4-FFF2-40B4-BE49-F238E27FC236}">
                <a16:creationId xmlns:a16="http://schemas.microsoft.com/office/drawing/2014/main" id="{19DF7CBD-4688-4356-8DEB-6DD6A69866E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14270" y="201423"/>
            <a:ext cx="1283028" cy="129867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F07033CB-9256-4D57-8EA2-85594ABCE0E1}"/>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D5B08570-3559-4997-99D4-C64A2B17637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D37DA630-3D0E-456E-A99C-378F0C626FC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50457897-3228-46B6-A054-A85FDC75D9B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78046BC-BDAE-4192-9EEC-F8F0168A692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87A24582-DD78-40CE-816D-C143F2C9613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AC4415BE-F616-44D9-93DD-23613CA8179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369908E2-5888-43DA-85AD-5573A175702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B5CE9F4C-F612-4FD3-A169-59AD1891727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A54DE2A0-4894-42DA-A2E0-5983C3B16D4F}"/>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60BC90E1-345C-4FC6-9850-54059614DB2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5027A4C-F3A4-4B7C-8113-57B94199B67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C8775-2F67-414E-B7E4-0C4BD53C072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E7015C1-E3E0-4483-97C0-F303E05D5CB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12435A7-5736-4CB7-B855-B8F40CDA1CA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7A38A6B-EF2A-46CF-A426-8B01AADEF12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F35127F-CE2B-46A6-B08A-B3ED8E6B22C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1E3C8EA-C195-46DF-9ED4-93F3C8BA940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5B67D0AD-AA01-4F27-9AE0-CA2B7FF3FE6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9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par>
                                <p:cTn id="42" presetID="10" presetClass="exit" presetSubtype="0" fill="hold"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nodeType="clickEffect">
                                  <p:stCondLst>
                                    <p:cond delay="0"/>
                                  </p:stCondLst>
                                  <p:childTnLst>
                                    <p:animClr clrSpc="rgb" dir="cw">
                                      <p:cBhvr override="childStyle">
                                        <p:cTn id="51" dur="500" fill="hold"/>
                                        <p:tgtEl>
                                          <p:spTgt spid="17">
                                            <p:txEl>
                                              <p:pRg st="5" end="5"/>
                                            </p:txEl>
                                          </p:spTgt>
                                        </p:tgtEl>
                                        <p:attrNameLst>
                                          <p:attrName>style.color</p:attrName>
                                        </p:attrNameLst>
                                      </p:cBhvr>
                                      <p:to>
                                        <a:srgbClr val="000000"/>
                                      </p:to>
                                    </p:animClr>
                                    <p:animClr clrSpc="rgb" dir="cw">
                                      <p:cBhvr>
                                        <p:cTn id="52" dur="500" fill="hold"/>
                                        <p:tgtEl>
                                          <p:spTgt spid="17">
                                            <p:txEl>
                                              <p:pRg st="5" end="5"/>
                                            </p:txEl>
                                          </p:spTgt>
                                        </p:tgtEl>
                                        <p:attrNameLst>
                                          <p:attrName>fillcolor</p:attrName>
                                        </p:attrNameLst>
                                      </p:cBhvr>
                                      <p:to>
                                        <a:srgbClr val="000000"/>
                                      </p:to>
                                    </p:animClr>
                                    <p:set>
                                      <p:cBhvr>
                                        <p:cTn id="53" dur="500" fill="hold"/>
                                        <p:tgtEl>
                                          <p:spTgt spid="17">
                                            <p:txEl>
                                              <p:pRg st="5" end="5"/>
                                            </p:txEl>
                                          </p:spTgt>
                                        </p:tgtEl>
                                        <p:attrNameLst>
                                          <p:attrName>fill.type</p:attrName>
                                        </p:attrNameLst>
                                      </p:cBhvr>
                                      <p:to>
                                        <p:strVal val="solid"/>
                                      </p:to>
                                    </p:set>
                                    <p:set>
                                      <p:cBhvr>
                                        <p:cTn id="54" dur="500" fill="hold"/>
                                        <p:tgtEl>
                                          <p:spTgt spid="17">
                                            <p:txEl>
                                              <p:pRg st="5" end="5"/>
                                            </p:txEl>
                                          </p:spTgt>
                                        </p:tgtEl>
                                        <p:attrNameLst>
                                          <p:attrName>fill.on</p:attrName>
                                        </p:attrNameLst>
                                      </p:cBhvr>
                                      <p:to>
                                        <p:strVal val="true"/>
                                      </p:to>
                                    </p:set>
                                  </p:childTnLst>
                                </p:cTn>
                              </p:par>
                              <p:par>
                                <p:cTn id="55" presetID="10" presetClass="exit" presetSubtype="0" fill="hold" nodeType="with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9" presetClass="emph" presetSubtype="0" fill="hold" nodeType="clickEffect">
                                  <p:stCondLst>
                                    <p:cond delay="0"/>
                                  </p:stCondLst>
                                  <p:childTnLst>
                                    <p:animClr clrSpc="rgb" dir="cw">
                                      <p:cBhvr override="childStyle">
                                        <p:cTn id="61" dur="500" fill="hold"/>
                                        <p:tgtEl>
                                          <p:spTgt spid="17">
                                            <p:txEl>
                                              <p:pRg st="6" end="6"/>
                                            </p:txEl>
                                          </p:spTgt>
                                        </p:tgtEl>
                                        <p:attrNameLst>
                                          <p:attrName>style.color</p:attrName>
                                        </p:attrNameLst>
                                      </p:cBhvr>
                                      <p:to>
                                        <a:srgbClr val="000000"/>
                                      </p:to>
                                    </p:animClr>
                                    <p:animClr clrSpc="rgb" dir="cw">
                                      <p:cBhvr>
                                        <p:cTn id="62" dur="500" fill="hold"/>
                                        <p:tgtEl>
                                          <p:spTgt spid="17">
                                            <p:txEl>
                                              <p:pRg st="6" end="6"/>
                                            </p:txEl>
                                          </p:spTgt>
                                        </p:tgtEl>
                                        <p:attrNameLst>
                                          <p:attrName>fillcolor</p:attrName>
                                        </p:attrNameLst>
                                      </p:cBhvr>
                                      <p:to>
                                        <a:srgbClr val="000000"/>
                                      </p:to>
                                    </p:animClr>
                                    <p:set>
                                      <p:cBhvr>
                                        <p:cTn id="63" dur="500" fill="hold"/>
                                        <p:tgtEl>
                                          <p:spTgt spid="17">
                                            <p:txEl>
                                              <p:pRg st="6" end="6"/>
                                            </p:txEl>
                                          </p:spTgt>
                                        </p:tgtEl>
                                        <p:attrNameLst>
                                          <p:attrName>fill.type</p:attrName>
                                        </p:attrNameLst>
                                      </p:cBhvr>
                                      <p:to>
                                        <p:strVal val="solid"/>
                                      </p:to>
                                    </p:set>
                                    <p:set>
                                      <p:cBhvr>
                                        <p:cTn id="64" dur="500" fill="hold"/>
                                        <p:tgtEl>
                                          <p:spTgt spid="17">
                                            <p:txEl>
                                              <p:pRg st="6" end="6"/>
                                            </p:txEl>
                                          </p:spTgt>
                                        </p:tgtEl>
                                        <p:attrNameLst>
                                          <p:attrName>fill.on</p:attrName>
                                        </p:attrNameLst>
                                      </p:cBhvr>
                                      <p:to>
                                        <p:strVal val="true"/>
                                      </p:to>
                                    </p:set>
                                  </p:childTnLst>
                                </p:cTn>
                              </p:par>
                              <p:par>
                                <p:cTn id="65" presetID="19" presetClass="emph" presetSubtype="0" fill="hold" nodeType="withEffect">
                                  <p:stCondLst>
                                    <p:cond delay="0"/>
                                  </p:stCondLst>
                                  <p:childTnLst>
                                    <p:animClr clrSpc="rgb" dir="cw">
                                      <p:cBhvr override="childStyle">
                                        <p:cTn id="66" dur="500" fill="hold"/>
                                        <p:tgtEl>
                                          <p:spTgt spid="17">
                                            <p:txEl>
                                              <p:pRg st="7" end="7"/>
                                            </p:txEl>
                                          </p:spTgt>
                                        </p:tgtEl>
                                        <p:attrNameLst>
                                          <p:attrName>style.color</p:attrName>
                                        </p:attrNameLst>
                                      </p:cBhvr>
                                      <p:to>
                                        <a:srgbClr val="000000"/>
                                      </p:to>
                                    </p:animClr>
                                    <p:animClr clrSpc="rgb" dir="cw">
                                      <p:cBhvr>
                                        <p:cTn id="67" dur="500" fill="hold"/>
                                        <p:tgtEl>
                                          <p:spTgt spid="17">
                                            <p:txEl>
                                              <p:pRg st="7" end="7"/>
                                            </p:txEl>
                                          </p:spTgt>
                                        </p:tgtEl>
                                        <p:attrNameLst>
                                          <p:attrName>fillcolor</p:attrName>
                                        </p:attrNameLst>
                                      </p:cBhvr>
                                      <p:to>
                                        <a:srgbClr val="000000"/>
                                      </p:to>
                                    </p:animClr>
                                    <p:set>
                                      <p:cBhvr>
                                        <p:cTn id="68" dur="500" fill="hold"/>
                                        <p:tgtEl>
                                          <p:spTgt spid="17">
                                            <p:txEl>
                                              <p:pRg st="7" end="7"/>
                                            </p:txEl>
                                          </p:spTgt>
                                        </p:tgtEl>
                                        <p:attrNameLst>
                                          <p:attrName>fill.type</p:attrName>
                                        </p:attrNameLst>
                                      </p:cBhvr>
                                      <p:to>
                                        <p:strVal val="solid"/>
                                      </p:to>
                                    </p:set>
                                    <p:set>
                                      <p:cBhvr>
                                        <p:cTn id="69" dur="500" fill="hold"/>
                                        <p:tgtEl>
                                          <p:spTgt spid="17">
                                            <p:txEl>
                                              <p:pRg st="7" end="7"/>
                                            </p:txEl>
                                          </p:spTgt>
                                        </p:tgtEl>
                                        <p:attrNameLst>
                                          <p:attrName>fill.on</p:attrName>
                                        </p:attrNameLst>
                                      </p:cBhvr>
                                      <p:to>
                                        <p:strVal val="true"/>
                                      </p:to>
                                    </p:set>
                                  </p:childTnLst>
                                </p:cTn>
                              </p:par>
                              <p:par>
                                <p:cTn id="70" presetID="19" presetClass="emph" presetSubtype="0" fill="hold" nodeType="withEffect">
                                  <p:stCondLst>
                                    <p:cond delay="0"/>
                                  </p:stCondLst>
                                  <p:childTnLst>
                                    <p:animClr clrSpc="rgb" dir="cw">
                                      <p:cBhvr override="childStyle">
                                        <p:cTn id="71" dur="500" fill="hold"/>
                                        <p:tgtEl>
                                          <p:spTgt spid="17">
                                            <p:txEl>
                                              <p:pRg st="8" end="8"/>
                                            </p:txEl>
                                          </p:spTgt>
                                        </p:tgtEl>
                                        <p:attrNameLst>
                                          <p:attrName>style.color</p:attrName>
                                        </p:attrNameLst>
                                      </p:cBhvr>
                                      <p:to>
                                        <a:srgbClr val="000000"/>
                                      </p:to>
                                    </p:animClr>
                                    <p:animClr clrSpc="rgb" dir="cw">
                                      <p:cBhvr>
                                        <p:cTn id="72" dur="500" fill="hold"/>
                                        <p:tgtEl>
                                          <p:spTgt spid="17">
                                            <p:txEl>
                                              <p:pRg st="8" end="8"/>
                                            </p:txEl>
                                          </p:spTgt>
                                        </p:tgtEl>
                                        <p:attrNameLst>
                                          <p:attrName>fillcolor</p:attrName>
                                        </p:attrNameLst>
                                      </p:cBhvr>
                                      <p:to>
                                        <a:srgbClr val="000000"/>
                                      </p:to>
                                    </p:animClr>
                                    <p:set>
                                      <p:cBhvr>
                                        <p:cTn id="73" dur="500" fill="hold"/>
                                        <p:tgtEl>
                                          <p:spTgt spid="17">
                                            <p:txEl>
                                              <p:pRg st="8" end="8"/>
                                            </p:txEl>
                                          </p:spTgt>
                                        </p:tgtEl>
                                        <p:attrNameLst>
                                          <p:attrName>fill.type</p:attrName>
                                        </p:attrNameLst>
                                      </p:cBhvr>
                                      <p:to>
                                        <p:strVal val="solid"/>
                                      </p:to>
                                    </p:set>
                                    <p:set>
                                      <p:cBhvr>
                                        <p:cTn id="74" dur="500" fill="hold"/>
                                        <p:tgtEl>
                                          <p:spTgt spid="17">
                                            <p:txEl>
                                              <p:pRg st="8" end="8"/>
                                            </p:txEl>
                                          </p:spTgt>
                                        </p:tgtEl>
                                        <p:attrNameLst>
                                          <p:attrName>fill.on</p:attrName>
                                        </p:attrNameLst>
                                      </p:cBhvr>
                                      <p:to>
                                        <p:strVal val="true"/>
                                      </p:to>
                                    </p:set>
                                  </p:childTnLst>
                                </p:cTn>
                              </p:par>
                              <p:par>
                                <p:cTn id="75" presetID="19" presetClass="emph" presetSubtype="0" fill="hold" nodeType="withEffect">
                                  <p:stCondLst>
                                    <p:cond delay="0"/>
                                  </p:stCondLst>
                                  <p:childTnLst>
                                    <p:animClr clrSpc="rgb" dir="cw">
                                      <p:cBhvr override="childStyle">
                                        <p:cTn id="76" dur="500" fill="hold"/>
                                        <p:tgtEl>
                                          <p:spTgt spid="17">
                                            <p:txEl>
                                              <p:pRg st="9" end="9"/>
                                            </p:txEl>
                                          </p:spTgt>
                                        </p:tgtEl>
                                        <p:attrNameLst>
                                          <p:attrName>style.color</p:attrName>
                                        </p:attrNameLst>
                                      </p:cBhvr>
                                      <p:to>
                                        <a:srgbClr val="000000"/>
                                      </p:to>
                                    </p:animClr>
                                    <p:animClr clrSpc="rgb" dir="cw">
                                      <p:cBhvr>
                                        <p:cTn id="77" dur="500" fill="hold"/>
                                        <p:tgtEl>
                                          <p:spTgt spid="17">
                                            <p:txEl>
                                              <p:pRg st="9" end="9"/>
                                            </p:txEl>
                                          </p:spTgt>
                                        </p:tgtEl>
                                        <p:attrNameLst>
                                          <p:attrName>fillcolor</p:attrName>
                                        </p:attrNameLst>
                                      </p:cBhvr>
                                      <p:to>
                                        <a:srgbClr val="000000"/>
                                      </p:to>
                                    </p:animClr>
                                    <p:set>
                                      <p:cBhvr>
                                        <p:cTn id="78" dur="500" fill="hold"/>
                                        <p:tgtEl>
                                          <p:spTgt spid="17">
                                            <p:txEl>
                                              <p:pRg st="9" end="9"/>
                                            </p:txEl>
                                          </p:spTgt>
                                        </p:tgtEl>
                                        <p:attrNameLst>
                                          <p:attrName>fill.type</p:attrName>
                                        </p:attrNameLst>
                                      </p:cBhvr>
                                      <p:to>
                                        <p:strVal val="solid"/>
                                      </p:to>
                                    </p:set>
                                    <p:set>
                                      <p:cBhvr>
                                        <p:cTn id="79" dur="500" fill="hold"/>
                                        <p:tgtEl>
                                          <p:spTgt spid="17">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57221" y="1741321"/>
            <a:ext cx="7848601" cy="225106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The 7 C’s of Effective Communication</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Clarity</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Conciseness</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Completeness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6C9117B-EE88-4DF2-A227-838BC26BA7DB}"/>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B8E2F540-F610-4EC8-B2EB-C7E63BE6D29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74AFDD3C-1F11-47E4-B4CC-606A7F32AAC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CF3A46B8-E776-402C-9DC3-CEBF254C7E0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EBBE3280-FEB5-4F31-98B9-B7116818D52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D585A2FF-6EF3-492A-AB3C-9B34DB06510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5860E31F-7D13-41D0-B82B-645AAB70236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CA7E626-1564-4A68-885B-EDF064096E5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5341EBA0-357A-4151-A42B-E5CECFD20B7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D46B72BF-D4D1-4AB4-B8DD-3C4542A3C617}"/>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C67FC5D3-EA95-4168-985A-17DC5F84CCA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5CE536C-B77C-45D4-BE5E-41B282E4E3D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F4F48D9-7D13-4156-94AE-45FFEC99EBF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81D4893-D6CC-4A86-8EA9-5EC7A2CE9DC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95FF48E-5435-40D4-B541-1364EA687EF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C3137D-F880-4332-B985-85047C0FABF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2AE679F-6A4E-4772-8729-FD7B58EF877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6EE3E71-47F2-4F3C-A527-EBAED345D05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a:extLst>
              <a:ext uri="{FF2B5EF4-FFF2-40B4-BE49-F238E27FC236}">
                <a16:creationId xmlns:a16="http://schemas.microsoft.com/office/drawing/2014/main" id="{C876A939-9C43-47F3-BD85-F71B6B95E6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6291"/>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82564" y="1823391"/>
            <a:ext cx="7848601" cy="369331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Candara" pitchFamily="34" charset="0"/>
                <a:cs typeface="Arial" pitchFamily="34" charset="0"/>
              </a:rPr>
              <a:t>Stepping into the shoes of others</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Understand professional knowledge, level of education, age and interests of audience</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It is important to relate to the target group and be involved.</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 the use of unpleasant words:</a:t>
            </a:r>
          </a:p>
          <a:p>
            <a:pPr marL="1257300" lvl="2" indent="-342900" algn="just" fontAlgn="base">
              <a:lnSpc>
                <a:spcPct val="150000"/>
              </a:lnSpc>
              <a:buFont typeface="Courier New" panose="02070309020205020404" pitchFamily="49" charset="0"/>
              <a:buChar char="o"/>
            </a:pPr>
            <a:r>
              <a:rPr lang="en-US" altLang="en-US" b="1" dirty="0">
                <a:solidFill>
                  <a:schemeClr val="bg1">
                    <a:lumMod val="85000"/>
                  </a:schemeClr>
                </a:solidFill>
                <a:latin typeface="Candara" pitchFamily="34" charset="0"/>
                <a:cs typeface="Arial" pitchFamily="34" charset="0"/>
              </a:rPr>
              <a:t>It is impossible </a:t>
            </a:r>
            <a:r>
              <a:rPr lang="en-US" altLang="en-US" dirty="0">
                <a:solidFill>
                  <a:schemeClr val="bg1">
                    <a:lumMod val="85000"/>
                  </a:schemeClr>
                </a:solidFill>
                <a:latin typeface="Candara" pitchFamily="34" charset="0"/>
                <a:cs typeface="Arial" pitchFamily="34" charset="0"/>
              </a:rPr>
              <a:t>to open an account for you today.</a:t>
            </a:r>
          </a:p>
          <a:p>
            <a:pPr marL="1257300" lvl="2" indent="-342900" algn="just" fontAlgn="base">
              <a:lnSpc>
                <a:spcPct val="150000"/>
              </a:lnSpc>
              <a:buFont typeface="Courier New" panose="02070309020205020404" pitchFamily="49" charset="0"/>
              <a:buChar char="o"/>
            </a:pPr>
            <a:r>
              <a:rPr lang="en-US" altLang="en-US" dirty="0">
                <a:solidFill>
                  <a:schemeClr val="bg1">
                    <a:lumMod val="85000"/>
                  </a:schemeClr>
                </a:solidFill>
                <a:latin typeface="Candara" pitchFamily="34" charset="0"/>
                <a:cs typeface="Arial" pitchFamily="34" charset="0"/>
              </a:rPr>
              <a:t>When you travel on company expense, </a:t>
            </a:r>
            <a:r>
              <a:rPr lang="en-US" altLang="en-US" b="1" dirty="0">
                <a:solidFill>
                  <a:schemeClr val="bg1">
                    <a:lumMod val="85000"/>
                  </a:schemeClr>
                </a:solidFill>
                <a:latin typeface="Candara" pitchFamily="34" charset="0"/>
                <a:cs typeface="Arial" pitchFamily="34" charset="0"/>
              </a:rPr>
              <a:t>you will not receive </a:t>
            </a:r>
            <a:r>
              <a:rPr lang="en-US" altLang="en-US" dirty="0">
                <a:solidFill>
                  <a:schemeClr val="bg1">
                    <a:lumMod val="85000"/>
                  </a:schemeClr>
                </a:solidFill>
                <a:latin typeface="Candara" pitchFamily="34" charset="0"/>
                <a:cs typeface="Arial" pitchFamily="34" charset="0"/>
              </a:rPr>
              <a:t>approval for first class fare. </a:t>
            </a:r>
            <a:endParaRPr lang="en-US" dirty="0">
              <a:solidFill>
                <a:schemeClr val="bg1">
                  <a:lumMod val="85000"/>
                </a:schemeClr>
              </a:solidFill>
              <a:latin typeface="Candara" pitchFamily="34" charset="0"/>
              <a:cs typeface="Arial" pitchFamily="34" charset="0"/>
            </a:endParaRPr>
          </a:p>
        </p:txBody>
      </p:sp>
      <p:sp>
        <p:nvSpPr>
          <p:cNvPr id="20" name="TextBox 19">
            <a:extLst>
              <a:ext uri="{FF2B5EF4-FFF2-40B4-BE49-F238E27FC236}">
                <a16:creationId xmlns:a16="http://schemas.microsoft.com/office/drawing/2014/main" id="{41C8D4F0-C3B5-495A-BBF3-B63C69BECD0C}"/>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Consideration</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think png">
            <a:extLst>
              <a:ext uri="{FF2B5EF4-FFF2-40B4-BE49-F238E27FC236}">
                <a16:creationId xmlns:a16="http://schemas.microsoft.com/office/drawing/2014/main" id="{EC76D53A-2FD4-4B13-819F-A6AB490890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4270" y="201423"/>
            <a:ext cx="1283028" cy="129867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CA249895-4ADF-4671-984B-B3EC8313BD4C}"/>
              </a:ext>
            </a:extLst>
          </p:cNvPr>
          <p:cNvGrpSpPr/>
          <p:nvPr/>
        </p:nvGrpSpPr>
        <p:grpSpPr>
          <a:xfrm>
            <a:off x="0" y="6756400"/>
            <a:ext cx="9144000" cy="101600"/>
            <a:chOff x="0" y="5791200"/>
            <a:chExt cx="8084345" cy="330200"/>
          </a:xfrm>
        </p:grpSpPr>
        <p:sp>
          <p:nvSpPr>
            <p:cNvPr id="19" name="Rectangle 18">
              <a:extLst>
                <a:ext uri="{FF2B5EF4-FFF2-40B4-BE49-F238E27FC236}">
                  <a16:creationId xmlns:a16="http://schemas.microsoft.com/office/drawing/2014/main" id="{BB7BAA28-0262-4183-BC7D-565A7663375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2B6F7ABA-EC0B-4AD2-A440-DEC8AF041AB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C127898-5802-45B1-86D2-16821F1E37C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64643A4E-73BA-4338-9CA7-1E9726C9975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5CC622F9-9C51-4C50-AFBC-92C29D8F010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FAAB765-9A5E-47EC-91EC-80BCC8F0A5F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9363FB54-7CEF-4202-9F6F-20E5073C8E2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42EB113C-90E9-4D93-9075-2972D591472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09744D5D-C6B9-4D39-A362-E382CFD526C7}"/>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2FC048CB-5F13-42B3-9163-3CFE2AEF7DB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2B26F2-B359-432D-9A00-209CE9F4754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BBD5C8E-D71E-41C9-A97A-32A837DE75D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E45F9C6-5F36-41C0-B253-257F3C2E82D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14C31BB-DACB-4372-B44C-600B6BE378D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EBC9A8-7D0B-4B15-A512-28ABA8566F9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8D198-9928-4C32-9E8D-F525135D047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DDA4BD-16BF-4923-876C-01B5CA88942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CAD14DD8-8A5F-4282-98AC-0D0E50029C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8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Bad Example</a:t>
            </a:r>
            <a:r>
              <a:rPr lang="en-US" sz="2000" b="1" dirty="0">
                <a:latin typeface="Candara" pitchFamily="34" charset="0"/>
                <a:cs typeface="Arial" pitchFamily="34" charset="0"/>
              </a:rPr>
              <a:t>*</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Dear Mr. </a:t>
            </a:r>
            <a:r>
              <a:rPr lang="en-US" sz="2000" dirty="0" err="1">
                <a:solidFill>
                  <a:schemeClr val="bg1">
                    <a:lumMod val="85000"/>
                  </a:schemeClr>
                </a:solidFill>
                <a:latin typeface="Candara" pitchFamily="34" charset="0"/>
                <a:cs typeface="Arial" pitchFamily="34" charset="0"/>
              </a:rPr>
              <a:t>Sadan</a:t>
            </a: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I'm sorry that we are presently out of stock of black hand bags and will be unable to fill your order at this time.</a:t>
            </a:r>
          </a:p>
          <a:p>
            <a:pPr lvl="1" algn="just" fontAlgn="base">
              <a:lnSpc>
                <a:spcPct val="150000"/>
              </a:lnSpc>
            </a:pPr>
            <a:r>
              <a:rPr lang="en-US" sz="2000" dirty="0">
                <a:solidFill>
                  <a:schemeClr val="bg1">
                    <a:lumMod val="85000"/>
                  </a:schemeClr>
                </a:solidFill>
                <a:latin typeface="Candara" pitchFamily="34" charset="0"/>
                <a:cs typeface="Arial" pitchFamily="34" charset="0"/>
              </a:rPr>
              <a:t>An order has been placed with the manufacturer in the color you want. We will receive shipment after ten days.</a:t>
            </a:r>
          </a:p>
          <a:p>
            <a:pPr lvl="1" algn="just" fontAlgn="base">
              <a:lnSpc>
                <a:spcPct val="150000"/>
              </a:lnSpc>
            </a:pPr>
            <a:r>
              <a:rPr lang="en-US" sz="2000" dirty="0">
                <a:solidFill>
                  <a:schemeClr val="bg1">
                    <a:lumMod val="85000"/>
                  </a:schemeClr>
                </a:solidFill>
                <a:latin typeface="Candara" pitchFamily="34" charset="0"/>
                <a:cs typeface="Arial" pitchFamily="34" charset="0"/>
              </a:rPr>
              <a:t>I trust this delay will not inconvenience you.</a:t>
            </a:r>
          </a:p>
          <a:p>
            <a:pPr lvl="1" algn="just" fontAlgn="base">
              <a:lnSpc>
                <a:spcPct val="150000"/>
              </a:lnSpc>
            </a:pPr>
            <a:r>
              <a:rPr lang="en-US" sz="2000" dirty="0">
                <a:solidFill>
                  <a:schemeClr val="bg1">
                    <a:lumMod val="85000"/>
                  </a:schemeClr>
                </a:solidFill>
                <a:latin typeface="Candara" pitchFamily="34" charset="0"/>
                <a:cs typeface="Arial" pitchFamily="34" charset="0"/>
              </a:rPr>
              <a:t>Sincerely,</a:t>
            </a:r>
          </a:p>
          <a:p>
            <a:pPr lvl="1" algn="just" fontAlgn="base">
              <a:lnSpc>
                <a:spcPct val="150000"/>
              </a:lnSpc>
            </a:pPr>
            <a:r>
              <a:rPr lang="en-US" sz="2000" dirty="0">
                <a:solidFill>
                  <a:schemeClr val="bg1">
                    <a:lumMod val="85000"/>
                  </a:schemeClr>
                </a:solidFill>
                <a:latin typeface="Candara" pitchFamily="34" charset="0"/>
                <a:cs typeface="Arial" pitchFamily="34" charset="0"/>
              </a:rPr>
              <a:t>Mudassir</a:t>
            </a:r>
            <a:endParaRPr lang="en-US" dirty="0">
              <a:solidFill>
                <a:schemeClr val="bg1">
                  <a:lumMod val="85000"/>
                </a:schemeClr>
              </a:solidFill>
              <a:latin typeface="Candara" pitchFamily="34" charset="0"/>
              <a:cs typeface="Arial" pitchFamily="34" charset="0"/>
            </a:endParaRP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F965A44-6DA7-4687-9825-DFC911ED6A49}"/>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Consideration</a:t>
            </a:r>
          </a:p>
        </p:txBody>
      </p:sp>
      <p:pic>
        <p:nvPicPr>
          <p:cNvPr id="19" name="Picture 8" descr="Image result for think png">
            <a:extLst>
              <a:ext uri="{FF2B5EF4-FFF2-40B4-BE49-F238E27FC236}">
                <a16:creationId xmlns:a16="http://schemas.microsoft.com/office/drawing/2014/main" id="{D027FF8A-3109-4453-ACA8-6F46282124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4270" y="201423"/>
            <a:ext cx="1283028" cy="12986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F278F81-099C-4387-842A-F8DE08CF9641}"/>
              </a:ext>
            </a:extLst>
          </p:cNvPr>
          <p:cNvSpPr txBox="1"/>
          <p:nvPr/>
        </p:nvSpPr>
        <p:spPr>
          <a:xfrm>
            <a:off x="882564" y="6096000"/>
            <a:ext cx="8077200" cy="307777"/>
          </a:xfrm>
          <a:prstGeom prst="rect">
            <a:avLst/>
          </a:prstGeom>
          <a:noFill/>
        </p:spPr>
        <p:txBody>
          <a:bodyPr wrap="square" rtlCol="0">
            <a:spAutoFit/>
          </a:bodyPr>
          <a:lstStyle/>
          <a:p>
            <a:pPr fontAlgn="base"/>
            <a:r>
              <a:rPr lang="en-US" sz="1400" dirty="0"/>
              <a:t>* http://www.zeepedia.com/read.php?consideration_completeness_business_communication&amp;b=72&amp;c=11</a:t>
            </a:r>
          </a:p>
        </p:txBody>
      </p:sp>
      <p:grpSp>
        <p:nvGrpSpPr>
          <p:cNvPr id="21" name="Group 20">
            <a:extLst>
              <a:ext uri="{FF2B5EF4-FFF2-40B4-BE49-F238E27FC236}">
                <a16:creationId xmlns:a16="http://schemas.microsoft.com/office/drawing/2014/main" id="{6937F973-DEA7-4647-A132-52C443F43A7D}"/>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17BC8CF5-4CC7-47FA-B99A-E6B10EDA32A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1D574592-B695-4265-9989-DAE77A803A4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84A2C096-1531-495B-A3F9-A335B72D46C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309B9AE-6A4A-4FEA-9738-AE4A34F22CC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FE163B01-0AAD-4800-A47A-13C0578EA8A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B9A7A12C-59F7-44FC-98E7-61E559BA3CB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4A521290-C06B-4B99-B0E0-077F90CCBBF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9EBD703A-869C-44DA-BC08-CBBBA839D03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C617BC01-3856-4841-810C-1BA63E3B8411}"/>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515590E3-4186-484C-863C-9BE8B1A722D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726AC2A-DE63-4F12-AF6E-1F7665032C3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EA2AB89-C474-41D0-976A-6909AC9B8D6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B2E8D1-5243-4ABF-9309-A7B719595DF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A58AFA53-F155-433D-AD56-597761FF103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78CFB57-0A5A-4D1D-A28A-E33B8BB631B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E495E2C-088E-4A26-8E3B-56AFCFED46A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D4A70EF-DEB5-415C-905B-058668F7BCA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A73D8AE2-64BA-4C5C-9AB6-079A1C34D24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90252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3" end="3"/>
                                            </p:txEl>
                                          </p:spTgt>
                                        </p:tgtEl>
                                        <p:attrNameLst>
                                          <p:attrName>style.color</p:attrName>
                                        </p:attrNameLst>
                                      </p:cBhvr>
                                      <p:to>
                                        <a:srgbClr val="000000"/>
                                      </p:to>
                                    </p:animClr>
                                    <p:animClr clrSpc="rgb" dir="cw">
                                      <p:cBhvr>
                                        <p:cTn id="27" dur="500" fill="hold"/>
                                        <p:tgtEl>
                                          <p:spTgt spid="17">
                                            <p:txEl>
                                              <p:pRg st="3" end="3"/>
                                            </p:txEl>
                                          </p:spTgt>
                                        </p:tgtEl>
                                        <p:attrNameLst>
                                          <p:attrName>fillcolor</p:attrName>
                                        </p:attrNameLst>
                                      </p:cBhvr>
                                      <p:to>
                                        <a:srgbClr val="000000"/>
                                      </p:to>
                                    </p:animClr>
                                    <p:set>
                                      <p:cBhvr>
                                        <p:cTn id="28" dur="500" fill="hold"/>
                                        <p:tgtEl>
                                          <p:spTgt spid="17">
                                            <p:txEl>
                                              <p:pRg st="3" end="3"/>
                                            </p:txEl>
                                          </p:spTgt>
                                        </p:tgtEl>
                                        <p:attrNameLst>
                                          <p:attrName>fill.type</p:attrName>
                                        </p:attrNameLst>
                                      </p:cBhvr>
                                      <p:to>
                                        <p:strVal val="solid"/>
                                      </p:to>
                                    </p:set>
                                    <p:set>
                                      <p:cBhvr>
                                        <p:cTn id="29" dur="500" fill="hold"/>
                                        <p:tgtEl>
                                          <p:spTgt spid="17">
                                            <p:txEl>
                                              <p:pRg st="3" end="3"/>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par>
                                <p:cTn id="35" presetID="19" presetClass="emph" presetSubtype="0" fill="hold" nodeType="withEffect">
                                  <p:stCondLst>
                                    <p:cond delay="0"/>
                                  </p:stCondLst>
                                  <p:childTnLst>
                                    <p:animClr clrSpc="rgb" dir="cw">
                                      <p:cBhvr override="childStyle">
                                        <p:cTn id="36" dur="500" fill="hold"/>
                                        <p:tgtEl>
                                          <p:spTgt spid="17">
                                            <p:txEl>
                                              <p:pRg st="5" end="5"/>
                                            </p:txEl>
                                          </p:spTgt>
                                        </p:tgtEl>
                                        <p:attrNameLst>
                                          <p:attrName>style.color</p:attrName>
                                        </p:attrNameLst>
                                      </p:cBhvr>
                                      <p:to>
                                        <a:srgbClr val="000000"/>
                                      </p:to>
                                    </p:animClr>
                                    <p:animClr clrSpc="rgb" dir="cw">
                                      <p:cBhvr>
                                        <p:cTn id="37" dur="500" fill="hold"/>
                                        <p:tgtEl>
                                          <p:spTgt spid="17">
                                            <p:txEl>
                                              <p:pRg st="5" end="5"/>
                                            </p:txEl>
                                          </p:spTgt>
                                        </p:tgtEl>
                                        <p:attrNameLst>
                                          <p:attrName>fillcolor</p:attrName>
                                        </p:attrNameLst>
                                      </p:cBhvr>
                                      <p:to>
                                        <a:srgbClr val="000000"/>
                                      </p:to>
                                    </p:animClr>
                                    <p:set>
                                      <p:cBhvr>
                                        <p:cTn id="38" dur="500" fill="hold"/>
                                        <p:tgtEl>
                                          <p:spTgt spid="17">
                                            <p:txEl>
                                              <p:pRg st="5" end="5"/>
                                            </p:txEl>
                                          </p:spTgt>
                                        </p:tgtEl>
                                        <p:attrNameLst>
                                          <p:attrName>fill.type</p:attrName>
                                        </p:attrNameLst>
                                      </p:cBhvr>
                                      <p:to>
                                        <p:strVal val="solid"/>
                                      </p:to>
                                    </p:set>
                                    <p:set>
                                      <p:cBhvr>
                                        <p:cTn id="39" dur="500" fill="hold"/>
                                        <p:tgtEl>
                                          <p:spTgt spid="17">
                                            <p:txEl>
                                              <p:pRg st="5" end="5"/>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17">
                                            <p:txEl>
                                              <p:pRg st="6" end="6"/>
                                            </p:txEl>
                                          </p:spTgt>
                                        </p:tgtEl>
                                        <p:attrNameLst>
                                          <p:attrName>style.color</p:attrName>
                                        </p:attrNameLst>
                                      </p:cBhvr>
                                      <p:to>
                                        <a:srgbClr val="000000"/>
                                      </p:to>
                                    </p:animClr>
                                    <p:animClr clrSpc="rgb" dir="cw">
                                      <p:cBhvr>
                                        <p:cTn id="42" dur="500" fill="hold"/>
                                        <p:tgtEl>
                                          <p:spTgt spid="17">
                                            <p:txEl>
                                              <p:pRg st="6" end="6"/>
                                            </p:txEl>
                                          </p:spTgt>
                                        </p:tgtEl>
                                        <p:attrNameLst>
                                          <p:attrName>fillcolor</p:attrName>
                                        </p:attrNameLst>
                                      </p:cBhvr>
                                      <p:to>
                                        <a:srgbClr val="000000"/>
                                      </p:to>
                                    </p:animClr>
                                    <p:set>
                                      <p:cBhvr>
                                        <p:cTn id="43" dur="500" fill="hold"/>
                                        <p:tgtEl>
                                          <p:spTgt spid="17">
                                            <p:txEl>
                                              <p:pRg st="6" end="6"/>
                                            </p:txEl>
                                          </p:spTgt>
                                        </p:tgtEl>
                                        <p:attrNameLst>
                                          <p:attrName>fill.type</p:attrName>
                                        </p:attrNameLst>
                                      </p:cBhvr>
                                      <p:to>
                                        <p:strVal val="solid"/>
                                      </p:to>
                                    </p:set>
                                    <p:set>
                                      <p:cBhvr>
                                        <p:cTn id="44"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8581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r>
              <a:rPr lang="en-US" sz="2000" b="1" dirty="0">
                <a:latin typeface="Candara" pitchFamily="34" charset="0"/>
                <a:cs typeface="Arial" pitchFamily="34" charset="0"/>
              </a:rPr>
              <a:t>*</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dirty="0">
                <a:solidFill>
                  <a:schemeClr val="bg1">
                    <a:lumMod val="85000"/>
                  </a:schemeClr>
                </a:solidFill>
                <a:latin typeface="Candara" pitchFamily="34" charset="0"/>
                <a:cs typeface="Arial" pitchFamily="34" charset="0"/>
              </a:rPr>
              <a:t>Dear Mr. </a:t>
            </a:r>
            <a:r>
              <a:rPr lang="en-US" dirty="0" err="1">
                <a:solidFill>
                  <a:schemeClr val="bg1">
                    <a:lumMod val="85000"/>
                  </a:schemeClr>
                </a:solidFill>
                <a:latin typeface="Candara" pitchFamily="34" charset="0"/>
                <a:cs typeface="Arial" pitchFamily="34" charset="0"/>
              </a:rPr>
              <a:t>Sadan</a:t>
            </a:r>
            <a:endParaRPr lang="en-US" dirty="0">
              <a:solidFill>
                <a:schemeClr val="bg1">
                  <a:lumMod val="85000"/>
                </a:schemeClr>
              </a:solidFill>
              <a:latin typeface="Candara" pitchFamily="34" charset="0"/>
              <a:cs typeface="Arial" pitchFamily="34" charset="0"/>
            </a:endParaRPr>
          </a:p>
          <a:p>
            <a:pPr lvl="1" algn="just" fontAlgn="base">
              <a:lnSpc>
                <a:spcPct val="150000"/>
              </a:lnSpc>
            </a:pPr>
            <a:r>
              <a:rPr lang="en-US" dirty="0">
                <a:solidFill>
                  <a:schemeClr val="bg1">
                    <a:lumMod val="85000"/>
                  </a:schemeClr>
                </a:solidFill>
                <a:latin typeface="Candara" pitchFamily="34" charset="0"/>
                <a:cs typeface="Arial" pitchFamily="34" charset="0"/>
              </a:rPr>
              <a:t>Thank you for ordering a black hand bag. </a:t>
            </a:r>
          </a:p>
          <a:p>
            <a:pPr lvl="1" algn="just" fontAlgn="base">
              <a:lnSpc>
                <a:spcPct val="150000"/>
              </a:lnSpc>
            </a:pPr>
            <a:r>
              <a:rPr lang="en-US" dirty="0">
                <a:solidFill>
                  <a:schemeClr val="bg1">
                    <a:lumMod val="85000"/>
                  </a:schemeClr>
                </a:solidFill>
                <a:latin typeface="Candara" pitchFamily="34" charset="0"/>
                <a:cs typeface="Arial" pitchFamily="34" charset="0"/>
              </a:rPr>
              <a:t>The color you chose proved to be very popular, and we quickly sold all we had in stock. However, we've placed a rush order for more and are promised delivery within ten days. Yours will be shipped the same day our new supply arrives. I know you'll be delighted with the unique carry-on bag Mr. Hassan. It's not only very handsome, but incredibly inexpensive.</a:t>
            </a:r>
          </a:p>
          <a:p>
            <a:pPr lvl="1" algn="just" fontAlgn="base">
              <a:lnSpc>
                <a:spcPct val="150000"/>
              </a:lnSpc>
            </a:pPr>
            <a:r>
              <a:rPr lang="en-US" dirty="0">
                <a:solidFill>
                  <a:schemeClr val="bg1">
                    <a:lumMod val="85000"/>
                  </a:schemeClr>
                </a:solidFill>
                <a:latin typeface="Candara" pitchFamily="34" charset="0"/>
                <a:cs typeface="Arial" pitchFamily="34" charset="0"/>
              </a:rPr>
              <a:t>Sincerely,</a:t>
            </a:r>
          </a:p>
          <a:p>
            <a:pPr lvl="1" algn="just" fontAlgn="base">
              <a:lnSpc>
                <a:spcPct val="150000"/>
              </a:lnSpc>
            </a:pPr>
            <a:r>
              <a:rPr lang="en-US" dirty="0">
                <a:solidFill>
                  <a:schemeClr val="bg1">
                    <a:lumMod val="85000"/>
                  </a:schemeClr>
                </a:solidFill>
                <a:latin typeface="Candara" pitchFamily="34" charset="0"/>
                <a:cs typeface="Arial" pitchFamily="34" charset="0"/>
              </a:rPr>
              <a:t>Mudassir</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F965A44-6DA7-4687-9825-DFC911ED6A49}"/>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Consideration</a:t>
            </a:r>
          </a:p>
        </p:txBody>
      </p:sp>
      <p:pic>
        <p:nvPicPr>
          <p:cNvPr id="19" name="Picture 8" descr="Image result for think png">
            <a:extLst>
              <a:ext uri="{FF2B5EF4-FFF2-40B4-BE49-F238E27FC236}">
                <a16:creationId xmlns:a16="http://schemas.microsoft.com/office/drawing/2014/main" id="{D027FF8A-3109-4453-ACA8-6F46282124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4270" y="201423"/>
            <a:ext cx="1283028" cy="12986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C6AF654-5EB1-4A0C-8BA1-E81E8E81A0F9}"/>
              </a:ext>
            </a:extLst>
          </p:cNvPr>
          <p:cNvSpPr txBox="1"/>
          <p:nvPr/>
        </p:nvSpPr>
        <p:spPr>
          <a:xfrm>
            <a:off x="882564" y="6096000"/>
            <a:ext cx="8077200" cy="307777"/>
          </a:xfrm>
          <a:prstGeom prst="rect">
            <a:avLst/>
          </a:prstGeom>
          <a:noFill/>
        </p:spPr>
        <p:txBody>
          <a:bodyPr wrap="square" rtlCol="0">
            <a:spAutoFit/>
          </a:bodyPr>
          <a:lstStyle/>
          <a:p>
            <a:pPr fontAlgn="base"/>
            <a:r>
              <a:rPr lang="en-US" sz="1400" dirty="0"/>
              <a:t>* http://www.zeepedia.com/read.php?consideration_completeness_business_communication&amp;b=72&amp;c=11</a:t>
            </a:r>
          </a:p>
        </p:txBody>
      </p:sp>
      <p:grpSp>
        <p:nvGrpSpPr>
          <p:cNvPr id="21" name="Group 20">
            <a:extLst>
              <a:ext uri="{FF2B5EF4-FFF2-40B4-BE49-F238E27FC236}">
                <a16:creationId xmlns:a16="http://schemas.microsoft.com/office/drawing/2014/main" id="{1C077756-26A7-4EDA-ACAB-290AD7BAAA33}"/>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2A09C141-250F-4BF7-87AB-40DA003CEC6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A6D30B1-4295-459F-B41E-79127847609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1A3D7C9E-9421-4935-AB86-47483524113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F440BA1-4713-4A24-A511-209B0DABC1D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62582DFA-88B3-4D50-BFC7-CB88B82314E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DAE05F4C-81C6-4C3C-90A3-CA037A0C9C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7AB78BE6-1015-4B20-8560-1D17FF07330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4484F883-D278-46A8-AFBE-84FFCF56B5F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05D9094E-DC48-413D-B173-4AF62AA9C5F5}"/>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7E89E977-DDA6-4082-A49C-80C83CFD054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77ED680-274E-402F-9F74-80835BBCF29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E0D6E09-55CD-4273-9090-6BC94D4336C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8ECF7C2-237D-4073-B931-2EA0F7DFB03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4B86819-8292-4C34-89DF-3E6F7BD0906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71A2A9F-CEBC-4316-9F3B-D51DAF07188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BBE9E7E-8919-4A94-874F-8F365E620F6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5FCF731-21F0-47B8-9900-4E32363775B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26C0F483-852D-4D66-9484-1691FBA89D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90828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3" end="3"/>
                                            </p:txEl>
                                          </p:spTgt>
                                        </p:tgtEl>
                                        <p:attrNameLst>
                                          <p:attrName>style.color</p:attrName>
                                        </p:attrNameLst>
                                      </p:cBhvr>
                                      <p:to>
                                        <a:srgbClr val="000000"/>
                                      </p:to>
                                    </p:animClr>
                                    <p:animClr clrSpc="rgb" dir="cw">
                                      <p:cBhvr>
                                        <p:cTn id="27" dur="500" fill="hold"/>
                                        <p:tgtEl>
                                          <p:spTgt spid="17">
                                            <p:txEl>
                                              <p:pRg st="3" end="3"/>
                                            </p:txEl>
                                          </p:spTgt>
                                        </p:tgtEl>
                                        <p:attrNameLst>
                                          <p:attrName>fillcolor</p:attrName>
                                        </p:attrNameLst>
                                      </p:cBhvr>
                                      <p:to>
                                        <a:srgbClr val="000000"/>
                                      </p:to>
                                    </p:animClr>
                                    <p:set>
                                      <p:cBhvr>
                                        <p:cTn id="28" dur="500" fill="hold"/>
                                        <p:tgtEl>
                                          <p:spTgt spid="17">
                                            <p:txEl>
                                              <p:pRg st="3" end="3"/>
                                            </p:txEl>
                                          </p:spTgt>
                                        </p:tgtEl>
                                        <p:attrNameLst>
                                          <p:attrName>fill.type</p:attrName>
                                        </p:attrNameLst>
                                      </p:cBhvr>
                                      <p:to>
                                        <p:strVal val="solid"/>
                                      </p:to>
                                    </p:set>
                                    <p:set>
                                      <p:cBhvr>
                                        <p:cTn id="29" dur="500" fill="hold"/>
                                        <p:tgtEl>
                                          <p:spTgt spid="17">
                                            <p:txEl>
                                              <p:pRg st="3" end="3"/>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par>
                                <p:cTn id="35" presetID="19" presetClass="emph" presetSubtype="0" fill="hold" nodeType="withEffect">
                                  <p:stCondLst>
                                    <p:cond delay="0"/>
                                  </p:stCondLst>
                                  <p:childTnLst>
                                    <p:animClr clrSpc="rgb" dir="cw">
                                      <p:cBhvr override="childStyle">
                                        <p:cTn id="36" dur="500" fill="hold"/>
                                        <p:tgtEl>
                                          <p:spTgt spid="17">
                                            <p:txEl>
                                              <p:pRg st="5" end="5"/>
                                            </p:txEl>
                                          </p:spTgt>
                                        </p:tgtEl>
                                        <p:attrNameLst>
                                          <p:attrName>style.color</p:attrName>
                                        </p:attrNameLst>
                                      </p:cBhvr>
                                      <p:to>
                                        <a:srgbClr val="000000"/>
                                      </p:to>
                                    </p:animClr>
                                    <p:animClr clrSpc="rgb" dir="cw">
                                      <p:cBhvr>
                                        <p:cTn id="37" dur="500" fill="hold"/>
                                        <p:tgtEl>
                                          <p:spTgt spid="17">
                                            <p:txEl>
                                              <p:pRg st="5" end="5"/>
                                            </p:txEl>
                                          </p:spTgt>
                                        </p:tgtEl>
                                        <p:attrNameLst>
                                          <p:attrName>fillcolor</p:attrName>
                                        </p:attrNameLst>
                                      </p:cBhvr>
                                      <p:to>
                                        <a:srgbClr val="000000"/>
                                      </p:to>
                                    </p:animClr>
                                    <p:set>
                                      <p:cBhvr>
                                        <p:cTn id="38" dur="500" fill="hold"/>
                                        <p:tgtEl>
                                          <p:spTgt spid="17">
                                            <p:txEl>
                                              <p:pRg st="5" end="5"/>
                                            </p:txEl>
                                          </p:spTgt>
                                        </p:tgtEl>
                                        <p:attrNameLst>
                                          <p:attrName>fill.type</p:attrName>
                                        </p:attrNameLst>
                                      </p:cBhvr>
                                      <p:to>
                                        <p:strVal val="solid"/>
                                      </p:to>
                                    </p:set>
                                    <p:set>
                                      <p:cBhvr>
                                        <p:cTn id="39"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Image result for red sad smiley png">
            <a:extLst>
              <a:ext uri="{FF2B5EF4-FFF2-40B4-BE49-F238E27FC236}">
                <a16:creationId xmlns:a16="http://schemas.microsoft.com/office/drawing/2014/main" id="{91C753A5-FDF6-44BB-BCEC-3BABD5730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548" y="2536840"/>
            <a:ext cx="1501760" cy="150176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Comparison*</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You will be (or customers will be) able to do transactions after office hours, at the Teller counter till 5.00 PM. </a:t>
            </a: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We are happy to announce that transaction can be made even after 3.00 PM till 5.00 PM at the teller-counter.</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F965A44-6DA7-4687-9825-DFC911ED6A49}"/>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Consideration</a:t>
            </a:r>
          </a:p>
        </p:txBody>
      </p:sp>
      <p:pic>
        <p:nvPicPr>
          <p:cNvPr id="19" name="Picture 8" descr="Image result for think png">
            <a:extLst>
              <a:ext uri="{FF2B5EF4-FFF2-40B4-BE49-F238E27FC236}">
                <a16:creationId xmlns:a16="http://schemas.microsoft.com/office/drawing/2014/main" id="{D027FF8A-3109-4453-ACA8-6F46282124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4270" y="201423"/>
            <a:ext cx="1283028" cy="1298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26F2F21E-970A-46A0-93F6-422649DDAE78}"/>
              </a:ext>
            </a:extLst>
          </p:cNvPr>
          <p:cNvPicPr>
            <a:picLocks noChangeAspect="1"/>
          </p:cNvPicPr>
          <p:nvPr/>
        </p:nvPicPr>
        <p:blipFill>
          <a:blip r:embed="rId7"/>
          <a:stretch>
            <a:fillRect/>
          </a:stretch>
        </p:blipFill>
        <p:spPr>
          <a:xfrm>
            <a:off x="7124582" y="5029200"/>
            <a:ext cx="1117691" cy="1122681"/>
          </a:xfrm>
          <a:prstGeom prst="rect">
            <a:avLst/>
          </a:prstGeom>
        </p:spPr>
      </p:pic>
      <p:sp>
        <p:nvSpPr>
          <p:cNvPr id="23" name="TextBox 22">
            <a:extLst>
              <a:ext uri="{FF2B5EF4-FFF2-40B4-BE49-F238E27FC236}">
                <a16:creationId xmlns:a16="http://schemas.microsoft.com/office/drawing/2014/main" id="{2A303DE5-9340-4E2F-9CD2-32C29A3C9D07}"/>
              </a:ext>
            </a:extLst>
          </p:cNvPr>
          <p:cNvSpPr txBox="1"/>
          <p:nvPr/>
        </p:nvSpPr>
        <p:spPr>
          <a:xfrm>
            <a:off x="742921" y="6215699"/>
            <a:ext cx="8077200" cy="307777"/>
          </a:xfrm>
          <a:prstGeom prst="rect">
            <a:avLst/>
          </a:prstGeom>
          <a:noFill/>
        </p:spPr>
        <p:txBody>
          <a:bodyPr wrap="square" rtlCol="0">
            <a:spAutoFit/>
          </a:bodyPr>
          <a:lstStyle/>
          <a:p>
            <a:pPr fontAlgn="base"/>
            <a:r>
              <a:rPr lang="en-US" sz="1400" dirty="0"/>
              <a:t>* http://communicationtheory.org/considerationyou-attitude-for-effective-business-communication/</a:t>
            </a:r>
          </a:p>
        </p:txBody>
      </p:sp>
      <p:grpSp>
        <p:nvGrpSpPr>
          <p:cNvPr id="24" name="Group 23">
            <a:extLst>
              <a:ext uri="{FF2B5EF4-FFF2-40B4-BE49-F238E27FC236}">
                <a16:creationId xmlns:a16="http://schemas.microsoft.com/office/drawing/2014/main" id="{5C88929A-8C8F-4162-BAC7-92268DD9032E}"/>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2565BACD-E441-4935-80C9-45F48981A91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6E38E64-86E8-4395-94E7-DBFD9243DD0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07DB88A-970D-4E88-9123-7D069F9EA64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ACEA98B-4775-4C88-97DB-B5B42A4518E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F130C90E-6323-451F-ABC3-D919A5CD6D4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72C01696-9CF8-4C76-9985-EB82CD6EDF2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CF671A96-36D9-4F10-8579-D3997E5BE12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ABD2060A-2777-4025-9520-7AC8AC2AD2C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0B7401CC-EFDF-4E51-A74E-C86F25F3BF3F}"/>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6D1C931E-CF99-4FAB-B394-49E124DB03E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98ADDC-D41E-4B0F-9D9D-DE92A56C9FF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AEE2CF9-41B6-4C23-A0F3-22BF2E9AB20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5F65EC2-E3BD-4B35-9890-9D38A26DB07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14829A8-D28B-47D4-BDA6-E10456F96DA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9381DA5-8D95-40DD-8795-685019AECE0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782164B-D8C2-4412-84BB-D43C821558A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7019707-AE5A-46F2-BBA9-D600CA221B6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835117E3-3D7B-4369-B77E-2D9A9549D9D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6680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FF0000"/>
                                      </p:to>
                                    </p:animClr>
                                    <p:animClr clrSpc="rgb" dir="cw">
                                      <p:cBhvr>
                                        <p:cTn id="17" dur="500" fill="hold"/>
                                        <p:tgtEl>
                                          <p:spTgt spid="17">
                                            <p:txEl>
                                              <p:pRg st="1" end="1"/>
                                            </p:txEl>
                                          </p:spTgt>
                                        </p:tgtEl>
                                        <p:attrNameLst>
                                          <p:attrName>fillcolor</p:attrName>
                                        </p:attrNameLst>
                                      </p:cBhvr>
                                      <p:to>
                                        <a:srgbClr val="FF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nodeType="clickEffect">
                                  <p:stCondLst>
                                    <p:cond delay="0"/>
                                  </p:stCondLst>
                                  <p:childTnLst>
                                    <p:animClr clrSpc="rgb" dir="cw">
                                      <p:cBhvr override="childStyle">
                                        <p:cTn id="26" dur="500" fill="hold"/>
                                        <p:tgtEl>
                                          <p:spTgt spid="17">
                                            <p:txEl>
                                              <p:pRg st="5" end="5"/>
                                            </p:txEl>
                                          </p:spTgt>
                                        </p:tgtEl>
                                        <p:attrNameLst>
                                          <p:attrName>style.color</p:attrName>
                                        </p:attrNameLst>
                                      </p:cBhvr>
                                      <p:to>
                                        <a:schemeClr val="hlink"/>
                                      </p:to>
                                    </p:animClr>
                                    <p:animClr clrSpc="rgb" dir="cw">
                                      <p:cBhvr>
                                        <p:cTn id="27" dur="500" fill="hold"/>
                                        <p:tgtEl>
                                          <p:spTgt spid="17">
                                            <p:txEl>
                                              <p:pRg st="5" end="5"/>
                                            </p:txEl>
                                          </p:spTgt>
                                        </p:tgtEl>
                                        <p:attrNameLst>
                                          <p:attrName>fillcolor</p:attrName>
                                        </p:attrNameLst>
                                      </p:cBhvr>
                                      <p:to>
                                        <a:schemeClr val="hlink"/>
                                      </p:to>
                                    </p:animClr>
                                    <p:set>
                                      <p:cBhvr>
                                        <p:cTn id="28" dur="500" fill="hold"/>
                                        <p:tgtEl>
                                          <p:spTgt spid="17">
                                            <p:txEl>
                                              <p:pRg st="5" end="5"/>
                                            </p:txEl>
                                          </p:spTgt>
                                        </p:tgtEl>
                                        <p:attrNameLst>
                                          <p:attrName>fill.type</p:attrName>
                                        </p:attrNameLst>
                                      </p:cBhvr>
                                      <p:to>
                                        <p:strVal val="solid"/>
                                      </p:to>
                                    </p:set>
                                    <p:set>
                                      <p:cBhvr>
                                        <p:cTn id="29" dur="500" fill="hold"/>
                                        <p:tgtEl>
                                          <p:spTgt spid="17">
                                            <p:txEl>
                                              <p:pRg st="5" end="5"/>
                                            </p:txEl>
                                          </p:spTgt>
                                        </p:tgtEl>
                                        <p:attrNameLst>
                                          <p:attrName>fill.on</p:attrName>
                                        </p:attrNameLst>
                                      </p:cBhvr>
                                      <p:to>
                                        <p:strVal val="true"/>
                                      </p:to>
                                    </p:se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Image result for red sad smiley png">
            <a:extLst>
              <a:ext uri="{FF2B5EF4-FFF2-40B4-BE49-F238E27FC236}">
                <a16:creationId xmlns:a16="http://schemas.microsoft.com/office/drawing/2014/main" id="{91C753A5-FDF6-44BB-BCEC-3BABD5730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548" y="2536840"/>
            <a:ext cx="1501760" cy="150176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Comparison*</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It is not possible for us to extend locker facility to you since you do not have a fixed/term deposit in our bank.</a:t>
            </a: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Extending locker facility will be attended to as soon as we receive an investment in fixed/term deposit from you.</a:t>
            </a: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F965A44-6DA7-4687-9825-DFC911ED6A49}"/>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Consideration</a:t>
            </a:r>
          </a:p>
        </p:txBody>
      </p:sp>
      <p:pic>
        <p:nvPicPr>
          <p:cNvPr id="19" name="Picture 8" descr="Image result for think png">
            <a:extLst>
              <a:ext uri="{FF2B5EF4-FFF2-40B4-BE49-F238E27FC236}">
                <a16:creationId xmlns:a16="http://schemas.microsoft.com/office/drawing/2014/main" id="{D027FF8A-3109-4453-ACA8-6F46282124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4270" y="201423"/>
            <a:ext cx="1283028" cy="1298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26F2F21E-970A-46A0-93F6-422649DDAE78}"/>
              </a:ext>
            </a:extLst>
          </p:cNvPr>
          <p:cNvPicPr>
            <a:picLocks noChangeAspect="1"/>
          </p:cNvPicPr>
          <p:nvPr/>
        </p:nvPicPr>
        <p:blipFill>
          <a:blip r:embed="rId7"/>
          <a:stretch>
            <a:fillRect/>
          </a:stretch>
        </p:blipFill>
        <p:spPr>
          <a:xfrm>
            <a:off x="7124582" y="5029200"/>
            <a:ext cx="1117691" cy="1122681"/>
          </a:xfrm>
          <a:prstGeom prst="rect">
            <a:avLst/>
          </a:prstGeom>
        </p:spPr>
      </p:pic>
      <p:sp>
        <p:nvSpPr>
          <p:cNvPr id="23" name="TextBox 22">
            <a:extLst>
              <a:ext uri="{FF2B5EF4-FFF2-40B4-BE49-F238E27FC236}">
                <a16:creationId xmlns:a16="http://schemas.microsoft.com/office/drawing/2014/main" id="{E65B8B80-F4C4-46F2-A98A-DC79F3D04A89}"/>
              </a:ext>
            </a:extLst>
          </p:cNvPr>
          <p:cNvSpPr txBox="1"/>
          <p:nvPr/>
        </p:nvSpPr>
        <p:spPr>
          <a:xfrm>
            <a:off x="742921" y="6215699"/>
            <a:ext cx="8077200" cy="307777"/>
          </a:xfrm>
          <a:prstGeom prst="rect">
            <a:avLst/>
          </a:prstGeom>
          <a:noFill/>
        </p:spPr>
        <p:txBody>
          <a:bodyPr wrap="square" rtlCol="0">
            <a:spAutoFit/>
          </a:bodyPr>
          <a:lstStyle/>
          <a:p>
            <a:pPr fontAlgn="base"/>
            <a:r>
              <a:rPr lang="en-US" sz="1400" dirty="0"/>
              <a:t>* http://communicationtheory.org/considerationyou-attitude-for-effective-business-communication/</a:t>
            </a:r>
          </a:p>
        </p:txBody>
      </p:sp>
      <p:grpSp>
        <p:nvGrpSpPr>
          <p:cNvPr id="24" name="Group 23">
            <a:extLst>
              <a:ext uri="{FF2B5EF4-FFF2-40B4-BE49-F238E27FC236}">
                <a16:creationId xmlns:a16="http://schemas.microsoft.com/office/drawing/2014/main" id="{CB461F4F-B71F-4C08-97B2-ECE29F8A073B}"/>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37F5B6F2-54C2-430C-95F9-BE270C9B357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933C800-BAE7-49C2-90DA-74C065C2C65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509D128-E63C-48CB-BFD9-465CA459E8C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22E6D53-E05B-4737-887D-29512CDAB79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5C0E0338-F1BF-498E-A459-E63E5DFAE4B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2ABD4F3-619A-4642-A50D-88AE71A6578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C907C5E7-9660-4E19-9F2D-B587463B126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65050282-976A-40E7-8433-ED3B5FC2D88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3E93F702-EF16-495A-8F6E-20044B9DF751}"/>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5FAA918D-B05C-44F7-8518-DCB4F96E07A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1DCDFC6-C8D5-43B2-8FCD-6E5FB8715BE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FF09226-E8EC-48A7-B78B-5EE310F66A8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05F97C6-D2F0-4AAE-B702-CDEAE504926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20477D3-2482-4A7A-A202-A2BA81FCCA5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6D337D7-13FA-446A-A45B-94A0E199607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8C6D5E1-3392-4052-B4C5-5E459C2FA42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7F93475-20CB-406E-B0BF-DB2B9618925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8BD46FE1-043E-48CE-97F5-D24A6341FDC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41229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FF0000"/>
                                      </p:to>
                                    </p:animClr>
                                    <p:animClr clrSpc="rgb" dir="cw">
                                      <p:cBhvr>
                                        <p:cTn id="17" dur="500" fill="hold"/>
                                        <p:tgtEl>
                                          <p:spTgt spid="17">
                                            <p:txEl>
                                              <p:pRg st="1" end="1"/>
                                            </p:txEl>
                                          </p:spTgt>
                                        </p:tgtEl>
                                        <p:attrNameLst>
                                          <p:attrName>fillcolor</p:attrName>
                                        </p:attrNameLst>
                                      </p:cBhvr>
                                      <p:to>
                                        <a:srgbClr val="FF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nodeType="clickEffect">
                                  <p:stCondLst>
                                    <p:cond delay="0"/>
                                  </p:stCondLst>
                                  <p:childTnLst>
                                    <p:animClr clrSpc="rgb" dir="cw">
                                      <p:cBhvr override="childStyle">
                                        <p:cTn id="26" dur="500" fill="hold"/>
                                        <p:tgtEl>
                                          <p:spTgt spid="17">
                                            <p:txEl>
                                              <p:pRg st="5" end="5"/>
                                            </p:txEl>
                                          </p:spTgt>
                                        </p:tgtEl>
                                        <p:attrNameLst>
                                          <p:attrName>style.color</p:attrName>
                                        </p:attrNameLst>
                                      </p:cBhvr>
                                      <p:to>
                                        <a:srgbClr val="0070C0"/>
                                      </p:to>
                                    </p:animClr>
                                    <p:animClr clrSpc="rgb" dir="cw">
                                      <p:cBhvr>
                                        <p:cTn id="27" dur="500" fill="hold"/>
                                        <p:tgtEl>
                                          <p:spTgt spid="17">
                                            <p:txEl>
                                              <p:pRg st="5" end="5"/>
                                            </p:txEl>
                                          </p:spTgt>
                                        </p:tgtEl>
                                        <p:attrNameLst>
                                          <p:attrName>fillcolor</p:attrName>
                                        </p:attrNameLst>
                                      </p:cBhvr>
                                      <p:to>
                                        <a:srgbClr val="0070C0"/>
                                      </p:to>
                                    </p:animClr>
                                    <p:set>
                                      <p:cBhvr>
                                        <p:cTn id="28" dur="500" fill="hold"/>
                                        <p:tgtEl>
                                          <p:spTgt spid="17">
                                            <p:txEl>
                                              <p:pRg st="5" end="5"/>
                                            </p:txEl>
                                          </p:spTgt>
                                        </p:tgtEl>
                                        <p:attrNameLst>
                                          <p:attrName>fill.type</p:attrName>
                                        </p:attrNameLst>
                                      </p:cBhvr>
                                      <p:to>
                                        <p:strVal val="solid"/>
                                      </p:to>
                                    </p:set>
                                    <p:set>
                                      <p:cBhvr>
                                        <p:cTn id="29" dur="500" fill="hold"/>
                                        <p:tgtEl>
                                          <p:spTgt spid="17">
                                            <p:txEl>
                                              <p:pRg st="5" end="5"/>
                                            </p:txEl>
                                          </p:spTgt>
                                        </p:tgtEl>
                                        <p:attrNameLst>
                                          <p:attrName>fill.on</p:attrName>
                                        </p:attrNameLst>
                                      </p:cBhvr>
                                      <p:to>
                                        <p:strVal val="true"/>
                                      </p:to>
                                    </p:se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Comparison*</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You are wrong.</a:t>
            </a: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Our perceptions appear to be different.</a:t>
            </a: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p:txBody>
      </p:sp>
      <p:pic>
        <p:nvPicPr>
          <p:cNvPr id="20" name="Picture 2" descr="Image result for red sad smiley png">
            <a:extLst>
              <a:ext uri="{FF2B5EF4-FFF2-40B4-BE49-F238E27FC236}">
                <a16:creationId xmlns:a16="http://schemas.microsoft.com/office/drawing/2014/main" id="{91C753A5-FDF6-44BB-BCEC-3BABD5730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671" y="1944516"/>
            <a:ext cx="1501760" cy="150176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F965A44-6DA7-4687-9825-DFC911ED6A49}"/>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Consideration</a:t>
            </a:r>
          </a:p>
        </p:txBody>
      </p:sp>
      <p:pic>
        <p:nvPicPr>
          <p:cNvPr id="19" name="Picture 8" descr="Image result for think png">
            <a:extLst>
              <a:ext uri="{FF2B5EF4-FFF2-40B4-BE49-F238E27FC236}">
                <a16:creationId xmlns:a16="http://schemas.microsoft.com/office/drawing/2014/main" id="{D027FF8A-3109-4453-ACA8-6F46282124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4270" y="201423"/>
            <a:ext cx="1283028" cy="1298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26F2F21E-970A-46A0-93F6-422649DDAE78}"/>
              </a:ext>
            </a:extLst>
          </p:cNvPr>
          <p:cNvPicPr>
            <a:picLocks noChangeAspect="1"/>
          </p:cNvPicPr>
          <p:nvPr/>
        </p:nvPicPr>
        <p:blipFill>
          <a:blip r:embed="rId7"/>
          <a:stretch>
            <a:fillRect/>
          </a:stretch>
        </p:blipFill>
        <p:spPr>
          <a:xfrm>
            <a:off x="5725706" y="3733800"/>
            <a:ext cx="1117691" cy="1122681"/>
          </a:xfrm>
          <a:prstGeom prst="rect">
            <a:avLst/>
          </a:prstGeom>
        </p:spPr>
      </p:pic>
      <p:sp>
        <p:nvSpPr>
          <p:cNvPr id="23" name="TextBox 22">
            <a:extLst>
              <a:ext uri="{FF2B5EF4-FFF2-40B4-BE49-F238E27FC236}">
                <a16:creationId xmlns:a16="http://schemas.microsoft.com/office/drawing/2014/main" id="{7373D3A6-24CB-4BE6-BE36-94A52412CAD8}"/>
              </a:ext>
            </a:extLst>
          </p:cNvPr>
          <p:cNvSpPr txBox="1"/>
          <p:nvPr/>
        </p:nvSpPr>
        <p:spPr>
          <a:xfrm>
            <a:off x="742921" y="6215699"/>
            <a:ext cx="8077200" cy="307777"/>
          </a:xfrm>
          <a:prstGeom prst="rect">
            <a:avLst/>
          </a:prstGeom>
          <a:noFill/>
        </p:spPr>
        <p:txBody>
          <a:bodyPr wrap="square" rtlCol="0">
            <a:spAutoFit/>
          </a:bodyPr>
          <a:lstStyle/>
          <a:p>
            <a:pPr fontAlgn="base"/>
            <a:r>
              <a:rPr lang="en-US" sz="1400" dirty="0"/>
              <a:t>* http://communicationtheory.org/considerationyou-attitude-for-effective-business-communication/</a:t>
            </a:r>
          </a:p>
        </p:txBody>
      </p:sp>
      <p:grpSp>
        <p:nvGrpSpPr>
          <p:cNvPr id="24" name="Group 23">
            <a:extLst>
              <a:ext uri="{FF2B5EF4-FFF2-40B4-BE49-F238E27FC236}">
                <a16:creationId xmlns:a16="http://schemas.microsoft.com/office/drawing/2014/main" id="{8883EE37-959B-4D72-9E48-1089EBECC37F}"/>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119662EA-7DEA-4462-B28A-13336EDC15D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5F6B284D-358C-4AD7-937C-BEF68ADE77B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281A81D-C1C3-46A9-A557-A4B514C8F34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F1B32BEB-F0C3-4E34-BAD9-8D0E7C7B487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5C02AE41-D0B3-47F4-9AA2-211BF4040E9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BDCD6B3C-CF3F-41CE-A936-90D77E80C81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4F1724A9-957E-4D4D-92AF-3B1F6FD5789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57405F4C-6464-40C5-94F4-8AABBFF78F8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1F9A21C7-1753-4691-80DE-54B175C17135}"/>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CB083F59-DA64-40B7-98C0-900E8F18D66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A80BB27-C31A-408B-A6B7-9FA7571D196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787BBFB-5F2E-416D-8E73-C3D2379F0D7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098331E-8A71-481E-B2B7-7030CC38644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3309AA6-91A7-4D24-8042-7F2CD8737E7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0EF34B7-E1EC-40A6-B249-02F5CBE3749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A056B78-CC9C-4610-822B-D0AD2B2BF97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3E42E51-A28A-41E6-8CE8-81B4D9E999B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425384FD-CCAC-4A51-8440-890151E3739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0736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2" end="2"/>
                                            </p:txEl>
                                          </p:spTgt>
                                        </p:tgtEl>
                                        <p:attrNameLst>
                                          <p:attrName>style.color</p:attrName>
                                        </p:attrNameLst>
                                      </p:cBhvr>
                                      <p:to>
                                        <a:srgbClr val="FF0000"/>
                                      </p:to>
                                    </p:animClr>
                                    <p:animClr clrSpc="rgb" dir="cw">
                                      <p:cBhvr>
                                        <p:cTn id="17" dur="500" fill="hold"/>
                                        <p:tgtEl>
                                          <p:spTgt spid="17">
                                            <p:txEl>
                                              <p:pRg st="2" end="2"/>
                                            </p:txEl>
                                          </p:spTgt>
                                        </p:tgtEl>
                                        <p:attrNameLst>
                                          <p:attrName>fillcolor</p:attrName>
                                        </p:attrNameLst>
                                      </p:cBhvr>
                                      <p:to>
                                        <a:srgbClr val="FF0000"/>
                                      </p:to>
                                    </p:animClr>
                                    <p:set>
                                      <p:cBhvr>
                                        <p:cTn id="18" dur="500" fill="hold"/>
                                        <p:tgtEl>
                                          <p:spTgt spid="17">
                                            <p:txEl>
                                              <p:pRg st="2" end="2"/>
                                            </p:txEl>
                                          </p:spTgt>
                                        </p:tgtEl>
                                        <p:attrNameLst>
                                          <p:attrName>fill.type</p:attrName>
                                        </p:attrNameLst>
                                      </p:cBhvr>
                                      <p:to>
                                        <p:strVal val="solid"/>
                                      </p:to>
                                    </p:set>
                                    <p:set>
                                      <p:cBhvr>
                                        <p:cTn id="19" dur="500" fill="hold"/>
                                        <p:tgtEl>
                                          <p:spTgt spid="17">
                                            <p:txEl>
                                              <p:pRg st="2" end="2"/>
                                            </p:txEl>
                                          </p:spTgt>
                                        </p:tgtEl>
                                        <p:attrNameLst>
                                          <p:attrName>fill.on</p:attrName>
                                        </p:attrNameLst>
                                      </p:cBhvr>
                                      <p:to>
                                        <p:strVal val="true"/>
                                      </p:to>
                                    </p:se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nodeType="clickEffect">
                                  <p:stCondLst>
                                    <p:cond delay="0"/>
                                  </p:stCondLst>
                                  <p:childTnLst>
                                    <p:animClr clrSpc="rgb" dir="cw">
                                      <p:cBhvr override="childStyle">
                                        <p:cTn id="26" dur="500" fill="hold"/>
                                        <p:tgtEl>
                                          <p:spTgt spid="17">
                                            <p:txEl>
                                              <p:pRg st="5" end="5"/>
                                            </p:txEl>
                                          </p:spTgt>
                                        </p:tgtEl>
                                        <p:attrNameLst>
                                          <p:attrName>style.color</p:attrName>
                                        </p:attrNameLst>
                                      </p:cBhvr>
                                      <p:to>
                                        <a:srgbClr val="0070C0"/>
                                      </p:to>
                                    </p:animClr>
                                    <p:animClr clrSpc="rgb" dir="cw">
                                      <p:cBhvr>
                                        <p:cTn id="27" dur="500" fill="hold"/>
                                        <p:tgtEl>
                                          <p:spTgt spid="17">
                                            <p:txEl>
                                              <p:pRg st="5" end="5"/>
                                            </p:txEl>
                                          </p:spTgt>
                                        </p:tgtEl>
                                        <p:attrNameLst>
                                          <p:attrName>fillcolor</p:attrName>
                                        </p:attrNameLst>
                                      </p:cBhvr>
                                      <p:to>
                                        <a:srgbClr val="0070C0"/>
                                      </p:to>
                                    </p:animClr>
                                    <p:set>
                                      <p:cBhvr>
                                        <p:cTn id="28" dur="500" fill="hold"/>
                                        <p:tgtEl>
                                          <p:spTgt spid="17">
                                            <p:txEl>
                                              <p:pRg st="5" end="5"/>
                                            </p:txEl>
                                          </p:spTgt>
                                        </p:tgtEl>
                                        <p:attrNameLst>
                                          <p:attrName>fill.type</p:attrName>
                                        </p:attrNameLst>
                                      </p:cBhvr>
                                      <p:to>
                                        <p:strVal val="solid"/>
                                      </p:to>
                                    </p:set>
                                    <p:set>
                                      <p:cBhvr>
                                        <p:cTn id="29" dur="500" fill="hold"/>
                                        <p:tgtEl>
                                          <p:spTgt spid="17">
                                            <p:txEl>
                                              <p:pRg st="5" end="5"/>
                                            </p:txEl>
                                          </p:spTgt>
                                        </p:tgtEl>
                                        <p:attrNameLst>
                                          <p:attrName>fill.on</p:attrName>
                                        </p:attrNameLst>
                                      </p:cBhvr>
                                      <p:to>
                                        <p:strVal val="true"/>
                                      </p:to>
                                    </p:se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Image result for red sad smiley png">
            <a:extLst>
              <a:ext uri="{FF2B5EF4-FFF2-40B4-BE49-F238E27FC236}">
                <a16:creationId xmlns:a16="http://schemas.microsoft.com/office/drawing/2014/main" id="{91C753A5-FDF6-44BB-BCEC-3BABD5730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548" y="2536840"/>
            <a:ext cx="1501760" cy="150176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Comparison*</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The car left by you for service cannot be delivered before the end of the month.</a:t>
            </a: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endParaRPr lang="en-US" sz="2000"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The car given to us for service will be delivered after thorough service by the end of the month.</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F965A44-6DA7-4687-9825-DFC911ED6A49}"/>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Consideration</a:t>
            </a:r>
          </a:p>
        </p:txBody>
      </p:sp>
      <p:pic>
        <p:nvPicPr>
          <p:cNvPr id="19" name="Picture 8" descr="Image result for think png">
            <a:extLst>
              <a:ext uri="{FF2B5EF4-FFF2-40B4-BE49-F238E27FC236}">
                <a16:creationId xmlns:a16="http://schemas.microsoft.com/office/drawing/2014/main" id="{D027FF8A-3109-4453-ACA8-6F46282124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4270" y="201423"/>
            <a:ext cx="1283028" cy="1298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26F2F21E-970A-46A0-93F6-422649DDAE78}"/>
              </a:ext>
            </a:extLst>
          </p:cNvPr>
          <p:cNvPicPr>
            <a:picLocks noChangeAspect="1"/>
          </p:cNvPicPr>
          <p:nvPr/>
        </p:nvPicPr>
        <p:blipFill>
          <a:blip r:embed="rId7"/>
          <a:stretch>
            <a:fillRect/>
          </a:stretch>
        </p:blipFill>
        <p:spPr>
          <a:xfrm>
            <a:off x="7124582" y="5029200"/>
            <a:ext cx="1117691" cy="1122681"/>
          </a:xfrm>
          <a:prstGeom prst="rect">
            <a:avLst/>
          </a:prstGeom>
        </p:spPr>
      </p:pic>
      <p:sp>
        <p:nvSpPr>
          <p:cNvPr id="23" name="TextBox 22">
            <a:extLst>
              <a:ext uri="{FF2B5EF4-FFF2-40B4-BE49-F238E27FC236}">
                <a16:creationId xmlns:a16="http://schemas.microsoft.com/office/drawing/2014/main" id="{5AB7379E-4534-4432-BC2C-9351680CE4F6}"/>
              </a:ext>
            </a:extLst>
          </p:cNvPr>
          <p:cNvSpPr txBox="1"/>
          <p:nvPr/>
        </p:nvSpPr>
        <p:spPr>
          <a:xfrm>
            <a:off x="742921" y="6215699"/>
            <a:ext cx="8077200" cy="307777"/>
          </a:xfrm>
          <a:prstGeom prst="rect">
            <a:avLst/>
          </a:prstGeom>
          <a:noFill/>
        </p:spPr>
        <p:txBody>
          <a:bodyPr wrap="square" rtlCol="0">
            <a:spAutoFit/>
          </a:bodyPr>
          <a:lstStyle/>
          <a:p>
            <a:pPr fontAlgn="base"/>
            <a:r>
              <a:rPr lang="en-US" sz="1400" dirty="0"/>
              <a:t>* http://communicationtheory.org/considerationyou-attitude-for-effective-business-communication/</a:t>
            </a:r>
          </a:p>
        </p:txBody>
      </p:sp>
      <p:grpSp>
        <p:nvGrpSpPr>
          <p:cNvPr id="24" name="Group 23">
            <a:extLst>
              <a:ext uri="{FF2B5EF4-FFF2-40B4-BE49-F238E27FC236}">
                <a16:creationId xmlns:a16="http://schemas.microsoft.com/office/drawing/2014/main" id="{20DAB742-8884-4F67-BD2C-5E601E22EAED}"/>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99B7F751-3AA2-418D-89D1-ED0BAB80FFF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203C3B2F-0F4D-4061-9F38-2BEFDCABA76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3D9969B-1291-44FA-B612-AAFAAD226D1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66EE714-1F03-415C-8F97-6601FE7A767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F84560CC-BF2B-44C6-8459-DFA62964CCC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8C867355-F355-4598-94CB-AC58C928F8D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80B93550-823F-4EA3-AE09-DB831AAC0E6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AFC28D8C-7D04-485A-857A-F1C7100FD34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A1BAC6A6-B5CA-4BA7-94FB-239FC5274D0A}"/>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1B90B7D9-28B8-4A15-9D58-FEA9A1701AA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C31AAFA-2764-41FF-B415-9080AC839E9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8547234-75F4-4187-B859-71B3F51B68C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BA116DF-10BD-4DA7-B924-B18CCF0FCC9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F293D22-3E01-4FB7-A84D-1F38AFCEDCE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C1425C0-34D1-4119-A3E7-069A20DA526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BA00621-E216-4E36-AF72-2FF7D926CD8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8587EDC-49C9-49A3-88E5-2C02BD02632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FD139F21-C2A4-4C8A-B3DA-4D2767654E1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4034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FF0000"/>
                                      </p:to>
                                    </p:animClr>
                                    <p:animClr clrSpc="rgb" dir="cw">
                                      <p:cBhvr>
                                        <p:cTn id="17" dur="500" fill="hold"/>
                                        <p:tgtEl>
                                          <p:spTgt spid="17">
                                            <p:txEl>
                                              <p:pRg st="1" end="1"/>
                                            </p:txEl>
                                          </p:spTgt>
                                        </p:tgtEl>
                                        <p:attrNameLst>
                                          <p:attrName>fillcolor</p:attrName>
                                        </p:attrNameLst>
                                      </p:cBhvr>
                                      <p:to>
                                        <a:srgbClr val="FF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nodeType="clickEffect">
                                  <p:stCondLst>
                                    <p:cond delay="0"/>
                                  </p:stCondLst>
                                  <p:childTnLst>
                                    <p:animClr clrSpc="rgb" dir="cw">
                                      <p:cBhvr override="childStyle">
                                        <p:cTn id="26" dur="500" fill="hold"/>
                                        <p:tgtEl>
                                          <p:spTgt spid="17">
                                            <p:txEl>
                                              <p:pRg st="5" end="5"/>
                                            </p:txEl>
                                          </p:spTgt>
                                        </p:tgtEl>
                                        <p:attrNameLst>
                                          <p:attrName>style.color</p:attrName>
                                        </p:attrNameLst>
                                      </p:cBhvr>
                                      <p:to>
                                        <a:srgbClr val="0070C0"/>
                                      </p:to>
                                    </p:animClr>
                                    <p:animClr clrSpc="rgb" dir="cw">
                                      <p:cBhvr>
                                        <p:cTn id="27" dur="500" fill="hold"/>
                                        <p:tgtEl>
                                          <p:spTgt spid="17">
                                            <p:txEl>
                                              <p:pRg st="5" end="5"/>
                                            </p:txEl>
                                          </p:spTgt>
                                        </p:tgtEl>
                                        <p:attrNameLst>
                                          <p:attrName>fillcolor</p:attrName>
                                        </p:attrNameLst>
                                      </p:cBhvr>
                                      <p:to>
                                        <a:srgbClr val="0070C0"/>
                                      </p:to>
                                    </p:animClr>
                                    <p:set>
                                      <p:cBhvr>
                                        <p:cTn id="28" dur="500" fill="hold"/>
                                        <p:tgtEl>
                                          <p:spTgt spid="17">
                                            <p:txEl>
                                              <p:pRg st="5" end="5"/>
                                            </p:txEl>
                                          </p:spTgt>
                                        </p:tgtEl>
                                        <p:attrNameLst>
                                          <p:attrName>fill.type</p:attrName>
                                        </p:attrNameLst>
                                      </p:cBhvr>
                                      <p:to>
                                        <p:strVal val="solid"/>
                                      </p:to>
                                    </p:set>
                                    <p:set>
                                      <p:cBhvr>
                                        <p:cTn id="29" dur="500" fill="hold"/>
                                        <p:tgtEl>
                                          <p:spTgt spid="17">
                                            <p:txEl>
                                              <p:pRg st="5" end="5"/>
                                            </p:txEl>
                                          </p:spTgt>
                                        </p:tgtEl>
                                        <p:attrNameLst>
                                          <p:attrName>fill.on</p:attrName>
                                        </p:attrNameLst>
                                      </p:cBhvr>
                                      <p:to>
                                        <p:strVal val="true"/>
                                      </p:to>
                                    </p:se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7 C’s of 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741321"/>
            <a:ext cx="7848601" cy="3970318"/>
          </a:xfrm>
          <a:prstGeom prst="rect">
            <a:avLst/>
          </a:prstGeom>
          <a:noFill/>
        </p:spPr>
        <p:txBody>
          <a:bodyPr wrap="square" rtlCol="0">
            <a:spAutoFit/>
          </a:bodyPr>
          <a:lstStyle/>
          <a:p>
            <a:pPr marL="457200" indent="-457200" algn="just">
              <a:lnSpc>
                <a:spcPct val="150000"/>
              </a:lnSpc>
              <a:buFont typeface="+mj-lt"/>
              <a:buAutoNum type="arabicPeriod"/>
            </a:pPr>
            <a:r>
              <a:rPr lang="en-US" altLang="en-US" sz="2400" dirty="0">
                <a:latin typeface="Candara" pitchFamily="34" charset="0"/>
                <a:cs typeface="Arial" pitchFamily="34" charset="0"/>
              </a:rPr>
              <a:t>Clarity </a:t>
            </a:r>
          </a:p>
          <a:p>
            <a:pPr marL="457200" indent="-457200" algn="just">
              <a:lnSpc>
                <a:spcPct val="150000"/>
              </a:lnSpc>
              <a:buFont typeface="+mj-lt"/>
              <a:buAutoNum type="arabicPeriod"/>
            </a:pPr>
            <a:r>
              <a:rPr lang="en-US" altLang="en-US" sz="2400" dirty="0">
                <a:latin typeface="Candara" pitchFamily="34" charset="0"/>
                <a:cs typeface="Arial" pitchFamily="34" charset="0"/>
              </a:rPr>
              <a:t>Conciseness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Completeness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Concreteness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Correctness</a:t>
            </a:r>
          </a:p>
          <a:p>
            <a:pPr marL="457200" indent="-457200" algn="just">
              <a:lnSpc>
                <a:spcPct val="150000"/>
              </a:lnSpc>
              <a:buFont typeface="+mj-lt"/>
              <a:buAutoNum type="arabicPeriod"/>
            </a:pPr>
            <a:r>
              <a:rPr lang="en-US" altLang="en-US" sz="2400" dirty="0">
                <a:latin typeface="Candara" pitchFamily="34" charset="0"/>
                <a:cs typeface="Arial" pitchFamily="34" charset="0"/>
              </a:rPr>
              <a:t>Consideration</a:t>
            </a:r>
          </a:p>
          <a:p>
            <a:pPr marL="457200" indent="-457200" algn="just">
              <a:lnSpc>
                <a:spcPct val="150000"/>
              </a:lnSpc>
              <a:buFont typeface="+mj-lt"/>
              <a:buAutoNum type="arabicPeriod"/>
            </a:pPr>
            <a:r>
              <a:rPr lang="en-US" altLang="en-US" sz="2400" dirty="0">
                <a:latin typeface="Candara" pitchFamily="34" charset="0"/>
                <a:cs typeface="Arial" pitchFamily="34" charset="0"/>
              </a:rPr>
              <a:t>Courtesy </a:t>
            </a:r>
          </a:p>
        </p:txBody>
      </p:sp>
      <p:sp>
        <p:nvSpPr>
          <p:cNvPr id="4" name="Rectangle: Rounded Corners 3">
            <a:extLst>
              <a:ext uri="{FF2B5EF4-FFF2-40B4-BE49-F238E27FC236}">
                <a16:creationId xmlns:a16="http://schemas.microsoft.com/office/drawing/2014/main" id="{376DD015-0902-400B-B68D-B5DDBDE42E99}"/>
              </a:ext>
            </a:extLst>
          </p:cNvPr>
          <p:cNvSpPr/>
          <p:nvPr/>
        </p:nvSpPr>
        <p:spPr>
          <a:xfrm>
            <a:off x="1344637" y="5163135"/>
            <a:ext cx="1910814" cy="4572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Image result for completed png">
            <a:extLst>
              <a:ext uri="{FF2B5EF4-FFF2-40B4-BE49-F238E27FC236}">
                <a16:creationId xmlns:a16="http://schemas.microsoft.com/office/drawing/2014/main" id="{D863F8DA-0F95-4C11-913E-974D88D60B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1854390"/>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done png">
            <a:extLst>
              <a:ext uri="{FF2B5EF4-FFF2-40B4-BE49-F238E27FC236}">
                <a16:creationId xmlns:a16="http://schemas.microsoft.com/office/drawing/2014/main" id="{C035B89E-F7EB-46A8-9EB1-7C7FA93ECB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1747982"/>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completed png">
            <a:extLst>
              <a:ext uri="{FF2B5EF4-FFF2-40B4-BE49-F238E27FC236}">
                <a16:creationId xmlns:a16="http://schemas.microsoft.com/office/drawing/2014/main" id="{0865239D-4455-42E9-ADB1-BA73433F30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392408"/>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result for completed png">
            <a:extLst>
              <a:ext uri="{FF2B5EF4-FFF2-40B4-BE49-F238E27FC236}">
                <a16:creationId xmlns:a16="http://schemas.microsoft.com/office/drawing/2014/main" id="{AD03FBB7-C935-4509-887E-9BA2FADBEA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902815"/>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done png">
            <a:extLst>
              <a:ext uri="{FF2B5EF4-FFF2-40B4-BE49-F238E27FC236}">
                <a16:creationId xmlns:a16="http://schemas.microsoft.com/office/drawing/2014/main" id="{FE424545-3A8B-449D-91D5-195E58CBD7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796407"/>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done png">
            <a:extLst>
              <a:ext uri="{FF2B5EF4-FFF2-40B4-BE49-F238E27FC236}">
                <a16:creationId xmlns:a16="http://schemas.microsoft.com/office/drawing/2014/main" id="{0EB0E9C6-0D6B-458A-A60A-21824D2525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269473"/>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completed png">
            <a:extLst>
              <a:ext uri="{FF2B5EF4-FFF2-40B4-BE49-F238E27FC236}">
                <a16:creationId xmlns:a16="http://schemas.microsoft.com/office/drawing/2014/main" id="{77F0E6A3-CF02-49F3-9388-8C7DA34CB5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3456208"/>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done png">
            <a:extLst>
              <a:ext uri="{FF2B5EF4-FFF2-40B4-BE49-F238E27FC236}">
                <a16:creationId xmlns:a16="http://schemas.microsoft.com/office/drawing/2014/main" id="{B5FFEA47-55EE-4300-81DB-5D5EA10045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3349800"/>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completed png">
            <a:extLst>
              <a:ext uri="{FF2B5EF4-FFF2-40B4-BE49-F238E27FC236}">
                <a16:creationId xmlns:a16="http://schemas.microsoft.com/office/drawing/2014/main" id="{6C424770-990F-4186-9388-B6EC82E552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1754" y="3985863"/>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for done png">
            <a:extLst>
              <a:ext uri="{FF2B5EF4-FFF2-40B4-BE49-F238E27FC236}">
                <a16:creationId xmlns:a16="http://schemas.microsoft.com/office/drawing/2014/main" id="{EAF2DE8C-6D9F-4502-B99C-FE9E434151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3124" y="3879455"/>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Image result for completed png">
            <a:extLst>
              <a:ext uri="{FF2B5EF4-FFF2-40B4-BE49-F238E27FC236}">
                <a16:creationId xmlns:a16="http://schemas.microsoft.com/office/drawing/2014/main" id="{4ED3B908-E931-418E-8F9B-224EA866C5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1754" y="4532454"/>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done png">
            <a:extLst>
              <a:ext uri="{FF2B5EF4-FFF2-40B4-BE49-F238E27FC236}">
                <a16:creationId xmlns:a16="http://schemas.microsoft.com/office/drawing/2014/main" id="{697F9E0A-D8E5-49DE-A6C8-77B6C26D434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3124" y="4426046"/>
            <a:ext cx="632593" cy="63259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1A1F651F-8216-4B8F-957A-D0E8ADB48265}"/>
              </a:ext>
            </a:extLst>
          </p:cNvPr>
          <p:cNvGrpSpPr/>
          <p:nvPr/>
        </p:nvGrpSpPr>
        <p:grpSpPr>
          <a:xfrm>
            <a:off x="0" y="6756400"/>
            <a:ext cx="9144000" cy="101600"/>
            <a:chOff x="0" y="5791200"/>
            <a:chExt cx="8084345" cy="330200"/>
          </a:xfrm>
        </p:grpSpPr>
        <p:sp>
          <p:nvSpPr>
            <p:cNvPr id="32" name="Rectangle 31">
              <a:extLst>
                <a:ext uri="{FF2B5EF4-FFF2-40B4-BE49-F238E27FC236}">
                  <a16:creationId xmlns:a16="http://schemas.microsoft.com/office/drawing/2014/main" id="{0A2E4D75-DF11-40AC-BD17-209D027D3D0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6B66F088-DEF9-4357-B186-0FC35F6BFAD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CFC1D76-BB80-4B4C-AD2E-1DCD78E5E2A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C0C5D741-FCEB-4B22-92BF-E349D316C7A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6" name="Rectangle 35">
              <a:extLst>
                <a:ext uri="{FF2B5EF4-FFF2-40B4-BE49-F238E27FC236}">
                  <a16:creationId xmlns:a16="http://schemas.microsoft.com/office/drawing/2014/main" id="{7CC86137-3036-4BD4-B284-4754902CA9C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7" name="Rectangle 36">
              <a:extLst>
                <a:ext uri="{FF2B5EF4-FFF2-40B4-BE49-F238E27FC236}">
                  <a16:creationId xmlns:a16="http://schemas.microsoft.com/office/drawing/2014/main" id="{982E7711-2E26-4D1F-98BC-46B2012AD9B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8" name="Rectangle 37">
              <a:extLst>
                <a:ext uri="{FF2B5EF4-FFF2-40B4-BE49-F238E27FC236}">
                  <a16:creationId xmlns:a16="http://schemas.microsoft.com/office/drawing/2014/main" id="{6E2F1CB1-F49A-4980-AA85-306B813AE9C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9" name="Rectangle 48">
              <a:extLst>
                <a:ext uri="{FF2B5EF4-FFF2-40B4-BE49-F238E27FC236}">
                  <a16:creationId xmlns:a16="http://schemas.microsoft.com/office/drawing/2014/main" id="{282E8330-FBBB-4EE0-9DD5-993E7C73114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50" name="Group 49">
            <a:extLst>
              <a:ext uri="{FF2B5EF4-FFF2-40B4-BE49-F238E27FC236}">
                <a16:creationId xmlns:a16="http://schemas.microsoft.com/office/drawing/2014/main" id="{896FCE5C-9B50-45DE-8EB4-48B1E0A79D93}"/>
              </a:ext>
            </a:extLst>
          </p:cNvPr>
          <p:cNvGrpSpPr/>
          <p:nvPr/>
        </p:nvGrpSpPr>
        <p:grpSpPr>
          <a:xfrm rot="10800000">
            <a:off x="0" y="1"/>
            <a:ext cx="9144000" cy="101600"/>
            <a:chOff x="0" y="5791200"/>
            <a:chExt cx="8084345" cy="330200"/>
          </a:xfrm>
        </p:grpSpPr>
        <p:sp>
          <p:nvSpPr>
            <p:cNvPr id="51" name="Rectangle 50">
              <a:extLst>
                <a:ext uri="{FF2B5EF4-FFF2-40B4-BE49-F238E27FC236}">
                  <a16:creationId xmlns:a16="http://schemas.microsoft.com/office/drawing/2014/main" id="{5CC85CBB-E960-496E-B5B4-DC681CECDA2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604D9D4-4D8E-4ED3-84DD-86108580A67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0F4330-00C1-43CA-A344-38F1F1BF0BC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99909B6-4F3C-4194-8E5A-066E0A0AEC6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1063DD5-89CF-4ABD-9EA0-32EEE8D7A57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C370789-E789-42EF-B609-BA657324231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FF5B2C5-D139-4382-AE91-0ED85B4FC54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7AEF5CB-1447-4446-B93A-59B50947757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9" name="Picture 58" descr="https://upload.wikimedia.org/wikipedia/en/thumb/f/fa/COMSATS_Logo.svg/1024px-COMSATS_Logo.svg.png">
            <a:extLst>
              <a:ext uri="{FF2B5EF4-FFF2-40B4-BE49-F238E27FC236}">
                <a16:creationId xmlns:a16="http://schemas.microsoft.com/office/drawing/2014/main" id="{036DD9BE-D0B6-4506-B64C-38209084CD9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59730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500" fill="hold"/>
                                        <p:tgtEl>
                                          <p:spTgt spid="29"/>
                                        </p:tgtEl>
                                        <p:attrNameLst>
                                          <p:attrName>ppt_w</p:attrName>
                                        </p:attrNameLst>
                                      </p:cBhvr>
                                      <p:tavLst>
                                        <p:tav tm="0">
                                          <p:val>
                                            <p:fltVal val="0"/>
                                          </p:val>
                                        </p:tav>
                                        <p:tav tm="100000">
                                          <p:val>
                                            <p:strVal val="#ppt_w"/>
                                          </p:val>
                                        </p:tav>
                                      </p:tavLst>
                                    </p:anim>
                                    <p:anim calcmode="lin" valueType="num">
                                      <p:cBhvr>
                                        <p:cTn id="8" dur="1500" fill="hold"/>
                                        <p:tgtEl>
                                          <p:spTgt spid="29"/>
                                        </p:tgtEl>
                                        <p:attrNameLst>
                                          <p:attrName>ppt_h</p:attrName>
                                        </p:attrNameLst>
                                      </p:cBhvr>
                                      <p:tavLst>
                                        <p:tav tm="0">
                                          <p:val>
                                            <p:fltVal val="0"/>
                                          </p:val>
                                        </p:tav>
                                        <p:tav tm="100000">
                                          <p:val>
                                            <p:strVal val="#ppt_h"/>
                                          </p:val>
                                        </p:tav>
                                      </p:tavLst>
                                    </p:anim>
                                    <p:anim calcmode="lin" valueType="num">
                                      <p:cBhvr>
                                        <p:cTn id="9" dur="1500" fill="hold"/>
                                        <p:tgtEl>
                                          <p:spTgt spid="29"/>
                                        </p:tgtEl>
                                        <p:attrNameLst>
                                          <p:attrName>style.rotation</p:attrName>
                                        </p:attrNameLst>
                                      </p:cBhvr>
                                      <p:tavLst>
                                        <p:tav tm="0">
                                          <p:val>
                                            <p:fltVal val="90"/>
                                          </p:val>
                                        </p:tav>
                                        <p:tav tm="100000">
                                          <p:val>
                                            <p:fltVal val="0"/>
                                          </p:val>
                                        </p:tav>
                                      </p:tavLst>
                                    </p:anim>
                                    <p:animEffect transition="in" filter="fade">
                                      <p:cBhvr>
                                        <p:cTn id="10" dur="1500"/>
                                        <p:tgtEl>
                                          <p:spTgt spid="29"/>
                                        </p:tgtEl>
                                      </p:cBhvr>
                                    </p:animEffect>
                                  </p:childTnLst>
                                </p:cTn>
                              </p:par>
                              <p:par>
                                <p:cTn id="11" presetID="10" presetClass="entr" presetSubtype="0" fill="hold" nodeType="withEffect">
                                  <p:stCondLst>
                                    <p:cond delay="175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Giving space to audience</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Interconnected with the principle of correctness</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Interconnected with the principle of Concreteness</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Understand others’ </a:t>
            </a:r>
            <a:r>
              <a:rPr lang="en-US" sz="2000" b="1" dirty="0">
                <a:solidFill>
                  <a:schemeClr val="bg1">
                    <a:lumMod val="85000"/>
                  </a:schemeClr>
                </a:solidFill>
                <a:latin typeface="Candara" pitchFamily="34" charset="0"/>
                <a:cs typeface="Arial" pitchFamily="34" charset="0"/>
              </a:rPr>
              <a:t>feelings</a:t>
            </a:r>
            <a:r>
              <a:rPr lang="en-US" sz="2000" dirty="0">
                <a:solidFill>
                  <a:schemeClr val="bg1">
                    <a:lumMod val="85000"/>
                  </a:schemeClr>
                </a:solidFill>
                <a:latin typeface="Candara" pitchFamily="34" charset="0"/>
                <a:cs typeface="Arial" pitchFamily="34" charset="0"/>
              </a:rPr>
              <a:t> along with perspectives</a:t>
            </a:r>
          </a:p>
          <a:p>
            <a:pPr marL="800100" lvl="1" indent="-342900" algn="just" fontAlgn="base">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Respect</a:t>
            </a:r>
            <a:r>
              <a:rPr lang="en-US" sz="2000" dirty="0">
                <a:solidFill>
                  <a:schemeClr val="bg1">
                    <a:lumMod val="85000"/>
                  </a:schemeClr>
                </a:solidFill>
                <a:latin typeface="Candara" pitchFamily="34" charset="0"/>
                <a:cs typeface="Arial" pitchFamily="34" charset="0"/>
              </a:rPr>
              <a:t> your audience</a:t>
            </a:r>
          </a:p>
          <a:p>
            <a:pPr marL="1257300" lvl="2" indent="-342900" algn="just" fontAlgn="base">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Be polite, judicious, reflective</a:t>
            </a:r>
          </a:p>
        </p:txBody>
      </p:sp>
      <p:sp>
        <p:nvSpPr>
          <p:cNvPr id="20" name="TextBox 19">
            <a:extLst>
              <a:ext uri="{FF2B5EF4-FFF2-40B4-BE49-F238E27FC236}">
                <a16:creationId xmlns:a16="http://schemas.microsoft.com/office/drawing/2014/main" id="{41C8D4F0-C3B5-495A-BBF3-B63C69BECD0C}"/>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Courtesy</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Image result for acknowledge png">
            <a:extLst>
              <a:ext uri="{FF2B5EF4-FFF2-40B4-BE49-F238E27FC236}">
                <a16:creationId xmlns:a16="http://schemas.microsoft.com/office/drawing/2014/main" id="{CE14CC13-8AF8-42B5-923D-357A2BA115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754" y="29011"/>
            <a:ext cx="1536574" cy="153657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EA705015-0704-4FE8-BAB9-F149A7284D73}"/>
              </a:ext>
            </a:extLst>
          </p:cNvPr>
          <p:cNvGrpSpPr/>
          <p:nvPr/>
        </p:nvGrpSpPr>
        <p:grpSpPr>
          <a:xfrm>
            <a:off x="0" y="6756400"/>
            <a:ext cx="9144000" cy="101600"/>
            <a:chOff x="0" y="5791200"/>
            <a:chExt cx="8084345" cy="330200"/>
          </a:xfrm>
        </p:grpSpPr>
        <p:sp>
          <p:nvSpPr>
            <p:cNvPr id="19" name="Rectangle 18">
              <a:extLst>
                <a:ext uri="{FF2B5EF4-FFF2-40B4-BE49-F238E27FC236}">
                  <a16:creationId xmlns:a16="http://schemas.microsoft.com/office/drawing/2014/main" id="{949CE998-2FF1-4D0B-B95B-FD17BE607A4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79119196-88C3-42A1-81EB-1129700DF78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5EE1AF67-B233-475A-93C3-4B411B19A41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731569C1-6BEC-4FCF-A6FC-AD8B746D296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3E1E484F-9BC6-4604-8914-6007C3E9124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099847D-AFA8-4550-AA21-EEB07C934CC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5D0E965A-DB25-4B2B-9FA8-5CE4BEB6AD5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3F749EB-63B5-4AFC-B9A6-1CF6CD11A02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278EAC73-260F-4F34-B961-7ACCBAF9A867}"/>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EBDFDCC0-DCFA-4420-B6D7-61147E08182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281B871-0ECF-4BF3-8442-77EBDA3E836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557D25-996D-4858-BA48-867BDEE2BEB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B9B232C-03BD-4D30-BC92-AB20683777F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1D7D475-E721-4D8E-B7E8-C0C0601DA16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EC444B8-732F-4EA6-BE6A-5F8C38DA15A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73CED49-6ABF-4974-8094-5E52B7742E3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C6F0780-46A2-45AC-B566-DB3A9402FA8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6937FB41-16C2-4DD6-A318-BECB65E2BC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85485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9" presetClass="emph" presetSubtype="0" fill="hold" nodeType="clickEffect">
                                  <p:stCondLst>
                                    <p:cond delay="0"/>
                                  </p:stCondLst>
                                  <p:childTnLst>
                                    <p:animClr clrSpc="rgb" dir="cw">
                                      <p:cBhvr override="childStyle">
                                        <p:cTn id="37" dur="500" fill="hold"/>
                                        <p:tgtEl>
                                          <p:spTgt spid="17">
                                            <p:txEl>
                                              <p:pRg st="4" end="4"/>
                                            </p:txEl>
                                          </p:spTgt>
                                        </p:tgtEl>
                                        <p:attrNameLst>
                                          <p:attrName>style.color</p:attrName>
                                        </p:attrNameLst>
                                      </p:cBhvr>
                                      <p:to>
                                        <a:srgbClr val="000000"/>
                                      </p:to>
                                    </p:animClr>
                                    <p:animClr clrSpc="rgb" dir="cw">
                                      <p:cBhvr>
                                        <p:cTn id="38" dur="500" fill="hold"/>
                                        <p:tgtEl>
                                          <p:spTgt spid="17">
                                            <p:txEl>
                                              <p:pRg st="4" end="4"/>
                                            </p:txEl>
                                          </p:spTgt>
                                        </p:tgtEl>
                                        <p:attrNameLst>
                                          <p:attrName>fillcolor</p:attrName>
                                        </p:attrNameLst>
                                      </p:cBhvr>
                                      <p:to>
                                        <a:srgbClr val="000000"/>
                                      </p:to>
                                    </p:animClr>
                                    <p:set>
                                      <p:cBhvr>
                                        <p:cTn id="39" dur="500" fill="hold"/>
                                        <p:tgtEl>
                                          <p:spTgt spid="17">
                                            <p:txEl>
                                              <p:pRg st="4" end="4"/>
                                            </p:txEl>
                                          </p:spTgt>
                                        </p:tgtEl>
                                        <p:attrNameLst>
                                          <p:attrName>fill.type</p:attrName>
                                        </p:attrNameLst>
                                      </p:cBhvr>
                                      <p:to>
                                        <p:strVal val="solid"/>
                                      </p:to>
                                    </p:set>
                                    <p:set>
                                      <p:cBhvr>
                                        <p:cTn id="40" dur="500" fill="hold"/>
                                        <p:tgtEl>
                                          <p:spTgt spid="17">
                                            <p:txEl>
                                              <p:pRg st="4" end="4"/>
                                            </p:txEl>
                                          </p:spTgt>
                                        </p:tgtEl>
                                        <p:attrNameLst>
                                          <p:attrName>fill.on</p:attrName>
                                        </p:attrNameLst>
                                      </p:cBhvr>
                                      <p:to>
                                        <p:strVal val="true"/>
                                      </p:to>
                                    </p:set>
                                  </p:childTnLst>
                                </p:cTn>
                              </p:par>
                              <p:par>
                                <p:cTn id="41" presetID="19" presetClass="emph" presetSubtype="0" fill="hold" nodeType="with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Giving space to audience</a:t>
            </a:r>
          </a:p>
          <a:p>
            <a:pPr marL="800100" lvl="1" indent="-342900" algn="just" fontAlgn="base">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Background</a:t>
            </a:r>
            <a:r>
              <a:rPr lang="en-US" sz="2000" dirty="0">
                <a:solidFill>
                  <a:schemeClr val="bg1">
                    <a:lumMod val="85000"/>
                  </a:schemeClr>
                </a:solidFill>
                <a:latin typeface="Candara" pitchFamily="34" charset="0"/>
                <a:cs typeface="Arial" pitchFamily="34" charset="0"/>
              </a:rPr>
              <a:t> for general public</a:t>
            </a:r>
          </a:p>
          <a:p>
            <a:pPr marL="800100" lvl="1" indent="-342900" algn="just" fontAlgn="base">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Specific details </a:t>
            </a:r>
            <a:r>
              <a:rPr lang="en-US" sz="2000" dirty="0">
                <a:solidFill>
                  <a:schemeClr val="bg1">
                    <a:lumMod val="85000"/>
                  </a:schemeClr>
                </a:solidFill>
                <a:latin typeface="Candara" pitchFamily="34" charset="0"/>
                <a:cs typeface="Arial" pitchFamily="34" charset="0"/>
              </a:rPr>
              <a:t>for coworkers</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Provide </a:t>
            </a:r>
            <a:r>
              <a:rPr lang="en-US" sz="2000" b="1" dirty="0">
                <a:solidFill>
                  <a:schemeClr val="bg1">
                    <a:lumMod val="85000"/>
                  </a:schemeClr>
                </a:solidFill>
                <a:latin typeface="Candara" pitchFamily="34" charset="0"/>
                <a:cs typeface="Arial" pitchFamily="34" charset="0"/>
              </a:rPr>
              <a:t>societal benefits</a:t>
            </a:r>
          </a:p>
          <a:p>
            <a:pPr marL="1257300" lvl="2" indent="-342900" algn="just" fontAlgn="base">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Requires </a:t>
            </a:r>
            <a:r>
              <a:rPr lang="en-US" sz="2000" b="1" dirty="0">
                <a:solidFill>
                  <a:schemeClr val="bg1">
                    <a:lumMod val="85000"/>
                  </a:schemeClr>
                </a:solidFill>
                <a:latin typeface="Candara" pitchFamily="34" charset="0"/>
                <a:cs typeface="Arial" pitchFamily="34" charset="0"/>
              </a:rPr>
              <a:t>your own understanding </a:t>
            </a:r>
            <a:r>
              <a:rPr lang="en-US" sz="2000" dirty="0">
                <a:solidFill>
                  <a:schemeClr val="bg1">
                    <a:lumMod val="85000"/>
                  </a:schemeClr>
                </a:solidFill>
                <a:latin typeface="Candara" pitchFamily="34" charset="0"/>
                <a:cs typeface="Arial" pitchFamily="34" charset="0"/>
              </a:rPr>
              <a:t>of the background knowledge of audience</a:t>
            </a:r>
          </a:p>
          <a:p>
            <a:pPr marL="800100" lvl="1" indent="-342900" algn="just" fontAlgn="base">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Positive</a:t>
            </a:r>
            <a:r>
              <a:rPr lang="en-US" sz="2000" dirty="0">
                <a:solidFill>
                  <a:schemeClr val="bg1">
                    <a:lumMod val="85000"/>
                  </a:schemeClr>
                </a:solidFill>
                <a:latin typeface="Candara" pitchFamily="34" charset="0"/>
                <a:cs typeface="Arial" pitchFamily="34" charset="0"/>
              </a:rPr>
              <a:t> and </a:t>
            </a:r>
            <a:r>
              <a:rPr lang="en-US" sz="2000" b="1" dirty="0">
                <a:solidFill>
                  <a:schemeClr val="bg1">
                    <a:lumMod val="85000"/>
                  </a:schemeClr>
                </a:solidFill>
                <a:latin typeface="Candara" pitchFamily="34" charset="0"/>
                <a:cs typeface="Arial" pitchFamily="34" charset="0"/>
              </a:rPr>
              <a:t>focused towards audience</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Be open, friendly, honest and empathetic</a:t>
            </a:r>
          </a:p>
        </p:txBody>
      </p:sp>
      <p:sp>
        <p:nvSpPr>
          <p:cNvPr id="20" name="TextBox 19">
            <a:extLst>
              <a:ext uri="{FF2B5EF4-FFF2-40B4-BE49-F238E27FC236}">
                <a16:creationId xmlns:a16="http://schemas.microsoft.com/office/drawing/2014/main" id="{41C8D4F0-C3B5-495A-BBF3-B63C69BECD0C}"/>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Courtesy</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Image result for acknowledge png">
            <a:extLst>
              <a:ext uri="{FF2B5EF4-FFF2-40B4-BE49-F238E27FC236}">
                <a16:creationId xmlns:a16="http://schemas.microsoft.com/office/drawing/2014/main" id="{CE14CC13-8AF8-42B5-923D-357A2BA115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754" y="29011"/>
            <a:ext cx="1536574" cy="153657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413B3762-3C76-403C-83DE-E7EFEF83111D}"/>
              </a:ext>
            </a:extLst>
          </p:cNvPr>
          <p:cNvGrpSpPr/>
          <p:nvPr/>
        </p:nvGrpSpPr>
        <p:grpSpPr>
          <a:xfrm>
            <a:off x="0" y="6756400"/>
            <a:ext cx="9144000" cy="101600"/>
            <a:chOff x="0" y="5791200"/>
            <a:chExt cx="8084345" cy="330200"/>
          </a:xfrm>
        </p:grpSpPr>
        <p:sp>
          <p:nvSpPr>
            <p:cNvPr id="19" name="Rectangle 18">
              <a:extLst>
                <a:ext uri="{FF2B5EF4-FFF2-40B4-BE49-F238E27FC236}">
                  <a16:creationId xmlns:a16="http://schemas.microsoft.com/office/drawing/2014/main" id="{7C429B01-D6F0-4865-B0EF-76FCA970318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133206E2-16E2-4CDD-AA41-804DC2BF21B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CA85DC73-5455-4EDC-A33B-E019461F4E0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A0FD5D7-C33D-4C0C-8ACB-F908C53C5B4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C44F14B2-816A-44AD-AA25-85A2EDB1B4F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78F4C1E-3096-4112-B03B-509C80FAA30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921E44D8-A220-49F7-A48E-E3EC3237313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19A0B2B-1999-4C7A-8AF2-484EE891340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EFE24789-50B5-4DD3-8754-434740610FBF}"/>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ADF2D5DD-F847-4E2A-BFA8-48E4B64734C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3E77083-AC8C-4A1F-A009-65B0482DB0B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278961B-A765-47CC-AD4E-75D2B69E5B5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44B972-913F-419D-869F-20953F7D836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62BB515E-AF79-4E42-9586-D952A782C1B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6A6AD5-CEEE-4E9E-9758-46A6BFF6248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7893275-2EDF-48A9-A403-3226117191A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BF958CA-7BDA-4F23-A172-6A34B3C8057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8C26C629-EF74-4573-8C57-4449ABB258E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45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par>
                                <p:cTn id="24" presetID="19" presetClass="emph" presetSubtype="0" fill="hold" nodeType="withEffect">
                                  <p:stCondLst>
                                    <p:cond delay="0"/>
                                  </p:stCondLst>
                                  <p:childTnLst>
                                    <p:animClr clrSpc="rgb" dir="cw">
                                      <p:cBhvr override="childStyle">
                                        <p:cTn id="25" dur="500" fill="hold"/>
                                        <p:tgtEl>
                                          <p:spTgt spid="17">
                                            <p:txEl>
                                              <p:pRg st="4" end="4"/>
                                            </p:txEl>
                                          </p:spTgt>
                                        </p:tgtEl>
                                        <p:attrNameLst>
                                          <p:attrName>style.color</p:attrName>
                                        </p:attrNameLst>
                                      </p:cBhvr>
                                      <p:to>
                                        <a:srgbClr val="000000"/>
                                      </p:to>
                                    </p:animClr>
                                    <p:animClr clrSpc="rgb" dir="cw">
                                      <p:cBhvr>
                                        <p:cTn id="26" dur="500" fill="hold"/>
                                        <p:tgtEl>
                                          <p:spTgt spid="17">
                                            <p:txEl>
                                              <p:pRg st="4" end="4"/>
                                            </p:txEl>
                                          </p:spTgt>
                                        </p:tgtEl>
                                        <p:attrNameLst>
                                          <p:attrName>fillcolor</p:attrName>
                                        </p:attrNameLst>
                                      </p:cBhvr>
                                      <p:to>
                                        <a:srgbClr val="000000"/>
                                      </p:to>
                                    </p:animClr>
                                    <p:set>
                                      <p:cBhvr>
                                        <p:cTn id="27" dur="500" fill="hold"/>
                                        <p:tgtEl>
                                          <p:spTgt spid="17">
                                            <p:txEl>
                                              <p:pRg st="4" end="4"/>
                                            </p:txEl>
                                          </p:spTgt>
                                        </p:tgtEl>
                                        <p:attrNameLst>
                                          <p:attrName>fill.type</p:attrName>
                                        </p:attrNameLst>
                                      </p:cBhvr>
                                      <p:to>
                                        <p:strVal val="solid"/>
                                      </p:to>
                                    </p:set>
                                    <p:set>
                                      <p:cBhvr>
                                        <p:cTn id="28" dur="500" fill="hold"/>
                                        <p:tgtEl>
                                          <p:spTgt spid="17">
                                            <p:txEl>
                                              <p:pRg st="4" end="4"/>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5" end="5"/>
                                            </p:txEl>
                                          </p:spTgt>
                                        </p:tgtEl>
                                        <p:attrNameLst>
                                          <p:attrName>style.color</p:attrName>
                                        </p:attrNameLst>
                                      </p:cBhvr>
                                      <p:to>
                                        <a:srgbClr val="000000"/>
                                      </p:to>
                                    </p:animClr>
                                    <p:animClr clrSpc="rgb" dir="cw">
                                      <p:cBhvr>
                                        <p:cTn id="33" dur="500" fill="hold"/>
                                        <p:tgtEl>
                                          <p:spTgt spid="17">
                                            <p:txEl>
                                              <p:pRg st="5" end="5"/>
                                            </p:txEl>
                                          </p:spTgt>
                                        </p:tgtEl>
                                        <p:attrNameLst>
                                          <p:attrName>fillcolor</p:attrName>
                                        </p:attrNameLst>
                                      </p:cBhvr>
                                      <p:to>
                                        <a:srgbClr val="000000"/>
                                      </p:to>
                                    </p:animClr>
                                    <p:set>
                                      <p:cBhvr>
                                        <p:cTn id="34" dur="500" fill="hold"/>
                                        <p:tgtEl>
                                          <p:spTgt spid="17">
                                            <p:txEl>
                                              <p:pRg st="5" end="5"/>
                                            </p:txEl>
                                          </p:spTgt>
                                        </p:tgtEl>
                                        <p:attrNameLst>
                                          <p:attrName>fill.type</p:attrName>
                                        </p:attrNameLst>
                                      </p:cBhvr>
                                      <p:to>
                                        <p:strVal val="solid"/>
                                      </p:to>
                                    </p:set>
                                    <p:set>
                                      <p:cBhvr>
                                        <p:cTn id="35" dur="500" fill="hold"/>
                                        <p:tgtEl>
                                          <p:spTgt spid="17">
                                            <p:txEl>
                                              <p:pRg st="5" end="5"/>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6" end="6"/>
                                            </p:txEl>
                                          </p:spTgt>
                                        </p:tgtEl>
                                        <p:attrNameLst>
                                          <p:attrName>style.color</p:attrName>
                                        </p:attrNameLst>
                                      </p:cBhvr>
                                      <p:to>
                                        <a:srgbClr val="000000"/>
                                      </p:to>
                                    </p:animClr>
                                    <p:animClr clrSpc="rgb" dir="cw">
                                      <p:cBhvr>
                                        <p:cTn id="40" dur="500" fill="hold"/>
                                        <p:tgtEl>
                                          <p:spTgt spid="17">
                                            <p:txEl>
                                              <p:pRg st="6" end="6"/>
                                            </p:txEl>
                                          </p:spTgt>
                                        </p:tgtEl>
                                        <p:attrNameLst>
                                          <p:attrName>fillcolor</p:attrName>
                                        </p:attrNameLst>
                                      </p:cBhvr>
                                      <p:to>
                                        <a:srgbClr val="000000"/>
                                      </p:to>
                                    </p:animClr>
                                    <p:set>
                                      <p:cBhvr>
                                        <p:cTn id="41" dur="500" fill="hold"/>
                                        <p:tgtEl>
                                          <p:spTgt spid="17">
                                            <p:txEl>
                                              <p:pRg st="6" end="6"/>
                                            </p:txEl>
                                          </p:spTgt>
                                        </p:tgtEl>
                                        <p:attrNameLst>
                                          <p:attrName>fill.type</p:attrName>
                                        </p:attrNameLst>
                                      </p:cBhvr>
                                      <p:to>
                                        <p:strVal val="solid"/>
                                      </p:to>
                                    </p:set>
                                    <p:set>
                                      <p:cBhvr>
                                        <p:cTn id="42"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7 C’s of 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741321"/>
            <a:ext cx="7848601" cy="3970318"/>
          </a:xfrm>
          <a:prstGeom prst="rect">
            <a:avLst/>
          </a:prstGeom>
          <a:noFill/>
        </p:spPr>
        <p:txBody>
          <a:bodyPr wrap="square" rtlCol="0">
            <a:spAutoFit/>
          </a:bodyPr>
          <a:lstStyle/>
          <a:p>
            <a:pPr marL="457200" indent="-457200" algn="just">
              <a:lnSpc>
                <a:spcPct val="150000"/>
              </a:lnSpc>
              <a:buFont typeface="+mj-lt"/>
              <a:buAutoNum type="arabicPeriod"/>
            </a:pPr>
            <a:r>
              <a:rPr lang="en-US" altLang="en-US" sz="2400" dirty="0">
                <a:latin typeface="Candara" pitchFamily="34" charset="0"/>
                <a:cs typeface="Arial" pitchFamily="34" charset="0"/>
              </a:rPr>
              <a:t>Clarity </a:t>
            </a:r>
          </a:p>
          <a:p>
            <a:pPr marL="457200" indent="-457200" algn="just">
              <a:lnSpc>
                <a:spcPct val="150000"/>
              </a:lnSpc>
              <a:buFont typeface="+mj-lt"/>
              <a:buAutoNum type="arabicPeriod"/>
            </a:pPr>
            <a:r>
              <a:rPr lang="en-US" altLang="en-US" sz="2400" dirty="0">
                <a:latin typeface="Candara" pitchFamily="34" charset="0"/>
                <a:cs typeface="Arial" pitchFamily="34" charset="0"/>
              </a:rPr>
              <a:t>Conciseness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Completeness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Concreteness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Correctness</a:t>
            </a:r>
          </a:p>
          <a:p>
            <a:pPr marL="457200" indent="-457200" algn="just">
              <a:lnSpc>
                <a:spcPct val="150000"/>
              </a:lnSpc>
              <a:buFont typeface="+mj-lt"/>
              <a:buAutoNum type="arabicPeriod"/>
            </a:pPr>
            <a:r>
              <a:rPr lang="en-US" altLang="en-US" sz="2400" dirty="0">
                <a:latin typeface="Candara" pitchFamily="34" charset="0"/>
                <a:cs typeface="Arial" pitchFamily="34" charset="0"/>
              </a:rPr>
              <a:t>Consideration</a:t>
            </a:r>
          </a:p>
          <a:p>
            <a:pPr marL="457200" indent="-457200" algn="just">
              <a:lnSpc>
                <a:spcPct val="150000"/>
              </a:lnSpc>
              <a:buFont typeface="+mj-lt"/>
              <a:buAutoNum type="arabicPeriod"/>
            </a:pPr>
            <a:r>
              <a:rPr lang="en-US" altLang="en-US" sz="2400" dirty="0">
                <a:latin typeface="Candara" pitchFamily="34" charset="0"/>
                <a:cs typeface="Arial" pitchFamily="34" charset="0"/>
              </a:rPr>
              <a:t>Courtesy </a:t>
            </a:r>
          </a:p>
        </p:txBody>
      </p:sp>
      <p:sp>
        <p:nvSpPr>
          <p:cNvPr id="4" name="Rectangle: Rounded Corners 3">
            <a:extLst>
              <a:ext uri="{FF2B5EF4-FFF2-40B4-BE49-F238E27FC236}">
                <a16:creationId xmlns:a16="http://schemas.microsoft.com/office/drawing/2014/main" id="{376DD015-0902-400B-B68D-B5DDBDE42E99}"/>
              </a:ext>
            </a:extLst>
          </p:cNvPr>
          <p:cNvSpPr/>
          <p:nvPr/>
        </p:nvSpPr>
        <p:spPr>
          <a:xfrm>
            <a:off x="1365786" y="3497880"/>
            <a:ext cx="1910814" cy="4572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Image result for completed png">
            <a:extLst>
              <a:ext uri="{FF2B5EF4-FFF2-40B4-BE49-F238E27FC236}">
                <a16:creationId xmlns:a16="http://schemas.microsoft.com/office/drawing/2014/main" id="{D863F8DA-0F95-4C11-913E-974D88D60B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1854390"/>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done png">
            <a:extLst>
              <a:ext uri="{FF2B5EF4-FFF2-40B4-BE49-F238E27FC236}">
                <a16:creationId xmlns:a16="http://schemas.microsoft.com/office/drawing/2014/main" id="{C035B89E-F7EB-46A8-9EB1-7C7FA93ECB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1747982"/>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completed png">
            <a:extLst>
              <a:ext uri="{FF2B5EF4-FFF2-40B4-BE49-F238E27FC236}">
                <a16:creationId xmlns:a16="http://schemas.microsoft.com/office/drawing/2014/main" id="{0865239D-4455-42E9-ADB1-BA73433F30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392408"/>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result for completed png">
            <a:extLst>
              <a:ext uri="{FF2B5EF4-FFF2-40B4-BE49-F238E27FC236}">
                <a16:creationId xmlns:a16="http://schemas.microsoft.com/office/drawing/2014/main" id="{AD03FBB7-C935-4509-887E-9BA2FADBEA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637" y="2902815"/>
            <a:ext cx="1980934" cy="5261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done png">
            <a:extLst>
              <a:ext uri="{FF2B5EF4-FFF2-40B4-BE49-F238E27FC236}">
                <a16:creationId xmlns:a16="http://schemas.microsoft.com/office/drawing/2014/main" id="{FE424545-3A8B-449D-91D5-195E58CBD7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796407"/>
            <a:ext cx="632593" cy="63259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done png">
            <a:extLst>
              <a:ext uri="{FF2B5EF4-FFF2-40B4-BE49-F238E27FC236}">
                <a16:creationId xmlns:a16="http://schemas.microsoft.com/office/drawing/2014/main" id="{0EB0E9C6-0D6B-458A-A60A-21824D2525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6007" y="2269473"/>
            <a:ext cx="632593" cy="63259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1DC7F75A-5223-4C65-B3FB-AF1ECE743A07}"/>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7F39F09E-0EE3-45FC-9F35-D5736789938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E260753D-7373-4113-867F-74A3E68F02C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5384DF1-66FB-4972-87AC-3F7A8F492E6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B7643C7-3757-49C1-B9A0-D54C0D5BC81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A6EF1BA4-961D-419B-914A-8E47C4E2C62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0269CD35-AE03-4CE8-BC26-993985D322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37934551-7E7A-4E8A-AED9-22D81D0AEDB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CED79E8A-D715-4868-AD1F-817D2EB5C58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4D76600C-04BE-4691-B939-A414A9A1350B}"/>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EDA9BC92-2817-4920-BC10-42A14F33C9F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C6C5DD4-05E7-429B-AE0A-A5BB16B6CE2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220F605-773C-4FCE-A12A-FD36C2F7443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4D33E2B-E598-48DC-9AB9-417CF883173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21D3C578-7538-498A-B252-9C95E3A5B55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E018FF9-A6D3-4A85-92D3-098ED048762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012D1B8-677F-41AD-B483-D2FB18FB522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49AA200-87B4-493D-9308-233890C8EA3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6020AAB6-FB54-4235-BAEA-2BDB554AFEF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64126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26297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Giving space to audience</a:t>
            </a:r>
          </a:p>
          <a:p>
            <a:pPr marL="800100" lvl="1" indent="-342900" algn="just" fontAlgn="base">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You-attitude</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Being thoughtful and appreciative</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a:t>
            </a:r>
            <a:r>
              <a:rPr lang="en-US" sz="2000" b="1" dirty="0">
                <a:solidFill>
                  <a:schemeClr val="bg1">
                    <a:lumMod val="85000"/>
                  </a:schemeClr>
                </a:solidFill>
                <a:latin typeface="Candara" pitchFamily="34" charset="0"/>
                <a:cs typeface="Arial" pitchFamily="34" charset="0"/>
              </a:rPr>
              <a:t>non-discriminatory</a:t>
            </a:r>
            <a:r>
              <a:rPr lang="en-US" sz="2000" dirty="0">
                <a:solidFill>
                  <a:schemeClr val="bg1">
                    <a:lumMod val="85000"/>
                  </a:schemeClr>
                </a:solidFill>
                <a:latin typeface="Candara" pitchFamily="34" charset="0"/>
                <a:cs typeface="Arial" pitchFamily="34" charset="0"/>
              </a:rPr>
              <a:t> expressions: employees, students etc. </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 annoying expressions:</a:t>
            </a:r>
          </a:p>
          <a:p>
            <a:pPr marL="1257300" lvl="2" indent="-342900" algn="just" fontAlgn="base">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Delinquent, You failed to, Contrary to your interference, In-excusable, Non-sense</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Omit expressions that </a:t>
            </a:r>
            <a:r>
              <a:rPr lang="en-US" sz="2000" b="1" dirty="0">
                <a:solidFill>
                  <a:schemeClr val="bg1">
                    <a:lumMod val="85000"/>
                  </a:schemeClr>
                </a:solidFill>
                <a:latin typeface="Candara" pitchFamily="34" charset="0"/>
                <a:cs typeface="Arial" pitchFamily="34" charset="0"/>
              </a:rPr>
              <a:t>hurt</a:t>
            </a:r>
            <a:r>
              <a:rPr lang="en-US" sz="2000" dirty="0">
                <a:solidFill>
                  <a:schemeClr val="bg1">
                    <a:lumMod val="85000"/>
                  </a:schemeClr>
                </a:solidFill>
                <a:latin typeface="Candara" pitchFamily="34" charset="0"/>
                <a:cs typeface="Arial" pitchFamily="34" charset="0"/>
              </a:rPr>
              <a:t> , </a:t>
            </a:r>
            <a:r>
              <a:rPr lang="en-US" sz="2000" b="1" dirty="0">
                <a:solidFill>
                  <a:schemeClr val="bg1">
                    <a:lumMod val="85000"/>
                  </a:schemeClr>
                </a:solidFill>
                <a:latin typeface="Candara" pitchFamily="34" charset="0"/>
                <a:cs typeface="Arial" pitchFamily="34" charset="0"/>
              </a:rPr>
              <a:t>irritate</a:t>
            </a:r>
            <a:r>
              <a:rPr lang="en-US" sz="2000" dirty="0">
                <a:solidFill>
                  <a:schemeClr val="bg1">
                    <a:lumMod val="85000"/>
                  </a:schemeClr>
                </a:solidFill>
                <a:latin typeface="Candara" pitchFamily="34" charset="0"/>
                <a:cs typeface="Arial" pitchFamily="34" charset="0"/>
              </a:rPr>
              <a:t>, or </a:t>
            </a:r>
            <a:r>
              <a:rPr lang="en-US" sz="2000" b="1" dirty="0">
                <a:solidFill>
                  <a:schemeClr val="bg1">
                    <a:lumMod val="85000"/>
                  </a:schemeClr>
                </a:solidFill>
                <a:latin typeface="Candara" pitchFamily="34" charset="0"/>
                <a:cs typeface="Arial" pitchFamily="34" charset="0"/>
              </a:rPr>
              <a:t>insult</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Grant apologies graciously</a:t>
            </a:r>
          </a:p>
          <a:p>
            <a:pPr marL="800100" lvl="1" indent="-342900" algn="just" fontAlgn="base">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titles, e.g., Mr. Miss, Mrs., etc.</a:t>
            </a:r>
          </a:p>
          <a:p>
            <a:pPr marL="800100" lvl="1" indent="-342900" algn="just" fontAlgn="base">
              <a:lnSpc>
                <a:spcPct val="150000"/>
              </a:lnSpc>
              <a:buFont typeface="Arial" panose="020B0604020202020204" pitchFamily="34" charset="0"/>
              <a:buChar char="•"/>
            </a:pPr>
            <a:endParaRPr lang="en-US" sz="2000" dirty="0">
              <a:solidFill>
                <a:schemeClr val="bg1">
                  <a:lumMod val="85000"/>
                </a:schemeClr>
              </a:solidFill>
              <a:latin typeface="Candara" pitchFamily="34" charset="0"/>
              <a:cs typeface="Arial" pitchFamily="34" charset="0"/>
            </a:endParaRPr>
          </a:p>
        </p:txBody>
      </p:sp>
      <p:sp>
        <p:nvSpPr>
          <p:cNvPr id="20" name="TextBox 19">
            <a:extLst>
              <a:ext uri="{FF2B5EF4-FFF2-40B4-BE49-F238E27FC236}">
                <a16:creationId xmlns:a16="http://schemas.microsoft.com/office/drawing/2014/main" id="{41C8D4F0-C3B5-495A-BBF3-B63C69BECD0C}"/>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Courtesy</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Image result for acknowledge png">
            <a:extLst>
              <a:ext uri="{FF2B5EF4-FFF2-40B4-BE49-F238E27FC236}">
                <a16:creationId xmlns:a16="http://schemas.microsoft.com/office/drawing/2014/main" id="{CE14CC13-8AF8-42B5-923D-357A2BA115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754" y="29011"/>
            <a:ext cx="1536574" cy="153657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0B1B6837-BC6C-4117-AEE5-15C7E436AB45}"/>
              </a:ext>
            </a:extLst>
          </p:cNvPr>
          <p:cNvGrpSpPr/>
          <p:nvPr/>
        </p:nvGrpSpPr>
        <p:grpSpPr>
          <a:xfrm>
            <a:off x="0" y="6756400"/>
            <a:ext cx="9144000" cy="101600"/>
            <a:chOff x="0" y="5791200"/>
            <a:chExt cx="8084345" cy="330200"/>
          </a:xfrm>
        </p:grpSpPr>
        <p:sp>
          <p:nvSpPr>
            <p:cNvPr id="19" name="Rectangle 18">
              <a:extLst>
                <a:ext uri="{FF2B5EF4-FFF2-40B4-BE49-F238E27FC236}">
                  <a16:creationId xmlns:a16="http://schemas.microsoft.com/office/drawing/2014/main" id="{C6068B77-A70F-4F3D-A7A0-7AF126BAF0B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C496626C-BEE4-4356-8FFC-9DCEC4CA844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73901F00-750B-4CC4-9B31-E04B36FE83E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A3E568B-666A-4070-B4EF-79896140BD1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F0232C04-720F-46E8-A66B-A0C06085FB0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B37CE04E-1F70-4EDF-893B-B6252BED5BC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DB9FD03C-F4BB-4A8B-A019-96704F47CD2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D66C9A3-B3D5-40F6-AB38-15020E71AD9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73A56D43-AAB9-4562-8F21-D57036D24E84}"/>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90C51851-032C-464E-80F5-7DF9D8C1363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1EA875C-BF25-4959-9FF6-9A70BBD9469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3973AE4-DA0B-447D-ADEF-A68FD227F6B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EBDA14-78FA-41EF-B92E-352570913C5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6695D9EA-C6DB-4BD6-972D-50BA33B1F2C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40813C7-D688-41A1-AD92-9471B253410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04D2A5A-E925-4622-B1B6-49E582665AC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D311E02-6637-4E9C-A60C-26AFCC1AFFB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55E3F7F1-BC9B-4E0F-A8AF-FC9987BDDD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79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7">
                                            <p:txEl>
                                              <p:pRg st="4" end="4"/>
                                            </p:txEl>
                                          </p:spTgt>
                                        </p:tgtEl>
                                        <p:attrNameLst>
                                          <p:attrName>style.color</p:attrName>
                                        </p:attrNameLst>
                                      </p:cBhvr>
                                      <p:to>
                                        <a:srgbClr val="000000"/>
                                      </p:to>
                                    </p:animClr>
                                    <p:animClr clrSpc="rgb" dir="cw">
                                      <p:cBhvr>
                                        <p:cTn id="28" dur="500" fill="hold"/>
                                        <p:tgtEl>
                                          <p:spTgt spid="17">
                                            <p:txEl>
                                              <p:pRg st="4" end="4"/>
                                            </p:txEl>
                                          </p:spTgt>
                                        </p:tgtEl>
                                        <p:attrNameLst>
                                          <p:attrName>fillcolor</p:attrName>
                                        </p:attrNameLst>
                                      </p:cBhvr>
                                      <p:to>
                                        <a:srgbClr val="000000"/>
                                      </p:to>
                                    </p:animClr>
                                    <p:set>
                                      <p:cBhvr>
                                        <p:cTn id="29" dur="500" fill="hold"/>
                                        <p:tgtEl>
                                          <p:spTgt spid="17">
                                            <p:txEl>
                                              <p:pRg st="4" end="4"/>
                                            </p:txEl>
                                          </p:spTgt>
                                        </p:tgtEl>
                                        <p:attrNameLst>
                                          <p:attrName>fill.type</p:attrName>
                                        </p:attrNameLst>
                                      </p:cBhvr>
                                      <p:to>
                                        <p:strVal val="solid"/>
                                      </p:to>
                                    </p:set>
                                    <p:set>
                                      <p:cBhvr>
                                        <p:cTn id="30" dur="500" fill="hold"/>
                                        <p:tgtEl>
                                          <p:spTgt spid="17">
                                            <p:txEl>
                                              <p:pRg st="4" end="4"/>
                                            </p:txEl>
                                          </p:spTgt>
                                        </p:tgtEl>
                                        <p:attrNameLst>
                                          <p:attrName>fill.on</p:attrName>
                                        </p:attrNameLst>
                                      </p:cBhvr>
                                      <p:to>
                                        <p:strVal val="true"/>
                                      </p:to>
                                    </p:set>
                                  </p:childTnLst>
                                </p:cTn>
                              </p:par>
                              <p:par>
                                <p:cTn id="31" presetID="19" presetClass="emph" presetSubtype="0" fill="hold" nodeType="withEffect">
                                  <p:stCondLst>
                                    <p:cond delay="0"/>
                                  </p:stCondLst>
                                  <p:childTnLst>
                                    <p:animClr clrSpc="rgb" dir="cw">
                                      <p:cBhvr override="childStyle">
                                        <p:cTn id="32" dur="500" fill="hold"/>
                                        <p:tgtEl>
                                          <p:spTgt spid="17">
                                            <p:txEl>
                                              <p:pRg st="5" end="5"/>
                                            </p:txEl>
                                          </p:spTgt>
                                        </p:tgtEl>
                                        <p:attrNameLst>
                                          <p:attrName>style.color</p:attrName>
                                        </p:attrNameLst>
                                      </p:cBhvr>
                                      <p:to>
                                        <a:srgbClr val="000000"/>
                                      </p:to>
                                    </p:animClr>
                                    <p:animClr clrSpc="rgb" dir="cw">
                                      <p:cBhvr>
                                        <p:cTn id="33" dur="500" fill="hold"/>
                                        <p:tgtEl>
                                          <p:spTgt spid="17">
                                            <p:txEl>
                                              <p:pRg st="5" end="5"/>
                                            </p:txEl>
                                          </p:spTgt>
                                        </p:tgtEl>
                                        <p:attrNameLst>
                                          <p:attrName>fillcolor</p:attrName>
                                        </p:attrNameLst>
                                      </p:cBhvr>
                                      <p:to>
                                        <a:srgbClr val="000000"/>
                                      </p:to>
                                    </p:animClr>
                                    <p:set>
                                      <p:cBhvr>
                                        <p:cTn id="34" dur="500" fill="hold"/>
                                        <p:tgtEl>
                                          <p:spTgt spid="17">
                                            <p:txEl>
                                              <p:pRg st="5" end="5"/>
                                            </p:txEl>
                                          </p:spTgt>
                                        </p:tgtEl>
                                        <p:attrNameLst>
                                          <p:attrName>fill.type</p:attrName>
                                        </p:attrNameLst>
                                      </p:cBhvr>
                                      <p:to>
                                        <p:strVal val="solid"/>
                                      </p:to>
                                    </p:set>
                                    <p:set>
                                      <p:cBhvr>
                                        <p:cTn id="35" dur="500" fill="hold"/>
                                        <p:tgtEl>
                                          <p:spTgt spid="17">
                                            <p:txEl>
                                              <p:pRg st="5" end="5"/>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6" end="6"/>
                                            </p:txEl>
                                          </p:spTgt>
                                        </p:tgtEl>
                                        <p:attrNameLst>
                                          <p:attrName>style.color</p:attrName>
                                        </p:attrNameLst>
                                      </p:cBhvr>
                                      <p:to>
                                        <a:srgbClr val="000000"/>
                                      </p:to>
                                    </p:animClr>
                                    <p:animClr clrSpc="rgb" dir="cw">
                                      <p:cBhvr>
                                        <p:cTn id="40" dur="500" fill="hold"/>
                                        <p:tgtEl>
                                          <p:spTgt spid="17">
                                            <p:txEl>
                                              <p:pRg st="6" end="6"/>
                                            </p:txEl>
                                          </p:spTgt>
                                        </p:tgtEl>
                                        <p:attrNameLst>
                                          <p:attrName>fillcolor</p:attrName>
                                        </p:attrNameLst>
                                      </p:cBhvr>
                                      <p:to>
                                        <a:srgbClr val="000000"/>
                                      </p:to>
                                    </p:animClr>
                                    <p:set>
                                      <p:cBhvr>
                                        <p:cTn id="41" dur="500" fill="hold"/>
                                        <p:tgtEl>
                                          <p:spTgt spid="17">
                                            <p:txEl>
                                              <p:pRg st="6" end="6"/>
                                            </p:txEl>
                                          </p:spTgt>
                                        </p:tgtEl>
                                        <p:attrNameLst>
                                          <p:attrName>fill.type</p:attrName>
                                        </p:attrNameLst>
                                      </p:cBhvr>
                                      <p:to>
                                        <p:strVal val="solid"/>
                                      </p:to>
                                    </p:set>
                                    <p:set>
                                      <p:cBhvr>
                                        <p:cTn id="42" dur="500" fill="hold"/>
                                        <p:tgtEl>
                                          <p:spTgt spid="17">
                                            <p:txEl>
                                              <p:pRg st="6" end="6"/>
                                            </p:txEl>
                                          </p:spTgt>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9" presetClass="emph" presetSubtype="0" fill="hold" nodeType="clickEffect">
                                  <p:stCondLst>
                                    <p:cond delay="0"/>
                                  </p:stCondLst>
                                  <p:childTnLst>
                                    <p:animClr clrSpc="rgb" dir="cw">
                                      <p:cBhvr override="childStyle">
                                        <p:cTn id="46" dur="500" fill="hold"/>
                                        <p:tgtEl>
                                          <p:spTgt spid="17">
                                            <p:txEl>
                                              <p:pRg st="7" end="7"/>
                                            </p:txEl>
                                          </p:spTgt>
                                        </p:tgtEl>
                                        <p:attrNameLst>
                                          <p:attrName>style.color</p:attrName>
                                        </p:attrNameLst>
                                      </p:cBhvr>
                                      <p:to>
                                        <a:srgbClr val="000000"/>
                                      </p:to>
                                    </p:animClr>
                                    <p:animClr clrSpc="rgb" dir="cw">
                                      <p:cBhvr>
                                        <p:cTn id="47" dur="500" fill="hold"/>
                                        <p:tgtEl>
                                          <p:spTgt spid="17">
                                            <p:txEl>
                                              <p:pRg st="7" end="7"/>
                                            </p:txEl>
                                          </p:spTgt>
                                        </p:tgtEl>
                                        <p:attrNameLst>
                                          <p:attrName>fillcolor</p:attrName>
                                        </p:attrNameLst>
                                      </p:cBhvr>
                                      <p:to>
                                        <a:srgbClr val="000000"/>
                                      </p:to>
                                    </p:animClr>
                                    <p:set>
                                      <p:cBhvr>
                                        <p:cTn id="48" dur="500" fill="hold"/>
                                        <p:tgtEl>
                                          <p:spTgt spid="17">
                                            <p:txEl>
                                              <p:pRg st="7" end="7"/>
                                            </p:txEl>
                                          </p:spTgt>
                                        </p:tgtEl>
                                        <p:attrNameLst>
                                          <p:attrName>fill.type</p:attrName>
                                        </p:attrNameLst>
                                      </p:cBhvr>
                                      <p:to>
                                        <p:strVal val="solid"/>
                                      </p:to>
                                    </p:set>
                                    <p:set>
                                      <p:cBhvr>
                                        <p:cTn id="49" dur="500" fill="hold"/>
                                        <p:tgtEl>
                                          <p:spTgt spid="17">
                                            <p:txEl>
                                              <p:pRg st="7" end="7"/>
                                            </p:txEl>
                                          </p:spTgt>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9" presetClass="emph" presetSubtype="0" fill="hold" nodeType="clickEffect">
                                  <p:stCondLst>
                                    <p:cond delay="0"/>
                                  </p:stCondLst>
                                  <p:childTnLst>
                                    <p:animClr clrSpc="rgb" dir="cw">
                                      <p:cBhvr override="childStyle">
                                        <p:cTn id="53" dur="500" fill="hold"/>
                                        <p:tgtEl>
                                          <p:spTgt spid="17">
                                            <p:txEl>
                                              <p:pRg st="8" end="8"/>
                                            </p:txEl>
                                          </p:spTgt>
                                        </p:tgtEl>
                                        <p:attrNameLst>
                                          <p:attrName>style.color</p:attrName>
                                        </p:attrNameLst>
                                      </p:cBhvr>
                                      <p:to>
                                        <a:srgbClr val="000000"/>
                                      </p:to>
                                    </p:animClr>
                                    <p:animClr clrSpc="rgb" dir="cw">
                                      <p:cBhvr>
                                        <p:cTn id="54" dur="500" fill="hold"/>
                                        <p:tgtEl>
                                          <p:spTgt spid="17">
                                            <p:txEl>
                                              <p:pRg st="8" end="8"/>
                                            </p:txEl>
                                          </p:spTgt>
                                        </p:tgtEl>
                                        <p:attrNameLst>
                                          <p:attrName>fillcolor</p:attrName>
                                        </p:attrNameLst>
                                      </p:cBhvr>
                                      <p:to>
                                        <a:srgbClr val="000000"/>
                                      </p:to>
                                    </p:animClr>
                                    <p:set>
                                      <p:cBhvr>
                                        <p:cTn id="55" dur="500" fill="hold"/>
                                        <p:tgtEl>
                                          <p:spTgt spid="17">
                                            <p:txEl>
                                              <p:pRg st="8" end="8"/>
                                            </p:txEl>
                                          </p:spTgt>
                                        </p:tgtEl>
                                        <p:attrNameLst>
                                          <p:attrName>fill.type</p:attrName>
                                        </p:attrNameLst>
                                      </p:cBhvr>
                                      <p:to>
                                        <p:strVal val="solid"/>
                                      </p:to>
                                    </p:set>
                                    <p:set>
                                      <p:cBhvr>
                                        <p:cTn id="56" dur="500" fill="hold"/>
                                        <p:tgtEl>
                                          <p:spTgt spid="17">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64633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Tactful, Thoughtful and Appreciative*</a:t>
            </a:r>
          </a:p>
        </p:txBody>
      </p:sp>
      <p:sp>
        <p:nvSpPr>
          <p:cNvPr id="20" name="TextBox 19">
            <a:extLst>
              <a:ext uri="{FF2B5EF4-FFF2-40B4-BE49-F238E27FC236}">
                <a16:creationId xmlns:a16="http://schemas.microsoft.com/office/drawing/2014/main" id="{41C8D4F0-C3B5-495A-BBF3-B63C69BECD0C}"/>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Courtesy</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Image result for acknowledge png">
            <a:extLst>
              <a:ext uri="{FF2B5EF4-FFF2-40B4-BE49-F238E27FC236}">
                <a16:creationId xmlns:a16="http://schemas.microsoft.com/office/drawing/2014/main" id="{CE14CC13-8AF8-42B5-923D-357A2BA115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754" y="29011"/>
            <a:ext cx="1536574" cy="15365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7">
            <a:extLst>
              <a:ext uri="{FF2B5EF4-FFF2-40B4-BE49-F238E27FC236}">
                <a16:creationId xmlns:a16="http://schemas.microsoft.com/office/drawing/2014/main" id="{EF2C3ADC-D9A3-4DB9-A317-925D4BB71C02}"/>
              </a:ext>
            </a:extLst>
          </p:cNvPr>
          <p:cNvSpPr txBox="1">
            <a:spLocks noGrp="1" noChangeArrowheads="1"/>
          </p:cNvSpPr>
          <p:nvPr>
            <p:ph idx="1"/>
          </p:nvPr>
        </p:nvSpPr>
        <p:spPr bwMode="auto">
          <a:xfrm>
            <a:off x="595745" y="2545434"/>
            <a:ext cx="7924800" cy="9417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rgbClr val="FF0000"/>
                </a:solidFill>
                <a:latin typeface="Candara" panose="020E0502030303020204" pitchFamily="34" charset="0"/>
              </a:rPr>
              <a:t>Stupid letter; I can’t understand any of it.</a:t>
            </a:r>
          </a:p>
          <a:p>
            <a:pPr eaLnBrk="1" hangingPunct="1">
              <a:spcBef>
                <a:spcPct val="50000"/>
              </a:spcBef>
              <a:buFontTx/>
              <a:buNone/>
            </a:pPr>
            <a:r>
              <a:rPr lang="en-US" altLang="en-US" sz="2400" dirty="0">
                <a:solidFill>
                  <a:srgbClr val="FF0000"/>
                </a:solidFill>
                <a:latin typeface="Candara" panose="020E0502030303020204" pitchFamily="34" charset="0"/>
              </a:rPr>
              <a:t>Clearly, you did not read my latest fax.</a:t>
            </a:r>
          </a:p>
        </p:txBody>
      </p:sp>
      <p:sp>
        <p:nvSpPr>
          <p:cNvPr id="19" name="Text Box 8">
            <a:extLst>
              <a:ext uri="{FF2B5EF4-FFF2-40B4-BE49-F238E27FC236}">
                <a16:creationId xmlns:a16="http://schemas.microsoft.com/office/drawing/2014/main" id="{9DD5C987-20E3-4BDF-806E-541EB3F6CA81}"/>
              </a:ext>
            </a:extLst>
          </p:cNvPr>
          <p:cNvSpPr txBox="1">
            <a:spLocks noChangeArrowheads="1"/>
          </p:cNvSpPr>
          <p:nvPr/>
        </p:nvSpPr>
        <p:spPr bwMode="auto">
          <a:xfrm>
            <a:off x="609600" y="4168310"/>
            <a:ext cx="7184683" cy="1015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rgbClr val="00B050"/>
                </a:solidFill>
                <a:latin typeface="Candara" panose="020E0502030303020204" pitchFamily="34" charset="0"/>
              </a:rPr>
              <a:t>It’s my understanding…</a:t>
            </a:r>
          </a:p>
          <a:p>
            <a:pPr eaLnBrk="1" hangingPunct="1">
              <a:spcBef>
                <a:spcPct val="50000"/>
              </a:spcBef>
              <a:buFontTx/>
              <a:buNone/>
            </a:pPr>
            <a:r>
              <a:rPr lang="en-US" altLang="en-US" sz="2400" dirty="0">
                <a:solidFill>
                  <a:srgbClr val="00B050"/>
                </a:solidFill>
                <a:latin typeface="Candara" panose="020E0502030303020204" pitchFamily="34" charset="0"/>
              </a:rPr>
              <a:t>Sometimes my wording is not precise; let me try again</a:t>
            </a:r>
          </a:p>
        </p:txBody>
      </p:sp>
      <p:pic>
        <p:nvPicPr>
          <p:cNvPr id="21" name="Picture 2" descr="Image result for red sad smiley png">
            <a:extLst>
              <a:ext uri="{FF2B5EF4-FFF2-40B4-BE49-F238E27FC236}">
                <a16:creationId xmlns:a16="http://schemas.microsoft.com/office/drawing/2014/main" id="{58D22B9F-EF1E-4282-A71D-69BB4256408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124"/>
          <a:stretch/>
        </p:blipFill>
        <p:spPr bwMode="auto">
          <a:xfrm>
            <a:off x="7794283" y="2269222"/>
            <a:ext cx="1349716" cy="15017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615FD608-16A3-4E59-85EE-E333EE75B3AA}"/>
              </a:ext>
            </a:extLst>
          </p:cNvPr>
          <p:cNvPicPr>
            <a:picLocks noChangeAspect="1"/>
          </p:cNvPicPr>
          <p:nvPr/>
        </p:nvPicPr>
        <p:blipFill>
          <a:blip r:embed="rId7"/>
          <a:stretch>
            <a:fillRect/>
          </a:stretch>
        </p:blipFill>
        <p:spPr>
          <a:xfrm>
            <a:off x="7873909" y="4114800"/>
            <a:ext cx="1117691" cy="1122681"/>
          </a:xfrm>
          <a:prstGeom prst="rect">
            <a:avLst/>
          </a:prstGeom>
        </p:spPr>
      </p:pic>
      <p:sp>
        <p:nvSpPr>
          <p:cNvPr id="24" name="TextBox 23">
            <a:extLst>
              <a:ext uri="{FF2B5EF4-FFF2-40B4-BE49-F238E27FC236}">
                <a16:creationId xmlns:a16="http://schemas.microsoft.com/office/drawing/2014/main" id="{90E72B19-5ADC-4C63-A263-C28615376292}"/>
              </a:ext>
            </a:extLst>
          </p:cNvPr>
          <p:cNvSpPr txBox="1"/>
          <p:nvPr/>
        </p:nvSpPr>
        <p:spPr>
          <a:xfrm>
            <a:off x="742921" y="6215699"/>
            <a:ext cx="8077200" cy="307777"/>
          </a:xfrm>
          <a:prstGeom prst="rect">
            <a:avLst/>
          </a:prstGeom>
          <a:noFill/>
        </p:spPr>
        <p:txBody>
          <a:bodyPr wrap="square" rtlCol="0">
            <a:spAutoFit/>
          </a:bodyPr>
          <a:lstStyle/>
          <a:p>
            <a:pPr fontAlgn="base"/>
            <a:r>
              <a:rPr lang="en-US" sz="1400" dirty="0"/>
              <a:t>* https://books.google.com.pk/books?isbn=0070187754</a:t>
            </a:r>
            <a:endParaRPr lang="en-US" altLang="en-US" sz="1400" b="1" dirty="0">
              <a:solidFill>
                <a:srgbClr val="00B050"/>
              </a:solidFill>
              <a:latin typeface="Arial" panose="020B0604020202020204" pitchFamily="34" charset="0"/>
            </a:endParaRPr>
          </a:p>
        </p:txBody>
      </p:sp>
      <p:grpSp>
        <p:nvGrpSpPr>
          <p:cNvPr id="25" name="Group 24">
            <a:extLst>
              <a:ext uri="{FF2B5EF4-FFF2-40B4-BE49-F238E27FC236}">
                <a16:creationId xmlns:a16="http://schemas.microsoft.com/office/drawing/2014/main" id="{82403822-9E71-4B3A-BA95-A4D2E099FEC0}"/>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8E123ED6-0A94-4219-92A2-E08F7B579AA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F5F6919-B6B9-4DB9-984F-AFCBF917DD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1D886CD9-8FC5-4E51-B15E-C2950AA9E55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2294070-4E81-4429-9C5E-4B7309F7DBD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D363F8C4-2273-43D0-9F1F-C87ABD66849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E4E7FF46-AAA2-4905-9088-3CC05F58405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1E066406-61FE-4EE8-96A5-CE9BFF2C510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E2C43F07-3530-4886-A06A-0689213C7B5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C64A642C-24D4-418E-A59D-B5320D42E998}"/>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EB0347BA-52A8-41D9-8888-02C23063EF9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504A8C1-3823-4FF8-9960-BAFFD9F8C69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594E852-4437-4266-9A02-53E3B536BAE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D9EECAF-CABB-4313-A5C9-689F13C8C79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CDE50F66-F382-4181-8AF9-8C6352692D0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E14A32F-46EA-43E9-BE86-A80CD8D4381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082E1A8-4157-4E9A-A5AE-D41E05A74FE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074D6B8-904D-41B7-B658-E266C95A6D9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D155E948-D07B-4C80-9C36-5B4D683D87A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7333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bg/>
                                          </p:spTgt>
                                        </p:tgtEl>
                                        <p:attrNameLst>
                                          <p:attrName>style.visibility</p:attrName>
                                        </p:attrNameLst>
                                      </p:cBhvr>
                                      <p:to>
                                        <p:strVal val="visible"/>
                                      </p:to>
                                    </p:set>
                                    <p:animEffect transition="in" filter="fade">
                                      <p:cBhvr>
                                        <p:cTn id="17" dur="500"/>
                                        <p:tgtEl>
                                          <p:spTgt spid="1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fade">
                                      <p:cBhvr>
                                        <p:cTn id="23" dur="500"/>
                                        <p:tgtEl>
                                          <p:spTgt spid="18">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Bad Example</a:t>
            </a:r>
          </a:p>
          <a:p>
            <a:pPr marL="342900" indent="-342900" algn="just">
              <a:lnSpc>
                <a:spcPct val="150000"/>
              </a:lnSpc>
              <a:buFont typeface="Wingdings" panose="05000000000000000000" pitchFamily="2" charset="2"/>
              <a:buChar char="q"/>
            </a:pPr>
            <a:endParaRPr lang="en-US" sz="2000" b="1" dirty="0">
              <a:solidFill>
                <a:schemeClr val="bg1">
                  <a:lumMod val="85000"/>
                </a:schemeClr>
              </a:solidFill>
              <a:latin typeface="Candara" pitchFamily="34" charset="0"/>
              <a:cs typeface="Arial" pitchFamily="34" charset="0"/>
            </a:endParaRPr>
          </a:p>
          <a:p>
            <a:pPr lvl="1" algn="just" fontAlgn="base">
              <a:lnSpc>
                <a:spcPct val="150000"/>
              </a:lnSpc>
              <a:buNone/>
              <a:defRPr/>
            </a:pPr>
            <a:r>
              <a:rPr lang="en-US" sz="2000" dirty="0">
                <a:solidFill>
                  <a:schemeClr val="bg1">
                    <a:lumMod val="85000"/>
                  </a:schemeClr>
                </a:solidFill>
                <a:latin typeface="Candara" pitchFamily="34" charset="0"/>
                <a:cs typeface="Arial" pitchFamily="34" charset="0"/>
              </a:rPr>
              <a:t>Hey man, what’s this I hear about the good news? You sure pulled a fast one this past weekend-and then didn’t tell any of us about it. </a:t>
            </a:r>
          </a:p>
          <a:p>
            <a:pPr lvl="1" algn="just" fontAlgn="base">
              <a:lnSpc>
                <a:spcPct val="150000"/>
              </a:lnSpc>
              <a:buNone/>
              <a:defRPr/>
            </a:pPr>
            <a:endParaRPr lang="en-US" sz="2000" dirty="0">
              <a:solidFill>
                <a:schemeClr val="bg1">
                  <a:lumMod val="85000"/>
                </a:schemeClr>
              </a:solidFill>
              <a:latin typeface="Candara" pitchFamily="34" charset="0"/>
              <a:cs typeface="Arial" pitchFamily="34" charset="0"/>
            </a:endParaRPr>
          </a:p>
          <a:p>
            <a:pPr lvl="1" algn="just" fontAlgn="base">
              <a:lnSpc>
                <a:spcPct val="150000"/>
              </a:lnSpc>
              <a:buNone/>
              <a:defRPr/>
            </a:pPr>
            <a:r>
              <a:rPr lang="en-US" sz="2000" dirty="0">
                <a:solidFill>
                  <a:schemeClr val="bg1">
                    <a:lumMod val="85000"/>
                  </a:schemeClr>
                </a:solidFill>
                <a:latin typeface="Candara" pitchFamily="34" charset="0"/>
                <a:cs typeface="Arial" pitchFamily="34" charset="0"/>
              </a:rPr>
              <a:t>Give my regards to the little lady. And wish her the best; she’ll need it.</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CC9C342-02C2-44C2-BAAA-7C04A4704F2E}"/>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Courtesy</a:t>
            </a:r>
          </a:p>
        </p:txBody>
      </p:sp>
      <p:pic>
        <p:nvPicPr>
          <p:cNvPr id="21" name="Picture 2" descr="Image result for acknowledge png">
            <a:extLst>
              <a:ext uri="{FF2B5EF4-FFF2-40B4-BE49-F238E27FC236}">
                <a16:creationId xmlns:a16="http://schemas.microsoft.com/office/drawing/2014/main" id="{11BB61C8-5BEF-43E2-82AE-09D1B670D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754" y="29011"/>
            <a:ext cx="1536574" cy="15365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05D7966-B21E-4464-86EE-41394F4ACFE3}"/>
              </a:ext>
            </a:extLst>
          </p:cNvPr>
          <p:cNvSpPr txBox="1"/>
          <p:nvPr/>
        </p:nvSpPr>
        <p:spPr>
          <a:xfrm>
            <a:off x="742921" y="6215699"/>
            <a:ext cx="8077200" cy="307777"/>
          </a:xfrm>
          <a:prstGeom prst="rect">
            <a:avLst/>
          </a:prstGeom>
          <a:noFill/>
        </p:spPr>
        <p:txBody>
          <a:bodyPr wrap="square" rtlCol="0">
            <a:spAutoFit/>
          </a:bodyPr>
          <a:lstStyle/>
          <a:p>
            <a:pPr fontAlgn="base"/>
            <a:r>
              <a:rPr lang="en-US" sz="1400" dirty="0"/>
              <a:t>* https://books.google.com.pk/books?isbn=0070187754</a:t>
            </a:r>
            <a:endParaRPr lang="en-US" altLang="en-US" sz="1400" b="1" dirty="0">
              <a:solidFill>
                <a:srgbClr val="00B050"/>
              </a:solidFill>
              <a:latin typeface="Arial" panose="020B0604020202020204" pitchFamily="34" charset="0"/>
            </a:endParaRPr>
          </a:p>
        </p:txBody>
      </p:sp>
      <p:grpSp>
        <p:nvGrpSpPr>
          <p:cNvPr id="19" name="Group 18">
            <a:extLst>
              <a:ext uri="{FF2B5EF4-FFF2-40B4-BE49-F238E27FC236}">
                <a16:creationId xmlns:a16="http://schemas.microsoft.com/office/drawing/2014/main" id="{7A4B1C2F-F818-4FE1-BF5D-B8BBE4AEBF84}"/>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D269E4C1-994D-48F7-9AC7-B807E5511F5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7BBCA94-4DAE-4319-B391-ADD8BF16E5B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85C04632-B572-4513-B10C-AE373B71695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B63198CC-F707-41BB-9D5C-C92B9291530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F88B868E-1792-47EA-8308-3DA66A48252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D1312994-2A50-4C8B-A64A-D56C28A0FFA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BC9F8EBF-C54C-4B87-AEA8-004104F8F10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6A236705-D51D-4BAF-BFA6-0F768E43B01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7A2781FC-1BD8-4CC5-8788-FE4F65A58AA1}"/>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71784ACC-F8AE-447B-B9E3-141A397130E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51A4A6C-41A1-4EFB-A111-6755237CC7C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0BED7C-7BEB-4444-973D-7839E9A20B8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645697-945E-486F-A841-9D2303A667C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A0DC1FA-469F-4984-9422-1093386645D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5B3F4C0-D848-4036-BA61-6259B2024EC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0918677-882B-416F-863D-ED41717DB5B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655637E-F32A-4D5D-BEC1-5CBEB2483EA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5FE539D1-DFC2-428D-BFA9-2101609BC93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2420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2" end="2"/>
                                            </p:txEl>
                                          </p:spTgt>
                                        </p:tgtEl>
                                        <p:attrNameLst>
                                          <p:attrName>style.color</p:attrName>
                                        </p:attrNameLst>
                                      </p:cBhvr>
                                      <p:to>
                                        <a:srgbClr val="000000"/>
                                      </p:to>
                                    </p:animClr>
                                    <p:animClr clrSpc="rgb" dir="cw">
                                      <p:cBhvr>
                                        <p:cTn id="17" dur="500" fill="hold"/>
                                        <p:tgtEl>
                                          <p:spTgt spid="17">
                                            <p:txEl>
                                              <p:pRg st="2" end="2"/>
                                            </p:txEl>
                                          </p:spTgt>
                                        </p:tgtEl>
                                        <p:attrNameLst>
                                          <p:attrName>fillcolor</p:attrName>
                                        </p:attrNameLst>
                                      </p:cBhvr>
                                      <p:to>
                                        <a:srgbClr val="000000"/>
                                      </p:to>
                                    </p:animClr>
                                    <p:set>
                                      <p:cBhvr>
                                        <p:cTn id="18" dur="500" fill="hold"/>
                                        <p:tgtEl>
                                          <p:spTgt spid="17">
                                            <p:txEl>
                                              <p:pRg st="2" end="2"/>
                                            </p:txEl>
                                          </p:spTgt>
                                        </p:tgtEl>
                                        <p:attrNameLst>
                                          <p:attrName>fill.type</p:attrName>
                                        </p:attrNameLst>
                                      </p:cBhvr>
                                      <p:to>
                                        <p:strVal val="solid"/>
                                      </p:to>
                                    </p:set>
                                    <p:set>
                                      <p:cBhvr>
                                        <p:cTn id="19" dur="500" fill="hold"/>
                                        <p:tgtEl>
                                          <p:spTgt spid="17">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4" end="4"/>
                                            </p:txEl>
                                          </p:spTgt>
                                        </p:tgtEl>
                                        <p:attrNameLst>
                                          <p:attrName>style.color</p:attrName>
                                        </p:attrNameLst>
                                      </p:cBhvr>
                                      <p:to>
                                        <a:srgbClr val="000000"/>
                                      </p:to>
                                    </p:animClr>
                                    <p:animClr clrSpc="rgb" dir="cw">
                                      <p:cBhvr>
                                        <p:cTn id="22" dur="500" fill="hold"/>
                                        <p:tgtEl>
                                          <p:spTgt spid="17">
                                            <p:txEl>
                                              <p:pRg st="4" end="4"/>
                                            </p:txEl>
                                          </p:spTgt>
                                        </p:tgtEl>
                                        <p:attrNameLst>
                                          <p:attrName>fillcolor</p:attrName>
                                        </p:attrNameLst>
                                      </p:cBhvr>
                                      <p:to>
                                        <a:srgbClr val="000000"/>
                                      </p:to>
                                    </p:animClr>
                                    <p:set>
                                      <p:cBhvr>
                                        <p:cTn id="23" dur="500" fill="hold"/>
                                        <p:tgtEl>
                                          <p:spTgt spid="17">
                                            <p:txEl>
                                              <p:pRg st="4" end="4"/>
                                            </p:txEl>
                                          </p:spTgt>
                                        </p:tgtEl>
                                        <p:attrNameLst>
                                          <p:attrName>fill.type</p:attrName>
                                        </p:attrNameLst>
                                      </p:cBhvr>
                                      <p:to>
                                        <p:strVal val="solid"/>
                                      </p:to>
                                    </p:set>
                                    <p:set>
                                      <p:cBhvr>
                                        <p:cTn id="24"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p>
          <a:p>
            <a:pPr marL="342900" indent="-342900" algn="just">
              <a:lnSpc>
                <a:spcPct val="150000"/>
              </a:lnSpc>
              <a:buFont typeface="Wingdings" panose="05000000000000000000" pitchFamily="2" charset="2"/>
              <a:buChar char="q"/>
            </a:pPr>
            <a:endParaRPr lang="en-US" sz="2000" b="1" dirty="0">
              <a:solidFill>
                <a:schemeClr val="bg1">
                  <a:lumMod val="85000"/>
                </a:schemeClr>
              </a:solidFill>
              <a:latin typeface="Candara" pitchFamily="34" charset="0"/>
              <a:cs typeface="Arial" pitchFamily="34" charset="0"/>
            </a:endParaRPr>
          </a:p>
          <a:p>
            <a:pPr lvl="1" algn="just" fontAlgn="base">
              <a:lnSpc>
                <a:spcPct val="150000"/>
              </a:lnSpc>
              <a:buNone/>
            </a:pPr>
            <a:r>
              <a:rPr lang="en-US" altLang="en-US" sz="2000" dirty="0">
                <a:solidFill>
                  <a:schemeClr val="bg1">
                    <a:lumMod val="85000"/>
                  </a:schemeClr>
                </a:solidFill>
                <a:latin typeface="Candara" pitchFamily="34" charset="0"/>
                <a:cs typeface="Arial" pitchFamily="34" charset="0"/>
              </a:rPr>
              <a:t>Warm congratulations on your wedding!</a:t>
            </a:r>
          </a:p>
          <a:p>
            <a:pPr lvl="1" algn="just" fontAlgn="base">
              <a:lnSpc>
                <a:spcPct val="150000"/>
              </a:lnSpc>
              <a:buNone/>
            </a:pPr>
            <a:endParaRPr lang="en-US" altLang="en-US" sz="2000" dirty="0">
              <a:solidFill>
                <a:schemeClr val="bg1">
                  <a:lumMod val="85000"/>
                </a:schemeClr>
              </a:solidFill>
              <a:latin typeface="Candara" pitchFamily="34" charset="0"/>
              <a:cs typeface="Arial" pitchFamily="34" charset="0"/>
            </a:endParaRPr>
          </a:p>
          <a:p>
            <a:pPr lvl="1" algn="just" fontAlgn="base">
              <a:lnSpc>
                <a:spcPct val="150000"/>
              </a:lnSpc>
              <a:buNone/>
            </a:pPr>
            <a:r>
              <a:rPr lang="en-US" altLang="en-US" sz="2000" dirty="0">
                <a:solidFill>
                  <a:schemeClr val="bg1">
                    <a:lumMod val="85000"/>
                  </a:schemeClr>
                </a:solidFill>
                <a:latin typeface="Candara" pitchFamily="34" charset="0"/>
                <a:cs typeface="Arial" pitchFamily="34" charset="0"/>
              </a:rPr>
              <a:t>Well, you certainly took us by surprise. In fact, just a few of us even suspected you were taking off to get married. But even though we did not hear about it, we wish you the best.</a:t>
            </a:r>
          </a:p>
          <a:p>
            <a:pPr lvl="1" algn="just" fontAlgn="base">
              <a:lnSpc>
                <a:spcPct val="150000"/>
              </a:lnSpc>
              <a:buNone/>
            </a:pPr>
            <a:endParaRPr lang="en-US" altLang="en-US" sz="2000" dirty="0">
              <a:solidFill>
                <a:schemeClr val="bg1">
                  <a:lumMod val="85000"/>
                </a:schemeClr>
              </a:solidFill>
              <a:latin typeface="Candara" pitchFamily="34" charset="0"/>
              <a:cs typeface="Arial" pitchFamily="34" charset="0"/>
            </a:endParaRPr>
          </a:p>
          <a:p>
            <a:pPr lvl="1" algn="just" fontAlgn="base">
              <a:lnSpc>
                <a:spcPct val="150000"/>
              </a:lnSpc>
              <a:buNone/>
            </a:pPr>
            <a:r>
              <a:rPr lang="en-US" altLang="en-US" sz="2000" dirty="0">
                <a:solidFill>
                  <a:schemeClr val="bg1">
                    <a:lumMod val="85000"/>
                  </a:schemeClr>
                </a:solidFill>
                <a:latin typeface="Candara" pitchFamily="34" charset="0"/>
                <a:cs typeface="Arial" pitchFamily="34" charset="0"/>
              </a:rPr>
              <a:t>Give our warm regards to your new partner.</a:t>
            </a:r>
            <a:endParaRPr lang="en-US" sz="2000" dirty="0">
              <a:solidFill>
                <a:schemeClr val="bg1">
                  <a:lumMod val="85000"/>
                </a:schemeClr>
              </a:solidFill>
              <a:latin typeface="Candara" pitchFamily="34" charset="0"/>
              <a:cs typeface="Arial" pitchFamily="34" charset="0"/>
            </a:endParaRP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CC9C342-02C2-44C2-BAAA-7C04A4704F2E}"/>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Courtesy</a:t>
            </a:r>
          </a:p>
        </p:txBody>
      </p:sp>
      <p:pic>
        <p:nvPicPr>
          <p:cNvPr id="21" name="Picture 2" descr="Image result for acknowledge png">
            <a:extLst>
              <a:ext uri="{FF2B5EF4-FFF2-40B4-BE49-F238E27FC236}">
                <a16:creationId xmlns:a16="http://schemas.microsoft.com/office/drawing/2014/main" id="{11BB61C8-5BEF-43E2-82AE-09D1B670D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754" y="29011"/>
            <a:ext cx="1536574" cy="15365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9D38EEF-39E2-4CDB-A066-D22D03F8FDD3}"/>
              </a:ext>
            </a:extLst>
          </p:cNvPr>
          <p:cNvSpPr txBox="1"/>
          <p:nvPr/>
        </p:nvSpPr>
        <p:spPr>
          <a:xfrm>
            <a:off x="742921" y="6215699"/>
            <a:ext cx="8077200" cy="307777"/>
          </a:xfrm>
          <a:prstGeom prst="rect">
            <a:avLst/>
          </a:prstGeom>
          <a:noFill/>
        </p:spPr>
        <p:txBody>
          <a:bodyPr wrap="square" rtlCol="0">
            <a:spAutoFit/>
          </a:bodyPr>
          <a:lstStyle/>
          <a:p>
            <a:pPr fontAlgn="base"/>
            <a:r>
              <a:rPr lang="en-US" sz="1400" dirty="0"/>
              <a:t>* https://books.google.com.pk/books?isbn=0070187754</a:t>
            </a:r>
            <a:endParaRPr lang="en-US" altLang="en-US" sz="1400" b="1" dirty="0">
              <a:solidFill>
                <a:srgbClr val="00B050"/>
              </a:solidFill>
              <a:latin typeface="Arial" panose="020B0604020202020204" pitchFamily="34" charset="0"/>
            </a:endParaRPr>
          </a:p>
        </p:txBody>
      </p:sp>
      <p:grpSp>
        <p:nvGrpSpPr>
          <p:cNvPr id="19" name="Group 18">
            <a:extLst>
              <a:ext uri="{FF2B5EF4-FFF2-40B4-BE49-F238E27FC236}">
                <a16:creationId xmlns:a16="http://schemas.microsoft.com/office/drawing/2014/main" id="{D2B58B7B-6B78-4EEB-95D8-0C60B276F5BD}"/>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AB2E4537-7AC7-4535-956B-615DC8670C4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B1EF100-ADEA-4440-B7D7-E01C9B9845A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D783B085-F3D2-4AB6-9C6F-2DB22092D14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F9A2ED3-8656-4CF1-8464-85FCB4CC0CB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E3BFF743-6C1F-4AB9-B44F-F95CA6B982F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B7C45EE7-5C86-4082-A64A-104F89C3531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18C2AA9-F3C9-4EFF-A953-9FF8D23C815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ACE441D2-2DA0-4407-9E45-EC8639CD06B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81F4FF95-95DD-46ED-AEEA-102FB056A860}"/>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E4B4F6F6-021A-4526-92F3-02422A407D0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4BFE80B-DCF4-4F72-BDD7-7BE6C1CBFD3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2AF039F-43C1-4BFE-9C32-FB8ACAB1675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0A44D82-3FDB-463F-8AB5-7D4BD654EF5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D6E7901-AEE7-4E08-90C8-4A4ED777624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603951-C948-4E25-9E13-AF849CB9B58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0D1362F-965C-4472-B7A2-3A385A324FE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4D11BB0-AED9-40C7-8458-BDD631CE64C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5A4C5D0C-F570-47F6-A7C2-E7A57CE11A1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2428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2" end="2"/>
                                            </p:txEl>
                                          </p:spTgt>
                                        </p:tgtEl>
                                        <p:attrNameLst>
                                          <p:attrName>style.color</p:attrName>
                                        </p:attrNameLst>
                                      </p:cBhvr>
                                      <p:to>
                                        <a:srgbClr val="000000"/>
                                      </p:to>
                                    </p:animClr>
                                    <p:animClr clrSpc="rgb" dir="cw">
                                      <p:cBhvr>
                                        <p:cTn id="17" dur="500" fill="hold"/>
                                        <p:tgtEl>
                                          <p:spTgt spid="17">
                                            <p:txEl>
                                              <p:pRg st="2" end="2"/>
                                            </p:txEl>
                                          </p:spTgt>
                                        </p:tgtEl>
                                        <p:attrNameLst>
                                          <p:attrName>fillcolor</p:attrName>
                                        </p:attrNameLst>
                                      </p:cBhvr>
                                      <p:to>
                                        <a:srgbClr val="000000"/>
                                      </p:to>
                                    </p:animClr>
                                    <p:set>
                                      <p:cBhvr>
                                        <p:cTn id="18" dur="500" fill="hold"/>
                                        <p:tgtEl>
                                          <p:spTgt spid="17">
                                            <p:txEl>
                                              <p:pRg st="2" end="2"/>
                                            </p:txEl>
                                          </p:spTgt>
                                        </p:tgtEl>
                                        <p:attrNameLst>
                                          <p:attrName>fill.type</p:attrName>
                                        </p:attrNameLst>
                                      </p:cBhvr>
                                      <p:to>
                                        <p:strVal val="solid"/>
                                      </p:to>
                                    </p:set>
                                    <p:set>
                                      <p:cBhvr>
                                        <p:cTn id="19" dur="500" fill="hold"/>
                                        <p:tgtEl>
                                          <p:spTgt spid="17">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4" end="4"/>
                                            </p:txEl>
                                          </p:spTgt>
                                        </p:tgtEl>
                                        <p:attrNameLst>
                                          <p:attrName>style.color</p:attrName>
                                        </p:attrNameLst>
                                      </p:cBhvr>
                                      <p:to>
                                        <a:srgbClr val="000000"/>
                                      </p:to>
                                    </p:animClr>
                                    <p:animClr clrSpc="rgb" dir="cw">
                                      <p:cBhvr>
                                        <p:cTn id="22" dur="500" fill="hold"/>
                                        <p:tgtEl>
                                          <p:spTgt spid="17">
                                            <p:txEl>
                                              <p:pRg st="4" end="4"/>
                                            </p:txEl>
                                          </p:spTgt>
                                        </p:tgtEl>
                                        <p:attrNameLst>
                                          <p:attrName>fillcolor</p:attrName>
                                        </p:attrNameLst>
                                      </p:cBhvr>
                                      <p:to>
                                        <a:srgbClr val="000000"/>
                                      </p:to>
                                    </p:animClr>
                                    <p:set>
                                      <p:cBhvr>
                                        <p:cTn id="23" dur="500" fill="hold"/>
                                        <p:tgtEl>
                                          <p:spTgt spid="17">
                                            <p:txEl>
                                              <p:pRg st="4" end="4"/>
                                            </p:txEl>
                                          </p:spTgt>
                                        </p:tgtEl>
                                        <p:attrNameLst>
                                          <p:attrName>fill.type</p:attrName>
                                        </p:attrNameLst>
                                      </p:cBhvr>
                                      <p:to>
                                        <p:strVal val="solid"/>
                                      </p:to>
                                    </p:set>
                                    <p:set>
                                      <p:cBhvr>
                                        <p:cTn id="24" dur="500" fill="hold"/>
                                        <p:tgtEl>
                                          <p:spTgt spid="17">
                                            <p:txEl>
                                              <p:pRg st="4" end="4"/>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6" end="6"/>
                                            </p:txEl>
                                          </p:spTgt>
                                        </p:tgtEl>
                                        <p:attrNameLst>
                                          <p:attrName>style.color</p:attrName>
                                        </p:attrNameLst>
                                      </p:cBhvr>
                                      <p:to>
                                        <a:srgbClr val="000000"/>
                                      </p:to>
                                    </p:animClr>
                                    <p:animClr clrSpc="rgb" dir="cw">
                                      <p:cBhvr>
                                        <p:cTn id="27" dur="500" fill="hold"/>
                                        <p:tgtEl>
                                          <p:spTgt spid="17">
                                            <p:txEl>
                                              <p:pRg st="6" end="6"/>
                                            </p:txEl>
                                          </p:spTgt>
                                        </p:tgtEl>
                                        <p:attrNameLst>
                                          <p:attrName>fillcolor</p:attrName>
                                        </p:attrNameLst>
                                      </p:cBhvr>
                                      <p:to>
                                        <a:srgbClr val="000000"/>
                                      </p:to>
                                    </p:animClr>
                                    <p:set>
                                      <p:cBhvr>
                                        <p:cTn id="28" dur="500" fill="hold"/>
                                        <p:tgtEl>
                                          <p:spTgt spid="17">
                                            <p:txEl>
                                              <p:pRg st="6" end="6"/>
                                            </p:txEl>
                                          </p:spTgt>
                                        </p:tgtEl>
                                        <p:attrNameLst>
                                          <p:attrName>fill.type</p:attrName>
                                        </p:attrNameLst>
                                      </p:cBhvr>
                                      <p:to>
                                        <p:strVal val="solid"/>
                                      </p:to>
                                    </p:set>
                                    <p:set>
                                      <p:cBhvr>
                                        <p:cTn id="29"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26297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Nondiscriminatory Expressions</a:t>
            </a:r>
          </a:p>
          <a:p>
            <a:pPr marL="800100" lvl="1" indent="-342900" algn="just" fontAlgn="base">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Equal treatment of people regardless of gender, race, ethnic origin, and physical features:</a:t>
            </a:r>
          </a:p>
          <a:p>
            <a:pPr marL="800100" lvl="1" indent="-342900" algn="just" fontAlgn="base">
              <a:lnSpc>
                <a:spcPct val="150000"/>
              </a:lnSpc>
              <a:buFont typeface="Arial" panose="020B0604020202020204" pitchFamily="34" charset="0"/>
              <a:buChar char="•"/>
              <a:defRPr/>
            </a:pPr>
            <a:r>
              <a:rPr lang="en-US" sz="2000" b="1" dirty="0">
                <a:solidFill>
                  <a:schemeClr val="bg1">
                    <a:lumMod val="85000"/>
                  </a:schemeClr>
                </a:solidFill>
                <a:latin typeface="Candara" pitchFamily="34" charset="0"/>
                <a:cs typeface="Arial" pitchFamily="34" charset="0"/>
              </a:rPr>
              <a:t>Freshman</a:t>
            </a:r>
            <a:r>
              <a:rPr lang="en-US" sz="2000" dirty="0">
                <a:solidFill>
                  <a:schemeClr val="bg1">
                    <a:lumMod val="85000"/>
                  </a:schemeClr>
                </a:solidFill>
                <a:latin typeface="Candara" pitchFamily="34" charset="0"/>
                <a:cs typeface="Arial" pitchFamily="34" charset="0"/>
              </a:rPr>
              <a:t>		</a:t>
            </a:r>
          </a:p>
          <a:p>
            <a:pPr marL="1257300" lvl="2" indent="-342900" algn="just" fontAlgn="base">
              <a:lnSpc>
                <a:spcPct val="150000"/>
              </a:lnSpc>
              <a:buFont typeface="Arial" panose="020B0604020202020204" pitchFamily="34" charset="0"/>
              <a:buChar char="•"/>
              <a:defRPr/>
            </a:pPr>
            <a:r>
              <a:rPr lang="en-US" dirty="0">
                <a:solidFill>
                  <a:schemeClr val="bg1">
                    <a:lumMod val="85000"/>
                  </a:schemeClr>
                </a:solidFill>
                <a:latin typeface="Candara" pitchFamily="34" charset="0"/>
                <a:cs typeface="Arial" pitchFamily="34" charset="0"/>
              </a:rPr>
              <a:t>New student, Entering student</a:t>
            </a:r>
          </a:p>
          <a:p>
            <a:pPr marL="800100" lvl="1" indent="-342900" algn="just" fontAlgn="base">
              <a:lnSpc>
                <a:spcPct val="150000"/>
              </a:lnSpc>
              <a:buFont typeface="Arial" panose="020B0604020202020204" pitchFamily="34" charset="0"/>
              <a:buChar char="•"/>
              <a:defRPr/>
            </a:pPr>
            <a:r>
              <a:rPr lang="en-US" sz="2000" b="1" dirty="0">
                <a:solidFill>
                  <a:schemeClr val="bg1">
                    <a:lumMod val="85000"/>
                  </a:schemeClr>
                </a:solidFill>
                <a:latin typeface="Candara" pitchFamily="34" charset="0"/>
                <a:cs typeface="Arial" pitchFamily="34" charset="0"/>
              </a:rPr>
              <a:t>Manpower</a:t>
            </a:r>
            <a:r>
              <a:rPr lang="en-US" sz="2000" dirty="0">
                <a:solidFill>
                  <a:schemeClr val="bg1">
                    <a:lumMod val="85000"/>
                  </a:schemeClr>
                </a:solidFill>
                <a:latin typeface="Candara" pitchFamily="34" charset="0"/>
                <a:cs typeface="Arial" pitchFamily="34" charset="0"/>
              </a:rPr>
              <a:t>	</a:t>
            </a:r>
          </a:p>
          <a:p>
            <a:pPr marL="1257300" lvl="2" indent="-342900" algn="just" fontAlgn="base">
              <a:lnSpc>
                <a:spcPct val="150000"/>
              </a:lnSpc>
              <a:buFont typeface="Arial" panose="020B0604020202020204" pitchFamily="34" charset="0"/>
              <a:buChar char="•"/>
              <a:defRPr/>
            </a:pPr>
            <a:r>
              <a:rPr lang="en-US" dirty="0">
                <a:solidFill>
                  <a:schemeClr val="bg1">
                    <a:lumMod val="85000"/>
                  </a:schemeClr>
                </a:solidFill>
                <a:latin typeface="Candara" pitchFamily="34" charset="0"/>
                <a:cs typeface="Arial" pitchFamily="34" charset="0"/>
              </a:rPr>
              <a:t>Workers, Employees</a:t>
            </a:r>
          </a:p>
          <a:p>
            <a:pPr marL="800100" lvl="1" indent="-342900" algn="just" fontAlgn="base">
              <a:lnSpc>
                <a:spcPct val="150000"/>
              </a:lnSpc>
              <a:buFont typeface="Arial" panose="020B0604020202020204" pitchFamily="34" charset="0"/>
              <a:buChar char="•"/>
              <a:defRPr/>
            </a:pPr>
            <a:r>
              <a:rPr lang="en-US" sz="2000" b="1" dirty="0">
                <a:solidFill>
                  <a:schemeClr val="bg1">
                    <a:lumMod val="85000"/>
                  </a:schemeClr>
                </a:solidFill>
                <a:latin typeface="Candara" pitchFamily="34" charset="0"/>
                <a:cs typeface="Arial" pitchFamily="34" charset="0"/>
              </a:rPr>
              <a:t>Man-made</a:t>
            </a:r>
            <a:r>
              <a:rPr lang="en-US" sz="2000" dirty="0">
                <a:solidFill>
                  <a:schemeClr val="bg1">
                    <a:lumMod val="85000"/>
                  </a:schemeClr>
                </a:solidFill>
                <a:latin typeface="Candara" pitchFamily="34" charset="0"/>
                <a:cs typeface="Arial" pitchFamily="34" charset="0"/>
              </a:rPr>
              <a:t>	</a:t>
            </a:r>
          </a:p>
          <a:p>
            <a:pPr marL="1257300" lvl="2" indent="-342900" algn="just" fontAlgn="base">
              <a:lnSpc>
                <a:spcPct val="150000"/>
              </a:lnSpc>
              <a:buFont typeface="Arial" panose="020B0604020202020204" pitchFamily="34" charset="0"/>
              <a:buChar char="•"/>
              <a:defRPr/>
            </a:pPr>
            <a:r>
              <a:rPr lang="en-US" dirty="0">
                <a:solidFill>
                  <a:schemeClr val="bg1">
                    <a:lumMod val="85000"/>
                  </a:schemeClr>
                </a:solidFill>
                <a:latin typeface="Candara" pitchFamily="34" charset="0"/>
                <a:cs typeface="Arial" pitchFamily="34" charset="0"/>
              </a:rPr>
              <a:t>Constructed, Manufactured, Built</a:t>
            </a:r>
          </a:p>
          <a:p>
            <a:pPr marL="800100" lvl="1" indent="-342900" algn="just" fontAlgn="base">
              <a:lnSpc>
                <a:spcPct val="150000"/>
              </a:lnSpc>
              <a:buFont typeface="Arial" panose="020B0604020202020204" pitchFamily="34" charset="0"/>
              <a:buChar char="•"/>
              <a:defRPr/>
            </a:pPr>
            <a:r>
              <a:rPr lang="en-US" sz="2000" b="1" dirty="0">
                <a:solidFill>
                  <a:schemeClr val="bg1">
                    <a:lumMod val="85000"/>
                  </a:schemeClr>
                </a:solidFill>
                <a:latin typeface="Candara" pitchFamily="34" charset="0"/>
                <a:cs typeface="Arial" pitchFamily="34" charset="0"/>
              </a:rPr>
              <a:t>Chairman	</a:t>
            </a:r>
            <a:r>
              <a:rPr lang="en-US" sz="2000" dirty="0">
                <a:solidFill>
                  <a:schemeClr val="bg1">
                    <a:lumMod val="85000"/>
                  </a:schemeClr>
                </a:solidFill>
                <a:latin typeface="Candara" pitchFamily="34" charset="0"/>
                <a:cs typeface="Arial" pitchFamily="34" charset="0"/>
              </a:rPr>
              <a:t>	</a:t>
            </a:r>
          </a:p>
          <a:p>
            <a:pPr marL="1257300" lvl="2" indent="-342900" algn="just" fontAlgn="base">
              <a:lnSpc>
                <a:spcPct val="150000"/>
              </a:lnSpc>
              <a:buFont typeface="Arial" panose="020B0604020202020204" pitchFamily="34" charset="0"/>
              <a:buChar char="•"/>
              <a:defRPr/>
            </a:pPr>
            <a:r>
              <a:rPr lang="en-US" dirty="0">
                <a:solidFill>
                  <a:schemeClr val="bg1">
                    <a:lumMod val="85000"/>
                  </a:schemeClr>
                </a:solidFill>
                <a:latin typeface="Candara" pitchFamily="34" charset="0"/>
                <a:cs typeface="Arial" pitchFamily="34" charset="0"/>
              </a:rPr>
              <a:t>Chairperson, Chair</a:t>
            </a:r>
            <a:endParaRPr lang="en-US" altLang="en-US" dirty="0">
              <a:solidFill>
                <a:schemeClr val="bg1">
                  <a:lumMod val="85000"/>
                </a:schemeClr>
              </a:solidFill>
              <a:latin typeface="Candara" pitchFamily="34" charset="0"/>
              <a:cs typeface="Arial" pitchFamily="34" charset="0"/>
            </a:endParaRP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CC9C342-02C2-44C2-BAAA-7C04A4704F2E}"/>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Courtesy</a:t>
            </a:r>
          </a:p>
        </p:txBody>
      </p:sp>
      <p:pic>
        <p:nvPicPr>
          <p:cNvPr id="21" name="Picture 2" descr="Image result for acknowledge png">
            <a:extLst>
              <a:ext uri="{FF2B5EF4-FFF2-40B4-BE49-F238E27FC236}">
                <a16:creationId xmlns:a16="http://schemas.microsoft.com/office/drawing/2014/main" id="{11BB61C8-5BEF-43E2-82AE-09D1B670D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754" y="29011"/>
            <a:ext cx="1536574" cy="153657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24061533-8DFD-45EB-8FDF-3B6AEA9F5D31}"/>
              </a:ext>
            </a:extLst>
          </p:cNvPr>
          <p:cNvGrpSpPr/>
          <p:nvPr/>
        </p:nvGrpSpPr>
        <p:grpSpPr>
          <a:xfrm>
            <a:off x="0" y="6756400"/>
            <a:ext cx="9144000" cy="101600"/>
            <a:chOff x="0" y="5791200"/>
            <a:chExt cx="8084345" cy="330200"/>
          </a:xfrm>
        </p:grpSpPr>
        <p:sp>
          <p:nvSpPr>
            <p:cNvPr id="19" name="Rectangle 18">
              <a:extLst>
                <a:ext uri="{FF2B5EF4-FFF2-40B4-BE49-F238E27FC236}">
                  <a16:creationId xmlns:a16="http://schemas.microsoft.com/office/drawing/2014/main" id="{A93B682B-411A-41B6-AF19-06E8734B525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FC097283-A567-4761-AB47-176736F8972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F73DF65B-9673-463F-88BD-90B110B1D21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933CE0B-BF4A-4AB5-BA9F-7F3A5E2F866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0F5DADAD-26FD-4190-B786-5FEE7C069A6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D3B054B-E2EF-4024-A25F-57EB4FAC169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2E77318-76F7-486E-A40F-30B49328D4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DAF7BFBD-C2C4-4C57-8952-79E4FF1E508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B4E89012-1416-441E-9C51-9BCF175A6108}"/>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2136207B-1B1A-4ECE-A634-57FFF45AE14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5CFA894-B037-4BE5-8919-D78DDC8370F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C6BEFDA-6F6E-4F60-83A0-E4C63372AE7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F5CC3A0-AF5A-49C6-A555-D05421D9C1A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59F3DFF-6148-4A81-B80C-3D2F43FAD3C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C6E15A0-916D-4FA6-916C-F088ACD513D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469EFC9-510E-46E9-A673-157AA3B46BE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F86957D-C27B-4C99-967D-66A4D1AC029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0AE8EF32-8749-4B91-AA06-23173F076D0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134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19" presetClass="emph" presetSubtype="0" fill="hold" nodeType="withEffect">
                                  <p:stCondLst>
                                    <p:cond delay="0"/>
                                  </p:stCondLst>
                                  <p:childTnLst>
                                    <p:animClr clrSpc="rgb" dir="cw">
                                      <p:cBhvr override="childStyle">
                                        <p:cTn id="40" dur="500" fill="hold"/>
                                        <p:tgtEl>
                                          <p:spTgt spid="17">
                                            <p:txEl>
                                              <p:pRg st="5" end="5"/>
                                            </p:txEl>
                                          </p:spTgt>
                                        </p:tgtEl>
                                        <p:attrNameLst>
                                          <p:attrName>style.color</p:attrName>
                                        </p:attrNameLst>
                                      </p:cBhvr>
                                      <p:to>
                                        <a:srgbClr val="000000"/>
                                      </p:to>
                                    </p:animClr>
                                    <p:animClr clrSpc="rgb" dir="cw">
                                      <p:cBhvr>
                                        <p:cTn id="41" dur="500" fill="hold"/>
                                        <p:tgtEl>
                                          <p:spTgt spid="17">
                                            <p:txEl>
                                              <p:pRg st="5" end="5"/>
                                            </p:txEl>
                                          </p:spTgt>
                                        </p:tgtEl>
                                        <p:attrNameLst>
                                          <p:attrName>fillcolor</p:attrName>
                                        </p:attrNameLst>
                                      </p:cBhvr>
                                      <p:to>
                                        <a:srgbClr val="000000"/>
                                      </p:to>
                                    </p:animClr>
                                    <p:set>
                                      <p:cBhvr>
                                        <p:cTn id="42" dur="500" fill="hold"/>
                                        <p:tgtEl>
                                          <p:spTgt spid="17">
                                            <p:txEl>
                                              <p:pRg st="5" end="5"/>
                                            </p:txEl>
                                          </p:spTgt>
                                        </p:tgtEl>
                                        <p:attrNameLst>
                                          <p:attrName>fill.type</p:attrName>
                                        </p:attrNameLst>
                                      </p:cBhvr>
                                      <p:to>
                                        <p:strVal val="solid"/>
                                      </p:to>
                                    </p:set>
                                    <p:set>
                                      <p:cBhvr>
                                        <p:cTn id="43" dur="500" fill="hold"/>
                                        <p:tgtEl>
                                          <p:spTgt spid="17">
                                            <p:txEl>
                                              <p:pRg st="5" end="5"/>
                                            </p:txEl>
                                          </p:spTgt>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6" end="6"/>
                                            </p:txEl>
                                          </p:spTgt>
                                        </p:tgtEl>
                                        <p:attrNameLst>
                                          <p:attrName>style.color</p:attrName>
                                        </p:attrNameLst>
                                      </p:cBhvr>
                                      <p:to>
                                        <a:srgbClr val="000000"/>
                                      </p:to>
                                    </p:animClr>
                                    <p:animClr clrSpc="rgb" dir="cw">
                                      <p:cBhvr>
                                        <p:cTn id="48" dur="500" fill="hold"/>
                                        <p:tgtEl>
                                          <p:spTgt spid="17">
                                            <p:txEl>
                                              <p:pRg st="6" end="6"/>
                                            </p:txEl>
                                          </p:spTgt>
                                        </p:tgtEl>
                                        <p:attrNameLst>
                                          <p:attrName>fillcolor</p:attrName>
                                        </p:attrNameLst>
                                      </p:cBhvr>
                                      <p:to>
                                        <a:srgbClr val="000000"/>
                                      </p:to>
                                    </p:animClr>
                                    <p:set>
                                      <p:cBhvr>
                                        <p:cTn id="49" dur="500" fill="hold"/>
                                        <p:tgtEl>
                                          <p:spTgt spid="17">
                                            <p:txEl>
                                              <p:pRg st="6" end="6"/>
                                            </p:txEl>
                                          </p:spTgt>
                                        </p:tgtEl>
                                        <p:attrNameLst>
                                          <p:attrName>fill.type</p:attrName>
                                        </p:attrNameLst>
                                      </p:cBhvr>
                                      <p:to>
                                        <p:strVal val="solid"/>
                                      </p:to>
                                    </p:set>
                                    <p:set>
                                      <p:cBhvr>
                                        <p:cTn id="50" dur="500" fill="hold"/>
                                        <p:tgtEl>
                                          <p:spTgt spid="17">
                                            <p:txEl>
                                              <p:pRg st="6" end="6"/>
                                            </p:txEl>
                                          </p:spTgt>
                                        </p:tgtEl>
                                        <p:attrNameLst>
                                          <p:attrName>fill.on</p:attrName>
                                        </p:attrNameLst>
                                      </p:cBhvr>
                                      <p:to>
                                        <p:strVal val="true"/>
                                      </p:to>
                                    </p:set>
                                  </p:childTnLst>
                                </p:cTn>
                              </p:par>
                              <p:par>
                                <p:cTn id="51" presetID="19" presetClass="emph" presetSubtype="0" fill="hold" nodeType="withEffect">
                                  <p:stCondLst>
                                    <p:cond delay="0"/>
                                  </p:stCondLst>
                                  <p:childTnLst>
                                    <p:animClr clrSpc="rgb" dir="cw">
                                      <p:cBhvr override="childStyle">
                                        <p:cTn id="52" dur="500" fill="hold"/>
                                        <p:tgtEl>
                                          <p:spTgt spid="17">
                                            <p:txEl>
                                              <p:pRg st="7" end="7"/>
                                            </p:txEl>
                                          </p:spTgt>
                                        </p:tgtEl>
                                        <p:attrNameLst>
                                          <p:attrName>style.color</p:attrName>
                                        </p:attrNameLst>
                                      </p:cBhvr>
                                      <p:to>
                                        <a:srgbClr val="000000"/>
                                      </p:to>
                                    </p:animClr>
                                    <p:animClr clrSpc="rgb" dir="cw">
                                      <p:cBhvr>
                                        <p:cTn id="53" dur="500" fill="hold"/>
                                        <p:tgtEl>
                                          <p:spTgt spid="17">
                                            <p:txEl>
                                              <p:pRg st="7" end="7"/>
                                            </p:txEl>
                                          </p:spTgt>
                                        </p:tgtEl>
                                        <p:attrNameLst>
                                          <p:attrName>fillcolor</p:attrName>
                                        </p:attrNameLst>
                                      </p:cBhvr>
                                      <p:to>
                                        <a:srgbClr val="000000"/>
                                      </p:to>
                                    </p:animClr>
                                    <p:set>
                                      <p:cBhvr>
                                        <p:cTn id="54" dur="500" fill="hold"/>
                                        <p:tgtEl>
                                          <p:spTgt spid="17">
                                            <p:txEl>
                                              <p:pRg st="7" end="7"/>
                                            </p:txEl>
                                          </p:spTgt>
                                        </p:tgtEl>
                                        <p:attrNameLst>
                                          <p:attrName>fill.type</p:attrName>
                                        </p:attrNameLst>
                                      </p:cBhvr>
                                      <p:to>
                                        <p:strVal val="solid"/>
                                      </p:to>
                                    </p:set>
                                    <p:set>
                                      <p:cBhvr>
                                        <p:cTn id="55" dur="500" fill="hold"/>
                                        <p:tgtEl>
                                          <p:spTgt spid="17">
                                            <p:txEl>
                                              <p:pRg st="7" end="7"/>
                                            </p:txEl>
                                          </p:spTgt>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9" presetClass="emph" presetSubtype="0" fill="hold" nodeType="clickEffect">
                                  <p:stCondLst>
                                    <p:cond delay="0"/>
                                  </p:stCondLst>
                                  <p:childTnLst>
                                    <p:animClr clrSpc="rgb" dir="cw">
                                      <p:cBhvr override="childStyle">
                                        <p:cTn id="59" dur="500" fill="hold"/>
                                        <p:tgtEl>
                                          <p:spTgt spid="17">
                                            <p:txEl>
                                              <p:pRg st="8" end="8"/>
                                            </p:txEl>
                                          </p:spTgt>
                                        </p:tgtEl>
                                        <p:attrNameLst>
                                          <p:attrName>style.color</p:attrName>
                                        </p:attrNameLst>
                                      </p:cBhvr>
                                      <p:to>
                                        <a:srgbClr val="000000"/>
                                      </p:to>
                                    </p:animClr>
                                    <p:animClr clrSpc="rgb" dir="cw">
                                      <p:cBhvr>
                                        <p:cTn id="60" dur="500" fill="hold"/>
                                        <p:tgtEl>
                                          <p:spTgt spid="17">
                                            <p:txEl>
                                              <p:pRg st="8" end="8"/>
                                            </p:txEl>
                                          </p:spTgt>
                                        </p:tgtEl>
                                        <p:attrNameLst>
                                          <p:attrName>fillcolor</p:attrName>
                                        </p:attrNameLst>
                                      </p:cBhvr>
                                      <p:to>
                                        <a:srgbClr val="000000"/>
                                      </p:to>
                                    </p:animClr>
                                    <p:set>
                                      <p:cBhvr>
                                        <p:cTn id="61" dur="500" fill="hold"/>
                                        <p:tgtEl>
                                          <p:spTgt spid="17">
                                            <p:txEl>
                                              <p:pRg st="8" end="8"/>
                                            </p:txEl>
                                          </p:spTgt>
                                        </p:tgtEl>
                                        <p:attrNameLst>
                                          <p:attrName>fill.type</p:attrName>
                                        </p:attrNameLst>
                                      </p:cBhvr>
                                      <p:to>
                                        <p:strVal val="solid"/>
                                      </p:to>
                                    </p:set>
                                    <p:set>
                                      <p:cBhvr>
                                        <p:cTn id="62" dur="500" fill="hold"/>
                                        <p:tgtEl>
                                          <p:spTgt spid="17">
                                            <p:txEl>
                                              <p:pRg st="8" end="8"/>
                                            </p:txEl>
                                          </p:spTgt>
                                        </p:tgtEl>
                                        <p:attrNameLst>
                                          <p:attrName>fill.on</p:attrName>
                                        </p:attrNameLst>
                                      </p:cBhvr>
                                      <p:to>
                                        <p:strVal val="true"/>
                                      </p:to>
                                    </p:set>
                                  </p:childTnLst>
                                </p:cTn>
                              </p:par>
                              <p:par>
                                <p:cTn id="63" presetID="19" presetClass="emph" presetSubtype="0" fill="hold" nodeType="withEffect">
                                  <p:stCondLst>
                                    <p:cond delay="0"/>
                                  </p:stCondLst>
                                  <p:childTnLst>
                                    <p:animClr clrSpc="rgb" dir="cw">
                                      <p:cBhvr override="childStyle">
                                        <p:cTn id="64" dur="500" fill="hold"/>
                                        <p:tgtEl>
                                          <p:spTgt spid="17">
                                            <p:txEl>
                                              <p:pRg st="9" end="9"/>
                                            </p:txEl>
                                          </p:spTgt>
                                        </p:tgtEl>
                                        <p:attrNameLst>
                                          <p:attrName>style.color</p:attrName>
                                        </p:attrNameLst>
                                      </p:cBhvr>
                                      <p:to>
                                        <a:srgbClr val="000000"/>
                                      </p:to>
                                    </p:animClr>
                                    <p:animClr clrSpc="rgb" dir="cw">
                                      <p:cBhvr>
                                        <p:cTn id="65" dur="500" fill="hold"/>
                                        <p:tgtEl>
                                          <p:spTgt spid="17">
                                            <p:txEl>
                                              <p:pRg st="9" end="9"/>
                                            </p:txEl>
                                          </p:spTgt>
                                        </p:tgtEl>
                                        <p:attrNameLst>
                                          <p:attrName>fillcolor</p:attrName>
                                        </p:attrNameLst>
                                      </p:cBhvr>
                                      <p:to>
                                        <a:srgbClr val="000000"/>
                                      </p:to>
                                    </p:animClr>
                                    <p:set>
                                      <p:cBhvr>
                                        <p:cTn id="66" dur="500" fill="hold"/>
                                        <p:tgtEl>
                                          <p:spTgt spid="17">
                                            <p:txEl>
                                              <p:pRg st="9" end="9"/>
                                            </p:txEl>
                                          </p:spTgt>
                                        </p:tgtEl>
                                        <p:attrNameLst>
                                          <p:attrName>fill.type</p:attrName>
                                        </p:attrNameLst>
                                      </p:cBhvr>
                                      <p:to>
                                        <p:strVal val="solid"/>
                                      </p:to>
                                    </p:set>
                                    <p:set>
                                      <p:cBhvr>
                                        <p:cTn id="67" dur="500" fill="hold"/>
                                        <p:tgtEl>
                                          <p:spTgt spid="17">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Bad Example*</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defRPr/>
            </a:pPr>
            <a:r>
              <a:rPr lang="en-US" sz="2000" dirty="0">
                <a:solidFill>
                  <a:schemeClr val="bg1">
                    <a:lumMod val="85000"/>
                  </a:schemeClr>
                </a:solidFill>
                <a:latin typeface="Candara" pitchFamily="34" charset="0"/>
                <a:cs typeface="Arial" pitchFamily="34" charset="0"/>
              </a:rPr>
              <a:t>Hi Ali,</a:t>
            </a:r>
          </a:p>
          <a:p>
            <a:pPr lvl="1" algn="just" fontAlgn="base">
              <a:lnSpc>
                <a:spcPct val="150000"/>
              </a:lnSpc>
              <a:defRPr/>
            </a:pPr>
            <a:r>
              <a:rPr lang="en-US" sz="2000" dirty="0">
                <a:solidFill>
                  <a:schemeClr val="bg1">
                    <a:lumMod val="85000"/>
                  </a:schemeClr>
                </a:solidFill>
                <a:latin typeface="Candara" pitchFamily="34" charset="0"/>
                <a:cs typeface="Arial" pitchFamily="34" charset="0"/>
              </a:rPr>
              <a:t>I really do not appreciate how your IT team ignores the requests of my team, alone. My team is an important function in this organization, too, and we have our own IT requirement. Can you ensure that your team responds promptly to my team’s requests hereon?</a:t>
            </a:r>
          </a:p>
          <a:p>
            <a:pPr lvl="1" algn="just" fontAlgn="base">
              <a:lnSpc>
                <a:spcPct val="150000"/>
              </a:lnSpc>
              <a:defRPr/>
            </a:pPr>
            <a:r>
              <a:rPr lang="en-US" sz="2000" dirty="0">
                <a:solidFill>
                  <a:schemeClr val="bg1">
                    <a:lumMod val="85000"/>
                  </a:schemeClr>
                </a:solidFill>
                <a:latin typeface="Candara" pitchFamily="34" charset="0"/>
                <a:cs typeface="Arial" pitchFamily="34" charset="0"/>
              </a:rPr>
              <a:t>Regards</a:t>
            </a:r>
          </a:p>
          <a:p>
            <a:pPr lvl="1" algn="just" fontAlgn="base">
              <a:lnSpc>
                <a:spcPct val="150000"/>
              </a:lnSpc>
              <a:defRPr/>
            </a:pPr>
            <a:r>
              <a:rPr lang="en-US" sz="2000" dirty="0">
                <a:solidFill>
                  <a:schemeClr val="bg1">
                    <a:lumMod val="85000"/>
                  </a:schemeClr>
                </a:solidFill>
                <a:latin typeface="Candara" pitchFamily="34" charset="0"/>
                <a:cs typeface="Arial" pitchFamily="34" charset="0"/>
              </a:rPr>
              <a:t>Muzammil</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CC9C342-02C2-44C2-BAAA-7C04A4704F2E}"/>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Courtesy</a:t>
            </a:r>
          </a:p>
        </p:txBody>
      </p:sp>
      <p:pic>
        <p:nvPicPr>
          <p:cNvPr id="21" name="Picture 2" descr="Image result for acknowledge png">
            <a:extLst>
              <a:ext uri="{FF2B5EF4-FFF2-40B4-BE49-F238E27FC236}">
                <a16:creationId xmlns:a16="http://schemas.microsoft.com/office/drawing/2014/main" id="{11BB61C8-5BEF-43E2-82AE-09D1B670D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754" y="29011"/>
            <a:ext cx="1536574" cy="15365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7B1783E-9AB3-4C31-8E40-B63201E029A1}"/>
              </a:ext>
            </a:extLst>
          </p:cNvPr>
          <p:cNvSpPr txBox="1"/>
          <p:nvPr/>
        </p:nvSpPr>
        <p:spPr>
          <a:xfrm>
            <a:off x="742921" y="6215699"/>
            <a:ext cx="8077200" cy="307777"/>
          </a:xfrm>
          <a:prstGeom prst="rect">
            <a:avLst/>
          </a:prstGeom>
          <a:noFill/>
        </p:spPr>
        <p:txBody>
          <a:bodyPr wrap="square" rtlCol="0">
            <a:spAutoFit/>
          </a:bodyPr>
          <a:lstStyle/>
          <a:p>
            <a:pPr fontAlgn="base"/>
            <a:r>
              <a:rPr lang="en-US" sz="1400" dirty="0"/>
              <a:t>* https://www.invensislearning.com/blog/7-rules-of-effective-communication-with-examples/</a:t>
            </a:r>
          </a:p>
        </p:txBody>
      </p:sp>
      <p:grpSp>
        <p:nvGrpSpPr>
          <p:cNvPr id="19" name="Group 18">
            <a:extLst>
              <a:ext uri="{FF2B5EF4-FFF2-40B4-BE49-F238E27FC236}">
                <a16:creationId xmlns:a16="http://schemas.microsoft.com/office/drawing/2014/main" id="{CF444A80-5F63-4176-B386-C059B1FE81A3}"/>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A9A315B5-3977-4B66-8046-57BD90B04ED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6ABC3AC-EF75-495B-8C3A-573E08257EB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A7BFCBFD-06D9-42EE-9D81-FD4C89CA275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AE9486C-6508-4EC8-B5D9-9252D575E6A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0D225493-E41F-4231-9684-BC101BB4A24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1ABE8EC-7C08-4C0C-9526-E01DA0F0D91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F0A8790C-64D2-49C0-AE94-0C3F5EAA88C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D6C612EC-FA40-4EBA-88F5-EEACF63C4EA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25C161E3-74E8-40DB-BB19-4D258668C87C}"/>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5CC243BF-2630-45A0-9ED6-0EFCF8AF620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932FB04-2F19-4B9B-A1D4-28FF24F93E6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6526A56-C28B-43D7-969D-79CD9C920B6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BE55DB0-7F07-4C0C-94E4-ECB7591119E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AF0F663-86AD-4AA1-B738-51858A41E29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2838F02-E69B-41DF-812D-4C32B92FB28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2223FE8-CC60-40EE-ACED-1B182DE911A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806571B-5D62-4DAF-A7F6-0488F11570A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7F1DCA51-CC9F-4876-B8BD-55257BD79A3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7220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3" end="3"/>
                                            </p:txEl>
                                          </p:spTgt>
                                        </p:tgtEl>
                                        <p:attrNameLst>
                                          <p:attrName>style.color</p:attrName>
                                        </p:attrNameLst>
                                      </p:cBhvr>
                                      <p:to>
                                        <a:srgbClr val="000000"/>
                                      </p:to>
                                    </p:animClr>
                                    <p:animClr clrSpc="rgb" dir="cw">
                                      <p:cBhvr>
                                        <p:cTn id="27" dur="500" fill="hold"/>
                                        <p:tgtEl>
                                          <p:spTgt spid="17">
                                            <p:txEl>
                                              <p:pRg st="3" end="3"/>
                                            </p:txEl>
                                          </p:spTgt>
                                        </p:tgtEl>
                                        <p:attrNameLst>
                                          <p:attrName>fillcolor</p:attrName>
                                        </p:attrNameLst>
                                      </p:cBhvr>
                                      <p:to>
                                        <a:srgbClr val="000000"/>
                                      </p:to>
                                    </p:animClr>
                                    <p:set>
                                      <p:cBhvr>
                                        <p:cTn id="28" dur="500" fill="hold"/>
                                        <p:tgtEl>
                                          <p:spTgt spid="17">
                                            <p:txEl>
                                              <p:pRg st="3" end="3"/>
                                            </p:txEl>
                                          </p:spTgt>
                                        </p:tgtEl>
                                        <p:attrNameLst>
                                          <p:attrName>fill.type</p:attrName>
                                        </p:attrNameLst>
                                      </p:cBhvr>
                                      <p:to>
                                        <p:strVal val="solid"/>
                                      </p:to>
                                    </p:set>
                                    <p:set>
                                      <p:cBhvr>
                                        <p:cTn id="29" dur="500" fill="hold"/>
                                        <p:tgtEl>
                                          <p:spTgt spid="17">
                                            <p:txEl>
                                              <p:pRg st="3" end="3"/>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defRPr/>
            </a:pPr>
            <a:r>
              <a:rPr lang="en-US" sz="2000" dirty="0">
                <a:solidFill>
                  <a:schemeClr val="bg1">
                    <a:lumMod val="85000"/>
                  </a:schemeClr>
                </a:solidFill>
                <a:latin typeface="Candara" pitchFamily="34" charset="0"/>
                <a:cs typeface="Arial" pitchFamily="34" charset="0"/>
              </a:rPr>
              <a:t>Hi Ali,</a:t>
            </a:r>
          </a:p>
          <a:p>
            <a:pPr lvl="1" algn="just" fontAlgn="base">
              <a:lnSpc>
                <a:spcPct val="150000"/>
              </a:lnSpc>
              <a:defRPr/>
            </a:pPr>
            <a:r>
              <a:rPr lang="en-US" sz="2000" dirty="0">
                <a:solidFill>
                  <a:schemeClr val="bg1">
                    <a:lumMod val="85000"/>
                  </a:schemeClr>
                </a:solidFill>
                <a:latin typeface="Candara" pitchFamily="34" charset="0"/>
                <a:cs typeface="Arial" pitchFamily="34" charset="0"/>
              </a:rPr>
              <a:t>I understand that the IT team is swamped with work and gets requests from every department in the organization. My team, however, is working on a high-priority project and I would greatly appreciate if you could ask your team members to respond to my team’s queries promptly and help us complete this project on time. Please do let me know if you need anything from me.</a:t>
            </a:r>
          </a:p>
          <a:p>
            <a:pPr lvl="1" algn="just" fontAlgn="base">
              <a:lnSpc>
                <a:spcPct val="150000"/>
              </a:lnSpc>
              <a:defRPr/>
            </a:pPr>
            <a:r>
              <a:rPr lang="en-US" sz="2000" dirty="0">
                <a:solidFill>
                  <a:schemeClr val="bg1">
                    <a:lumMod val="85000"/>
                  </a:schemeClr>
                </a:solidFill>
                <a:latin typeface="Candara" pitchFamily="34" charset="0"/>
                <a:cs typeface="Arial" pitchFamily="34" charset="0"/>
              </a:rPr>
              <a:t>Regards</a:t>
            </a:r>
          </a:p>
          <a:p>
            <a:pPr lvl="1" algn="just" fontAlgn="base">
              <a:lnSpc>
                <a:spcPct val="150000"/>
              </a:lnSpc>
              <a:defRPr/>
            </a:pPr>
            <a:r>
              <a:rPr lang="en-US" sz="2000" dirty="0">
                <a:solidFill>
                  <a:schemeClr val="bg1">
                    <a:lumMod val="85000"/>
                  </a:schemeClr>
                </a:solidFill>
                <a:latin typeface="Candara" pitchFamily="34" charset="0"/>
                <a:cs typeface="Arial" pitchFamily="34" charset="0"/>
              </a:rPr>
              <a:t>Muzammil</a:t>
            </a:r>
          </a:p>
        </p:txBody>
      </p:sp>
      <p:pic>
        <p:nvPicPr>
          <p:cNvPr id="22" name="Picture 2" descr="Image result for orange tick png">
            <a:extLst>
              <a:ext uri="{FF2B5EF4-FFF2-40B4-BE49-F238E27FC236}">
                <a16:creationId xmlns:a16="http://schemas.microsoft.com/office/drawing/2014/main" id="{FDC8C770-7A26-48BB-AE48-FF48D56E0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CC9C342-02C2-44C2-BAAA-7C04A4704F2E}"/>
              </a:ext>
            </a:extLst>
          </p:cNvPr>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Courtesy</a:t>
            </a:r>
          </a:p>
        </p:txBody>
      </p:sp>
      <p:pic>
        <p:nvPicPr>
          <p:cNvPr id="21" name="Picture 2" descr="Image result for acknowledge png">
            <a:extLst>
              <a:ext uri="{FF2B5EF4-FFF2-40B4-BE49-F238E27FC236}">
                <a16:creationId xmlns:a16="http://schemas.microsoft.com/office/drawing/2014/main" id="{11BB61C8-5BEF-43E2-82AE-09D1B670D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754" y="29011"/>
            <a:ext cx="1536574" cy="15365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6DBD576-D837-44F5-8A00-D1A97C59CFEB}"/>
              </a:ext>
            </a:extLst>
          </p:cNvPr>
          <p:cNvSpPr txBox="1"/>
          <p:nvPr/>
        </p:nvSpPr>
        <p:spPr>
          <a:xfrm>
            <a:off x="742921" y="6397823"/>
            <a:ext cx="8077200" cy="307777"/>
          </a:xfrm>
          <a:prstGeom prst="rect">
            <a:avLst/>
          </a:prstGeom>
          <a:noFill/>
        </p:spPr>
        <p:txBody>
          <a:bodyPr wrap="square" rtlCol="0">
            <a:spAutoFit/>
          </a:bodyPr>
          <a:lstStyle/>
          <a:p>
            <a:pPr fontAlgn="base"/>
            <a:r>
              <a:rPr lang="en-US" sz="1400" dirty="0"/>
              <a:t>* https://www.invensislearning.com/blog/7-rules-of-effective-communication-with-examples/</a:t>
            </a:r>
          </a:p>
        </p:txBody>
      </p:sp>
      <p:grpSp>
        <p:nvGrpSpPr>
          <p:cNvPr id="19" name="Group 18">
            <a:extLst>
              <a:ext uri="{FF2B5EF4-FFF2-40B4-BE49-F238E27FC236}">
                <a16:creationId xmlns:a16="http://schemas.microsoft.com/office/drawing/2014/main" id="{4C1CDFCF-4930-49F2-9A8D-C278D1AC9571}"/>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36E90440-CDE4-4CE4-B4E9-B060B847A02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C26096A8-0E36-4F62-9122-B2F6B6DC27C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851E6246-0327-4978-8786-1C0A927375E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5BA1FED1-6F6B-499E-9F00-7A9D819023A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4A23880B-645F-4CF8-8A35-647FA5D493D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A60F98AB-E7FB-471A-B6F2-5E2B8103858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D6EFCB3F-3C8D-4F98-9DB8-0626733FA45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9FAD37B1-701B-4A50-8234-F564C23870C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782A330A-143E-4E86-8D62-F4BE7AE290AC}"/>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19842FBF-A856-4D15-A365-4FB6B60914A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A421468-807A-4983-8DF7-7849154E3C9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5F11A1-38DD-4288-91A9-9EF804F1F27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E6D9998-8F96-438C-9B3C-9F85BC64BBF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5ACFEDE-4048-4E47-8830-A7567A6A669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8D39A99-1B17-4F1B-B86C-F5080F3AABA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90790DB-9998-4B58-BF53-3A9633E4CBB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6AB6678-5C16-49D5-8971-7E0BB4A8D10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78644818-1F11-41A0-A6DA-18BFA70C36E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4236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17">
                                            <p:txEl>
                                              <p:pRg st="0" end="0"/>
                                            </p:txEl>
                                          </p:spTgt>
                                        </p:tgtEl>
                                        <p:attrNameLst>
                                          <p:attrName>style.color</p:attrName>
                                        </p:attrNameLst>
                                      </p:cBhvr>
                                      <p:to>
                                        <a:srgbClr val="000000"/>
                                      </p:to>
                                    </p:animClr>
                                    <p:animClr clrSpc="rgb" dir="cw">
                                      <p:cBhvr>
                                        <p:cTn id="7" dur="500" fill="hold"/>
                                        <p:tgtEl>
                                          <p:spTgt spid="17">
                                            <p:txEl>
                                              <p:pRg st="0" end="0"/>
                                            </p:txEl>
                                          </p:spTgt>
                                        </p:tgtEl>
                                        <p:attrNameLst>
                                          <p:attrName>fillcolor</p:attrName>
                                        </p:attrNameLst>
                                      </p:cBhvr>
                                      <p:to>
                                        <a:srgbClr val="000000"/>
                                      </p:to>
                                    </p:animClr>
                                    <p:set>
                                      <p:cBhvr>
                                        <p:cTn id="8" dur="500" fill="hold"/>
                                        <p:tgtEl>
                                          <p:spTgt spid="17">
                                            <p:txEl>
                                              <p:pRg st="0" end="0"/>
                                            </p:txEl>
                                          </p:spTgt>
                                        </p:tgtEl>
                                        <p:attrNameLst>
                                          <p:attrName>fill.type</p:attrName>
                                        </p:attrNameLst>
                                      </p:cBhvr>
                                      <p:to>
                                        <p:strVal val="solid"/>
                                      </p:to>
                                    </p:set>
                                    <p:set>
                                      <p:cBhvr>
                                        <p:cTn id="9" dur="500" fill="hold"/>
                                        <p:tgtEl>
                                          <p:spTgt spid="17">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3" end="3"/>
                                            </p:txEl>
                                          </p:spTgt>
                                        </p:tgtEl>
                                        <p:attrNameLst>
                                          <p:attrName>style.color</p:attrName>
                                        </p:attrNameLst>
                                      </p:cBhvr>
                                      <p:to>
                                        <a:srgbClr val="000000"/>
                                      </p:to>
                                    </p:animClr>
                                    <p:animClr clrSpc="rgb" dir="cw">
                                      <p:cBhvr>
                                        <p:cTn id="27" dur="500" fill="hold"/>
                                        <p:tgtEl>
                                          <p:spTgt spid="17">
                                            <p:txEl>
                                              <p:pRg st="3" end="3"/>
                                            </p:txEl>
                                          </p:spTgt>
                                        </p:tgtEl>
                                        <p:attrNameLst>
                                          <p:attrName>fillcolor</p:attrName>
                                        </p:attrNameLst>
                                      </p:cBhvr>
                                      <p:to>
                                        <a:srgbClr val="000000"/>
                                      </p:to>
                                    </p:animClr>
                                    <p:set>
                                      <p:cBhvr>
                                        <p:cTn id="28" dur="500" fill="hold"/>
                                        <p:tgtEl>
                                          <p:spTgt spid="17">
                                            <p:txEl>
                                              <p:pRg st="3" end="3"/>
                                            </p:txEl>
                                          </p:spTgt>
                                        </p:tgtEl>
                                        <p:attrNameLst>
                                          <p:attrName>fill.type</p:attrName>
                                        </p:attrNameLst>
                                      </p:cBhvr>
                                      <p:to>
                                        <p:strVal val="solid"/>
                                      </p:to>
                                    </p:set>
                                    <p:set>
                                      <p:cBhvr>
                                        <p:cTn id="29" dur="500" fill="hold"/>
                                        <p:tgtEl>
                                          <p:spTgt spid="17">
                                            <p:txEl>
                                              <p:pRg st="3" end="3"/>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Clarity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a:latin typeface="Candara" pitchFamily="34" charset="0"/>
                <a:cs typeface="Arial" pitchFamily="34" charset="0"/>
              </a:rPr>
              <a:t>Bad Example*</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sz="2000" dirty="0">
                <a:solidFill>
                  <a:schemeClr val="bg1">
                    <a:lumMod val="85000"/>
                  </a:schemeClr>
                </a:solidFill>
                <a:latin typeface="Candara" pitchFamily="34" charset="0"/>
                <a:cs typeface="Arial" pitchFamily="34" charset="0"/>
              </a:rPr>
              <a:t>Ehsan,</a:t>
            </a:r>
          </a:p>
          <a:p>
            <a:pPr lvl="1" algn="just" fontAlgn="base">
              <a:lnSpc>
                <a:spcPct val="150000"/>
              </a:lnSpc>
            </a:pPr>
            <a:r>
              <a:rPr lang="en-US" sz="2000" dirty="0">
                <a:solidFill>
                  <a:schemeClr val="bg1">
                    <a:lumMod val="85000"/>
                  </a:schemeClr>
                </a:solidFill>
                <a:latin typeface="Candara" pitchFamily="34" charset="0"/>
                <a:cs typeface="Arial" pitchFamily="34" charset="0"/>
              </a:rPr>
              <a:t>I wanted to let you know that I don't appreciate how your team always monopolizes the discussion at our weekly meetings. I have a lot of projects, and I really need time to get my team's progress discussed as well. So far, thanks to your department, I haven't been able to do that. Can you make sure they make time for me and my team next week?</a:t>
            </a:r>
          </a:p>
          <a:p>
            <a:pPr lvl="1" algn="just" fontAlgn="base">
              <a:lnSpc>
                <a:spcPct val="150000"/>
              </a:lnSpc>
            </a:pPr>
            <a:r>
              <a:rPr lang="en-US" sz="2000" dirty="0">
                <a:solidFill>
                  <a:schemeClr val="bg1">
                    <a:lumMod val="85000"/>
                  </a:schemeClr>
                </a:solidFill>
                <a:latin typeface="Candara" pitchFamily="34" charset="0"/>
                <a:cs typeface="Arial" pitchFamily="34" charset="0"/>
              </a:rPr>
              <a:t>Thanks,</a:t>
            </a:r>
          </a:p>
          <a:p>
            <a:pPr lvl="1" algn="just" fontAlgn="base">
              <a:lnSpc>
                <a:spcPct val="150000"/>
              </a:lnSpc>
            </a:pPr>
            <a:r>
              <a:rPr lang="en-US" sz="2000" dirty="0" err="1">
                <a:solidFill>
                  <a:schemeClr val="bg1">
                    <a:lumMod val="85000"/>
                  </a:schemeClr>
                </a:solidFill>
                <a:latin typeface="Candara" pitchFamily="34" charset="0"/>
                <a:cs typeface="Arial" pitchFamily="34" charset="0"/>
              </a:rPr>
              <a:t>Khurrum</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zoom png">
            <a:extLst>
              <a:ext uri="{FF2B5EF4-FFF2-40B4-BE49-F238E27FC236}">
                <a16:creationId xmlns:a16="http://schemas.microsoft.com/office/drawing/2014/main" id="{17EC4117-3A25-45BA-8EDE-E6EDB12949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932487">
            <a:off x="1731787" y="250387"/>
            <a:ext cx="1076971" cy="107697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AF3D389-87BD-4B08-BAE0-D17139D0F616}"/>
              </a:ext>
            </a:extLst>
          </p:cNvPr>
          <p:cNvSpPr txBox="1"/>
          <p:nvPr/>
        </p:nvSpPr>
        <p:spPr>
          <a:xfrm>
            <a:off x="742921" y="6334228"/>
            <a:ext cx="8077200" cy="307777"/>
          </a:xfrm>
          <a:prstGeom prst="rect">
            <a:avLst/>
          </a:prstGeom>
          <a:noFill/>
        </p:spPr>
        <p:txBody>
          <a:bodyPr wrap="square" rtlCol="0">
            <a:spAutoFit/>
          </a:bodyPr>
          <a:lstStyle/>
          <a:p>
            <a:pPr fontAlgn="base"/>
            <a:r>
              <a:rPr lang="en-US" sz="1400" dirty="0"/>
              <a:t>* https://www.mindtools.com/pages/article/newCS_85.htm</a:t>
            </a:r>
          </a:p>
        </p:txBody>
      </p:sp>
      <p:grpSp>
        <p:nvGrpSpPr>
          <p:cNvPr id="20" name="Group 19">
            <a:extLst>
              <a:ext uri="{FF2B5EF4-FFF2-40B4-BE49-F238E27FC236}">
                <a16:creationId xmlns:a16="http://schemas.microsoft.com/office/drawing/2014/main" id="{1BB50F59-F41F-47CB-9065-7539ED75D8DF}"/>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EABF2878-B99C-4D65-8F69-45742B96321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F07ED7C6-9CE8-4C33-BDE2-0A04FBB2587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8248E89-32F4-4545-8364-A23B0037F15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5270A6CA-267A-46EF-B186-8D12B2CC59D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158E9600-C7E8-4E24-8FB5-D5F4A09BC30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6BA8C92-82BF-4A51-8B29-66BA4BCE3D5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047BBE26-CF53-4ECF-8DE3-FB27528BC6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FEF93EA4-4578-473C-B8CD-45D5C796E0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3053DB78-D942-4D2D-B9F5-E83F4AD5A63D}"/>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1ED38D07-DC8C-4797-A1C9-1E9C77D8C35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D49F43-A617-4B5C-9A97-926DAAC5DA4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1393692-5161-484C-93B0-609359B4AED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A7E0306-DDF5-4706-BFE8-CEFA2B7297B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05B6268-B36C-4257-AAF6-632725515B8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D3B89E4-2857-4D10-9B21-3BFC028FB80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8599C63-58FE-46A5-A6DE-FAB1BDD8BA9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5AA1808-7430-4051-933E-6B7D02B0812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D96A8BCA-E996-4BFA-BDFD-7EA61EDE3D7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59852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7">
                                            <p:txEl>
                                              <p:pRg st="2" end="2"/>
                                            </p:txEl>
                                          </p:spTgt>
                                        </p:tgtEl>
                                        <p:attrNameLst>
                                          <p:attrName>style.color</p:attrName>
                                        </p:attrNameLst>
                                      </p:cBhvr>
                                      <p:to>
                                        <a:srgbClr val="000000"/>
                                      </p:to>
                                    </p:animClr>
                                    <p:animClr clrSpc="rgb" dir="cw">
                                      <p:cBhvr>
                                        <p:cTn id="12" dur="500" fill="hold"/>
                                        <p:tgtEl>
                                          <p:spTgt spid="17">
                                            <p:txEl>
                                              <p:pRg st="2" end="2"/>
                                            </p:txEl>
                                          </p:spTgt>
                                        </p:tgtEl>
                                        <p:attrNameLst>
                                          <p:attrName>fillcolor</p:attrName>
                                        </p:attrNameLst>
                                      </p:cBhvr>
                                      <p:to>
                                        <a:srgbClr val="000000"/>
                                      </p:to>
                                    </p:animClr>
                                    <p:set>
                                      <p:cBhvr>
                                        <p:cTn id="13" dur="500" fill="hold"/>
                                        <p:tgtEl>
                                          <p:spTgt spid="17">
                                            <p:txEl>
                                              <p:pRg st="2" end="2"/>
                                            </p:txEl>
                                          </p:spTgt>
                                        </p:tgtEl>
                                        <p:attrNameLst>
                                          <p:attrName>fill.type</p:attrName>
                                        </p:attrNameLst>
                                      </p:cBhvr>
                                      <p:to>
                                        <p:strVal val="solid"/>
                                      </p:to>
                                    </p:set>
                                    <p:set>
                                      <p:cBhvr>
                                        <p:cTn id="14" dur="500" fill="hold"/>
                                        <p:tgtEl>
                                          <p:spTgt spid="17">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7">
                                            <p:txEl>
                                              <p:pRg st="3" end="3"/>
                                            </p:txEl>
                                          </p:spTgt>
                                        </p:tgtEl>
                                        <p:attrNameLst>
                                          <p:attrName>style.color</p:attrName>
                                        </p:attrNameLst>
                                      </p:cBhvr>
                                      <p:to>
                                        <a:srgbClr val="000000"/>
                                      </p:to>
                                    </p:animClr>
                                    <p:animClr clrSpc="rgb" dir="cw">
                                      <p:cBhvr>
                                        <p:cTn id="17" dur="500" fill="hold"/>
                                        <p:tgtEl>
                                          <p:spTgt spid="17">
                                            <p:txEl>
                                              <p:pRg st="3" end="3"/>
                                            </p:txEl>
                                          </p:spTgt>
                                        </p:tgtEl>
                                        <p:attrNameLst>
                                          <p:attrName>fillcolor</p:attrName>
                                        </p:attrNameLst>
                                      </p:cBhvr>
                                      <p:to>
                                        <a:srgbClr val="000000"/>
                                      </p:to>
                                    </p:animClr>
                                    <p:set>
                                      <p:cBhvr>
                                        <p:cTn id="18" dur="500" fill="hold"/>
                                        <p:tgtEl>
                                          <p:spTgt spid="17">
                                            <p:txEl>
                                              <p:pRg st="3" end="3"/>
                                            </p:txEl>
                                          </p:spTgt>
                                        </p:tgtEl>
                                        <p:attrNameLst>
                                          <p:attrName>fill.type</p:attrName>
                                        </p:attrNameLst>
                                      </p:cBhvr>
                                      <p:to>
                                        <p:strVal val="solid"/>
                                      </p:to>
                                    </p:set>
                                    <p:set>
                                      <p:cBhvr>
                                        <p:cTn id="19" dur="500" fill="hold"/>
                                        <p:tgtEl>
                                          <p:spTgt spid="17">
                                            <p:txEl>
                                              <p:pRg st="3" end="3"/>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4" end="4"/>
                                            </p:txEl>
                                          </p:spTgt>
                                        </p:tgtEl>
                                        <p:attrNameLst>
                                          <p:attrName>style.color</p:attrName>
                                        </p:attrNameLst>
                                      </p:cBhvr>
                                      <p:to>
                                        <a:srgbClr val="000000"/>
                                      </p:to>
                                    </p:animClr>
                                    <p:animClr clrSpc="rgb" dir="cw">
                                      <p:cBhvr>
                                        <p:cTn id="22" dur="500" fill="hold"/>
                                        <p:tgtEl>
                                          <p:spTgt spid="17">
                                            <p:txEl>
                                              <p:pRg st="4" end="4"/>
                                            </p:txEl>
                                          </p:spTgt>
                                        </p:tgtEl>
                                        <p:attrNameLst>
                                          <p:attrName>fillcolor</p:attrName>
                                        </p:attrNameLst>
                                      </p:cBhvr>
                                      <p:to>
                                        <a:srgbClr val="000000"/>
                                      </p:to>
                                    </p:animClr>
                                    <p:set>
                                      <p:cBhvr>
                                        <p:cTn id="23" dur="500" fill="hold"/>
                                        <p:tgtEl>
                                          <p:spTgt spid="17">
                                            <p:txEl>
                                              <p:pRg st="4" end="4"/>
                                            </p:txEl>
                                          </p:spTgt>
                                        </p:tgtEl>
                                        <p:attrNameLst>
                                          <p:attrName>fill.type</p:attrName>
                                        </p:attrNameLst>
                                      </p:cBhvr>
                                      <p:to>
                                        <p:strVal val="solid"/>
                                      </p:to>
                                    </p:set>
                                    <p:set>
                                      <p:cBhvr>
                                        <p:cTn id="24"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Clarity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endParaRPr lang="en-US" sz="2000" b="1" dirty="0">
              <a:solidFill>
                <a:schemeClr val="bg1">
                  <a:lumMod val="85000"/>
                </a:schemeClr>
              </a:solidFill>
              <a:latin typeface="Candara" pitchFamily="34" charset="0"/>
              <a:cs typeface="Arial" pitchFamily="34" charset="0"/>
            </a:endParaRPr>
          </a:p>
          <a:p>
            <a:pPr lvl="1" algn="just" fontAlgn="base">
              <a:lnSpc>
                <a:spcPct val="150000"/>
              </a:lnSpc>
            </a:pPr>
            <a:r>
              <a:rPr lang="en-US" dirty="0">
                <a:solidFill>
                  <a:schemeClr val="bg1">
                    <a:lumMod val="85000"/>
                  </a:schemeClr>
                </a:solidFill>
                <a:latin typeface="Candara" pitchFamily="34" charset="0"/>
                <a:cs typeface="Arial" pitchFamily="34" charset="0"/>
              </a:rPr>
              <a:t>Hi Ehsan,</a:t>
            </a:r>
          </a:p>
          <a:p>
            <a:pPr lvl="1" algn="just" fontAlgn="base">
              <a:lnSpc>
                <a:spcPct val="150000"/>
              </a:lnSpc>
            </a:pPr>
            <a:r>
              <a:rPr lang="en-US" dirty="0">
                <a:solidFill>
                  <a:schemeClr val="bg1">
                    <a:lumMod val="85000"/>
                  </a:schemeClr>
                </a:solidFill>
                <a:latin typeface="Candara" pitchFamily="34" charset="0"/>
                <a:cs typeface="Arial" pitchFamily="34" charset="0"/>
              </a:rPr>
              <a:t>I wanted to write you a quick note to ask a favor. During our weekly meetings, your team does an excellent job of highlighting their progress. But this uses some of the time available for my team to highlight theirs. I'd really appreciate it if you could give my team a little extra time each week to fully cover their progress reports.</a:t>
            </a:r>
          </a:p>
          <a:p>
            <a:pPr lvl="1" algn="just" fontAlgn="base">
              <a:lnSpc>
                <a:spcPct val="150000"/>
              </a:lnSpc>
            </a:pPr>
            <a:r>
              <a:rPr lang="en-US" dirty="0">
                <a:solidFill>
                  <a:schemeClr val="bg1">
                    <a:lumMod val="85000"/>
                  </a:schemeClr>
                </a:solidFill>
                <a:latin typeface="Candara" pitchFamily="34" charset="0"/>
                <a:cs typeface="Arial" pitchFamily="34" charset="0"/>
              </a:rPr>
              <a:t>Thanks so much, and please let me know if there's anything I can do for you!</a:t>
            </a:r>
          </a:p>
          <a:p>
            <a:pPr lvl="1" algn="just" fontAlgn="base">
              <a:lnSpc>
                <a:spcPct val="150000"/>
              </a:lnSpc>
            </a:pPr>
            <a:r>
              <a:rPr lang="en-US" dirty="0">
                <a:solidFill>
                  <a:schemeClr val="bg1">
                    <a:lumMod val="85000"/>
                  </a:schemeClr>
                </a:solidFill>
                <a:latin typeface="Candara" pitchFamily="34" charset="0"/>
                <a:cs typeface="Arial" pitchFamily="34" charset="0"/>
              </a:rPr>
              <a:t>Best,</a:t>
            </a:r>
          </a:p>
          <a:p>
            <a:pPr lvl="1" algn="just" fontAlgn="base">
              <a:lnSpc>
                <a:spcPct val="150000"/>
              </a:lnSpc>
            </a:pPr>
            <a:r>
              <a:rPr lang="en-US" dirty="0" err="1">
                <a:solidFill>
                  <a:schemeClr val="bg1">
                    <a:lumMod val="85000"/>
                  </a:schemeClr>
                </a:solidFill>
                <a:latin typeface="Candara" pitchFamily="34" charset="0"/>
                <a:cs typeface="Arial" pitchFamily="34" charset="0"/>
              </a:rPr>
              <a:t>Khurrum</a:t>
            </a:r>
            <a:endParaRPr 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zoom png">
            <a:extLst>
              <a:ext uri="{FF2B5EF4-FFF2-40B4-BE49-F238E27FC236}">
                <a16:creationId xmlns:a16="http://schemas.microsoft.com/office/drawing/2014/main" id="{17EC4117-3A25-45BA-8EDE-E6EDB12949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932487">
            <a:off x="1731787" y="250387"/>
            <a:ext cx="1076971" cy="107697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93FA9BE-9654-4074-9348-8565A4B3ED15}"/>
              </a:ext>
            </a:extLst>
          </p:cNvPr>
          <p:cNvSpPr txBox="1"/>
          <p:nvPr/>
        </p:nvSpPr>
        <p:spPr>
          <a:xfrm>
            <a:off x="742921" y="6334228"/>
            <a:ext cx="8077200" cy="307777"/>
          </a:xfrm>
          <a:prstGeom prst="rect">
            <a:avLst/>
          </a:prstGeom>
          <a:noFill/>
        </p:spPr>
        <p:txBody>
          <a:bodyPr wrap="square" rtlCol="0">
            <a:spAutoFit/>
          </a:bodyPr>
          <a:lstStyle/>
          <a:p>
            <a:pPr fontAlgn="base"/>
            <a:r>
              <a:rPr lang="en-US" sz="1400" dirty="0"/>
              <a:t>* https://www.mindtools.com/pages/article/newCS_85.htm</a:t>
            </a:r>
          </a:p>
        </p:txBody>
      </p:sp>
      <p:grpSp>
        <p:nvGrpSpPr>
          <p:cNvPr id="20" name="Group 19">
            <a:extLst>
              <a:ext uri="{FF2B5EF4-FFF2-40B4-BE49-F238E27FC236}">
                <a16:creationId xmlns:a16="http://schemas.microsoft.com/office/drawing/2014/main" id="{031E124D-4016-4ECE-86B4-0BF0853A88CC}"/>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92742F29-CE65-4CA1-AD7A-167D8566567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41785F1A-190B-4804-A416-56935F9E286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A8BFE0F3-FCD7-42B6-880F-FFEEAFD15CD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D04FB84-BA48-4F45-9DC7-6BAF3845D29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41168409-8EF4-4229-98A1-8141947CE3E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34D96B22-6E62-472B-BBA9-37BDD731243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CBA8E02-12E8-4A2A-B426-998847A60FC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6692D5A0-82E9-4786-96AC-2A946037AE4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E07B1287-93BD-4016-9C32-8F37E837C5E0}"/>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50B205F0-13A4-4FC4-BE1F-D6C2B47E9F2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C747C32-55B3-4ED6-A439-565D2AA0655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560663-9EE4-4932-AAA1-378EF556939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D114DA2-956D-4B46-ADDC-0236F20D3D9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A5B93DE-E2DC-4BB1-9968-0F6FC39BEAC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AE40F8E-4FB5-4597-8D03-ED89D0DEFF2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1EB5A70-355B-44CC-B0F1-6FAE835B613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C2BAA9-8FF6-4467-80B2-88479CB19E4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DBEF6F95-E0C5-47D1-BD84-465A7F66E18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07065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7">
                                            <p:txEl>
                                              <p:pRg st="4" end="4"/>
                                            </p:txEl>
                                          </p:spTgt>
                                        </p:tgtEl>
                                        <p:attrNameLst>
                                          <p:attrName>style.color</p:attrName>
                                        </p:attrNameLst>
                                      </p:cBhvr>
                                      <p:to>
                                        <a:srgbClr val="000000"/>
                                      </p:to>
                                    </p:animClr>
                                    <p:animClr clrSpc="rgb" dir="cw">
                                      <p:cBhvr>
                                        <p:cTn id="12" dur="500" fill="hold"/>
                                        <p:tgtEl>
                                          <p:spTgt spid="17">
                                            <p:txEl>
                                              <p:pRg st="4" end="4"/>
                                            </p:txEl>
                                          </p:spTgt>
                                        </p:tgtEl>
                                        <p:attrNameLst>
                                          <p:attrName>fillcolor</p:attrName>
                                        </p:attrNameLst>
                                      </p:cBhvr>
                                      <p:to>
                                        <a:srgbClr val="000000"/>
                                      </p:to>
                                    </p:animClr>
                                    <p:set>
                                      <p:cBhvr>
                                        <p:cTn id="13" dur="500" fill="hold"/>
                                        <p:tgtEl>
                                          <p:spTgt spid="17">
                                            <p:txEl>
                                              <p:pRg st="4" end="4"/>
                                            </p:txEl>
                                          </p:spTgt>
                                        </p:tgtEl>
                                        <p:attrNameLst>
                                          <p:attrName>fill.type</p:attrName>
                                        </p:attrNameLst>
                                      </p:cBhvr>
                                      <p:to>
                                        <p:strVal val="solid"/>
                                      </p:to>
                                    </p:set>
                                    <p:set>
                                      <p:cBhvr>
                                        <p:cTn id="14" dur="500" fill="hold"/>
                                        <p:tgtEl>
                                          <p:spTgt spid="17">
                                            <p:txEl>
                                              <p:pRg st="4" end="4"/>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7">
                                            <p:txEl>
                                              <p:pRg st="2" end="2"/>
                                            </p:txEl>
                                          </p:spTgt>
                                        </p:tgtEl>
                                        <p:attrNameLst>
                                          <p:attrName>style.color</p:attrName>
                                        </p:attrNameLst>
                                      </p:cBhvr>
                                      <p:to>
                                        <a:srgbClr val="000000"/>
                                      </p:to>
                                    </p:animClr>
                                    <p:animClr clrSpc="rgb" dir="cw">
                                      <p:cBhvr>
                                        <p:cTn id="17" dur="500" fill="hold"/>
                                        <p:tgtEl>
                                          <p:spTgt spid="17">
                                            <p:txEl>
                                              <p:pRg st="2" end="2"/>
                                            </p:txEl>
                                          </p:spTgt>
                                        </p:tgtEl>
                                        <p:attrNameLst>
                                          <p:attrName>fillcolor</p:attrName>
                                        </p:attrNameLst>
                                      </p:cBhvr>
                                      <p:to>
                                        <a:srgbClr val="000000"/>
                                      </p:to>
                                    </p:animClr>
                                    <p:set>
                                      <p:cBhvr>
                                        <p:cTn id="18" dur="500" fill="hold"/>
                                        <p:tgtEl>
                                          <p:spTgt spid="17">
                                            <p:txEl>
                                              <p:pRg st="2" end="2"/>
                                            </p:txEl>
                                          </p:spTgt>
                                        </p:tgtEl>
                                        <p:attrNameLst>
                                          <p:attrName>fill.type</p:attrName>
                                        </p:attrNameLst>
                                      </p:cBhvr>
                                      <p:to>
                                        <p:strVal val="solid"/>
                                      </p:to>
                                    </p:set>
                                    <p:set>
                                      <p:cBhvr>
                                        <p:cTn id="19" dur="500" fill="hold"/>
                                        <p:tgtEl>
                                          <p:spTgt spid="17">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7">
                                            <p:txEl>
                                              <p:pRg st="3" end="3"/>
                                            </p:txEl>
                                          </p:spTgt>
                                        </p:tgtEl>
                                        <p:attrNameLst>
                                          <p:attrName>style.color</p:attrName>
                                        </p:attrNameLst>
                                      </p:cBhvr>
                                      <p:to>
                                        <a:srgbClr val="000000"/>
                                      </p:to>
                                    </p:animClr>
                                    <p:animClr clrSpc="rgb" dir="cw">
                                      <p:cBhvr>
                                        <p:cTn id="22" dur="500" fill="hold"/>
                                        <p:tgtEl>
                                          <p:spTgt spid="17">
                                            <p:txEl>
                                              <p:pRg st="3" end="3"/>
                                            </p:txEl>
                                          </p:spTgt>
                                        </p:tgtEl>
                                        <p:attrNameLst>
                                          <p:attrName>fillcolor</p:attrName>
                                        </p:attrNameLst>
                                      </p:cBhvr>
                                      <p:to>
                                        <a:srgbClr val="000000"/>
                                      </p:to>
                                    </p:animClr>
                                    <p:set>
                                      <p:cBhvr>
                                        <p:cTn id="23" dur="500" fill="hold"/>
                                        <p:tgtEl>
                                          <p:spTgt spid="17">
                                            <p:txEl>
                                              <p:pRg st="3" end="3"/>
                                            </p:txEl>
                                          </p:spTgt>
                                        </p:tgtEl>
                                        <p:attrNameLst>
                                          <p:attrName>fill.type</p:attrName>
                                        </p:attrNameLst>
                                      </p:cBhvr>
                                      <p:to>
                                        <p:strVal val="solid"/>
                                      </p:to>
                                    </p:set>
                                    <p:set>
                                      <p:cBhvr>
                                        <p:cTn id="24" dur="500" fill="hold"/>
                                        <p:tgtEl>
                                          <p:spTgt spid="17">
                                            <p:txEl>
                                              <p:pRg st="3" end="3"/>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5" end="5"/>
                                            </p:txEl>
                                          </p:spTgt>
                                        </p:tgtEl>
                                        <p:attrNameLst>
                                          <p:attrName>style.color</p:attrName>
                                        </p:attrNameLst>
                                      </p:cBhvr>
                                      <p:to>
                                        <a:srgbClr val="000000"/>
                                      </p:to>
                                    </p:animClr>
                                    <p:animClr clrSpc="rgb" dir="cw">
                                      <p:cBhvr>
                                        <p:cTn id="27" dur="500" fill="hold"/>
                                        <p:tgtEl>
                                          <p:spTgt spid="17">
                                            <p:txEl>
                                              <p:pRg st="5" end="5"/>
                                            </p:txEl>
                                          </p:spTgt>
                                        </p:tgtEl>
                                        <p:attrNameLst>
                                          <p:attrName>fillcolor</p:attrName>
                                        </p:attrNameLst>
                                      </p:cBhvr>
                                      <p:to>
                                        <a:srgbClr val="000000"/>
                                      </p:to>
                                    </p:animClr>
                                    <p:set>
                                      <p:cBhvr>
                                        <p:cTn id="28" dur="500" fill="hold"/>
                                        <p:tgtEl>
                                          <p:spTgt spid="17">
                                            <p:txEl>
                                              <p:pRg st="5" end="5"/>
                                            </p:txEl>
                                          </p:spTgt>
                                        </p:tgtEl>
                                        <p:attrNameLst>
                                          <p:attrName>fill.type</p:attrName>
                                        </p:attrNameLst>
                                      </p:cBhvr>
                                      <p:to>
                                        <p:strVal val="solid"/>
                                      </p:to>
                                    </p:set>
                                    <p:set>
                                      <p:cBhvr>
                                        <p:cTn id="29"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03781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7 C’s of Effective Communication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741321"/>
            <a:ext cx="7848601" cy="3970318"/>
          </a:xfrm>
          <a:prstGeom prst="rect">
            <a:avLst/>
          </a:prstGeom>
          <a:noFill/>
        </p:spPr>
        <p:txBody>
          <a:bodyPr wrap="square" rtlCol="0">
            <a:spAutoFit/>
          </a:bodyPr>
          <a:lstStyle/>
          <a:p>
            <a:pPr marL="457200" indent="-457200" algn="just">
              <a:lnSpc>
                <a:spcPct val="150000"/>
              </a:lnSpc>
              <a:buFont typeface="+mj-lt"/>
              <a:buAutoNum type="arabicPeriod"/>
            </a:pPr>
            <a:r>
              <a:rPr lang="en-US" altLang="en-US" sz="2400" dirty="0">
                <a:latin typeface="Candara" pitchFamily="34" charset="0"/>
                <a:cs typeface="Arial" pitchFamily="34" charset="0"/>
              </a:rPr>
              <a:t>Clarity </a:t>
            </a:r>
          </a:p>
          <a:p>
            <a:pPr marL="457200" indent="-457200" algn="just">
              <a:lnSpc>
                <a:spcPct val="150000"/>
              </a:lnSpc>
              <a:buFont typeface="+mj-lt"/>
              <a:buAutoNum type="arabicPeriod"/>
            </a:pPr>
            <a:r>
              <a:rPr lang="en-US" altLang="en-US" sz="2400" dirty="0">
                <a:latin typeface="Candara" pitchFamily="34" charset="0"/>
                <a:cs typeface="Arial" pitchFamily="34" charset="0"/>
              </a:rPr>
              <a:t>Conciseness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Completeness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Concreteness </a:t>
            </a:r>
          </a:p>
          <a:p>
            <a:pPr marL="457200" indent="-457200" algn="just">
              <a:lnSpc>
                <a:spcPct val="150000"/>
              </a:lnSpc>
              <a:buFont typeface="+mj-lt"/>
              <a:buAutoNum type="arabicPeriod"/>
            </a:pPr>
            <a:r>
              <a:rPr lang="en-US" altLang="en-US" sz="2400" dirty="0">
                <a:latin typeface="Candara" pitchFamily="34" charset="0"/>
                <a:cs typeface="Arial" pitchFamily="34" charset="0"/>
              </a:rPr>
              <a:t>Correctness</a:t>
            </a:r>
          </a:p>
          <a:p>
            <a:pPr marL="457200" indent="-457200" algn="just">
              <a:lnSpc>
                <a:spcPct val="150000"/>
              </a:lnSpc>
              <a:buFont typeface="+mj-lt"/>
              <a:buAutoNum type="arabicPeriod"/>
            </a:pPr>
            <a:r>
              <a:rPr lang="en-US" altLang="en-US" sz="2400" dirty="0">
                <a:latin typeface="Candara" pitchFamily="34" charset="0"/>
                <a:cs typeface="Arial" pitchFamily="34" charset="0"/>
              </a:rPr>
              <a:t>Consideration</a:t>
            </a:r>
          </a:p>
          <a:p>
            <a:pPr marL="457200" indent="-457200" algn="just">
              <a:lnSpc>
                <a:spcPct val="150000"/>
              </a:lnSpc>
              <a:buFont typeface="+mj-lt"/>
              <a:buAutoNum type="arabicPeriod"/>
            </a:pPr>
            <a:r>
              <a:rPr lang="en-US" altLang="en-US" sz="2400" dirty="0">
                <a:latin typeface="Candara" pitchFamily="34" charset="0"/>
                <a:cs typeface="Arial" pitchFamily="34" charset="0"/>
              </a:rPr>
              <a:t>Courtesy </a:t>
            </a:r>
          </a:p>
        </p:txBody>
      </p:sp>
      <p:pic>
        <p:nvPicPr>
          <p:cNvPr id="24578" name="Picture 2" descr="Related image">
            <a:extLst>
              <a:ext uri="{FF2B5EF4-FFF2-40B4-BE49-F238E27FC236}">
                <a16:creationId xmlns:a16="http://schemas.microsoft.com/office/drawing/2014/main" id="{4F222D90-4952-4722-9272-59FC69197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70008">
            <a:off x="3011280" y="1446467"/>
            <a:ext cx="4739429" cy="473942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BD7A55-544C-4893-BB39-EFD2C1B47A52}"/>
              </a:ext>
            </a:extLst>
          </p:cNvPr>
          <p:cNvGrpSpPr/>
          <p:nvPr/>
        </p:nvGrpSpPr>
        <p:grpSpPr>
          <a:xfrm>
            <a:off x="0" y="6756400"/>
            <a:ext cx="9144000" cy="101600"/>
            <a:chOff x="0" y="5791200"/>
            <a:chExt cx="8084345" cy="330200"/>
          </a:xfrm>
        </p:grpSpPr>
        <p:sp>
          <p:nvSpPr>
            <p:cNvPr id="19" name="Rectangle 18">
              <a:extLst>
                <a:ext uri="{FF2B5EF4-FFF2-40B4-BE49-F238E27FC236}">
                  <a16:creationId xmlns:a16="http://schemas.microsoft.com/office/drawing/2014/main" id="{80D14C2B-9880-4B46-9F39-E90CF334F2F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091C8B2C-8805-43FE-9FFE-2FF092D6E7A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B24A7A32-8131-46D5-91DE-FFBBE151752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2EF111DB-06A6-490F-B978-219D530D288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a:extLst>
                <a:ext uri="{FF2B5EF4-FFF2-40B4-BE49-F238E27FC236}">
                  <a16:creationId xmlns:a16="http://schemas.microsoft.com/office/drawing/2014/main" id="{695E527F-6D1C-419E-B8F6-3D3DF91645D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BA072C1-CD37-4C2F-A3F5-A718E03BC26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B7610A1A-6AEB-4413-B044-7D954E955B1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18BFE4DB-D15C-42C1-B972-32205F6C155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a:extLst>
              <a:ext uri="{FF2B5EF4-FFF2-40B4-BE49-F238E27FC236}">
                <a16:creationId xmlns:a16="http://schemas.microsoft.com/office/drawing/2014/main" id="{D4C84DAA-60A2-45EF-83DF-4EF93C0A333F}"/>
              </a:ext>
            </a:extLst>
          </p:cNvPr>
          <p:cNvGrpSpPr/>
          <p:nvPr/>
        </p:nvGrpSpPr>
        <p:grpSpPr>
          <a:xfrm rot="10800000">
            <a:off x="0" y="1"/>
            <a:ext cx="9144000" cy="101600"/>
            <a:chOff x="0" y="5791200"/>
            <a:chExt cx="8084345" cy="330200"/>
          </a:xfrm>
        </p:grpSpPr>
        <p:sp>
          <p:nvSpPr>
            <p:cNvPr id="28" name="Rectangle 27">
              <a:extLst>
                <a:ext uri="{FF2B5EF4-FFF2-40B4-BE49-F238E27FC236}">
                  <a16:creationId xmlns:a16="http://schemas.microsoft.com/office/drawing/2014/main" id="{96B222EF-22B6-4353-973D-C1B6F4CB409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14E406-0BB4-4D54-A82C-4019594F38B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6D486D7-9EBD-4832-ADBE-6D5254B08DE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4BB3505-821B-4AE4-A7D5-06D90429C0F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CFC62BF2-F7E8-4F93-90DC-A071981D8F8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CC39A31-4C54-4F21-8C17-D863BFE0759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73AFB-1D23-493B-9237-5607B105DCD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A2E22D-A84D-4AE8-9561-A220548B4DB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a:extLst>
              <a:ext uri="{FF2B5EF4-FFF2-40B4-BE49-F238E27FC236}">
                <a16:creationId xmlns:a16="http://schemas.microsoft.com/office/drawing/2014/main" id="{5503846F-8B03-4A42-9C56-E0237DCB325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42478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1000" fill="hold"/>
                                        <p:tgtEl>
                                          <p:spTgt spid="24578"/>
                                        </p:tgtEl>
                                        <p:attrNameLst>
                                          <p:attrName>ppt_w</p:attrName>
                                        </p:attrNameLst>
                                      </p:cBhvr>
                                      <p:tavLst>
                                        <p:tav tm="0">
                                          <p:val>
                                            <p:fltVal val="0"/>
                                          </p:val>
                                        </p:tav>
                                        <p:tav tm="100000">
                                          <p:val>
                                            <p:strVal val="#ppt_w"/>
                                          </p:val>
                                        </p:tav>
                                      </p:tavLst>
                                    </p:anim>
                                    <p:anim calcmode="lin" valueType="num">
                                      <p:cBhvr>
                                        <p:cTn id="8" dur="1000" fill="hold"/>
                                        <p:tgtEl>
                                          <p:spTgt spid="24578"/>
                                        </p:tgtEl>
                                        <p:attrNameLst>
                                          <p:attrName>ppt_h</p:attrName>
                                        </p:attrNameLst>
                                      </p:cBhvr>
                                      <p:tavLst>
                                        <p:tav tm="0">
                                          <p:val>
                                            <p:fltVal val="0"/>
                                          </p:val>
                                        </p:tav>
                                        <p:tav tm="100000">
                                          <p:val>
                                            <p:strVal val="#ppt_h"/>
                                          </p:val>
                                        </p:tav>
                                      </p:tavLst>
                                    </p:anim>
                                    <p:anim calcmode="lin" valueType="num">
                                      <p:cBhvr>
                                        <p:cTn id="9" dur="1000" fill="hold"/>
                                        <p:tgtEl>
                                          <p:spTgt spid="24578"/>
                                        </p:tgtEl>
                                        <p:attrNameLst>
                                          <p:attrName>style.rotation</p:attrName>
                                        </p:attrNameLst>
                                      </p:cBhvr>
                                      <p:tavLst>
                                        <p:tav tm="0">
                                          <p:val>
                                            <p:fltVal val="90"/>
                                          </p:val>
                                        </p:tav>
                                        <p:tav tm="100000">
                                          <p:val>
                                            <p:fltVal val="0"/>
                                          </p:val>
                                        </p:tav>
                                      </p:tavLst>
                                    </p:anim>
                                    <p:animEffect transition="in" filter="fade">
                                      <p:cBhvr>
                                        <p:cTn id="10" dur="10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E1C664C0-E729-4AC8-B6BA-C89204BB49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52920"/>
            <a:ext cx="1312401" cy="1312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Concreteness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Specifics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Interconnected with clarity, conciseness, and consideration</a:t>
            </a:r>
          </a:p>
          <a:p>
            <a:pPr marL="914400" lvl="1"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Interpret </a:t>
            </a:r>
            <a:r>
              <a:rPr lang="en-US" sz="2000" dirty="0">
                <a:solidFill>
                  <a:schemeClr val="bg1">
                    <a:lumMod val="85000"/>
                  </a:schemeClr>
                </a:solidFill>
                <a:latin typeface="Candara" pitchFamily="34" charset="0"/>
                <a:cs typeface="Arial" pitchFamily="34" charset="0"/>
              </a:rPr>
              <a:t>facts and figures</a:t>
            </a:r>
          </a:p>
          <a:p>
            <a:pPr marL="914400" lvl="1"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Avoid use </a:t>
            </a:r>
            <a:r>
              <a:rPr lang="en-US" sz="2000" dirty="0">
                <a:solidFill>
                  <a:schemeClr val="bg1">
                    <a:lumMod val="85000"/>
                  </a:schemeClr>
                </a:solidFill>
                <a:latin typeface="Candara" pitchFamily="34" charset="0"/>
                <a:cs typeface="Arial" pitchFamily="34" charset="0"/>
              </a:rPr>
              <a:t>of vague words, particularly those with multiple meanings</a:t>
            </a:r>
          </a:p>
          <a:p>
            <a:pPr marL="1371600"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Several, multiple, quickly</a:t>
            </a:r>
          </a:p>
          <a:p>
            <a:pPr marL="914400" lvl="1"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Cite sources </a:t>
            </a:r>
            <a:r>
              <a:rPr lang="en-US" sz="2000" dirty="0">
                <a:solidFill>
                  <a:schemeClr val="bg1">
                    <a:lumMod val="85000"/>
                  </a:schemeClr>
                </a:solidFill>
                <a:latin typeface="Candara" pitchFamily="34" charset="0"/>
                <a:cs typeface="Arial" pitchFamily="34" charset="0"/>
              </a:rPr>
              <a:t>appropriately</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Provide numerical data within the sentence construction</a:t>
            </a:r>
          </a:p>
          <a:p>
            <a:pPr marL="1371600"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According to A and B (2017), 60% of the students…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51FB3247-EB3D-45BB-B55E-DAE0B637532B}"/>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8D390184-07CA-4745-913E-23F1351BEE4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A8F8B8F1-7697-4D8A-945B-89775E32F0A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8DE74C86-E7A1-4B7A-896D-39144FC3489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FA9464A2-F82C-4A70-AD4E-C695FF6FE77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A4DE463F-EA6D-4697-931A-C4CEA982702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46196A0-BDA1-4D33-BDCF-05E62DFD799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F7C9940-6FE8-4C6F-B41F-0187F41EE54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54FFA4FF-EAA1-41AE-A95C-3AAF89361F5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85E7BD92-957F-448A-ADB3-DE3AB2BD55DB}"/>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1880E92F-EC60-477E-9DB3-C355BC484C6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0B74CE4-8DBB-4411-8A14-0FA29896305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F3AE60-AA0D-4C99-B203-A0244BBE161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834B1E5-4369-432D-B114-317645E4A78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F148544-AF35-48FD-A9B1-F4E647CE9D7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9D6C51D-DD0F-44FC-A1E9-F57B452D039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1D882D-F910-4FC9-B54C-3182B99D965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49712C7-00EC-4E17-9C9B-FB9A7774C75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43E1BE50-DD56-4644-8F8B-825BF7381A0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09512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17">
                                            <p:txEl>
                                              <p:pRg st="1" end="1"/>
                                            </p:txEl>
                                          </p:spTgt>
                                        </p:tgtEl>
                                        <p:attrNameLst>
                                          <p:attrName>style.color</p:attrName>
                                        </p:attrNameLst>
                                      </p:cBhvr>
                                      <p:to>
                                        <a:srgbClr val="000000"/>
                                      </p:to>
                                    </p:animClr>
                                    <p:animClr clrSpc="rgb" dir="cw">
                                      <p:cBhvr>
                                        <p:cTn id="17" dur="500" fill="hold"/>
                                        <p:tgtEl>
                                          <p:spTgt spid="17">
                                            <p:txEl>
                                              <p:pRg st="1" end="1"/>
                                            </p:txEl>
                                          </p:spTgt>
                                        </p:tgtEl>
                                        <p:attrNameLst>
                                          <p:attrName>fillcolor</p:attrName>
                                        </p:attrNameLst>
                                      </p:cBhvr>
                                      <p:to>
                                        <a:srgbClr val="000000"/>
                                      </p:to>
                                    </p:animClr>
                                    <p:set>
                                      <p:cBhvr>
                                        <p:cTn id="18" dur="500" fill="hold"/>
                                        <p:tgtEl>
                                          <p:spTgt spid="17">
                                            <p:txEl>
                                              <p:pRg st="1" end="1"/>
                                            </p:txEl>
                                          </p:spTgt>
                                        </p:tgtEl>
                                        <p:attrNameLst>
                                          <p:attrName>fill.type</p:attrName>
                                        </p:attrNameLst>
                                      </p:cBhvr>
                                      <p:to>
                                        <p:strVal val="solid"/>
                                      </p:to>
                                    </p:set>
                                    <p:set>
                                      <p:cBhvr>
                                        <p:cTn id="19" dur="500" fill="hold"/>
                                        <p:tgtEl>
                                          <p:spTgt spid="17">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19" presetClass="emph" presetSubtype="0" fill="hold" nodeType="with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nodeType="clickEffect">
                                  <p:stCondLst>
                                    <p:cond delay="0"/>
                                  </p:stCondLst>
                                  <p:childTnLst>
                                    <p:animClr clrSpc="rgb" dir="cw">
                                      <p:cBhvr override="childStyle">
                                        <p:cTn id="49" dur="500" fill="hold"/>
                                        <p:tgtEl>
                                          <p:spTgt spid="17">
                                            <p:txEl>
                                              <p:pRg st="6" end="6"/>
                                            </p:txEl>
                                          </p:spTgt>
                                        </p:tgtEl>
                                        <p:attrNameLst>
                                          <p:attrName>style.color</p:attrName>
                                        </p:attrNameLst>
                                      </p:cBhvr>
                                      <p:to>
                                        <a:srgbClr val="000000"/>
                                      </p:to>
                                    </p:animClr>
                                    <p:animClr clrSpc="rgb" dir="cw">
                                      <p:cBhvr>
                                        <p:cTn id="50" dur="500" fill="hold"/>
                                        <p:tgtEl>
                                          <p:spTgt spid="17">
                                            <p:txEl>
                                              <p:pRg st="6" end="6"/>
                                            </p:txEl>
                                          </p:spTgt>
                                        </p:tgtEl>
                                        <p:attrNameLst>
                                          <p:attrName>fillcolor</p:attrName>
                                        </p:attrNameLst>
                                      </p:cBhvr>
                                      <p:to>
                                        <a:srgbClr val="000000"/>
                                      </p:to>
                                    </p:animClr>
                                    <p:set>
                                      <p:cBhvr>
                                        <p:cTn id="51" dur="500" fill="hold"/>
                                        <p:tgtEl>
                                          <p:spTgt spid="17">
                                            <p:txEl>
                                              <p:pRg st="6" end="6"/>
                                            </p:txEl>
                                          </p:spTgt>
                                        </p:tgtEl>
                                        <p:attrNameLst>
                                          <p:attrName>fill.type</p:attrName>
                                        </p:attrNameLst>
                                      </p:cBhvr>
                                      <p:to>
                                        <p:strVal val="solid"/>
                                      </p:to>
                                    </p:set>
                                    <p:set>
                                      <p:cBhvr>
                                        <p:cTn id="52" dur="500" fill="hold"/>
                                        <p:tgtEl>
                                          <p:spTgt spid="17">
                                            <p:txEl>
                                              <p:pRg st="6" end="6"/>
                                            </p:txEl>
                                          </p:spTgt>
                                        </p:tgtEl>
                                        <p:attrNameLst>
                                          <p:attrName>fill.on</p:attrName>
                                        </p:attrNameLst>
                                      </p:cBhvr>
                                      <p:to>
                                        <p:strVal val="true"/>
                                      </p:to>
                                    </p:set>
                                  </p:childTnLst>
                                </p:cTn>
                              </p:par>
                              <p:par>
                                <p:cTn id="53" presetID="19" presetClass="emph" presetSubtype="0" fill="hold" nodeType="withEffect">
                                  <p:stCondLst>
                                    <p:cond delay="0"/>
                                  </p:stCondLst>
                                  <p:childTnLst>
                                    <p:animClr clrSpc="rgb" dir="cw">
                                      <p:cBhvr override="childStyle">
                                        <p:cTn id="54" dur="500" fill="hold"/>
                                        <p:tgtEl>
                                          <p:spTgt spid="17">
                                            <p:txEl>
                                              <p:pRg st="7" end="7"/>
                                            </p:txEl>
                                          </p:spTgt>
                                        </p:tgtEl>
                                        <p:attrNameLst>
                                          <p:attrName>style.color</p:attrName>
                                        </p:attrNameLst>
                                      </p:cBhvr>
                                      <p:to>
                                        <a:srgbClr val="000000"/>
                                      </p:to>
                                    </p:animClr>
                                    <p:animClr clrSpc="rgb" dir="cw">
                                      <p:cBhvr>
                                        <p:cTn id="55" dur="500" fill="hold"/>
                                        <p:tgtEl>
                                          <p:spTgt spid="17">
                                            <p:txEl>
                                              <p:pRg st="7" end="7"/>
                                            </p:txEl>
                                          </p:spTgt>
                                        </p:tgtEl>
                                        <p:attrNameLst>
                                          <p:attrName>fillcolor</p:attrName>
                                        </p:attrNameLst>
                                      </p:cBhvr>
                                      <p:to>
                                        <a:srgbClr val="000000"/>
                                      </p:to>
                                    </p:animClr>
                                    <p:set>
                                      <p:cBhvr>
                                        <p:cTn id="56" dur="500" fill="hold"/>
                                        <p:tgtEl>
                                          <p:spTgt spid="17">
                                            <p:txEl>
                                              <p:pRg st="7" end="7"/>
                                            </p:txEl>
                                          </p:spTgt>
                                        </p:tgtEl>
                                        <p:attrNameLst>
                                          <p:attrName>fill.type</p:attrName>
                                        </p:attrNameLst>
                                      </p:cBhvr>
                                      <p:to>
                                        <p:strVal val="solid"/>
                                      </p:to>
                                    </p:set>
                                    <p:set>
                                      <p:cBhvr>
                                        <p:cTn id="57"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The 7 C’s of Effective Communication</a:t>
            </a:r>
          </a:p>
          <a:p>
            <a:pPr marL="342900" indent="-342900">
              <a:lnSpc>
                <a:spcPct val="150000"/>
              </a:lnSpc>
              <a:buFont typeface="Arial" panose="020B0604020202020204" pitchFamily="34" charset="0"/>
              <a:buChar char="•"/>
            </a:pPr>
            <a:r>
              <a:rPr lang="en-US" altLang="en-US" sz="2400" dirty="0">
                <a:solidFill>
                  <a:schemeClr val="tx1">
                    <a:lumMod val="75000"/>
                    <a:lumOff val="25000"/>
                  </a:schemeClr>
                </a:solidFill>
                <a:latin typeface="Candara" pitchFamily="34" charset="0"/>
                <a:cs typeface="Arial" pitchFamily="34" charset="0"/>
              </a:rPr>
              <a:t>Concreteness </a:t>
            </a:r>
          </a:p>
          <a:p>
            <a:pPr marL="342900" indent="-342900">
              <a:lnSpc>
                <a:spcPct val="150000"/>
              </a:lnSpc>
              <a:buFont typeface="Arial" panose="020B0604020202020204" pitchFamily="34" charset="0"/>
              <a:buChar char="•"/>
            </a:pPr>
            <a:r>
              <a:rPr lang="en-US" altLang="en-US" sz="2400" dirty="0">
                <a:solidFill>
                  <a:schemeClr val="tx1">
                    <a:lumMod val="75000"/>
                    <a:lumOff val="25000"/>
                  </a:schemeClr>
                </a:solidFill>
                <a:latin typeface="Candara" pitchFamily="34" charset="0"/>
                <a:cs typeface="Arial" pitchFamily="34" charset="0"/>
              </a:rPr>
              <a:t>Correctness</a:t>
            </a:r>
          </a:p>
          <a:p>
            <a:pPr marL="342900" indent="-342900">
              <a:lnSpc>
                <a:spcPct val="150000"/>
              </a:lnSpc>
              <a:buFont typeface="Arial" panose="020B0604020202020204" pitchFamily="34" charset="0"/>
              <a:buChar char="•"/>
            </a:pPr>
            <a:r>
              <a:rPr lang="en-US" altLang="en-US" sz="2400" dirty="0">
                <a:solidFill>
                  <a:schemeClr val="tx1">
                    <a:lumMod val="75000"/>
                    <a:lumOff val="25000"/>
                  </a:schemeClr>
                </a:solidFill>
                <a:latin typeface="Candara" pitchFamily="34" charset="0"/>
                <a:cs typeface="Arial" pitchFamily="34" charset="0"/>
              </a:rPr>
              <a:t>Consideration</a:t>
            </a:r>
          </a:p>
          <a:p>
            <a:pPr marL="342900" indent="-342900">
              <a:lnSpc>
                <a:spcPct val="150000"/>
              </a:lnSpc>
              <a:buFont typeface="Arial" panose="020B0604020202020204" pitchFamily="34" charset="0"/>
              <a:buChar char="•"/>
            </a:pPr>
            <a:r>
              <a:rPr lang="en-US" altLang="en-US" sz="2400" dirty="0">
                <a:solidFill>
                  <a:schemeClr val="tx1">
                    <a:lumMod val="75000"/>
                    <a:lumOff val="25000"/>
                  </a:schemeClr>
                </a:solidFill>
                <a:latin typeface="Candara" pitchFamily="34" charset="0"/>
                <a:cs typeface="Arial" pitchFamily="34" charset="0"/>
              </a:rPr>
              <a:t>Courtesy </a:t>
            </a:r>
            <a:endParaRPr lang="en-US" sz="2400" dirty="0">
              <a:solidFill>
                <a:schemeClr val="tx1">
                  <a:lumMod val="75000"/>
                  <a:lumOff val="2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1C3FA89-DE9C-40E0-B1A2-07D5D15582A6}"/>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C61E92FC-9776-493B-989A-FD8444726EC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6E8E35E6-E9EA-4AF5-BCD8-CC37651D10E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CFCD01E4-8F9E-4334-B00E-822746EFAAE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7C051192-2678-412C-9C6C-EF33388033A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5C07EC29-F4A5-4811-B435-490816EB520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2F62396E-3526-45AF-9D7B-57738D0FE3E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027FF76-3910-4BA1-A9FF-0574CD00E07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0989298-A6A2-48F9-9816-D54F7A94324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21D8305E-4197-4D72-8481-1C022F5CAC91}"/>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7971E460-2409-4C50-99D3-0BB686CE664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AC309C-2F72-49ED-A6D8-7430E1C7BFA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B477F1A-3C6B-4D78-8266-44BEDD9B92E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12F27C1-4B22-4014-972F-7941FCCE764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AF7BE5F0-BD68-4895-9DAE-7BCAE5FB088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180C0F4-9CC6-4768-A09B-D9240EFEF15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BA00E7-5543-477B-9700-828523A7FA4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D78562-E5C1-41F8-81B2-CBB3FD0431D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C14DCC61-3DB8-464B-BBA1-5D527D9DD2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90712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E1C664C0-E729-4AC8-B6BA-C89204BB49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52920"/>
            <a:ext cx="1312401" cy="1312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Concreteness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Specifics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 letting readers deduce the meaning to avoid misinterpretation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donatives (direct, explicit, and dictionary-based) words rather than connotative (associated ideas and notions) words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Prefer action verbs rather than nouns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Vivid, image building words: </a:t>
            </a:r>
          </a:p>
          <a:p>
            <a:pPr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This letter is </a:t>
            </a:r>
            <a:r>
              <a:rPr lang="en-US">
                <a:solidFill>
                  <a:schemeClr val="bg1">
                    <a:lumMod val="85000"/>
                  </a:schemeClr>
                </a:solidFill>
                <a:latin typeface="Candara" pitchFamily="34" charset="0"/>
                <a:cs typeface="Arial" pitchFamily="34" charset="0"/>
              </a:rPr>
              <a:t>long vs.</a:t>
            </a:r>
            <a:r>
              <a:rPr lang="en-US" altLang="en-US">
                <a:solidFill>
                  <a:schemeClr val="bg1">
                    <a:lumMod val="85000"/>
                  </a:schemeClr>
                </a:solidFill>
                <a:latin typeface="Candara" pitchFamily="34" charset="0"/>
                <a:cs typeface="Arial" pitchFamily="34" charset="0"/>
              </a:rPr>
              <a:t> </a:t>
            </a:r>
            <a:r>
              <a:rPr lang="en-US" altLang="en-US" dirty="0">
                <a:solidFill>
                  <a:schemeClr val="bg1">
                    <a:lumMod val="85000"/>
                  </a:schemeClr>
                </a:solidFill>
                <a:latin typeface="Candara" pitchFamily="34" charset="0"/>
                <a:cs typeface="Arial" pitchFamily="34" charset="0"/>
              </a:rPr>
              <a:t>This letter is three times as long as you said it would</a:t>
            </a:r>
            <a:endParaRPr 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A386FDE7-CE3F-41B3-B18C-AB4CE3362803}"/>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172FF0D9-481D-4D0D-B1B3-49F9808EFD5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051B4631-3934-415C-BF71-76B74BF9039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6445A835-3358-49B3-B969-5856628F798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802DAB41-0E31-41FD-89D0-9109EE578C5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56518E65-B754-4387-81D7-B08B29EB575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760CF084-7485-48AD-BCE7-CC3984B7A0D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CD58273-19CB-45EC-A529-F9D086C873D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F0DA301-43D7-4756-BB81-85D11B29DE8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D87EA757-8820-4F42-97DB-7BA110B79FF7}"/>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BDBF32B2-87B4-4C0F-94A2-C1CC682F392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624A10-F6E6-4B6D-8DB3-717B9223F6C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1311799-2D68-4EB1-BCBE-0CCD3DD9C42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0356F0-6F85-4E39-906A-6873ACE1950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B487B24-9B4F-40C8-ABF8-3A4ABDA3C30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A84987-EBB6-4809-A935-AA211B8E106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FCE59A2-25B6-4237-BAAA-2D3EC238EA0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D25AAA9-076C-4E0B-B22F-39753C80308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4B5B304E-6C14-442D-AEEC-CE8437FEA28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38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7">
                                            <p:txEl>
                                              <p:pRg st="4" end="4"/>
                                            </p:txEl>
                                          </p:spTgt>
                                        </p:tgtEl>
                                        <p:attrNameLst>
                                          <p:attrName>style.color</p:attrName>
                                        </p:attrNameLst>
                                      </p:cBhvr>
                                      <p:to>
                                        <a:srgbClr val="000000"/>
                                      </p:to>
                                    </p:animClr>
                                    <p:animClr clrSpc="rgb" dir="cw">
                                      <p:cBhvr>
                                        <p:cTn id="28" dur="500" fill="hold"/>
                                        <p:tgtEl>
                                          <p:spTgt spid="17">
                                            <p:txEl>
                                              <p:pRg st="4" end="4"/>
                                            </p:txEl>
                                          </p:spTgt>
                                        </p:tgtEl>
                                        <p:attrNameLst>
                                          <p:attrName>fillcolor</p:attrName>
                                        </p:attrNameLst>
                                      </p:cBhvr>
                                      <p:to>
                                        <a:srgbClr val="000000"/>
                                      </p:to>
                                    </p:animClr>
                                    <p:set>
                                      <p:cBhvr>
                                        <p:cTn id="29" dur="500" fill="hold"/>
                                        <p:tgtEl>
                                          <p:spTgt spid="17">
                                            <p:txEl>
                                              <p:pRg st="4" end="4"/>
                                            </p:txEl>
                                          </p:spTgt>
                                        </p:tgtEl>
                                        <p:attrNameLst>
                                          <p:attrName>fill.type</p:attrName>
                                        </p:attrNameLst>
                                      </p:cBhvr>
                                      <p:to>
                                        <p:strVal val="solid"/>
                                      </p:to>
                                    </p:set>
                                    <p:set>
                                      <p:cBhvr>
                                        <p:cTn id="30" dur="500" fill="hold"/>
                                        <p:tgtEl>
                                          <p:spTgt spid="17">
                                            <p:txEl>
                                              <p:pRg st="4" end="4"/>
                                            </p:txEl>
                                          </p:spTgt>
                                        </p:tgtEl>
                                        <p:attrNameLst>
                                          <p:attrName>fill.on</p:attrName>
                                        </p:attrNameLst>
                                      </p:cBhvr>
                                      <p:to>
                                        <p:strVal val="true"/>
                                      </p:to>
                                    </p:set>
                                  </p:childTnLst>
                                </p:cTn>
                              </p:par>
                              <p:par>
                                <p:cTn id="31" presetID="19" presetClass="emph" presetSubtype="0" fill="hold" nodeType="withEffect">
                                  <p:stCondLst>
                                    <p:cond delay="0"/>
                                  </p:stCondLst>
                                  <p:childTnLst>
                                    <p:animClr clrSpc="rgb" dir="cw">
                                      <p:cBhvr override="childStyle">
                                        <p:cTn id="32" dur="500" fill="hold"/>
                                        <p:tgtEl>
                                          <p:spTgt spid="17">
                                            <p:txEl>
                                              <p:pRg st="5" end="5"/>
                                            </p:txEl>
                                          </p:spTgt>
                                        </p:tgtEl>
                                        <p:attrNameLst>
                                          <p:attrName>style.color</p:attrName>
                                        </p:attrNameLst>
                                      </p:cBhvr>
                                      <p:to>
                                        <a:srgbClr val="000000"/>
                                      </p:to>
                                    </p:animClr>
                                    <p:animClr clrSpc="rgb" dir="cw">
                                      <p:cBhvr>
                                        <p:cTn id="33" dur="500" fill="hold"/>
                                        <p:tgtEl>
                                          <p:spTgt spid="17">
                                            <p:txEl>
                                              <p:pRg st="5" end="5"/>
                                            </p:txEl>
                                          </p:spTgt>
                                        </p:tgtEl>
                                        <p:attrNameLst>
                                          <p:attrName>fillcolor</p:attrName>
                                        </p:attrNameLst>
                                      </p:cBhvr>
                                      <p:to>
                                        <a:srgbClr val="000000"/>
                                      </p:to>
                                    </p:animClr>
                                    <p:set>
                                      <p:cBhvr>
                                        <p:cTn id="34" dur="500" fill="hold"/>
                                        <p:tgtEl>
                                          <p:spTgt spid="17">
                                            <p:txEl>
                                              <p:pRg st="5" end="5"/>
                                            </p:txEl>
                                          </p:spTgt>
                                        </p:tgtEl>
                                        <p:attrNameLst>
                                          <p:attrName>fill.type</p:attrName>
                                        </p:attrNameLst>
                                      </p:cBhvr>
                                      <p:to>
                                        <p:strVal val="solid"/>
                                      </p:to>
                                    </p:set>
                                    <p:set>
                                      <p:cBhvr>
                                        <p:cTn id="35"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E1C664C0-E729-4AC8-B6BA-C89204BB49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52920"/>
            <a:ext cx="1312401" cy="1312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Concreteness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Specifics</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Avoid the impossible (focus on possibilities)</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Using active voice at positive situations</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Using passive voice at negative situations</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Details that capture the attention of the audience </a:t>
            </a:r>
          </a:p>
          <a:p>
            <a:pPr lvl="2"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Particularly useful for marketing or advertising campaigns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7">
            <a:extLst>
              <a:ext uri="{FF2B5EF4-FFF2-40B4-BE49-F238E27FC236}">
                <a16:creationId xmlns:a16="http://schemas.microsoft.com/office/drawing/2014/main" id="{96149561-36E4-4FF3-BAB9-B2B89AAF656E}"/>
              </a:ext>
            </a:extLst>
          </p:cNvPr>
          <p:cNvSpPr>
            <a:spLocks noGrp="1" noChangeArrowheads="1"/>
          </p:cNvSpPr>
          <p:nvPr>
            <p:ph idx="1"/>
          </p:nvPr>
        </p:nvSpPr>
        <p:spPr>
          <a:xfrm>
            <a:off x="474201" y="4907824"/>
            <a:ext cx="3810000" cy="1456809"/>
          </a:xfrm>
          <a:solidFill>
            <a:schemeClr val="bg2"/>
          </a:solidFill>
        </p:spPr>
        <p:txBody>
          <a:bodyPr wrap="square">
            <a:spAutoFit/>
          </a:bodyPr>
          <a:lstStyle/>
          <a:p>
            <a:pPr algn="ctr" eaLnBrk="1" hangingPunct="1">
              <a:buFont typeface="Arial" panose="020B0604020202020204" pitchFamily="34" charset="0"/>
              <a:buNone/>
            </a:pPr>
            <a:r>
              <a:rPr lang="en-US" altLang="en-US" sz="2000" dirty="0">
                <a:latin typeface="Candara" panose="020E0502030303020204" pitchFamily="34" charset="0"/>
              </a:rPr>
              <a:t>    </a:t>
            </a:r>
            <a:r>
              <a:rPr lang="en-US" altLang="en-US" sz="2000" b="1" dirty="0">
                <a:latin typeface="Candara" panose="020E0502030303020204" pitchFamily="34" charset="0"/>
              </a:rPr>
              <a:t>Vague, General, Indefinite</a:t>
            </a:r>
            <a:endParaRPr lang="en-US" altLang="en-US" sz="2000" dirty="0">
              <a:latin typeface="Candara" panose="020E0502030303020204" pitchFamily="34" charset="0"/>
            </a:endParaRPr>
          </a:p>
          <a:p>
            <a:pPr algn="just" eaLnBrk="1" hangingPunct="1"/>
            <a:r>
              <a:rPr lang="en-US" altLang="en-US" sz="2000" dirty="0">
                <a:latin typeface="Candara" panose="020E0502030303020204" pitchFamily="34" charset="0"/>
              </a:rPr>
              <a:t>Student GMAT scores are higher.</a:t>
            </a:r>
          </a:p>
          <a:p>
            <a:pPr marL="0" indent="0" algn="just" eaLnBrk="1" hangingPunct="1">
              <a:spcBef>
                <a:spcPct val="50000"/>
              </a:spcBef>
              <a:buNone/>
            </a:pPr>
            <a:endParaRPr lang="en-US" altLang="en-US" sz="2000" dirty="0">
              <a:latin typeface="Candara" panose="020E0502030303020204" pitchFamily="34" charset="0"/>
            </a:endParaRPr>
          </a:p>
        </p:txBody>
      </p:sp>
      <p:sp>
        <p:nvSpPr>
          <p:cNvPr id="20" name="Text Box 4">
            <a:extLst>
              <a:ext uri="{FF2B5EF4-FFF2-40B4-BE49-F238E27FC236}">
                <a16:creationId xmlns:a16="http://schemas.microsoft.com/office/drawing/2014/main" id="{D65DED35-0A87-49E4-BB10-345252AA4978}"/>
              </a:ext>
            </a:extLst>
          </p:cNvPr>
          <p:cNvSpPr txBox="1">
            <a:spLocks noChangeArrowheads="1"/>
          </p:cNvSpPr>
          <p:nvPr/>
        </p:nvSpPr>
        <p:spPr>
          <a:xfrm>
            <a:off x="4402109" y="4876800"/>
            <a:ext cx="4191000" cy="1477328"/>
          </a:xfrm>
          <a:prstGeom prst="rect">
            <a:avLst/>
          </a:prstGeom>
          <a:solidFill>
            <a:schemeClr val="bg2"/>
          </a:solidFill>
        </p:spPr>
        <p:txBody>
          <a:bodyPr wrap="square">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50000"/>
              </a:spcBef>
              <a:buFont typeface="Arial" pitchFamily="34" charset="0"/>
              <a:buNone/>
            </a:pPr>
            <a:r>
              <a:rPr lang="en-US" altLang="en-US" sz="2000" b="1" dirty="0">
                <a:latin typeface="Candara" panose="020E0502030303020204" pitchFamily="34" charset="0"/>
              </a:rPr>
              <a:t>    Concrete, Precise</a:t>
            </a:r>
            <a:endParaRPr lang="en-US" altLang="en-US" sz="2000" dirty="0">
              <a:latin typeface="Candara" panose="020E0502030303020204" pitchFamily="34" charset="0"/>
            </a:endParaRPr>
          </a:p>
          <a:p>
            <a:pPr algn="just">
              <a:spcBef>
                <a:spcPct val="50000"/>
              </a:spcBef>
            </a:pPr>
            <a:r>
              <a:rPr lang="en-US" altLang="en-US" sz="2000" dirty="0">
                <a:latin typeface="Candara" panose="020E0502030303020204" pitchFamily="34" charset="0"/>
              </a:rPr>
              <a:t>In 1996, the GMAT scores averaged 600; by 1997 they had risen to 610.</a:t>
            </a:r>
          </a:p>
        </p:txBody>
      </p:sp>
      <p:grpSp>
        <p:nvGrpSpPr>
          <p:cNvPr id="21" name="Group 20">
            <a:extLst>
              <a:ext uri="{FF2B5EF4-FFF2-40B4-BE49-F238E27FC236}">
                <a16:creationId xmlns:a16="http://schemas.microsoft.com/office/drawing/2014/main" id="{9649F162-0B88-4969-9E9A-AC9A25B600F3}"/>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96DD43EB-74FC-41B6-84A0-EBC2E9F4C89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C32CDE39-944E-444F-BB6E-13FA3598C27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4F57FEB-ACF8-4F9B-ACA8-8EA7640A01D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443B3254-AFD2-4BCA-B390-D86626AA0D0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164CC570-0D01-4E6E-A152-7B265395920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D67A08B9-9E6D-41FD-9D10-46F4ED3D370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82FE901-808E-4FEE-951B-BD6945FA63F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54E35435-A75D-4D70-8542-B4CA27C9E56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0871E0C2-2265-4D03-ABB6-103CC8C84F7E}"/>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ED1AA7F5-4B75-4BFB-9A55-C5BCE730B20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4DC4C29-A405-4938-BAFB-4EAE437597D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B4CF107-AA60-4510-92FE-D75ACC2DDBB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FF61306-ED32-4FA8-BF6F-2EE0B13C9FB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03B6E79-6C02-4EB6-A1AF-E43ABA1E270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C50E0B0-6643-481F-BD7D-36E8D3429A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D82FCA3-69F3-42A9-869C-1D0C2D40DF0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75734FC-2955-454D-80D8-9D6C7A38748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980EB664-19AA-4852-A392-51F1267AFC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10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7">
                                            <p:txEl>
                                              <p:pRg st="4" end="4"/>
                                            </p:txEl>
                                          </p:spTgt>
                                        </p:tgtEl>
                                        <p:attrNameLst>
                                          <p:attrName>style.color</p:attrName>
                                        </p:attrNameLst>
                                      </p:cBhvr>
                                      <p:to>
                                        <a:srgbClr val="000000"/>
                                      </p:to>
                                    </p:animClr>
                                    <p:animClr clrSpc="rgb" dir="cw">
                                      <p:cBhvr>
                                        <p:cTn id="28" dur="500" fill="hold"/>
                                        <p:tgtEl>
                                          <p:spTgt spid="17">
                                            <p:txEl>
                                              <p:pRg st="4" end="4"/>
                                            </p:txEl>
                                          </p:spTgt>
                                        </p:tgtEl>
                                        <p:attrNameLst>
                                          <p:attrName>fillcolor</p:attrName>
                                        </p:attrNameLst>
                                      </p:cBhvr>
                                      <p:to>
                                        <a:srgbClr val="000000"/>
                                      </p:to>
                                    </p:animClr>
                                    <p:set>
                                      <p:cBhvr>
                                        <p:cTn id="29" dur="500" fill="hold"/>
                                        <p:tgtEl>
                                          <p:spTgt spid="17">
                                            <p:txEl>
                                              <p:pRg st="4" end="4"/>
                                            </p:txEl>
                                          </p:spTgt>
                                        </p:tgtEl>
                                        <p:attrNameLst>
                                          <p:attrName>fill.type</p:attrName>
                                        </p:attrNameLst>
                                      </p:cBhvr>
                                      <p:to>
                                        <p:strVal val="solid"/>
                                      </p:to>
                                    </p:set>
                                    <p:set>
                                      <p:cBhvr>
                                        <p:cTn id="30" dur="500" fill="hold"/>
                                        <p:tgtEl>
                                          <p:spTgt spid="17">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17">
                                            <p:txEl>
                                              <p:pRg st="5" end="5"/>
                                            </p:txEl>
                                          </p:spTgt>
                                        </p:tgtEl>
                                        <p:attrNameLst>
                                          <p:attrName>style.color</p:attrName>
                                        </p:attrNameLst>
                                      </p:cBhvr>
                                      <p:to>
                                        <a:srgbClr val="000000"/>
                                      </p:to>
                                    </p:animClr>
                                    <p:animClr clrSpc="rgb" dir="cw">
                                      <p:cBhvr>
                                        <p:cTn id="35" dur="500" fill="hold"/>
                                        <p:tgtEl>
                                          <p:spTgt spid="17">
                                            <p:txEl>
                                              <p:pRg st="5" end="5"/>
                                            </p:txEl>
                                          </p:spTgt>
                                        </p:tgtEl>
                                        <p:attrNameLst>
                                          <p:attrName>fillcolor</p:attrName>
                                        </p:attrNameLst>
                                      </p:cBhvr>
                                      <p:to>
                                        <a:srgbClr val="000000"/>
                                      </p:to>
                                    </p:animClr>
                                    <p:set>
                                      <p:cBhvr>
                                        <p:cTn id="36" dur="500" fill="hold"/>
                                        <p:tgtEl>
                                          <p:spTgt spid="17">
                                            <p:txEl>
                                              <p:pRg st="5" end="5"/>
                                            </p:txEl>
                                          </p:spTgt>
                                        </p:tgtEl>
                                        <p:attrNameLst>
                                          <p:attrName>fill.type</p:attrName>
                                        </p:attrNameLst>
                                      </p:cBhvr>
                                      <p:to>
                                        <p:strVal val="solid"/>
                                      </p:to>
                                    </p:set>
                                    <p:set>
                                      <p:cBhvr>
                                        <p:cTn id="37" dur="500" fill="hold"/>
                                        <p:tgtEl>
                                          <p:spTgt spid="17">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bg/>
                                          </p:spTgt>
                                        </p:tgtEl>
                                        <p:attrNameLst>
                                          <p:attrName>style.visibility</p:attrName>
                                        </p:attrNameLst>
                                      </p:cBhvr>
                                      <p:to>
                                        <p:strVal val="visible"/>
                                      </p:to>
                                    </p:set>
                                    <p:animEffect transition="in" filter="fade">
                                      <p:cBhvr>
                                        <p:cTn id="42" dur="500"/>
                                        <p:tgtEl>
                                          <p:spTgt spid="19">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fade">
                                      <p:cBhvr>
                                        <p:cTn id="45" dur="500"/>
                                        <p:tgtEl>
                                          <p:spTgt spid="19">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xEl>
                                              <p:pRg st="1" end="1"/>
                                            </p:txEl>
                                          </p:spTgt>
                                        </p:tgtEl>
                                        <p:attrNameLst>
                                          <p:attrName>style.visibility</p:attrName>
                                        </p:attrNameLst>
                                      </p:cBhvr>
                                      <p:to>
                                        <p:strVal val="visible"/>
                                      </p:to>
                                    </p:set>
                                    <p:animEffect transition="in" filter="fade">
                                      <p:cBhvr>
                                        <p:cTn id="48" dur="500"/>
                                        <p:tgtEl>
                                          <p:spTgt spid="19">
                                            <p:txEl>
                                              <p:pRg st="1" end="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E1C664C0-E729-4AC8-B6BA-C89204BB49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52920"/>
            <a:ext cx="1312401" cy="1312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Concreteness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04698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Bad Example*</a:t>
            </a:r>
            <a:endParaRPr lang="en-US" sz="2000" b="1" dirty="0">
              <a:solidFill>
                <a:schemeClr val="bg1">
                  <a:lumMod val="85000"/>
                </a:schemeClr>
              </a:solidFill>
              <a:latin typeface="Candara" pitchFamily="34" charset="0"/>
              <a:cs typeface="Arial" pitchFamily="34" charset="0"/>
            </a:endParaRP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“Hilltop Resort is the best resort. Do come to us on your next holiday.”</a:t>
            </a:r>
          </a:p>
          <a:p>
            <a:pPr marL="457200" indent="-457200" algn="just">
              <a:lnSpc>
                <a:spcPct val="150000"/>
              </a:lnSpc>
              <a:buFont typeface="Wingdings" panose="05000000000000000000" pitchFamily="2" charset="2"/>
              <a:buChar char="q"/>
            </a:pPr>
            <a:r>
              <a:rPr lang="en-US" sz="2400" b="1" dirty="0">
                <a:solidFill>
                  <a:schemeClr val="bg1">
                    <a:lumMod val="85000"/>
                  </a:schemeClr>
                </a:solidFill>
                <a:latin typeface="Candara" pitchFamily="34" charset="0"/>
                <a:cs typeface="Arial" pitchFamily="34" charset="0"/>
              </a:rPr>
              <a:t>Issues to resolve</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How is it the best?</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Why should we come?</a:t>
            </a:r>
            <a:endParaRPr 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orange tick png">
            <a:extLst>
              <a:ext uri="{FF2B5EF4-FFF2-40B4-BE49-F238E27FC236}">
                <a16:creationId xmlns:a16="http://schemas.microsoft.com/office/drawing/2014/main" id="{1D6EAC97-77BE-41C2-8FF5-5964558F83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2895600"/>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18B03F-4B48-48AD-A613-423830BCCE13}"/>
              </a:ext>
            </a:extLst>
          </p:cNvPr>
          <p:cNvSpPr txBox="1"/>
          <p:nvPr/>
        </p:nvSpPr>
        <p:spPr>
          <a:xfrm>
            <a:off x="914400" y="5942588"/>
            <a:ext cx="7543800" cy="307777"/>
          </a:xfrm>
          <a:prstGeom prst="rect">
            <a:avLst/>
          </a:prstGeom>
          <a:noFill/>
        </p:spPr>
        <p:txBody>
          <a:bodyPr wrap="square" rtlCol="0">
            <a:spAutoFit/>
          </a:bodyPr>
          <a:lstStyle/>
          <a:p>
            <a:r>
              <a:rPr lang="en-US" sz="1400" dirty="0">
                <a:latin typeface="Candara" panose="020E0502030303020204" pitchFamily="34" charset="0"/>
              </a:rPr>
              <a:t>* https://www.invensislearning.com/blog/7-rules-of-effective-communication-with-examples/</a:t>
            </a:r>
          </a:p>
        </p:txBody>
      </p:sp>
      <p:grpSp>
        <p:nvGrpSpPr>
          <p:cNvPr id="20" name="Group 19">
            <a:extLst>
              <a:ext uri="{FF2B5EF4-FFF2-40B4-BE49-F238E27FC236}">
                <a16:creationId xmlns:a16="http://schemas.microsoft.com/office/drawing/2014/main" id="{82F34D18-7895-4FB4-9388-C84EE0652EA2}"/>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432A2309-43B4-4B23-8B82-A8C24C76265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C038CD0A-7E50-4879-8AF4-7B6BFBF68A0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A57E521-42D1-4DA8-BFEC-E3FF1AE846B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1BE57A7D-CB1D-4412-80AF-513EF2FC2BE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78FF8682-DCC6-490D-8C58-296649789CA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33E17CA0-F174-46CF-8AC7-92AC218281F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70E3078-BC69-4736-A2B3-7395DE966DA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D9681E2E-0631-4DE7-9E71-E248C06D16F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2C1845AB-14D1-4667-8A3F-89C1C2642375}"/>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797DA05E-0959-4440-A976-A49F8025253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5E4F918-D3B0-4EC3-9381-3CAAF56DA47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654E29B-D92B-4F9D-877A-6C204C0DC64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B1EF20D-F53D-4439-81B9-14FD5AA2BE0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5DD13DC-24D8-4BA7-B085-6D265A9BA38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B7274AD-9D33-4174-868D-4B8CC08051C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3877B30-1B60-4EF4-8A0C-DDACC1749D8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E9C30BB-0F1D-4BEB-9A99-E71957B44A8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E8D8B94A-5B29-4B1B-989A-138CA1E736E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9857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par>
                                <p:cTn id="13" presetID="19" presetClass="emph" presetSubtype="0" fill="hold" nodeType="with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E1C664C0-E729-4AC8-B6BA-C89204BB49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52920"/>
            <a:ext cx="1312401" cy="1312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Concreteness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50865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Good Example*</a:t>
            </a:r>
            <a:endParaRPr lang="en-US" sz="2000" b="1" dirty="0">
              <a:solidFill>
                <a:schemeClr val="bg1">
                  <a:lumMod val="85000"/>
                </a:schemeClr>
              </a:solidFill>
              <a:latin typeface="Candara" pitchFamily="34" charset="0"/>
              <a:cs typeface="Arial" pitchFamily="34" charset="0"/>
            </a:endParaRP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“Hilltop Resort is the jewel of the western hills. Take a break from your work. Escape from life’s chaos and stress. Relax and rejuvenate yourself at Hilltop. Go back fresh and energized!”</a:t>
            </a:r>
          </a:p>
          <a:p>
            <a:pPr marL="457200" indent="-457200" algn="just">
              <a:lnSpc>
                <a:spcPct val="150000"/>
              </a:lnSpc>
              <a:buFont typeface="Wingdings" panose="05000000000000000000" pitchFamily="2" charset="2"/>
              <a:buChar char="q"/>
            </a:pPr>
            <a:r>
              <a:rPr lang="en-US" sz="2400" b="1" dirty="0">
                <a:solidFill>
                  <a:schemeClr val="bg1">
                    <a:lumMod val="85000"/>
                  </a:schemeClr>
                </a:solidFill>
                <a:latin typeface="Candara" pitchFamily="34" charset="0"/>
                <a:cs typeface="Arial" pitchFamily="34" charset="0"/>
              </a:rPr>
              <a:t>Tips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Visualizing details</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Comparison being provided between two situations</a:t>
            </a:r>
            <a:endParaRPr 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orange tick png">
            <a:extLst>
              <a:ext uri="{FF2B5EF4-FFF2-40B4-BE49-F238E27FC236}">
                <a16:creationId xmlns:a16="http://schemas.microsoft.com/office/drawing/2014/main" id="{1D6EAC97-77BE-41C2-8FF5-5964558F83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3420105"/>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0B0864E-CECA-4E56-B023-7679610BCF1F}"/>
              </a:ext>
            </a:extLst>
          </p:cNvPr>
          <p:cNvSpPr txBox="1"/>
          <p:nvPr/>
        </p:nvSpPr>
        <p:spPr>
          <a:xfrm>
            <a:off x="914400" y="5942588"/>
            <a:ext cx="7543800" cy="307777"/>
          </a:xfrm>
          <a:prstGeom prst="rect">
            <a:avLst/>
          </a:prstGeom>
          <a:noFill/>
        </p:spPr>
        <p:txBody>
          <a:bodyPr wrap="square" rtlCol="0">
            <a:spAutoFit/>
          </a:bodyPr>
          <a:lstStyle/>
          <a:p>
            <a:r>
              <a:rPr lang="en-US" sz="1400" dirty="0">
                <a:latin typeface="Candara" panose="020E0502030303020204" pitchFamily="34" charset="0"/>
              </a:rPr>
              <a:t>* https://www.invensislearning.com/blog/7-rules-of-effective-communication-with-examples/</a:t>
            </a:r>
          </a:p>
        </p:txBody>
      </p:sp>
      <p:grpSp>
        <p:nvGrpSpPr>
          <p:cNvPr id="21" name="Group 20">
            <a:extLst>
              <a:ext uri="{FF2B5EF4-FFF2-40B4-BE49-F238E27FC236}">
                <a16:creationId xmlns:a16="http://schemas.microsoft.com/office/drawing/2014/main" id="{6C670DDC-E013-464A-9860-0D99725446C7}"/>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D244E3EB-332C-4581-9D72-16A5AD6DD12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C6298AFE-60C5-463E-8932-1C0863BEBBC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5109D7D-6897-4403-A1FE-48C2258F128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4D056AA2-E225-4BCD-A6B0-FC735913F3D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F145BFF3-990C-458D-8B55-3D6857CB84B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620753CD-F627-49DC-817D-7662B82E206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3DC88A9A-D227-4395-8228-FC99CCFBFB6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84659EE-F7FE-4153-8199-64526AECEA9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57F4B4DC-E4CA-4CA4-B6D4-8286FD2A3A83}"/>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8968D0EC-204C-411E-BCBC-6FA0D228DCD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5DFC07A-2D4B-4EFF-B00C-1327F20D209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9078690-B20B-4883-92D8-7AD851B1DDB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65B90F-8772-4256-80DF-287354DECC5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5D08D81-FF92-4E3E-BB36-E63F239252D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EA1BA52-E7DE-4074-82D0-260F7E6BEDF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88BDDD-FDD8-4523-95BA-37DBD227AB2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896ECF-74BD-44A8-BFFF-F9F55F6213F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5EEB5B76-156F-4B7E-9FE6-472907CBE86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4175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par>
                                <p:cTn id="13" presetID="19" presetClass="emph" presetSubtype="0" fill="hold" nodeType="with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E1C664C0-E729-4AC8-B6BA-C89204BB49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52920"/>
            <a:ext cx="1312401" cy="1312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Concreteness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04698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a:latin typeface="Candara" pitchFamily="34" charset="0"/>
                <a:cs typeface="Arial" pitchFamily="34" charset="0"/>
              </a:rPr>
              <a:t>Bad Example*</a:t>
            </a:r>
            <a:endParaRPr lang="en-US" sz="2000" b="1" dirty="0">
              <a:solidFill>
                <a:schemeClr val="bg1">
                  <a:lumMod val="85000"/>
                </a:schemeClr>
              </a:solidFill>
              <a:latin typeface="Candara" pitchFamily="34" charset="0"/>
              <a:cs typeface="Arial" pitchFamily="34" charset="0"/>
            </a:endParaRP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“The Lunchbox Wizard will save you time every day.”</a:t>
            </a:r>
          </a:p>
          <a:p>
            <a:pPr marL="457200" indent="-457200" algn="just">
              <a:lnSpc>
                <a:spcPct val="150000"/>
              </a:lnSpc>
              <a:buFont typeface="Wingdings" panose="05000000000000000000" pitchFamily="2" charset="2"/>
              <a:buChar char="q"/>
            </a:pPr>
            <a:r>
              <a:rPr lang="en-US" sz="2400" b="1" dirty="0">
                <a:solidFill>
                  <a:schemeClr val="bg1">
                    <a:lumMod val="85000"/>
                  </a:schemeClr>
                </a:solidFill>
                <a:latin typeface="Candara" pitchFamily="34" charset="0"/>
                <a:cs typeface="Arial" pitchFamily="34" charset="0"/>
              </a:rPr>
              <a:t>Issues to resolve</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How?</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What is so special?</a:t>
            </a:r>
          </a:p>
          <a:p>
            <a:pPr marL="914400"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Why should we care?</a:t>
            </a:r>
            <a:endParaRPr 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478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orange tick png">
            <a:extLst>
              <a:ext uri="{FF2B5EF4-FFF2-40B4-BE49-F238E27FC236}">
                <a16:creationId xmlns:a16="http://schemas.microsoft.com/office/drawing/2014/main" id="{1D6EAC97-77BE-41C2-8FF5-5964558F83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2468974"/>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189E4F9-D895-47EB-9D8D-A6E2EB569911}"/>
              </a:ext>
            </a:extLst>
          </p:cNvPr>
          <p:cNvSpPr txBox="1"/>
          <p:nvPr/>
        </p:nvSpPr>
        <p:spPr>
          <a:xfrm>
            <a:off x="914400" y="5942588"/>
            <a:ext cx="7543800" cy="307777"/>
          </a:xfrm>
          <a:prstGeom prst="rect">
            <a:avLst/>
          </a:prstGeom>
          <a:noFill/>
        </p:spPr>
        <p:txBody>
          <a:bodyPr wrap="square" rtlCol="0">
            <a:spAutoFit/>
          </a:bodyPr>
          <a:lstStyle/>
          <a:p>
            <a:r>
              <a:rPr lang="en-US" sz="1400" dirty="0">
                <a:latin typeface="Candara" panose="020E0502030303020204" pitchFamily="34" charset="0"/>
              </a:rPr>
              <a:t>* https://www.mindtools.com/pages/article/newCS_85.htm</a:t>
            </a:r>
          </a:p>
        </p:txBody>
      </p:sp>
      <p:grpSp>
        <p:nvGrpSpPr>
          <p:cNvPr id="21" name="Group 20">
            <a:extLst>
              <a:ext uri="{FF2B5EF4-FFF2-40B4-BE49-F238E27FC236}">
                <a16:creationId xmlns:a16="http://schemas.microsoft.com/office/drawing/2014/main" id="{B1C198EE-30BA-4205-876F-79C21446C3EE}"/>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59EC0C12-BC33-40F2-B66A-4A801639F6A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E1C9FCEC-9613-462C-874D-508C20877E1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FA3E01B7-7FC0-4944-966A-3501E98E323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96766BB-6C4B-42FA-946D-C48C28AD42F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E99EA89B-156B-4DFE-A566-CCABBE46C02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475CDD9-84E6-4425-B382-AD88EDA819D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5A300B91-EC1D-4053-8DD0-2FAC6BB12DD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E4FF0FB9-C7B9-4F7F-9A77-1F8EC31B5F9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8DDF5EE5-58BD-434D-9D68-25B330953851}"/>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195ABC65-E667-4243-919E-230F19C4C96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B6FBACA-39B3-4525-A989-CC05F1C2D22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226CA6-1FB4-4E7E-8FBA-A0AD5B495A7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2087554-CC7C-49FB-92F6-44985F22820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39FD65A-0B88-4523-B6FF-7E2102DC2ED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2E584B4-23E9-484E-9A13-ACBE39EE43D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406DA86-2F8B-415A-A57F-ADEBA6E54B3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06127C0-6CEE-466E-B616-3ECAB77C04E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CE56BB6E-2D42-4569-B406-6BC5B1087F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4106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9" presetClass="emph" presetSubtype="0" fill="hold" nodeType="withEffect">
                                  <p:stCondLst>
                                    <p:cond delay="0"/>
                                  </p:stCondLst>
                                  <p:childTnLst>
                                    <p:animClr clrSpc="rgb" dir="cw">
                                      <p:cBhvr override="childStyle">
                                        <p:cTn id="9" dur="500" fill="hold"/>
                                        <p:tgtEl>
                                          <p:spTgt spid="17">
                                            <p:txEl>
                                              <p:pRg st="0" end="0"/>
                                            </p:txEl>
                                          </p:spTgt>
                                        </p:tgtEl>
                                        <p:attrNameLst>
                                          <p:attrName>style.color</p:attrName>
                                        </p:attrNameLst>
                                      </p:cBhvr>
                                      <p:to>
                                        <a:srgbClr val="000000"/>
                                      </p:to>
                                    </p:animClr>
                                    <p:animClr clrSpc="rgb" dir="cw">
                                      <p:cBhvr>
                                        <p:cTn id="10" dur="500" fill="hold"/>
                                        <p:tgtEl>
                                          <p:spTgt spid="17">
                                            <p:txEl>
                                              <p:pRg st="0" end="0"/>
                                            </p:txEl>
                                          </p:spTgt>
                                        </p:tgtEl>
                                        <p:attrNameLst>
                                          <p:attrName>fillcolor</p:attrName>
                                        </p:attrNameLst>
                                      </p:cBhvr>
                                      <p:to>
                                        <a:srgbClr val="000000"/>
                                      </p:to>
                                    </p:animClr>
                                    <p:set>
                                      <p:cBhvr>
                                        <p:cTn id="11" dur="500" fill="hold"/>
                                        <p:tgtEl>
                                          <p:spTgt spid="17">
                                            <p:txEl>
                                              <p:pRg st="0" end="0"/>
                                            </p:txEl>
                                          </p:spTgt>
                                        </p:tgtEl>
                                        <p:attrNameLst>
                                          <p:attrName>fill.type</p:attrName>
                                        </p:attrNameLst>
                                      </p:cBhvr>
                                      <p:to>
                                        <p:strVal val="solid"/>
                                      </p:to>
                                    </p:set>
                                    <p:set>
                                      <p:cBhvr>
                                        <p:cTn id="12" dur="500" fill="hold"/>
                                        <p:tgtEl>
                                          <p:spTgt spid="17">
                                            <p:txEl>
                                              <p:pRg st="0" end="0"/>
                                            </p:txEl>
                                          </p:spTgt>
                                        </p:tgtEl>
                                        <p:attrNameLst>
                                          <p:attrName>fill.on</p:attrName>
                                        </p:attrNameLst>
                                      </p:cBhvr>
                                      <p:to>
                                        <p:strVal val="true"/>
                                      </p:to>
                                    </p:set>
                                  </p:childTnLst>
                                </p:cTn>
                              </p:par>
                              <p:par>
                                <p:cTn id="13" presetID="19" presetClass="emph" presetSubtype="0" fill="hold" nodeType="with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nodeType="clickEffect">
                                  <p:stCondLst>
                                    <p:cond delay="0"/>
                                  </p:stCondLst>
                                  <p:childTnLst>
                                    <p:animClr clrSpc="rgb" dir="cw">
                                      <p:cBhvr override="childStyle">
                                        <p:cTn id="45" dur="500" fill="hold"/>
                                        <p:tgtEl>
                                          <p:spTgt spid="17">
                                            <p:txEl>
                                              <p:pRg st="5" end="5"/>
                                            </p:txEl>
                                          </p:spTgt>
                                        </p:tgtEl>
                                        <p:attrNameLst>
                                          <p:attrName>style.color</p:attrName>
                                        </p:attrNameLst>
                                      </p:cBhvr>
                                      <p:to>
                                        <a:srgbClr val="000000"/>
                                      </p:to>
                                    </p:animClr>
                                    <p:animClr clrSpc="rgb" dir="cw">
                                      <p:cBhvr>
                                        <p:cTn id="46" dur="500" fill="hold"/>
                                        <p:tgtEl>
                                          <p:spTgt spid="17">
                                            <p:txEl>
                                              <p:pRg st="5" end="5"/>
                                            </p:txEl>
                                          </p:spTgt>
                                        </p:tgtEl>
                                        <p:attrNameLst>
                                          <p:attrName>fillcolor</p:attrName>
                                        </p:attrNameLst>
                                      </p:cBhvr>
                                      <p:to>
                                        <a:srgbClr val="000000"/>
                                      </p:to>
                                    </p:animClr>
                                    <p:set>
                                      <p:cBhvr>
                                        <p:cTn id="47" dur="500" fill="hold"/>
                                        <p:tgtEl>
                                          <p:spTgt spid="17">
                                            <p:txEl>
                                              <p:pRg st="5" end="5"/>
                                            </p:txEl>
                                          </p:spTgt>
                                        </p:tgtEl>
                                        <p:attrNameLst>
                                          <p:attrName>fill.type</p:attrName>
                                        </p:attrNameLst>
                                      </p:cBhvr>
                                      <p:to>
                                        <p:strVal val="solid"/>
                                      </p:to>
                                    </p:set>
                                    <p:set>
                                      <p:cBhvr>
                                        <p:cTn id="48"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6886</TotalTime>
  <Words>1937</Words>
  <Application>Microsoft Office PowerPoint</Application>
  <PresentationFormat>On-screen Show (4:3)</PresentationFormat>
  <Paragraphs>360</Paragraphs>
  <Slides>40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Calibri</vt:lpstr>
      <vt:lpstr>Calibri Light</vt:lpstr>
      <vt:lpstr>Candara</vt:lpstr>
      <vt:lpstr>Courier New</vt:lpstr>
      <vt:lpstr>Franklin Gothic Book</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Muzammil Behzad</cp:lastModifiedBy>
  <cp:revision>581</cp:revision>
  <dcterms:created xsi:type="dcterms:W3CDTF">2015-07-28T10:20:14Z</dcterms:created>
  <dcterms:modified xsi:type="dcterms:W3CDTF">2017-10-02T06:39:23Z</dcterms:modified>
</cp:coreProperties>
</file>