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33"/>
  </p:notesMasterIdLst>
  <p:sldIdLst>
    <p:sldId id="370" r:id="rId3"/>
    <p:sldId id="356" r:id="rId4"/>
    <p:sldId id="660" r:id="rId5"/>
    <p:sldId id="633" r:id="rId6"/>
    <p:sldId id="694" r:id="rId7"/>
    <p:sldId id="695" r:id="rId8"/>
    <p:sldId id="696" r:id="rId9"/>
    <p:sldId id="697" r:id="rId10"/>
    <p:sldId id="698" r:id="rId11"/>
    <p:sldId id="699" r:id="rId12"/>
    <p:sldId id="700" r:id="rId13"/>
    <p:sldId id="701" r:id="rId14"/>
    <p:sldId id="702" r:id="rId15"/>
    <p:sldId id="703" r:id="rId16"/>
    <p:sldId id="705" r:id="rId17"/>
    <p:sldId id="704" r:id="rId18"/>
    <p:sldId id="706" r:id="rId19"/>
    <p:sldId id="707" r:id="rId20"/>
    <p:sldId id="708" r:id="rId21"/>
    <p:sldId id="709" r:id="rId22"/>
    <p:sldId id="710" r:id="rId23"/>
    <p:sldId id="711" r:id="rId24"/>
    <p:sldId id="712" r:id="rId25"/>
    <p:sldId id="713" r:id="rId26"/>
    <p:sldId id="714" r:id="rId27"/>
    <p:sldId id="715" r:id="rId28"/>
    <p:sldId id="716" r:id="rId29"/>
    <p:sldId id="717" r:id="rId30"/>
    <p:sldId id="718" r:id="rId31"/>
    <p:sldId id="636" r:id="rId32"/>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CBCBCB"/>
    <a:srgbClr val="D3F3FF"/>
    <a:srgbClr val="FFDFDF"/>
    <a:srgbClr val="FFE1E1"/>
    <a:srgbClr val="D5F4FF"/>
    <a:srgbClr val="2F5395"/>
    <a:srgbClr val="FFFFB3"/>
    <a:srgbClr val="7F9ED7"/>
    <a:srgbClr val="FAE9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autoAdjust="0"/>
    <p:restoredTop sz="94280" autoAdjust="0"/>
  </p:normalViewPr>
  <p:slideViewPr>
    <p:cSldViewPr>
      <p:cViewPr varScale="1">
        <p:scale>
          <a:sx n="68" d="100"/>
          <a:sy n="68" d="100"/>
        </p:scale>
        <p:origin x="1506" y="72"/>
      </p:cViewPr>
      <p:guideLst>
        <p:guide orient="horz" pos="2160"/>
        <p:guide pos="2880"/>
      </p:guideLst>
    </p:cSldViewPr>
  </p:slideViewPr>
  <p:notesTextViewPr>
    <p:cViewPr>
      <p:scale>
        <a:sx n="25" d="100"/>
        <a:sy n="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CCF687-F50F-474D-B721-477FC07722FB}" type="doc">
      <dgm:prSet loTypeId="urn:microsoft.com/office/officeart/2005/8/layout/vList3" loCatId="list" qsTypeId="urn:microsoft.com/office/officeart/2005/8/quickstyle/simple3" qsCatId="simple" csTypeId="urn:microsoft.com/office/officeart/2005/8/colors/colorful1" csCatId="colorful" phldr="1"/>
      <dgm:spPr/>
    </dgm:pt>
    <dgm:pt modelId="{B81D38D9-F893-4594-B03A-D88AE0DF6C7F}">
      <dgm:prSet phldrT="[Text]" custT="1"/>
      <dgm:spPr/>
      <dgm:t>
        <a:bodyPr/>
        <a:lstStyle/>
        <a:p>
          <a:pPr algn="l"/>
          <a:r>
            <a:rPr lang="en-US" sz="2000" b="1" dirty="0">
              <a:latin typeface="Candara" panose="020E0502030303020204" pitchFamily="34" charset="0"/>
            </a:rPr>
            <a:t>Latin: </a:t>
          </a:r>
          <a:r>
            <a:rPr lang="en-US" sz="2000" b="0" dirty="0">
              <a:latin typeface="Candara" panose="020E0502030303020204" pitchFamily="34" charset="0"/>
            </a:rPr>
            <a:t>Bring to remembrance</a:t>
          </a:r>
        </a:p>
      </dgm:t>
    </dgm:pt>
    <dgm:pt modelId="{A06EC4D3-0C29-46ED-B1F2-012C75DD4210}" type="parTrans" cxnId="{DDB8D124-A811-49B1-8B69-E0893CB2158A}">
      <dgm:prSet/>
      <dgm:spPr/>
      <dgm:t>
        <a:bodyPr/>
        <a:lstStyle/>
        <a:p>
          <a:pPr algn="l"/>
          <a:endParaRPr lang="en-US" sz="2000" b="0">
            <a:latin typeface="Candara" panose="020E0502030303020204" pitchFamily="34" charset="0"/>
          </a:endParaRPr>
        </a:p>
      </dgm:t>
    </dgm:pt>
    <dgm:pt modelId="{3F250B0B-F275-47B9-9239-59AFBFBC2893}" type="sibTrans" cxnId="{DDB8D124-A811-49B1-8B69-E0893CB2158A}">
      <dgm:prSet/>
      <dgm:spPr/>
      <dgm:t>
        <a:bodyPr/>
        <a:lstStyle/>
        <a:p>
          <a:pPr algn="l"/>
          <a:endParaRPr lang="en-US" sz="2000" b="0">
            <a:latin typeface="Candara" panose="020E0502030303020204" pitchFamily="34" charset="0"/>
          </a:endParaRPr>
        </a:p>
      </dgm:t>
    </dgm:pt>
    <dgm:pt modelId="{B5876583-D8F7-4705-8C13-A0AC34BAF25E}">
      <dgm:prSet phldrT="[Text]" custT="1"/>
      <dgm:spPr/>
      <dgm:t>
        <a:bodyPr/>
        <a:lstStyle/>
        <a:p>
          <a:pPr algn="l"/>
          <a:r>
            <a:rPr lang="en-US" sz="2000" b="0" dirty="0">
              <a:latin typeface="Candara" panose="020E0502030303020204" pitchFamily="34" charset="0"/>
            </a:rPr>
            <a:t>Type of informal report</a:t>
          </a:r>
        </a:p>
      </dgm:t>
    </dgm:pt>
    <dgm:pt modelId="{37A5BB49-0DE2-46D5-9128-C82D39F2B1C1}" type="parTrans" cxnId="{2CBB1529-EA80-4A83-9D7C-6E047B0DE5E4}">
      <dgm:prSet/>
      <dgm:spPr/>
      <dgm:t>
        <a:bodyPr/>
        <a:lstStyle/>
        <a:p>
          <a:pPr algn="l"/>
          <a:endParaRPr lang="en-US" sz="2000" b="0">
            <a:latin typeface="Candara" panose="020E0502030303020204" pitchFamily="34" charset="0"/>
          </a:endParaRPr>
        </a:p>
      </dgm:t>
    </dgm:pt>
    <dgm:pt modelId="{B7D345BA-7ED0-46A2-AC46-C08DA7690FE0}" type="sibTrans" cxnId="{2CBB1529-EA80-4A83-9D7C-6E047B0DE5E4}">
      <dgm:prSet/>
      <dgm:spPr/>
      <dgm:t>
        <a:bodyPr/>
        <a:lstStyle/>
        <a:p>
          <a:pPr algn="l"/>
          <a:endParaRPr lang="en-US" sz="2000" b="0">
            <a:latin typeface="Candara" panose="020E0502030303020204" pitchFamily="34" charset="0"/>
          </a:endParaRPr>
        </a:p>
      </dgm:t>
    </dgm:pt>
    <dgm:pt modelId="{905FA68B-ADBB-417A-8E65-561A4152303E}">
      <dgm:prSet phldrT="[Text]" custT="1"/>
      <dgm:spPr/>
      <dgm:t>
        <a:bodyPr/>
        <a:lstStyle/>
        <a:p>
          <a:pPr algn="l"/>
          <a:r>
            <a:rPr lang="en-US" sz="2000" b="0" dirty="0">
              <a:latin typeface="Candara" panose="020E0502030303020204" pitchFamily="34" charset="0"/>
            </a:rPr>
            <a:t>Used for communication within an organization</a:t>
          </a:r>
        </a:p>
      </dgm:t>
    </dgm:pt>
    <dgm:pt modelId="{C56CC21A-9EB7-4C38-B9BE-03F3202EE912}" type="parTrans" cxnId="{D6742B08-6C76-4935-9F27-0C72DA73AF24}">
      <dgm:prSet/>
      <dgm:spPr/>
      <dgm:t>
        <a:bodyPr/>
        <a:lstStyle/>
        <a:p>
          <a:pPr algn="l"/>
          <a:endParaRPr lang="en-US" sz="2000" b="0">
            <a:latin typeface="Candara" panose="020E0502030303020204" pitchFamily="34" charset="0"/>
          </a:endParaRPr>
        </a:p>
      </dgm:t>
    </dgm:pt>
    <dgm:pt modelId="{2B57966C-2563-4653-A471-8301935503B8}" type="sibTrans" cxnId="{D6742B08-6C76-4935-9F27-0C72DA73AF24}">
      <dgm:prSet/>
      <dgm:spPr/>
      <dgm:t>
        <a:bodyPr/>
        <a:lstStyle/>
        <a:p>
          <a:pPr algn="l"/>
          <a:endParaRPr lang="en-US" sz="2000" b="0">
            <a:latin typeface="Candara" panose="020E0502030303020204" pitchFamily="34" charset="0"/>
          </a:endParaRPr>
        </a:p>
      </dgm:t>
    </dgm:pt>
    <dgm:pt modelId="{1FE028CD-3C6F-4C42-B685-1BC826043668}" type="pres">
      <dgm:prSet presAssocID="{AECCF687-F50F-474D-B721-477FC07722FB}" presName="linearFlow" presStyleCnt="0">
        <dgm:presLayoutVars>
          <dgm:dir/>
          <dgm:resizeHandles val="exact"/>
        </dgm:presLayoutVars>
      </dgm:prSet>
      <dgm:spPr/>
    </dgm:pt>
    <dgm:pt modelId="{C7247177-6294-44BC-9CE4-4F594366A249}" type="pres">
      <dgm:prSet presAssocID="{B81D38D9-F893-4594-B03A-D88AE0DF6C7F}" presName="composite" presStyleCnt="0"/>
      <dgm:spPr/>
    </dgm:pt>
    <dgm:pt modelId="{CE9A7136-0D1F-4000-8387-2829A73F6005}" type="pres">
      <dgm:prSet presAssocID="{B81D38D9-F893-4594-B03A-D88AE0DF6C7F}" presName="imgShp" presStyleLbl="fgImgPlace1" presStyleIdx="0" presStyleCnt="3"/>
      <dgm:spPr/>
    </dgm:pt>
    <dgm:pt modelId="{3AE9E4BF-ED05-49B9-9639-6A45CBDC41B6}" type="pres">
      <dgm:prSet presAssocID="{B81D38D9-F893-4594-B03A-D88AE0DF6C7F}" presName="txShp" presStyleLbl="node1" presStyleIdx="0" presStyleCnt="3">
        <dgm:presLayoutVars>
          <dgm:bulletEnabled val="1"/>
        </dgm:presLayoutVars>
      </dgm:prSet>
      <dgm:spPr/>
    </dgm:pt>
    <dgm:pt modelId="{77DD7510-BC3A-4990-AB13-DB6871AECCBE}" type="pres">
      <dgm:prSet presAssocID="{3F250B0B-F275-47B9-9239-59AFBFBC2893}" presName="spacing" presStyleCnt="0"/>
      <dgm:spPr/>
    </dgm:pt>
    <dgm:pt modelId="{678349E6-4F4E-4B45-ACE5-44BB6D11E337}" type="pres">
      <dgm:prSet presAssocID="{B5876583-D8F7-4705-8C13-A0AC34BAF25E}" presName="composite" presStyleCnt="0"/>
      <dgm:spPr/>
    </dgm:pt>
    <dgm:pt modelId="{ECE64F7A-1A09-4DA1-AD76-A94DE38C41D8}" type="pres">
      <dgm:prSet presAssocID="{B5876583-D8F7-4705-8C13-A0AC34BAF25E}" presName="imgShp" presStyleLbl="fgImgPlace1" presStyleIdx="1" presStyleCnt="3"/>
      <dgm:spPr/>
    </dgm:pt>
    <dgm:pt modelId="{2E12C51B-C468-4E61-B802-97A0A15E2805}" type="pres">
      <dgm:prSet presAssocID="{B5876583-D8F7-4705-8C13-A0AC34BAF25E}" presName="txShp" presStyleLbl="node1" presStyleIdx="1" presStyleCnt="3">
        <dgm:presLayoutVars>
          <dgm:bulletEnabled val="1"/>
        </dgm:presLayoutVars>
      </dgm:prSet>
      <dgm:spPr/>
    </dgm:pt>
    <dgm:pt modelId="{A6D6CF97-0C50-4841-8FF4-D4866F032021}" type="pres">
      <dgm:prSet presAssocID="{B7D345BA-7ED0-46A2-AC46-C08DA7690FE0}" presName="spacing" presStyleCnt="0"/>
      <dgm:spPr/>
    </dgm:pt>
    <dgm:pt modelId="{0B403B9B-BB39-4E78-9D06-17D0F7E6F302}" type="pres">
      <dgm:prSet presAssocID="{905FA68B-ADBB-417A-8E65-561A4152303E}" presName="composite" presStyleCnt="0"/>
      <dgm:spPr/>
    </dgm:pt>
    <dgm:pt modelId="{FAEF1D55-659B-4085-BBD1-A6E5457B2FE4}" type="pres">
      <dgm:prSet presAssocID="{905FA68B-ADBB-417A-8E65-561A4152303E}" presName="imgShp" presStyleLbl="fgImgPlace1" presStyleIdx="2" presStyleCnt="3"/>
      <dgm:spPr/>
    </dgm:pt>
    <dgm:pt modelId="{C9AAA62A-91D7-49CD-AEEE-2DBA94F178DF}" type="pres">
      <dgm:prSet presAssocID="{905FA68B-ADBB-417A-8E65-561A4152303E}" presName="txShp" presStyleLbl="node1" presStyleIdx="2" presStyleCnt="3">
        <dgm:presLayoutVars>
          <dgm:bulletEnabled val="1"/>
        </dgm:presLayoutVars>
      </dgm:prSet>
      <dgm:spPr/>
    </dgm:pt>
  </dgm:ptLst>
  <dgm:cxnLst>
    <dgm:cxn modelId="{31EC4201-AF20-4ED6-AEE7-87B9138CB4A4}" type="presOf" srcId="{905FA68B-ADBB-417A-8E65-561A4152303E}" destId="{C9AAA62A-91D7-49CD-AEEE-2DBA94F178DF}" srcOrd="0" destOrd="0" presId="urn:microsoft.com/office/officeart/2005/8/layout/vList3"/>
    <dgm:cxn modelId="{D6742B08-6C76-4935-9F27-0C72DA73AF24}" srcId="{AECCF687-F50F-474D-B721-477FC07722FB}" destId="{905FA68B-ADBB-417A-8E65-561A4152303E}" srcOrd="2" destOrd="0" parTransId="{C56CC21A-9EB7-4C38-B9BE-03F3202EE912}" sibTransId="{2B57966C-2563-4653-A471-8301935503B8}"/>
    <dgm:cxn modelId="{DDB8D124-A811-49B1-8B69-E0893CB2158A}" srcId="{AECCF687-F50F-474D-B721-477FC07722FB}" destId="{B81D38D9-F893-4594-B03A-D88AE0DF6C7F}" srcOrd="0" destOrd="0" parTransId="{A06EC4D3-0C29-46ED-B1F2-012C75DD4210}" sibTransId="{3F250B0B-F275-47B9-9239-59AFBFBC2893}"/>
    <dgm:cxn modelId="{2CBB1529-EA80-4A83-9D7C-6E047B0DE5E4}" srcId="{AECCF687-F50F-474D-B721-477FC07722FB}" destId="{B5876583-D8F7-4705-8C13-A0AC34BAF25E}" srcOrd="1" destOrd="0" parTransId="{37A5BB49-0DE2-46D5-9128-C82D39F2B1C1}" sibTransId="{B7D345BA-7ED0-46A2-AC46-C08DA7690FE0}"/>
    <dgm:cxn modelId="{E8D35D53-66FA-4A32-8992-9C1AA37B3400}" type="presOf" srcId="{AECCF687-F50F-474D-B721-477FC07722FB}" destId="{1FE028CD-3C6F-4C42-B685-1BC826043668}" srcOrd="0" destOrd="0" presId="urn:microsoft.com/office/officeart/2005/8/layout/vList3"/>
    <dgm:cxn modelId="{14BE7E53-C768-4CA6-A36F-65384C7BE5CE}" type="presOf" srcId="{B5876583-D8F7-4705-8C13-A0AC34BAF25E}" destId="{2E12C51B-C468-4E61-B802-97A0A15E2805}" srcOrd="0" destOrd="0" presId="urn:microsoft.com/office/officeart/2005/8/layout/vList3"/>
    <dgm:cxn modelId="{6697B8F5-35A4-42BB-9EE1-35A81CC5190A}" type="presOf" srcId="{B81D38D9-F893-4594-B03A-D88AE0DF6C7F}" destId="{3AE9E4BF-ED05-49B9-9639-6A45CBDC41B6}" srcOrd="0" destOrd="0" presId="urn:microsoft.com/office/officeart/2005/8/layout/vList3"/>
    <dgm:cxn modelId="{7DF75A35-074B-41D8-8866-25F3B47F26F2}" type="presParOf" srcId="{1FE028CD-3C6F-4C42-B685-1BC826043668}" destId="{C7247177-6294-44BC-9CE4-4F594366A249}" srcOrd="0" destOrd="0" presId="urn:microsoft.com/office/officeart/2005/8/layout/vList3"/>
    <dgm:cxn modelId="{82A86FD6-36D8-45C9-AA0E-F4B0E223EDB4}" type="presParOf" srcId="{C7247177-6294-44BC-9CE4-4F594366A249}" destId="{CE9A7136-0D1F-4000-8387-2829A73F6005}" srcOrd="0" destOrd="0" presId="urn:microsoft.com/office/officeart/2005/8/layout/vList3"/>
    <dgm:cxn modelId="{63087A6C-A028-4FEC-8FA4-355D37D1130D}" type="presParOf" srcId="{C7247177-6294-44BC-9CE4-4F594366A249}" destId="{3AE9E4BF-ED05-49B9-9639-6A45CBDC41B6}" srcOrd="1" destOrd="0" presId="urn:microsoft.com/office/officeart/2005/8/layout/vList3"/>
    <dgm:cxn modelId="{38820BDF-8ECE-424D-92F4-64EEBCF29939}" type="presParOf" srcId="{1FE028CD-3C6F-4C42-B685-1BC826043668}" destId="{77DD7510-BC3A-4990-AB13-DB6871AECCBE}" srcOrd="1" destOrd="0" presId="urn:microsoft.com/office/officeart/2005/8/layout/vList3"/>
    <dgm:cxn modelId="{4F704A3C-E62A-47CB-A0EA-5F03C258D216}" type="presParOf" srcId="{1FE028CD-3C6F-4C42-B685-1BC826043668}" destId="{678349E6-4F4E-4B45-ACE5-44BB6D11E337}" srcOrd="2" destOrd="0" presId="urn:microsoft.com/office/officeart/2005/8/layout/vList3"/>
    <dgm:cxn modelId="{19688341-FE4D-43A7-9EE1-C821167D2E06}" type="presParOf" srcId="{678349E6-4F4E-4B45-ACE5-44BB6D11E337}" destId="{ECE64F7A-1A09-4DA1-AD76-A94DE38C41D8}" srcOrd="0" destOrd="0" presId="urn:microsoft.com/office/officeart/2005/8/layout/vList3"/>
    <dgm:cxn modelId="{5EDD30CA-0DFA-4C87-AC01-72ABDCDE6679}" type="presParOf" srcId="{678349E6-4F4E-4B45-ACE5-44BB6D11E337}" destId="{2E12C51B-C468-4E61-B802-97A0A15E2805}" srcOrd="1" destOrd="0" presId="urn:microsoft.com/office/officeart/2005/8/layout/vList3"/>
    <dgm:cxn modelId="{938132CC-17B2-4A7D-8248-B386A2AC04C0}" type="presParOf" srcId="{1FE028CD-3C6F-4C42-B685-1BC826043668}" destId="{A6D6CF97-0C50-4841-8FF4-D4866F032021}" srcOrd="3" destOrd="0" presId="urn:microsoft.com/office/officeart/2005/8/layout/vList3"/>
    <dgm:cxn modelId="{39478059-9D08-4E4C-8232-9B18BE3CEC99}" type="presParOf" srcId="{1FE028CD-3C6F-4C42-B685-1BC826043668}" destId="{0B403B9B-BB39-4E78-9D06-17D0F7E6F302}" srcOrd="4" destOrd="0" presId="urn:microsoft.com/office/officeart/2005/8/layout/vList3"/>
    <dgm:cxn modelId="{B29D8D6D-1137-4088-B9AB-24D1F263C7A8}" type="presParOf" srcId="{0B403B9B-BB39-4E78-9D06-17D0F7E6F302}" destId="{FAEF1D55-659B-4085-BBD1-A6E5457B2FE4}" srcOrd="0" destOrd="0" presId="urn:microsoft.com/office/officeart/2005/8/layout/vList3"/>
    <dgm:cxn modelId="{B365F066-5F6D-4992-BC22-0D23C488EAA2}" type="presParOf" srcId="{0B403B9B-BB39-4E78-9D06-17D0F7E6F302}" destId="{C9AAA62A-91D7-49CD-AEEE-2DBA94F178DF}"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9E4BF-ED05-49B9-9639-6A45CBDC41B6}">
      <dsp:nvSpPr>
        <dsp:cNvPr id="0" name=""/>
        <dsp:cNvSpPr/>
      </dsp:nvSpPr>
      <dsp:spPr>
        <a:xfrm rot="10800000">
          <a:off x="1899705" y="360"/>
          <a:ext cx="6703720" cy="844697"/>
        </a:xfrm>
        <a:prstGeom prst="homePlate">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2488" tIns="76200" rIns="14224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Candara" panose="020E0502030303020204" pitchFamily="34" charset="0"/>
            </a:rPr>
            <a:t>Latin: </a:t>
          </a:r>
          <a:r>
            <a:rPr lang="en-US" sz="2000" b="0" kern="1200" dirty="0">
              <a:latin typeface="Candara" panose="020E0502030303020204" pitchFamily="34" charset="0"/>
            </a:rPr>
            <a:t>Bring to remembrance</a:t>
          </a:r>
        </a:p>
      </dsp:txBody>
      <dsp:txXfrm rot="10800000">
        <a:off x="2110879" y="360"/>
        <a:ext cx="6492546" cy="844697"/>
      </dsp:txXfrm>
    </dsp:sp>
    <dsp:sp modelId="{CE9A7136-0D1F-4000-8387-2829A73F6005}">
      <dsp:nvSpPr>
        <dsp:cNvPr id="0" name=""/>
        <dsp:cNvSpPr/>
      </dsp:nvSpPr>
      <dsp:spPr>
        <a:xfrm>
          <a:off x="1477356" y="360"/>
          <a:ext cx="844697" cy="844697"/>
        </a:xfrm>
        <a:prstGeom prst="ellipse">
          <a:avLst/>
        </a:prstGeom>
        <a:solidFill>
          <a:schemeClr val="accent2">
            <a:tint val="50000"/>
            <a:hueOff val="0"/>
            <a:satOff val="0"/>
            <a:lumOff val="0"/>
            <a:alphaOff val="0"/>
          </a:schemeClr>
        </a:solidFill>
        <a:ln w="6350"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2E12C51B-C468-4E61-B802-97A0A15E2805}">
      <dsp:nvSpPr>
        <dsp:cNvPr id="0" name=""/>
        <dsp:cNvSpPr/>
      </dsp:nvSpPr>
      <dsp:spPr>
        <a:xfrm rot="10800000">
          <a:off x="1899705" y="1056233"/>
          <a:ext cx="6703720" cy="844697"/>
        </a:xfrm>
        <a:prstGeom prst="homePlate">
          <a:avLst/>
        </a:prstGeom>
        <a:gradFill rotWithShape="0">
          <a:gsLst>
            <a:gs pos="0">
              <a:schemeClr val="accent3">
                <a:hueOff val="0"/>
                <a:satOff val="0"/>
                <a:lumOff val="0"/>
                <a:alphaOff val="0"/>
                <a:tint val="67000"/>
                <a:satMod val="105000"/>
                <a:lumMod val="110000"/>
              </a:schemeClr>
            </a:gs>
            <a:gs pos="50000">
              <a:schemeClr val="accent3">
                <a:hueOff val="0"/>
                <a:satOff val="0"/>
                <a:lumOff val="0"/>
                <a:alphaOff val="0"/>
                <a:tint val="73000"/>
                <a:satMod val="103000"/>
                <a:lumMod val="105000"/>
              </a:schemeClr>
            </a:gs>
            <a:gs pos="100000">
              <a:schemeClr val="accent3">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2488" tIns="76200" rIns="142240" bIns="762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Candara" panose="020E0502030303020204" pitchFamily="34" charset="0"/>
            </a:rPr>
            <a:t>Type of informal report</a:t>
          </a:r>
        </a:p>
      </dsp:txBody>
      <dsp:txXfrm rot="10800000">
        <a:off x="2110879" y="1056233"/>
        <a:ext cx="6492546" cy="844697"/>
      </dsp:txXfrm>
    </dsp:sp>
    <dsp:sp modelId="{ECE64F7A-1A09-4DA1-AD76-A94DE38C41D8}">
      <dsp:nvSpPr>
        <dsp:cNvPr id="0" name=""/>
        <dsp:cNvSpPr/>
      </dsp:nvSpPr>
      <dsp:spPr>
        <a:xfrm>
          <a:off x="1477356" y="1056233"/>
          <a:ext cx="844697" cy="844697"/>
        </a:xfrm>
        <a:prstGeom prst="ellipse">
          <a:avLst/>
        </a:prstGeom>
        <a:solidFill>
          <a:schemeClr val="accent3">
            <a:tint val="50000"/>
            <a:hueOff val="0"/>
            <a:satOff val="0"/>
            <a:lumOff val="0"/>
            <a:alphaOff val="0"/>
          </a:schemeClr>
        </a:solidFill>
        <a:ln w="6350"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C9AAA62A-91D7-49CD-AEEE-2DBA94F178DF}">
      <dsp:nvSpPr>
        <dsp:cNvPr id="0" name=""/>
        <dsp:cNvSpPr/>
      </dsp:nvSpPr>
      <dsp:spPr>
        <a:xfrm rot="10800000">
          <a:off x="1899705" y="2112105"/>
          <a:ext cx="6703720" cy="844697"/>
        </a:xfrm>
        <a:prstGeom prst="homePlate">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2488" tIns="76200" rIns="142240" bIns="762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Candara" panose="020E0502030303020204" pitchFamily="34" charset="0"/>
            </a:rPr>
            <a:t>Used for communication within an organization</a:t>
          </a:r>
        </a:p>
      </dsp:txBody>
      <dsp:txXfrm rot="10800000">
        <a:off x="2110879" y="2112105"/>
        <a:ext cx="6492546" cy="844697"/>
      </dsp:txXfrm>
    </dsp:sp>
    <dsp:sp modelId="{FAEF1D55-659B-4085-BBD1-A6E5457B2FE4}">
      <dsp:nvSpPr>
        <dsp:cNvPr id="0" name=""/>
        <dsp:cNvSpPr/>
      </dsp:nvSpPr>
      <dsp:spPr>
        <a:xfrm>
          <a:off x="1477356" y="2112105"/>
          <a:ext cx="844697" cy="844697"/>
        </a:xfrm>
        <a:prstGeom prst="ellipse">
          <a:avLst/>
        </a:prstGeom>
        <a:solidFill>
          <a:schemeClr val="accent4">
            <a:tint val="50000"/>
            <a:hueOff val="0"/>
            <a:satOff val="0"/>
            <a:lumOff val="0"/>
            <a:alphaOff val="0"/>
          </a:schemeClr>
        </a:solidFill>
        <a:ln w="6350"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09-Oct-17</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3E27A-6829-4858-AC8A-95A2FED96CFA}" type="datetime1">
              <a:rPr lang="en-US" smtClean="0"/>
              <a:pPr/>
              <a:t>09-Oct-17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3A453-39ED-4DFC-9998-925390E54FB5}" type="datetime1">
              <a:rPr lang="en-US" smtClean="0"/>
              <a:pPr/>
              <a:t>09-Oct-17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032752-9D6A-4145-903A-1A342C960588}" type="datetime1">
              <a:rPr lang="en-US" smtClean="0"/>
              <a:pPr/>
              <a:t>09-Oct-17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7778C478-A667-459C-95C1-602619C7249F}" type="datetime1">
              <a:rPr lang="en-US" smtClean="0"/>
              <a:pPr/>
              <a:t>09-Oct-17</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C917F-6980-41B9-9485-1511F98E9C95}" type="datetime1">
              <a:rPr lang="en-US" smtClean="0"/>
              <a:pPr/>
              <a:t>09-Oct-17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082818B4-A274-4805-9CF6-EC2C66B36B84}" type="datetime1">
              <a:rPr lang="en-US" smtClean="0"/>
              <a:pPr/>
              <a:t>09-Oct-17</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BA6E5-3BD5-47D1-8428-41AE205A69C5}" type="datetime1">
              <a:rPr lang="en-US" smtClean="0"/>
              <a:pPr/>
              <a:t>09-Oct-17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01DE9-A90E-4E90-B4EB-55A134E3460F}" type="datetime1">
              <a:rPr lang="en-US" smtClean="0"/>
              <a:pPr/>
              <a:t>09-Oct-17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41AE9-E6DC-4111-B760-69E31DFD3B83}" type="datetime1">
              <a:rPr lang="en-US" smtClean="0"/>
              <a:pPr/>
              <a:t>09-Oct-17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7021D-B7B3-446B-A3BB-A4A0744A5336}" type="datetime1">
              <a:rPr lang="en-US" smtClean="0"/>
              <a:pPr/>
              <a:t>09-Oct-17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B82BE0F6-31DD-4360-BDEA-779190F0E8E8}" type="datetime1">
              <a:rPr lang="en-US" smtClean="0"/>
              <a:pPr/>
              <a:t>09-Oct-17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1578F-5DA8-473D-B427-4F0A4E68F904}" type="datetime1">
              <a:rPr lang="en-US" smtClean="0"/>
              <a:pPr/>
              <a:t>09-Oct-17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6581ABD4-1B62-426E-8026-FC97F5BA9EBB}" type="datetime1">
              <a:rPr lang="en-US" smtClean="0"/>
              <a:pPr/>
              <a:t>09-Oct-17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E5229-A8B5-491F-B2C7-5872EF84B8CE}" type="datetime1">
              <a:rPr lang="en-US" smtClean="0"/>
              <a:pPr/>
              <a:t>09-Oct-17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4A228-8A8A-4151-BE87-3C8327C4B9D8}" type="datetime1">
              <a:rPr lang="en-US" smtClean="0"/>
              <a:pPr/>
              <a:t>09-Oct-17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B5D39B-C74E-44B1-AECB-4FC807B0A836}" type="datetime1">
              <a:rPr lang="en-US" smtClean="0"/>
              <a:pPr/>
              <a:t>09-Oct-17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75C04-2125-4ABD-B41A-893C5BB0CA7C}" type="datetime1">
              <a:rPr lang="en-US" smtClean="0"/>
              <a:pPr/>
              <a:t>09-Oct-17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C75D1E-99F2-4C81-8930-55F563658BAB}" type="datetime1">
              <a:rPr lang="en-US" smtClean="0"/>
              <a:pPr/>
              <a:t>09-Oct-17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8D04FD-C61A-4C1F-8917-518281FDAF42}" type="datetime1">
              <a:rPr lang="en-US" smtClean="0"/>
              <a:pPr/>
              <a:t>09-Oct-17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E0844-7948-4F72-82BE-3D93935417C9}" type="datetime1">
              <a:rPr lang="en-US" smtClean="0"/>
              <a:pPr/>
              <a:t>09-Oct-17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92C7F97-2171-48BF-A115-1D04E584FDE8}" type="datetime1">
              <a:rPr lang="en-US" smtClean="0"/>
              <a:pPr/>
              <a:t>09-Oct-17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2272E280-15FE-4994-A5C0-120FA3140E31}" type="datetime1">
              <a:rPr lang="en-US" smtClean="0"/>
              <a:pPr/>
              <a:t>09-Oct-17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1A90B50-4074-4E71-83C2-221D8A4CAB8A}" type="datetime1">
              <a:rPr lang="en-US" smtClean="0"/>
              <a:pPr/>
              <a:t>09-Oct-17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3026505A-897B-4DEF-B3F0-985E9B42454A}" type="datetime1">
              <a:rPr lang="en-US" smtClean="0"/>
              <a:pPr/>
              <a:t>09-Oct-17</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0.png"/><Relationship Id="rId5" Type="http://schemas.microsoft.com/office/2007/relationships/hdphoto" Target="../media/hdphoto3.wdp"/><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23.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4.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3.png"/><Relationship Id="rId5" Type="http://schemas.openxmlformats.org/officeDocument/2006/relationships/diagramLayout" Target="../diagrams/layout1.xml"/><Relationship Id="rId10" Type="http://schemas.openxmlformats.org/officeDocument/2006/relationships/image" Target="../media/image6.png"/><Relationship Id="rId4" Type="http://schemas.openxmlformats.org/officeDocument/2006/relationships/diagramData" Target="../diagrams/data1.xml"/><Relationship Id="rId9"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10"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https://thumbs.dreamstime.com/b/d-businessman-writing-skill-wordcloud-touch-screen-rendering-business-person-word-tags-skills-transparent-white-people-3582858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61" r="6139"/>
          <a:stretch/>
        </p:blipFill>
        <p:spPr bwMode="auto">
          <a:xfrm>
            <a:off x="921021" y="2019301"/>
            <a:ext cx="1970315" cy="26615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ctrTitle"/>
          </p:nvPr>
        </p:nvSpPr>
        <p:spPr>
          <a:xfrm>
            <a:off x="2335155" y="1719475"/>
            <a:ext cx="6270922" cy="1817914"/>
          </a:xfrm>
        </p:spPr>
        <p:txBody>
          <a:bodyPr/>
          <a:lstStyle/>
          <a:p>
            <a:r>
              <a:rPr lang="en-US" sz="4000" dirty="0">
                <a:latin typeface="Candara" panose="020E0502030303020204" pitchFamily="34" charset="0"/>
              </a:rPr>
              <a:t>HUM 102 </a:t>
            </a:r>
            <a:br>
              <a:rPr lang="en-US" sz="4000" dirty="0">
                <a:latin typeface="Candara" panose="020E0502030303020204" pitchFamily="34" charset="0"/>
              </a:rPr>
            </a:br>
            <a:r>
              <a:rPr lang="en-US" sz="4000" dirty="0">
                <a:latin typeface="Candara" panose="020E0502030303020204" pitchFamily="34" charset="0"/>
              </a:rPr>
              <a:t>Report Writing Skills</a:t>
            </a:r>
          </a:p>
        </p:txBody>
      </p:sp>
      <p:sp>
        <p:nvSpPr>
          <p:cNvPr id="6" name="Subtitle 5"/>
          <p:cNvSpPr>
            <a:spLocks noGrp="1"/>
          </p:cNvSpPr>
          <p:nvPr>
            <p:ph type="subTitle" idx="1"/>
          </p:nvPr>
        </p:nvSpPr>
        <p:spPr>
          <a:xfrm>
            <a:off x="4576040" y="5155263"/>
            <a:ext cx="5123755" cy="814678"/>
          </a:xfrm>
        </p:spPr>
        <p:txBody>
          <a:bodyPr>
            <a:normAutofit/>
          </a:bodyPr>
          <a:lstStyle/>
          <a:p>
            <a:r>
              <a:rPr lang="en-US" sz="3000" dirty="0">
                <a:latin typeface="Candara" panose="020E0502030303020204" pitchFamily="34" charset="0"/>
              </a:rPr>
              <a:t>Lecture 15</a:t>
            </a: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1</a:t>
            </a:fld>
            <a:endParaRPr lang="en-US">
              <a:latin typeface="Candara" panose="020E0502030303020204" pitchFamily="34" charset="0"/>
            </a:endParaRPr>
          </a:p>
        </p:txBody>
      </p:sp>
      <p:grpSp>
        <p:nvGrpSpPr>
          <p:cNvPr id="8" name="Group 7">
            <a:extLst>
              <a:ext uri="{FF2B5EF4-FFF2-40B4-BE49-F238E27FC236}">
                <a16:creationId xmlns:a16="http://schemas.microsoft.com/office/drawing/2014/main" id="{F3A0EE8E-67C1-41B0-AD1D-31829585D761}"/>
              </a:ext>
            </a:extLst>
          </p:cNvPr>
          <p:cNvGrpSpPr/>
          <p:nvPr/>
        </p:nvGrpSpPr>
        <p:grpSpPr>
          <a:xfrm>
            <a:off x="0" y="6756400"/>
            <a:ext cx="9144000" cy="101600"/>
            <a:chOff x="0" y="5791200"/>
            <a:chExt cx="8084345" cy="330200"/>
          </a:xfrm>
        </p:grpSpPr>
        <p:sp>
          <p:nvSpPr>
            <p:cNvPr id="9" name="Rectangle 8">
              <a:extLst>
                <a:ext uri="{FF2B5EF4-FFF2-40B4-BE49-F238E27FC236}">
                  <a16:creationId xmlns:a16="http://schemas.microsoft.com/office/drawing/2014/main" id="{7F2A4335-AF32-48B5-AD40-48B6F25EDB5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0" name="Rectangle 9">
              <a:extLst>
                <a:ext uri="{FF2B5EF4-FFF2-40B4-BE49-F238E27FC236}">
                  <a16:creationId xmlns:a16="http://schemas.microsoft.com/office/drawing/2014/main" id="{D122B8A9-110E-459B-BFE4-3BE768647AD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1" name="Rectangle 10">
              <a:extLst>
                <a:ext uri="{FF2B5EF4-FFF2-40B4-BE49-F238E27FC236}">
                  <a16:creationId xmlns:a16="http://schemas.microsoft.com/office/drawing/2014/main" id="{F1E75740-81BE-4E70-B871-9E28B50B2EB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Rectangle 11">
              <a:extLst>
                <a:ext uri="{FF2B5EF4-FFF2-40B4-BE49-F238E27FC236}">
                  <a16:creationId xmlns:a16="http://schemas.microsoft.com/office/drawing/2014/main" id="{331E519C-211F-4227-9C1E-86862307D28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3" name="Rectangle 12">
              <a:extLst>
                <a:ext uri="{FF2B5EF4-FFF2-40B4-BE49-F238E27FC236}">
                  <a16:creationId xmlns:a16="http://schemas.microsoft.com/office/drawing/2014/main" id="{EE477593-4298-40BB-855F-DD760941B8D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2C1282E3-E1B7-44D6-9CFF-1C3956209D8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5" name="Rectangle 14">
              <a:extLst>
                <a:ext uri="{FF2B5EF4-FFF2-40B4-BE49-F238E27FC236}">
                  <a16:creationId xmlns:a16="http://schemas.microsoft.com/office/drawing/2014/main" id="{C82E4995-FDA4-4686-86C5-2B39EE13B6B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Rectangle 15">
              <a:extLst>
                <a:ext uri="{FF2B5EF4-FFF2-40B4-BE49-F238E27FC236}">
                  <a16:creationId xmlns:a16="http://schemas.microsoft.com/office/drawing/2014/main" id="{6EBC168B-6BCD-4689-9244-45D733ACF68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7" name="Group 16">
            <a:extLst>
              <a:ext uri="{FF2B5EF4-FFF2-40B4-BE49-F238E27FC236}">
                <a16:creationId xmlns:a16="http://schemas.microsoft.com/office/drawing/2014/main" id="{13B810D8-7602-4188-BEAC-5C66449F3660}"/>
              </a:ext>
            </a:extLst>
          </p:cNvPr>
          <p:cNvGrpSpPr/>
          <p:nvPr/>
        </p:nvGrpSpPr>
        <p:grpSpPr>
          <a:xfrm rot="10800000">
            <a:off x="0" y="1"/>
            <a:ext cx="9144000" cy="101600"/>
            <a:chOff x="0" y="5791200"/>
            <a:chExt cx="8084345" cy="330200"/>
          </a:xfrm>
        </p:grpSpPr>
        <p:sp>
          <p:nvSpPr>
            <p:cNvPr id="18" name="Rectangle 17">
              <a:extLst>
                <a:ext uri="{FF2B5EF4-FFF2-40B4-BE49-F238E27FC236}">
                  <a16:creationId xmlns:a16="http://schemas.microsoft.com/office/drawing/2014/main" id="{B14D078C-EDF8-45B5-A3CE-08527014404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F4F791-FF89-437F-BC54-A997E102896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58B46C9-AD29-4711-B890-2E5B059854A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C8851F-F5BC-42D1-A93A-A3709467586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3F53FD5-91D5-4134-A2CC-B45A602B6C2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0575A91-BF49-41F2-AED5-FBBF30BDACD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B53A28B-D72A-4579-9621-92304927BDE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7F5AEB5-6FFB-4922-BECE-AB551B52A71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descr="https://upload.wikimedia.org/wikipedia/en/thumb/f/fa/COMSATS_Logo.svg/1024px-COMSATS_Logo.svg.png">
            <a:extLst>
              <a:ext uri="{FF2B5EF4-FFF2-40B4-BE49-F238E27FC236}">
                <a16:creationId xmlns:a16="http://schemas.microsoft.com/office/drawing/2014/main" id="{BB53968D-3A51-4E7D-A810-6317EC2C59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Audience Analysis </a:t>
            </a: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Typical Audience:</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Co-workers and colleagues </a:t>
            </a:r>
            <a:r>
              <a:rPr lang="en-US" sz="2000" dirty="0">
                <a:solidFill>
                  <a:schemeClr val="bg1">
                    <a:lumMod val="85000"/>
                  </a:schemeClr>
                </a:solidFill>
                <a:latin typeface="Candara" pitchFamily="34" charset="0"/>
                <a:cs typeface="Arial" pitchFamily="34" charset="0"/>
                <a:sym typeface="Wingdings" panose="05000000000000000000" pitchFamily="2" charset="2"/>
              </a:rPr>
              <a:t> </a:t>
            </a:r>
            <a:r>
              <a:rPr lang="en-US" sz="2000" dirty="0">
                <a:solidFill>
                  <a:schemeClr val="bg1">
                    <a:lumMod val="85000"/>
                  </a:schemeClr>
                </a:solidFill>
                <a:latin typeface="Candara" pitchFamily="34" charset="0"/>
                <a:cs typeface="Arial" pitchFamily="34" charset="0"/>
              </a:rPr>
              <a:t>focus on the main point</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Separate department:</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Less familiar </a:t>
            </a:r>
            <a:r>
              <a:rPr lang="en-US" sz="2000" dirty="0">
                <a:solidFill>
                  <a:schemeClr val="bg1">
                    <a:lumMod val="85000"/>
                  </a:schemeClr>
                </a:solidFill>
                <a:latin typeface="Candara" pitchFamily="34" charset="0"/>
                <a:cs typeface="Arial" pitchFamily="34" charset="0"/>
                <a:sym typeface="Wingdings" panose="05000000000000000000" pitchFamily="2" charset="2"/>
              </a:rPr>
              <a:t></a:t>
            </a:r>
            <a:r>
              <a:rPr lang="en-US" sz="2000" dirty="0">
                <a:solidFill>
                  <a:schemeClr val="bg1">
                    <a:lumMod val="85000"/>
                  </a:schemeClr>
                </a:solidFill>
                <a:latin typeface="Candara" pitchFamily="34" charset="0"/>
                <a:cs typeface="Arial" pitchFamily="34" charset="0"/>
              </a:rPr>
              <a:t> provide a detailed background</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Always good to provide a context</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Image result for audience png">
            <a:extLst>
              <a:ext uri="{FF2B5EF4-FFF2-40B4-BE49-F238E27FC236}">
                <a16:creationId xmlns:a16="http://schemas.microsoft.com/office/drawing/2014/main" id="{DCFDF438-7191-446B-939B-A1D8EC74AE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2066" y="3759992"/>
            <a:ext cx="3010140" cy="263387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126D95B6-C29D-4B5B-8F06-4C77C10201F4}"/>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4F508B8D-CD1F-4363-8574-6696E1FC941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75B07A62-62DA-451E-9115-0A8052FB026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67FB06F4-C955-4742-ADA0-FD6A5A282FE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CF237FA5-C018-4467-9AD8-AC0CAF3AE65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3926CCE3-01C8-4F69-A0B4-BA00CDB30AD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8C0AED81-DCCF-4610-8CE1-B3FCE667DA9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139C3CE2-01C3-41F5-8B51-100482A5EA0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90A190E7-28D3-4B59-853E-01B93D040E5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8DE5EF23-0604-45EF-88F8-6B90849330EE}"/>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0AABFF37-4F6A-41DA-8538-2EC3C40A541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7BEF32B-309F-4370-9E25-914AB258CD9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B380982-6D54-4C31-913C-8A0920D9C64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2B6351E-0746-4DC1-9698-B3FA6B896D3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688E20F8-80B8-4663-83E7-1950BDC0043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E666F87-10D8-44C9-8E82-DED075EACCE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01273D4-0FC3-4027-A90B-F0A0D343DE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55DC13E-49BA-4DA0-AA1C-0E18A3493F3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3077FBC2-705A-4363-B815-399331B184C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63372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94"/>
                                        </p:tgtEl>
                                        <p:attrNameLst>
                                          <p:attrName>style.visibility</p:attrName>
                                        </p:attrNameLst>
                                      </p:cBhvr>
                                      <p:to>
                                        <p:strVal val="visible"/>
                                      </p:to>
                                    </p:set>
                                    <p:animEffect transition="in" filter="fade">
                                      <p:cBhvr>
                                        <p:cTn id="10" dur="500"/>
                                        <p:tgtEl>
                                          <p:spTgt spid="8194"/>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par>
                                <p:cTn id="21" presetID="19" presetClass="emph" presetSubtype="0" fill="hold" nodeType="withEffect">
                                  <p:stCondLst>
                                    <p:cond delay="0"/>
                                  </p:stCondLst>
                                  <p:childTnLst>
                                    <p:animClr clrSpc="rgb" dir="cw">
                                      <p:cBhvr override="childStyle">
                                        <p:cTn id="22" dur="500" fill="hold"/>
                                        <p:tgtEl>
                                          <p:spTgt spid="17">
                                            <p:txEl>
                                              <p:pRg st="2" end="2"/>
                                            </p:txEl>
                                          </p:spTgt>
                                        </p:tgtEl>
                                        <p:attrNameLst>
                                          <p:attrName>style.color</p:attrName>
                                        </p:attrNameLst>
                                      </p:cBhvr>
                                      <p:to>
                                        <a:srgbClr val="000000"/>
                                      </p:to>
                                    </p:animClr>
                                    <p:animClr clrSpc="rgb" dir="cw">
                                      <p:cBhvr>
                                        <p:cTn id="23" dur="500" fill="hold"/>
                                        <p:tgtEl>
                                          <p:spTgt spid="17">
                                            <p:txEl>
                                              <p:pRg st="2" end="2"/>
                                            </p:txEl>
                                          </p:spTgt>
                                        </p:tgtEl>
                                        <p:attrNameLst>
                                          <p:attrName>fillcolor</p:attrName>
                                        </p:attrNameLst>
                                      </p:cBhvr>
                                      <p:to>
                                        <a:srgbClr val="000000"/>
                                      </p:to>
                                    </p:animClr>
                                    <p:set>
                                      <p:cBhvr>
                                        <p:cTn id="24" dur="500" fill="hold"/>
                                        <p:tgtEl>
                                          <p:spTgt spid="17">
                                            <p:txEl>
                                              <p:pRg st="2" end="2"/>
                                            </p:txEl>
                                          </p:spTgt>
                                        </p:tgtEl>
                                        <p:attrNameLst>
                                          <p:attrName>fill.type</p:attrName>
                                        </p:attrNameLst>
                                      </p:cBhvr>
                                      <p:to>
                                        <p:strVal val="solid"/>
                                      </p:to>
                                    </p:set>
                                    <p:set>
                                      <p:cBhvr>
                                        <p:cTn id="25" dur="500" fill="hold"/>
                                        <p:tgtEl>
                                          <p:spTgt spid="17">
                                            <p:txEl>
                                              <p:pRg st="2" end="2"/>
                                            </p:txEl>
                                          </p:spTgt>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19" presetClass="emph" presetSubtype="0" fill="hold" nodeType="clickEffect">
                                  <p:stCondLst>
                                    <p:cond delay="0"/>
                                  </p:stCondLst>
                                  <p:childTnLst>
                                    <p:animClr clrSpc="rgb" dir="cw">
                                      <p:cBhvr override="childStyle">
                                        <p:cTn id="29" dur="500" fill="hold"/>
                                        <p:tgtEl>
                                          <p:spTgt spid="17">
                                            <p:txEl>
                                              <p:pRg st="3" end="3"/>
                                            </p:txEl>
                                          </p:spTgt>
                                        </p:tgtEl>
                                        <p:attrNameLst>
                                          <p:attrName>style.color</p:attrName>
                                        </p:attrNameLst>
                                      </p:cBhvr>
                                      <p:to>
                                        <a:srgbClr val="000000"/>
                                      </p:to>
                                    </p:animClr>
                                    <p:animClr clrSpc="rgb" dir="cw">
                                      <p:cBhvr>
                                        <p:cTn id="30" dur="500" fill="hold"/>
                                        <p:tgtEl>
                                          <p:spTgt spid="17">
                                            <p:txEl>
                                              <p:pRg st="3" end="3"/>
                                            </p:txEl>
                                          </p:spTgt>
                                        </p:tgtEl>
                                        <p:attrNameLst>
                                          <p:attrName>fillcolor</p:attrName>
                                        </p:attrNameLst>
                                      </p:cBhvr>
                                      <p:to>
                                        <a:srgbClr val="000000"/>
                                      </p:to>
                                    </p:animClr>
                                    <p:set>
                                      <p:cBhvr>
                                        <p:cTn id="31" dur="500" fill="hold"/>
                                        <p:tgtEl>
                                          <p:spTgt spid="17">
                                            <p:txEl>
                                              <p:pRg st="3" end="3"/>
                                            </p:txEl>
                                          </p:spTgt>
                                        </p:tgtEl>
                                        <p:attrNameLst>
                                          <p:attrName>fill.type</p:attrName>
                                        </p:attrNameLst>
                                      </p:cBhvr>
                                      <p:to>
                                        <p:strVal val="solid"/>
                                      </p:to>
                                    </p:set>
                                    <p:set>
                                      <p:cBhvr>
                                        <p:cTn id="32" dur="500" fill="hold"/>
                                        <p:tgtEl>
                                          <p:spTgt spid="17">
                                            <p:txEl>
                                              <p:pRg st="3" end="3"/>
                                            </p:txEl>
                                          </p:spTgt>
                                        </p:tgtEl>
                                        <p:attrNameLst>
                                          <p:attrName>fill.on</p:attrName>
                                        </p:attrNameLst>
                                      </p:cBhvr>
                                      <p:to>
                                        <p:strVal val="true"/>
                                      </p:to>
                                    </p:set>
                                  </p:childTnLst>
                                </p:cTn>
                              </p:par>
                              <p:par>
                                <p:cTn id="33" presetID="19" presetClass="emph" presetSubtype="0" fill="hold" nodeType="withEffect">
                                  <p:stCondLst>
                                    <p:cond delay="0"/>
                                  </p:stCondLst>
                                  <p:childTnLst>
                                    <p:animClr clrSpc="rgb" dir="cw">
                                      <p:cBhvr override="childStyle">
                                        <p:cTn id="34" dur="500" fill="hold"/>
                                        <p:tgtEl>
                                          <p:spTgt spid="17">
                                            <p:txEl>
                                              <p:pRg st="4" end="4"/>
                                            </p:txEl>
                                          </p:spTgt>
                                        </p:tgtEl>
                                        <p:attrNameLst>
                                          <p:attrName>style.color</p:attrName>
                                        </p:attrNameLst>
                                      </p:cBhvr>
                                      <p:to>
                                        <a:srgbClr val="000000"/>
                                      </p:to>
                                    </p:animClr>
                                    <p:animClr clrSpc="rgb" dir="cw">
                                      <p:cBhvr>
                                        <p:cTn id="35" dur="500" fill="hold"/>
                                        <p:tgtEl>
                                          <p:spTgt spid="17">
                                            <p:txEl>
                                              <p:pRg st="4" end="4"/>
                                            </p:txEl>
                                          </p:spTgt>
                                        </p:tgtEl>
                                        <p:attrNameLst>
                                          <p:attrName>fillcolor</p:attrName>
                                        </p:attrNameLst>
                                      </p:cBhvr>
                                      <p:to>
                                        <a:srgbClr val="000000"/>
                                      </p:to>
                                    </p:animClr>
                                    <p:set>
                                      <p:cBhvr>
                                        <p:cTn id="36" dur="500" fill="hold"/>
                                        <p:tgtEl>
                                          <p:spTgt spid="17">
                                            <p:txEl>
                                              <p:pRg st="4" end="4"/>
                                            </p:txEl>
                                          </p:spTgt>
                                        </p:tgtEl>
                                        <p:attrNameLst>
                                          <p:attrName>fill.type</p:attrName>
                                        </p:attrNameLst>
                                      </p:cBhvr>
                                      <p:to>
                                        <p:strVal val="solid"/>
                                      </p:to>
                                    </p:set>
                                    <p:set>
                                      <p:cBhvr>
                                        <p:cTn id="37" dur="500" fill="hold"/>
                                        <p:tgtEl>
                                          <p:spTgt spid="17">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17">
                                            <p:txEl>
                                              <p:pRg st="5" end="5"/>
                                            </p:txEl>
                                          </p:spTgt>
                                        </p:tgtEl>
                                        <p:attrNameLst>
                                          <p:attrName>style.color</p:attrName>
                                        </p:attrNameLst>
                                      </p:cBhvr>
                                      <p:to>
                                        <a:srgbClr val="000000"/>
                                      </p:to>
                                    </p:animClr>
                                    <p:animClr clrSpc="rgb" dir="cw">
                                      <p:cBhvr>
                                        <p:cTn id="42" dur="500" fill="hold"/>
                                        <p:tgtEl>
                                          <p:spTgt spid="17">
                                            <p:txEl>
                                              <p:pRg st="5" end="5"/>
                                            </p:txEl>
                                          </p:spTgt>
                                        </p:tgtEl>
                                        <p:attrNameLst>
                                          <p:attrName>fillcolor</p:attrName>
                                        </p:attrNameLst>
                                      </p:cBhvr>
                                      <p:to>
                                        <a:srgbClr val="000000"/>
                                      </p:to>
                                    </p:animClr>
                                    <p:set>
                                      <p:cBhvr>
                                        <p:cTn id="43" dur="500" fill="hold"/>
                                        <p:tgtEl>
                                          <p:spTgt spid="17">
                                            <p:txEl>
                                              <p:pRg st="5" end="5"/>
                                            </p:txEl>
                                          </p:spTgt>
                                        </p:tgtEl>
                                        <p:attrNameLst>
                                          <p:attrName>fill.type</p:attrName>
                                        </p:attrNameLst>
                                      </p:cBhvr>
                                      <p:to>
                                        <p:strVal val="solid"/>
                                      </p:to>
                                    </p:set>
                                    <p:set>
                                      <p:cBhvr>
                                        <p:cTn id="44"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87798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Guidelines and Tips [1/2]</a:t>
            </a: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Clear subject line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State your </a:t>
            </a:r>
            <a:r>
              <a:rPr lang="en-US" sz="2000" b="1" dirty="0">
                <a:solidFill>
                  <a:schemeClr val="bg1">
                    <a:lumMod val="85000"/>
                  </a:schemeClr>
                </a:solidFill>
                <a:latin typeface="Candara" pitchFamily="34" charset="0"/>
                <a:cs typeface="Arial" pitchFamily="34" charset="0"/>
              </a:rPr>
              <a:t>purpose </a:t>
            </a:r>
            <a:r>
              <a:rPr lang="en-US" sz="2000" dirty="0">
                <a:solidFill>
                  <a:schemeClr val="bg1">
                    <a:lumMod val="85000"/>
                  </a:schemeClr>
                </a:solidFill>
                <a:latin typeface="Candara" pitchFamily="34" charset="0"/>
                <a:cs typeface="Arial" pitchFamily="34" charset="0"/>
              </a:rPr>
              <a:t>in the first paragraph</a:t>
            </a:r>
          </a:p>
          <a:p>
            <a:pPr lvl="1" indent="-457200" algn="just">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Summarize </a:t>
            </a:r>
            <a:r>
              <a:rPr lang="en-US" sz="2000" dirty="0">
                <a:solidFill>
                  <a:schemeClr val="bg1">
                    <a:lumMod val="85000"/>
                  </a:schemeClr>
                </a:solidFill>
                <a:latin typeface="Candara" pitchFamily="34" charset="0"/>
                <a:cs typeface="Arial" pitchFamily="34" charset="0"/>
              </a:rPr>
              <a:t>any potential objections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Keep paragraphs short</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Use </a:t>
            </a:r>
            <a:r>
              <a:rPr lang="en-US" sz="2000" b="1" dirty="0">
                <a:solidFill>
                  <a:schemeClr val="bg1">
                    <a:lumMod val="85000"/>
                  </a:schemeClr>
                </a:solidFill>
                <a:latin typeface="Candara" pitchFamily="34" charset="0"/>
                <a:cs typeface="Arial" pitchFamily="34" charset="0"/>
              </a:rPr>
              <a:t>subheads</a:t>
            </a:r>
            <a:r>
              <a:rPr lang="en-US" sz="2000" dirty="0">
                <a:solidFill>
                  <a:schemeClr val="bg1">
                    <a:lumMod val="85000"/>
                  </a:schemeClr>
                </a:solidFill>
                <a:latin typeface="Candara" pitchFamily="34" charset="0"/>
                <a:cs typeface="Arial" pitchFamily="34" charset="0"/>
              </a:rPr>
              <a:t> between paragraph groups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Use </a:t>
            </a:r>
            <a:r>
              <a:rPr lang="en-US" sz="2000" b="1" dirty="0">
                <a:solidFill>
                  <a:schemeClr val="bg1">
                    <a:lumMod val="85000"/>
                  </a:schemeClr>
                </a:solidFill>
                <a:latin typeface="Candara" pitchFamily="34" charset="0"/>
                <a:cs typeface="Arial" pitchFamily="34" charset="0"/>
              </a:rPr>
              <a:t>bulleted</a:t>
            </a:r>
            <a:r>
              <a:rPr lang="en-US" sz="2000" dirty="0">
                <a:solidFill>
                  <a:schemeClr val="bg1">
                    <a:lumMod val="85000"/>
                  </a:schemeClr>
                </a:solidFill>
                <a:latin typeface="Candara" pitchFamily="34" charset="0"/>
                <a:cs typeface="Arial" pitchFamily="34" charset="0"/>
              </a:rPr>
              <a:t> and numbered </a:t>
            </a:r>
            <a:r>
              <a:rPr lang="en-US" sz="2000" b="1" dirty="0">
                <a:solidFill>
                  <a:schemeClr val="bg1">
                    <a:lumMod val="85000"/>
                  </a:schemeClr>
                </a:solidFill>
                <a:latin typeface="Candara" pitchFamily="34" charset="0"/>
                <a:cs typeface="Arial" pitchFamily="34" charset="0"/>
              </a:rPr>
              <a:t>lists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Request </a:t>
            </a:r>
            <a:r>
              <a:rPr lang="en-US" sz="2000" b="1" dirty="0">
                <a:solidFill>
                  <a:schemeClr val="bg1">
                    <a:lumMod val="85000"/>
                  </a:schemeClr>
                </a:solidFill>
                <a:latin typeface="Candara" pitchFamily="34" charset="0"/>
                <a:cs typeface="Arial" pitchFamily="34" charset="0"/>
              </a:rPr>
              <a:t>action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Image result for tips png">
            <a:extLst>
              <a:ext uri="{FF2B5EF4-FFF2-40B4-BE49-F238E27FC236}">
                <a16:creationId xmlns:a16="http://schemas.microsoft.com/office/drawing/2014/main" id="{9D7C87B0-28C0-4742-8533-C2E0BD5361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8365" y="3505200"/>
            <a:ext cx="2857500" cy="285750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504A1DD9-B6CA-4FB2-8430-EC79B26F18F3}"/>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00C807DC-734A-41C2-95EF-D892CB4BB1E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D3E0FE47-B94B-4F5D-B94B-F1C5BCC2997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E8AB4243-42F3-4D07-B257-D81D6BEDD1A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BB305236-798A-4D12-B00C-1F6B4E1B088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B2DC4E4D-E5AF-4FC7-8481-77102BFB422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A0123678-E266-4851-A650-4D07863B808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3DE34B7C-E4C5-4CE0-838A-73E02CFA714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8CFD1F27-8609-447D-8406-6E531381713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B7564432-E3F7-473F-A588-33FC5025E1A5}"/>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66EF1899-1817-4B52-8F2D-03107093D2A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81D9D78-DD22-4CBA-B611-22B0BDC37AB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7BA8A2-8C2B-48BC-95DF-55192CA68C0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C93D240-F256-4F87-B07C-8D45D3ECAF0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FB8FFC2F-5A4C-4178-9BFB-EBDFB3207A1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73D171A-E4B7-4542-9F7E-CF3A7ED345B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2A369C1-CD22-4FA1-9DD0-44F241234C7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463F8A-7FC8-43B1-B50A-778A58D6B80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9C474F90-14BF-46C6-9005-A247995961B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92350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9" presetClass="emph" presetSubtype="0" fill="hold" nodeType="clickEffect">
                                  <p:stCondLst>
                                    <p:cond delay="0"/>
                                  </p:stCondLst>
                                  <p:childTnLst>
                                    <p:animClr clrSpc="rgb" dir="cw">
                                      <p:cBhvr override="childStyle">
                                        <p:cTn id="24" dur="500" fill="hold"/>
                                        <p:tgtEl>
                                          <p:spTgt spid="17">
                                            <p:txEl>
                                              <p:pRg st="2" end="2"/>
                                            </p:txEl>
                                          </p:spTgt>
                                        </p:tgtEl>
                                        <p:attrNameLst>
                                          <p:attrName>style.color</p:attrName>
                                        </p:attrNameLst>
                                      </p:cBhvr>
                                      <p:to>
                                        <a:srgbClr val="000000"/>
                                      </p:to>
                                    </p:animClr>
                                    <p:animClr clrSpc="rgb" dir="cw">
                                      <p:cBhvr>
                                        <p:cTn id="25" dur="500" fill="hold"/>
                                        <p:tgtEl>
                                          <p:spTgt spid="17">
                                            <p:txEl>
                                              <p:pRg st="2" end="2"/>
                                            </p:txEl>
                                          </p:spTgt>
                                        </p:tgtEl>
                                        <p:attrNameLst>
                                          <p:attrName>fillcolor</p:attrName>
                                        </p:attrNameLst>
                                      </p:cBhvr>
                                      <p:to>
                                        <a:srgbClr val="000000"/>
                                      </p:to>
                                    </p:animClr>
                                    <p:set>
                                      <p:cBhvr>
                                        <p:cTn id="26" dur="500" fill="hold"/>
                                        <p:tgtEl>
                                          <p:spTgt spid="17">
                                            <p:txEl>
                                              <p:pRg st="2" end="2"/>
                                            </p:txEl>
                                          </p:spTgt>
                                        </p:tgtEl>
                                        <p:attrNameLst>
                                          <p:attrName>fill.type</p:attrName>
                                        </p:attrNameLst>
                                      </p:cBhvr>
                                      <p:to>
                                        <p:strVal val="solid"/>
                                      </p:to>
                                    </p:set>
                                    <p:set>
                                      <p:cBhvr>
                                        <p:cTn id="27" dur="500" fill="hold"/>
                                        <p:tgtEl>
                                          <p:spTgt spid="17">
                                            <p:txEl>
                                              <p:pRg st="2" end="2"/>
                                            </p:txEl>
                                          </p:spTgt>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9" presetClass="emph" presetSubtype="0" fill="hold" nodeType="clickEffect">
                                  <p:stCondLst>
                                    <p:cond delay="0"/>
                                  </p:stCondLst>
                                  <p:childTnLst>
                                    <p:animClr clrSpc="rgb" dir="cw">
                                      <p:cBhvr override="childStyle">
                                        <p:cTn id="31" dur="500" fill="hold"/>
                                        <p:tgtEl>
                                          <p:spTgt spid="17">
                                            <p:txEl>
                                              <p:pRg st="3" end="3"/>
                                            </p:txEl>
                                          </p:spTgt>
                                        </p:tgtEl>
                                        <p:attrNameLst>
                                          <p:attrName>style.color</p:attrName>
                                        </p:attrNameLst>
                                      </p:cBhvr>
                                      <p:to>
                                        <a:srgbClr val="000000"/>
                                      </p:to>
                                    </p:animClr>
                                    <p:animClr clrSpc="rgb" dir="cw">
                                      <p:cBhvr>
                                        <p:cTn id="32" dur="500" fill="hold"/>
                                        <p:tgtEl>
                                          <p:spTgt spid="17">
                                            <p:txEl>
                                              <p:pRg st="3" end="3"/>
                                            </p:txEl>
                                          </p:spTgt>
                                        </p:tgtEl>
                                        <p:attrNameLst>
                                          <p:attrName>fillcolor</p:attrName>
                                        </p:attrNameLst>
                                      </p:cBhvr>
                                      <p:to>
                                        <a:srgbClr val="000000"/>
                                      </p:to>
                                    </p:animClr>
                                    <p:set>
                                      <p:cBhvr>
                                        <p:cTn id="33" dur="500" fill="hold"/>
                                        <p:tgtEl>
                                          <p:spTgt spid="17">
                                            <p:txEl>
                                              <p:pRg st="3" end="3"/>
                                            </p:txEl>
                                          </p:spTgt>
                                        </p:tgtEl>
                                        <p:attrNameLst>
                                          <p:attrName>fill.type</p:attrName>
                                        </p:attrNameLst>
                                      </p:cBhvr>
                                      <p:to>
                                        <p:strVal val="solid"/>
                                      </p:to>
                                    </p:set>
                                    <p:set>
                                      <p:cBhvr>
                                        <p:cTn id="34" dur="500" fill="hold"/>
                                        <p:tgtEl>
                                          <p:spTgt spid="17">
                                            <p:txEl>
                                              <p:pRg st="3" end="3"/>
                                            </p:txEl>
                                          </p:spTgt>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9" presetClass="emph" presetSubtype="0" fill="hold" nodeType="clickEffect">
                                  <p:stCondLst>
                                    <p:cond delay="0"/>
                                  </p:stCondLst>
                                  <p:childTnLst>
                                    <p:animClr clrSpc="rgb" dir="cw">
                                      <p:cBhvr override="childStyle">
                                        <p:cTn id="38" dur="500" fill="hold"/>
                                        <p:tgtEl>
                                          <p:spTgt spid="17">
                                            <p:txEl>
                                              <p:pRg st="4" end="4"/>
                                            </p:txEl>
                                          </p:spTgt>
                                        </p:tgtEl>
                                        <p:attrNameLst>
                                          <p:attrName>style.color</p:attrName>
                                        </p:attrNameLst>
                                      </p:cBhvr>
                                      <p:to>
                                        <a:srgbClr val="000000"/>
                                      </p:to>
                                    </p:animClr>
                                    <p:animClr clrSpc="rgb" dir="cw">
                                      <p:cBhvr>
                                        <p:cTn id="39" dur="500" fill="hold"/>
                                        <p:tgtEl>
                                          <p:spTgt spid="17">
                                            <p:txEl>
                                              <p:pRg st="4" end="4"/>
                                            </p:txEl>
                                          </p:spTgt>
                                        </p:tgtEl>
                                        <p:attrNameLst>
                                          <p:attrName>fillcolor</p:attrName>
                                        </p:attrNameLst>
                                      </p:cBhvr>
                                      <p:to>
                                        <a:srgbClr val="000000"/>
                                      </p:to>
                                    </p:animClr>
                                    <p:set>
                                      <p:cBhvr>
                                        <p:cTn id="40" dur="500" fill="hold"/>
                                        <p:tgtEl>
                                          <p:spTgt spid="17">
                                            <p:txEl>
                                              <p:pRg st="4" end="4"/>
                                            </p:txEl>
                                          </p:spTgt>
                                        </p:tgtEl>
                                        <p:attrNameLst>
                                          <p:attrName>fill.type</p:attrName>
                                        </p:attrNameLst>
                                      </p:cBhvr>
                                      <p:to>
                                        <p:strVal val="solid"/>
                                      </p:to>
                                    </p:set>
                                    <p:set>
                                      <p:cBhvr>
                                        <p:cTn id="41" dur="500" fill="hold"/>
                                        <p:tgtEl>
                                          <p:spTgt spid="17">
                                            <p:txEl>
                                              <p:pRg st="4" end="4"/>
                                            </p:txEl>
                                          </p:spTgt>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nodeType="clickEffect">
                                  <p:stCondLst>
                                    <p:cond delay="0"/>
                                  </p:stCondLst>
                                  <p:childTnLst>
                                    <p:animClr clrSpc="rgb" dir="cw">
                                      <p:cBhvr override="childStyle">
                                        <p:cTn id="45" dur="500" fill="hold"/>
                                        <p:tgtEl>
                                          <p:spTgt spid="17">
                                            <p:txEl>
                                              <p:pRg st="5" end="5"/>
                                            </p:txEl>
                                          </p:spTgt>
                                        </p:tgtEl>
                                        <p:attrNameLst>
                                          <p:attrName>style.color</p:attrName>
                                        </p:attrNameLst>
                                      </p:cBhvr>
                                      <p:to>
                                        <a:srgbClr val="000000"/>
                                      </p:to>
                                    </p:animClr>
                                    <p:animClr clrSpc="rgb" dir="cw">
                                      <p:cBhvr>
                                        <p:cTn id="46" dur="500" fill="hold"/>
                                        <p:tgtEl>
                                          <p:spTgt spid="17">
                                            <p:txEl>
                                              <p:pRg st="5" end="5"/>
                                            </p:txEl>
                                          </p:spTgt>
                                        </p:tgtEl>
                                        <p:attrNameLst>
                                          <p:attrName>fillcolor</p:attrName>
                                        </p:attrNameLst>
                                      </p:cBhvr>
                                      <p:to>
                                        <a:srgbClr val="000000"/>
                                      </p:to>
                                    </p:animClr>
                                    <p:set>
                                      <p:cBhvr>
                                        <p:cTn id="47" dur="500" fill="hold"/>
                                        <p:tgtEl>
                                          <p:spTgt spid="17">
                                            <p:txEl>
                                              <p:pRg st="5" end="5"/>
                                            </p:txEl>
                                          </p:spTgt>
                                        </p:tgtEl>
                                        <p:attrNameLst>
                                          <p:attrName>fill.type</p:attrName>
                                        </p:attrNameLst>
                                      </p:cBhvr>
                                      <p:to>
                                        <p:strVal val="solid"/>
                                      </p:to>
                                    </p:set>
                                    <p:set>
                                      <p:cBhvr>
                                        <p:cTn id="48" dur="500" fill="hold"/>
                                        <p:tgtEl>
                                          <p:spTgt spid="17">
                                            <p:txEl>
                                              <p:pRg st="5" end="5"/>
                                            </p:txEl>
                                          </p:spTgt>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9" presetClass="emph" presetSubtype="0" fill="hold" nodeType="clickEffect">
                                  <p:stCondLst>
                                    <p:cond delay="0"/>
                                  </p:stCondLst>
                                  <p:childTnLst>
                                    <p:animClr clrSpc="rgb" dir="cw">
                                      <p:cBhvr override="childStyle">
                                        <p:cTn id="52" dur="500" fill="hold"/>
                                        <p:tgtEl>
                                          <p:spTgt spid="17">
                                            <p:txEl>
                                              <p:pRg st="6" end="6"/>
                                            </p:txEl>
                                          </p:spTgt>
                                        </p:tgtEl>
                                        <p:attrNameLst>
                                          <p:attrName>style.color</p:attrName>
                                        </p:attrNameLst>
                                      </p:cBhvr>
                                      <p:to>
                                        <a:srgbClr val="000000"/>
                                      </p:to>
                                    </p:animClr>
                                    <p:animClr clrSpc="rgb" dir="cw">
                                      <p:cBhvr>
                                        <p:cTn id="53" dur="500" fill="hold"/>
                                        <p:tgtEl>
                                          <p:spTgt spid="17">
                                            <p:txEl>
                                              <p:pRg st="6" end="6"/>
                                            </p:txEl>
                                          </p:spTgt>
                                        </p:tgtEl>
                                        <p:attrNameLst>
                                          <p:attrName>fillcolor</p:attrName>
                                        </p:attrNameLst>
                                      </p:cBhvr>
                                      <p:to>
                                        <a:srgbClr val="000000"/>
                                      </p:to>
                                    </p:animClr>
                                    <p:set>
                                      <p:cBhvr>
                                        <p:cTn id="54" dur="500" fill="hold"/>
                                        <p:tgtEl>
                                          <p:spTgt spid="17">
                                            <p:txEl>
                                              <p:pRg st="6" end="6"/>
                                            </p:txEl>
                                          </p:spTgt>
                                        </p:tgtEl>
                                        <p:attrNameLst>
                                          <p:attrName>fill.type</p:attrName>
                                        </p:attrNameLst>
                                      </p:cBhvr>
                                      <p:to>
                                        <p:strVal val="solid"/>
                                      </p:to>
                                    </p:set>
                                    <p:set>
                                      <p:cBhvr>
                                        <p:cTn id="55" dur="500" fill="hold"/>
                                        <p:tgtEl>
                                          <p:spTgt spid="17">
                                            <p:txEl>
                                              <p:pRg st="6" end="6"/>
                                            </p:txEl>
                                          </p:spTgt>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19" presetClass="emph" presetSubtype="0" fill="hold" nodeType="clickEffect">
                                  <p:stCondLst>
                                    <p:cond delay="0"/>
                                  </p:stCondLst>
                                  <p:childTnLst>
                                    <p:animClr clrSpc="rgb" dir="cw">
                                      <p:cBhvr override="childStyle">
                                        <p:cTn id="59" dur="500" fill="hold"/>
                                        <p:tgtEl>
                                          <p:spTgt spid="17">
                                            <p:txEl>
                                              <p:pRg st="7" end="7"/>
                                            </p:txEl>
                                          </p:spTgt>
                                        </p:tgtEl>
                                        <p:attrNameLst>
                                          <p:attrName>style.color</p:attrName>
                                        </p:attrNameLst>
                                      </p:cBhvr>
                                      <p:to>
                                        <a:srgbClr val="000000"/>
                                      </p:to>
                                    </p:animClr>
                                    <p:animClr clrSpc="rgb" dir="cw">
                                      <p:cBhvr>
                                        <p:cTn id="60" dur="500" fill="hold"/>
                                        <p:tgtEl>
                                          <p:spTgt spid="17">
                                            <p:txEl>
                                              <p:pRg st="7" end="7"/>
                                            </p:txEl>
                                          </p:spTgt>
                                        </p:tgtEl>
                                        <p:attrNameLst>
                                          <p:attrName>fillcolor</p:attrName>
                                        </p:attrNameLst>
                                      </p:cBhvr>
                                      <p:to>
                                        <a:srgbClr val="000000"/>
                                      </p:to>
                                    </p:animClr>
                                    <p:set>
                                      <p:cBhvr>
                                        <p:cTn id="61" dur="500" fill="hold"/>
                                        <p:tgtEl>
                                          <p:spTgt spid="17">
                                            <p:txEl>
                                              <p:pRg st="7" end="7"/>
                                            </p:txEl>
                                          </p:spTgt>
                                        </p:tgtEl>
                                        <p:attrNameLst>
                                          <p:attrName>fill.type</p:attrName>
                                        </p:attrNameLst>
                                      </p:cBhvr>
                                      <p:to>
                                        <p:strVal val="solid"/>
                                      </p:to>
                                    </p:set>
                                    <p:set>
                                      <p:cBhvr>
                                        <p:cTn id="62" dur="500" fill="hold"/>
                                        <p:tgtEl>
                                          <p:spTgt spid="17">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Image result for tips png">
            <a:extLst>
              <a:ext uri="{FF2B5EF4-FFF2-40B4-BE49-F238E27FC236}">
                <a16:creationId xmlns:a16="http://schemas.microsoft.com/office/drawing/2014/main" id="{A952E02E-B1BA-4561-9940-9EC26A8D9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8365" y="35052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44528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Guidelines and Tips [2/2]</a:t>
            </a: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Include as much information as necessary</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Be concise but convincing</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Include lists, charts and graphs at the end</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Mention how these attachments are important</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682A44D6-24CA-4C45-963E-95D676E2B30B}"/>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D3F52570-A6EC-4050-9B56-43A5870E4A9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60894DA6-04D7-4BC0-90D5-DBFEF9163A6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F7A1876F-54D8-47C2-BE8C-77D44BFA1AF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6F4D4770-6932-4C9D-8A92-E7C0528369B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9D08A66D-7F13-49B3-B30A-CA8D159C5C8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335F8489-676A-465B-B141-17A855C930A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EFC12714-229F-4DC1-BFFA-5F16C26A01E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AE0B6576-D780-43A2-A381-673EFA95811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BF1252FF-6259-40D5-A906-BDA36D328F7C}"/>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3AC4D942-A97E-4F68-9D28-73CE7C05D73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C1B7ABA-8572-463E-9F3A-BD865884EB9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57FE57-C8BD-4D99-8D31-EFE4F3D3A56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0905EC4-B50C-4C92-9034-B3E0E9C0A04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CD472A3-E436-406F-B5CB-C5E7A59D48B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CCC0EBE-C781-4A91-B008-99408AAD6C7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5B35242-F3CB-436B-982A-188EF05FD74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B73A5EC-4E9F-44AF-BF9B-DCE5CA340D2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74FD4BEB-48EE-4B31-9520-0D746F70682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76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7">
                                            <p:txEl>
                                              <p:pRg st="2" end="2"/>
                                            </p:txEl>
                                          </p:spTgt>
                                        </p:tgtEl>
                                        <p:attrNameLst>
                                          <p:attrName>style.color</p:attrName>
                                        </p:attrNameLst>
                                      </p:cBhvr>
                                      <p:to>
                                        <a:srgbClr val="000000"/>
                                      </p:to>
                                    </p:animClr>
                                    <p:animClr clrSpc="rgb" dir="cw">
                                      <p:cBhvr>
                                        <p:cTn id="14" dur="500" fill="hold"/>
                                        <p:tgtEl>
                                          <p:spTgt spid="17">
                                            <p:txEl>
                                              <p:pRg st="2" end="2"/>
                                            </p:txEl>
                                          </p:spTgt>
                                        </p:tgtEl>
                                        <p:attrNameLst>
                                          <p:attrName>fillcolor</p:attrName>
                                        </p:attrNameLst>
                                      </p:cBhvr>
                                      <p:to>
                                        <a:srgbClr val="000000"/>
                                      </p:to>
                                    </p:animClr>
                                    <p:set>
                                      <p:cBhvr>
                                        <p:cTn id="15" dur="500" fill="hold"/>
                                        <p:tgtEl>
                                          <p:spTgt spid="17">
                                            <p:txEl>
                                              <p:pRg st="2" end="2"/>
                                            </p:txEl>
                                          </p:spTgt>
                                        </p:tgtEl>
                                        <p:attrNameLst>
                                          <p:attrName>fill.type</p:attrName>
                                        </p:attrNameLst>
                                      </p:cBhvr>
                                      <p:to>
                                        <p:strVal val="solid"/>
                                      </p:to>
                                    </p:set>
                                    <p:set>
                                      <p:cBhvr>
                                        <p:cTn id="16" dur="500" fill="hold"/>
                                        <p:tgtEl>
                                          <p:spTgt spid="17">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7">
                                            <p:txEl>
                                              <p:pRg st="3" end="3"/>
                                            </p:txEl>
                                          </p:spTgt>
                                        </p:tgtEl>
                                        <p:attrNameLst>
                                          <p:attrName>style.color</p:attrName>
                                        </p:attrNameLst>
                                      </p:cBhvr>
                                      <p:to>
                                        <a:srgbClr val="000000"/>
                                      </p:to>
                                    </p:animClr>
                                    <p:animClr clrSpc="rgb" dir="cw">
                                      <p:cBhvr>
                                        <p:cTn id="21" dur="500" fill="hold"/>
                                        <p:tgtEl>
                                          <p:spTgt spid="17">
                                            <p:txEl>
                                              <p:pRg st="3" end="3"/>
                                            </p:txEl>
                                          </p:spTgt>
                                        </p:tgtEl>
                                        <p:attrNameLst>
                                          <p:attrName>fillcolor</p:attrName>
                                        </p:attrNameLst>
                                      </p:cBhvr>
                                      <p:to>
                                        <a:srgbClr val="000000"/>
                                      </p:to>
                                    </p:animClr>
                                    <p:set>
                                      <p:cBhvr>
                                        <p:cTn id="22" dur="500" fill="hold"/>
                                        <p:tgtEl>
                                          <p:spTgt spid="17">
                                            <p:txEl>
                                              <p:pRg st="3" end="3"/>
                                            </p:txEl>
                                          </p:spTgt>
                                        </p:tgtEl>
                                        <p:attrNameLst>
                                          <p:attrName>fill.type</p:attrName>
                                        </p:attrNameLst>
                                      </p:cBhvr>
                                      <p:to>
                                        <p:strVal val="solid"/>
                                      </p:to>
                                    </p:set>
                                    <p:set>
                                      <p:cBhvr>
                                        <p:cTn id="23" dur="500" fill="hold"/>
                                        <p:tgtEl>
                                          <p:spTgt spid="17">
                                            <p:txEl>
                                              <p:pRg st="3" end="3"/>
                                            </p:txEl>
                                          </p:spTgt>
                                        </p:tgtEl>
                                        <p:attrNameLst>
                                          <p:attrName>fill.on</p:attrName>
                                        </p:attrNameLst>
                                      </p:cBhvr>
                                      <p:to>
                                        <p:strVal val="true"/>
                                      </p:to>
                                    </p:set>
                                  </p:childTnLst>
                                </p:cTn>
                              </p:par>
                              <p:par>
                                <p:cTn id="24" presetID="19" presetClass="emph" presetSubtype="0" fill="hold" nodeType="withEffect">
                                  <p:stCondLst>
                                    <p:cond delay="0"/>
                                  </p:stCondLst>
                                  <p:childTnLst>
                                    <p:animClr clrSpc="rgb" dir="cw">
                                      <p:cBhvr override="childStyle">
                                        <p:cTn id="25" dur="500" fill="hold"/>
                                        <p:tgtEl>
                                          <p:spTgt spid="17">
                                            <p:txEl>
                                              <p:pRg st="4" end="4"/>
                                            </p:txEl>
                                          </p:spTgt>
                                        </p:tgtEl>
                                        <p:attrNameLst>
                                          <p:attrName>style.color</p:attrName>
                                        </p:attrNameLst>
                                      </p:cBhvr>
                                      <p:to>
                                        <a:srgbClr val="000000"/>
                                      </p:to>
                                    </p:animClr>
                                    <p:animClr clrSpc="rgb" dir="cw">
                                      <p:cBhvr>
                                        <p:cTn id="26" dur="500" fill="hold"/>
                                        <p:tgtEl>
                                          <p:spTgt spid="17">
                                            <p:txEl>
                                              <p:pRg st="4" end="4"/>
                                            </p:txEl>
                                          </p:spTgt>
                                        </p:tgtEl>
                                        <p:attrNameLst>
                                          <p:attrName>fillcolor</p:attrName>
                                        </p:attrNameLst>
                                      </p:cBhvr>
                                      <p:to>
                                        <a:srgbClr val="000000"/>
                                      </p:to>
                                    </p:animClr>
                                    <p:set>
                                      <p:cBhvr>
                                        <p:cTn id="27" dur="500" fill="hold"/>
                                        <p:tgtEl>
                                          <p:spTgt spid="17">
                                            <p:txEl>
                                              <p:pRg st="4" end="4"/>
                                            </p:txEl>
                                          </p:spTgt>
                                        </p:tgtEl>
                                        <p:attrNameLst>
                                          <p:attrName>fill.type</p:attrName>
                                        </p:attrNameLst>
                                      </p:cBhvr>
                                      <p:to>
                                        <p:strVal val="solid"/>
                                      </p:to>
                                    </p:set>
                                    <p:set>
                                      <p:cBhvr>
                                        <p:cTn id="28"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Types</a:t>
            </a: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Information Memo</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Problem Solving Memo</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Persuasion Memo</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Internal Memo Proposal</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Directive Memo</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Response to an Inquiry Memo</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Trip Report Memo</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Field Report/Lab Report Memo</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Related image">
            <a:extLst>
              <a:ext uri="{FF2B5EF4-FFF2-40B4-BE49-F238E27FC236}">
                <a16:creationId xmlns:a16="http://schemas.microsoft.com/office/drawing/2014/main" id="{EFF64BCB-8AEC-4C17-9CBD-511FF0D903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3036" y="3880455"/>
            <a:ext cx="4623364" cy="288960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13AB4630-427C-4C33-890C-E122EE903F99}"/>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78738F25-7DB8-45C7-B07D-FCA5AB6B0A6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2A7D17C0-393D-4622-8D35-975122FEB7B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9BDF8462-4448-45B8-82F7-C52F5B7DB88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1BC3C6F9-5B87-4C11-9673-007C0B5C7B4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F1274D86-B073-4632-95FD-D98D770F830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666BBC85-06B3-4A3C-911B-96D32DE8E3E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37465DE1-E9DA-4149-8E85-FCE3EA9DF46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7B3CBD68-CA8E-4AFB-9FE0-6FBADAA46B9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7FFFCD99-E701-4BB0-99BA-E5F706A9CDC2}"/>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3836EA11-BBC2-46DE-8197-95B53863015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577F8AA-F768-415C-A802-94E11C00A0C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28E17F3-24F1-486C-8C98-6684DAA062D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52395F-00F4-44B3-B196-EDE7F8C662D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B3FFFAB9-1A2D-4521-B9CC-956A82CD71C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E16B156-4168-47F3-93AD-0B569255BE5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D25904A-F763-434A-8138-B1E4D5C27C7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AD25077-FB9C-4103-9E41-BCC528E0448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8005789F-B9B0-4989-A226-0AE0CE302A9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7177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42"/>
                                        </p:tgtEl>
                                        <p:attrNameLst>
                                          <p:attrName>style.visibility</p:attrName>
                                        </p:attrNameLst>
                                      </p:cBhvr>
                                      <p:to>
                                        <p:strVal val="visible"/>
                                      </p:to>
                                    </p:set>
                                    <p:animEffect transition="in" filter="fade">
                                      <p:cBhvr>
                                        <p:cTn id="10" dur="500"/>
                                        <p:tgtEl>
                                          <p:spTgt spid="10242"/>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9" presetClass="emph" presetSubtype="0" fill="hold" nodeType="clickEffect">
                                  <p:stCondLst>
                                    <p:cond delay="0"/>
                                  </p:stCondLst>
                                  <p:childTnLst>
                                    <p:animClr clrSpc="rgb" dir="cw">
                                      <p:cBhvr override="childStyle">
                                        <p:cTn id="24" dur="500" fill="hold"/>
                                        <p:tgtEl>
                                          <p:spTgt spid="17">
                                            <p:txEl>
                                              <p:pRg st="2" end="2"/>
                                            </p:txEl>
                                          </p:spTgt>
                                        </p:tgtEl>
                                        <p:attrNameLst>
                                          <p:attrName>style.color</p:attrName>
                                        </p:attrNameLst>
                                      </p:cBhvr>
                                      <p:to>
                                        <a:srgbClr val="000000"/>
                                      </p:to>
                                    </p:animClr>
                                    <p:animClr clrSpc="rgb" dir="cw">
                                      <p:cBhvr>
                                        <p:cTn id="25" dur="500" fill="hold"/>
                                        <p:tgtEl>
                                          <p:spTgt spid="17">
                                            <p:txEl>
                                              <p:pRg st="2" end="2"/>
                                            </p:txEl>
                                          </p:spTgt>
                                        </p:tgtEl>
                                        <p:attrNameLst>
                                          <p:attrName>fillcolor</p:attrName>
                                        </p:attrNameLst>
                                      </p:cBhvr>
                                      <p:to>
                                        <a:srgbClr val="000000"/>
                                      </p:to>
                                    </p:animClr>
                                    <p:set>
                                      <p:cBhvr>
                                        <p:cTn id="26" dur="500" fill="hold"/>
                                        <p:tgtEl>
                                          <p:spTgt spid="17">
                                            <p:txEl>
                                              <p:pRg st="2" end="2"/>
                                            </p:txEl>
                                          </p:spTgt>
                                        </p:tgtEl>
                                        <p:attrNameLst>
                                          <p:attrName>fill.type</p:attrName>
                                        </p:attrNameLst>
                                      </p:cBhvr>
                                      <p:to>
                                        <p:strVal val="solid"/>
                                      </p:to>
                                    </p:set>
                                    <p:set>
                                      <p:cBhvr>
                                        <p:cTn id="27" dur="500" fill="hold"/>
                                        <p:tgtEl>
                                          <p:spTgt spid="17">
                                            <p:txEl>
                                              <p:pRg st="2" end="2"/>
                                            </p:txEl>
                                          </p:spTgt>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9" presetClass="emph" presetSubtype="0" fill="hold" nodeType="clickEffect">
                                  <p:stCondLst>
                                    <p:cond delay="0"/>
                                  </p:stCondLst>
                                  <p:childTnLst>
                                    <p:animClr clrSpc="rgb" dir="cw">
                                      <p:cBhvr override="childStyle">
                                        <p:cTn id="31" dur="500" fill="hold"/>
                                        <p:tgtEl>
                                          <p:spTgt spid="17">
                                            <p:txEl>
                                              <p:pRg st="3" end="3"/>
                                            </p:txEl>
                                          </p:spTgt>
                                        </p:tgtEl>
                                        <p:attrNameLst>
                                          <p:attrName>style.color</p:attrName>
                                        </p:attrNameLst>
                                      </p:cBhvr>
                                      <p:to>
                                        <a:srgbClr val="000000"/>
                                      </p:to>
                                    </p:animClr>
                                    <p:animClr clrSpc="rgb" dir="cw">
                                      <p:cBhvr>
                                        <p:cTn id="32" dur="500" fill="hold"/>
                                        <p:tgtEl>
                                          <p:spTgt spid="17">
                                            <p:txEl>
                                              <p:pRg st="3" end="3"/>
                                            </p:txEl>
                                          </p:spTgt>
                                        </p:tgtEl>
                                        <p:attrNameLst>
                                          <p:attrName>fillcolor</p:attrName>
                                        </p:attrNameLst>
                                      </p:cBhvr>
                                      <p:to>
                                        <a:srgbClr val="000000"/>
                                      </p:to>
                                    </p:animClr>
                                    <p:set>
                                      <p:cBhvr>
                                        <p:cTn id="33" dur="500" fill="hold"/>
                                        <p:tgtEl>
                                          <p:spTgt spid="17">
                                            <p:txEl>
                                              <p:pRg st="3" end="3"/>
                                            </p:txEl>
                                          </p:spTgt>
                                        </p:tgtEl>
                                        <p:attrNameLst>
                                          <p:attrName>fill.type</p:attrName>
                                        </p:attrNameLst>
                                      </p:cBhvr>
                                      <p:to>
                                        <p:strVal val="solid"/>
                                      </p:to>
                                    </p:set>
                                    <p:set>
                                      <p:cBhvr>
                                        <p:cTn id="34" dur="500" fill="hold"/>
                                        <p:tgtEl>
                                          <p:spTgt spid="17">
                                            <p:txEl>
                                              <p:pRg st="3" end="3"/>
                                            </p:txEl>
                                          </p:spTgt>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9" presetClass="emph" presetSubtype="0" fill="hold" nodeType="clickEffect">
                                  <p:stCondLst>
                                    <p:cond delay="0"/>
                                  </p:stCondLst>
                                  <p:childTnLst>
                                    <p:animClr clrSpc="rgb" dir="cw">
                                      <p:cBhvr override="childStyle">
                                        <p:cTn id="38" dur="500" fill="hold"/>
                                        <p:tgtEl>
                                          <p:spTgt spid="17">
                                            <p:txEl>
                                              <p:pRg st="4" end="4"/>
                                            </p:txEl>
                                          </p:spTgt>
                                        </p:tgtEl>
                                        <p:attrNameLst>
                                          <p:attrName>style.color</p:attrName>
                                        </p:attrNameLst>
                                      </p:cBhvr>
                                      <p:to>
                                        <a:srgbClr val="000000"/>
                                      </p:to>
                                    </p:animClr>
                                    <p:animClr clrSpc="rgb" dir="cw">
                                      <p:cBhvr>
                                        <p:cTn id="39" dur="500" fill="hold"/>
                                        <p:tgtEl>
                                          <p:spTgt spid="17">
                                            <p:txEl>
                                              <p:pRg st="4" end="4"/>
                                            </p:txEl>
                                          </p:spTgt>
                                        </p:tgtEl>
                                        <p:attrNameLst>
                                          <p:attrName>fillcolor</p:attrName>
                                        </p:attrNameLst>
                                      </p:cBhvr>
                                      <p:to>
                                        <a:srgbClr val="000000"/>
                                      </p:to>
                                    </p:animClr>
                                    <p:set>
                                      <p:cBhvr>
                                        <p:cTn id="40" dur="500" fill="hold"/>
                                        <p:tgtEl>
                                          <p:spTgt spid="17">
                                            <p:txEl>
                                              <p:pRg st="4" end="4"/>
                                            </p:txEl>
                                          </p:spTgt>
                                        </p:tgtEl>
                                        <p:attrNameLst>
                                          <p:attrName>fill.type</p:attrName>
                                        </p:attrNameLst>
                                      </p:cBhvr>
                                      <p:to>
                                        <p:strVal val="solid"/>
                                      </p:to>
                                    </p:set>
                                    <p:set>
                                      <p:cBhvr>
                                        <p:cTn id="41" dur="500" fill="hold"/>
                                        <p:tgtEl>
                                          <p:spTgt spid="17">
                                            <p:txEl>
                                              <p:pRg st="4" end="4"/>
                                            </p:txEl>
                                          </p:spTgt>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nodeType="clickEffect">
                                  <p:stCondLst>
                                    <p:cond delay="0"/>
                                  </p:stCondLst>
                                  <p:childTnLst>
                                    <p:animClr clrSpc="rgb" dir="cw">
                                      <p:cBhvr override="childStyle">
                                        <p:cTn id="45" dur="500" fill="hold"/>
                                        <p:tgtEl>
                                          <p:spTgt spid="17">
                                            <p:txEl>
                                              <p:pRg st="5" end="5"/>
                                            </p:txEl>
                                          </p:spTgt>
                                        </p:tgtEl>
                                        <p:attrNameLst>
                                          <p:attrName>style.color</p:attrName>
                                        </p:attrNameLst>
                                      </p:cBhvr>
                                      <p:to>
                                        <a:srgbClr val="000000"/>
                                      </p:to>
                                    </p:animClr>
                                    <p:animClr clrSpc="rgb" dir="cw">
                                      <p:cBhvr>
                                        <p:cTn id="46" dur="500" fill="hold"/>
                                        <p:tgtEl>
                                          <p:spTgt spid="17">
                                            <p:txEl>
                                              <p:pRg st="5" end="5"/>
                                            </p:txEl>
                                          </p:spTgt>
                                        </p:tgtEl>
                                        <p:attrNameLst>
                                          <p:attrName>fillcolor</p:attrName>
                                        </p:attrNameLst>
                                      </p:cBhvr>
                                      <p:to>
                                        <a:srgbClr val="000000"/>
                                      </p:to>
                                    </p:animClr>
                                    <p:set>
                                      <p:cBhvr>
                                        <p:cTn id="47" dur="500" fill="hold"/>
                                        <p:tgtEl>
                                          <p:spTgt spid="17">
                                            <p:txEl>
                                              <p:pRg st="5" end="5"/>
                                            </p:txEl>
                                          </p:spTgt>
                                        </p:tgtEl>
                                        <p:attrNameLst>
                                          <p:attrName>fill.type</p:attrName>
                                        </p:attrNameLst>
                                      </p:cBhvr>
                                      <p:to>
                                        <p:strVal val="solid"/>
                                      </p:to>
                                    </p:set>
                                    <p:set>
                                      <p:cBhvr>
                                        <p:cTn id="48" dur="500" fill="hold"/>
                                        <p:tgtEl>
                                          <p:spTgt spid="17">
                                            <p:txEl>
                                              <p:pRg st="5" end="5"/>
                                            </p:txEl>
                                          </p:spTgt>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9" presetClass="emph" presetSubtype="0" fill="hold" nodeType="clickEffect">
                                  <p:stCondLst>
                                    <p:cond delay="0"/>
                                  </p:stCondLst>
                                  <p:childTnLst>
                                    <p:animClr clrSpc="rgb" dir="cw">
                                      <p:cBhvr override="childStyle">
                                        <p:cTn id="52" dur="500" fill="hold"/>
                                        <p:tgtEl>
                                          <p:spTgt spid="17">
                                            <p:txEl>
                                              <p:pRg st="6" end="6"/>
                                            </p:txEl>
                                          </p:spTgt>
                                        </p:tgtEl>
                                        <p:attrNameLst>
                                          <p:attrName>style.color</p:attrName>
                                        </p:attrNameLst>
                                      </p:cBhvr>
                                      <p:to>
                                        <a:srgbClr val="000000"/>
                                      </p:to>
                                    </p:animClr>
                                    <p:animClr clrSpc="rgb" dir="cw">
                                      <p:cBhvr>
                                        <p:cTn id="53" dur="500" fill="hold"/>
                                        <p:tgtEl>
                                          <p:spTgt spid="17">
                                            <p:txEl>
                                              <p:pRg st="6" end="6"/>
                                            </p:txEl>
                                          </p:spTgt>
                                        </p:tgtEl>
                                        <p:attrNameLst>
                                          <p:attrName>fillcolor</p:attrName>
                                        </p:attrNameLst>
                                      </p:cBhvr>
                                      <p:to>
                                        <a:srgbClr val="000000"/>
                                      </p:to>
                                    </p:animClr>
                                    <p:set>
                                      <p:cBhvr>
                                        <p:cTn id="54" dur="500" fill="hold"/>
                                        <p:tgtEl>
                                          <p:spTgt spid="17">
                                            <p:txEl>
                                              <p:pRg st="6" end="6"/>
                                            </p:txEl>
                                          </p:spTgt>
                                        </p:tgtEl>
                                        <p:attrNameLst>
                                          <p:attrName>fill.type</p:attrName>
                                        </p:attrNameLst>
                                      </p:cBhvr>
                                      <p:to>
                                        <p:strVal val="solid"/>
                                      </p:to>
                                    </p:set>
                                    <p:set>
                                      <p:cBhvr>
                                        <p:cTn id="55" dur="500" fill="hold"/>
                                        <p:tgtEl>
                                          <p:spTgt spid="17">
                                            <p:txEl>
                                              <p:pRg st="6" end="6"/>
                                            </p:txEl>
                                          </p:spTgt>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19" presetClass="emph" presetSubtype="0" fill="hold" nodeType="clickEffect">
                                  <p:stCondLst>
                                    <p:cond delay="0"/>
                                  </p:stCondLst>
                                  <p:childTnLst>
                                    <p:animClr clrSpc="rgb" dir="cw">
                                      <p:cBhvr override="childStyle">
                                        <p:cTn id="59" dur="500" fill="hold"/>
                                        <p:tgtEl>
                                          <p:spTgt spid="17">
                                            <p:txEl>
                                              <p:pRg st="7" end="7"/>
                                            </p:txEl>
                                          </p:spTgt>
                                        </p:tgtEl>
                                        <p:attrNameLst>
                                          <p:attrName>style.color</p:attrName>
                                        </p:attrNameLst>
                                      </p:cBhvr>
                                      <p:to>
                                        <a:srgbClr val="000000"/>
                                      </p:to>
                                    </p:animClr>
                                    <p:animClr clrSpc="rgb" dir="cw">
                                      <p:cBhvr>
                                        <p:cTn id="60" dur="500" fill="hold"/>
                                        <p:tgtEl>
                                          <p:spTgt spid="17">
                                            <p:txEl>
                                              <p:pRg st="7" end="7"/>
                                            </p:txEl>
                                          </p:spTgt>
                                        </p:tgtEl>
                                        <p:attrNameLst>
                                          <p:attrName>fillcolor</p:attrName>
                                        </p:attrNameLst>
                                      </p:cBhvr>
                                      <p:to>
                                        <a:srgbClr val="000000"/>
                                      </p:to>
                                    </p:animClr>
                                    <p:set>
                                      <p:cBhvr>
                                        <p:cTn id="61" dur="500" fill="hold"/>
                                        <p:tgtEl>
                                          <p:spTgt spid="17">
                                            <p:txEl>
                                              <p:pRg st="7" end="7"/>
                                            </p:txEl>
                                          </p:spTgt>
                                        </p:tgtEl>
                                        <p:attrNameLst>
                                          <p:attrName>fill.type</p:attrName>
                                        </p:attrNameLst>
                                      </p:cBhvr>
                                      <p:to>
                                        <p:strVal val="solid"/>
                                      </p:to>
                                    </p:set>
                                    <p:set>
                                      <p:cBhvr>
                                        <p:cTn id="62" dur="500" fill="hold"/>
                                        <p:tgtEl>
                                          <p:spTgt spid="17">
                                            <p:txEl>
                                              <p:pRg st="7" end="7"/>
                                            </p:txEl>
                                          </p:spTgt>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9" presetClass="emph" presetSubtype="0" fill="hold" nodeType="clickEffect">
                                  <p:stCondLst>
                                    <p:cond delay="0"/>
                                  </p:stCondLst>
                                  <p:childTnLst>
                                    <p:animClr clrSpc="rgb" dir="cw">
                                      <p:cBhvr override="childStyle">
                                        <p:cTn id="66" dur="500" fill="hold"/>
                                        <p:tgtEl>
                                          <p:spTgt spid="17">
                                            <p:txEl>
                                              <p:pRg st="8" end="8"/>
                                            </p:txEl>
                                          </p:spTgt>
                                        </p:tgtEl>
                                        <p:attrNameLst>
                                          <p:attrName>style.color</p:attrName>
                                        </p:attrNameLst>
                                      </p:cBhvr>
                                      <p:to>
                                        <a:srgbClr val="000000"/>
                                      </p:to>
                                    </p:animClr>
                                    <p:animClr clrSpc="rgb" dir="cw">
                                      <p:cBhvr>
                                        <p:cTn id="67" dur="500" fill="hold"/>
                                        <p:tgtEl>
                                          <p:spTgt spid="17">
                                            <p:txEl>
                                              <p:pRg st="8" end="8"/>
                                            </p:txEl>
                                          </p:spTgt>
                                        </p:tgtEl>
                                        <p:attrNameLst>
                                          <p:attrName>fillcolor</p:attrName>
                                        </p:attrNameLst>
                                      </p:cBhvr>
                                      <p:to>
                                        <a:srgbClr val="000000"/>
                                      </p:to>
                                    </p:animClr>
                                    <p:set>
                                      <p:cBhvr>
                                        <p:cTn id="68" dur="500" fill="hold"/>
                                        <p:tgtEl>
                                          <p:spTgt spid="17">
                                            <p:txEl>
                                              <p:pRg st="8" end="8"/>
                                            </p:txEl>
                                          </p:spTgt>
                                        </p:tgtEl>
                                        <p:attrNameLst>
                                          <p:attrName>fill.type</p:attrName>
                                        </p:attrNameLst>
                                      </p:cBhvr>
                                      <p:to>
                                        <p:strVal val="solid"/>
                                      </p:to>
                                    </p:set>
                                    <p:set>
                                      <p:cBhvr>
                                        <p:cTn id="69" dur="500" fill="hold"/>
                                        <p:tgtEl>
                                          <p:spTgt spid="17">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49299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Types: Information Memo</a:t>
            </a: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Used to deliver or request information or assistance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First paragraph provides main idea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Second paragraph expands on the details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Third paragraph outlines the action required </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112CF152-1ECB-4289-ADF5-8C0EAB19521F}"/>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FF9E8092-6FD0-4AA3-9AF0-D303A4E55FD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5E7129DB-1060-417E-BEE9-2C9AB0975E2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B41F4FB9-3B88-4602-B28A-2C0C4FCBB6F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3A7FF85D-E0DE-4CA8-8BA5-907485E2CFF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3A783929-32B3-4D82-8DBA-0D396502E4D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D3EAC43F-9543-4E67-BB52-1D8A2D70E9B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83F2066D-4C2F-45E9-A1CA-A3836DA36CF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A90DFB27-7336-4A76-86D2-C4992113755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80CC0DCF-79EB-48EF-AF2A-138B4DD571F3}"/>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705CC418-09A6-4A97-9564-97D5F4C38FC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85829C7-84B0-41F7-B3DB-E0444A88263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33FE40A-EC4A-495B-91F7-884A497E973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A8CC72F-BAB2-443A-BC24-25E9E430E49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071A8443-4128-4305-96FC-4454FAA327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9F9C89A-BFEC-4167-88E5-0D639529AA3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490DB62-4A15-4C52-B9FD-AFF1E18BB62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0112522-C5E5-4C91-8C0F-B48E3E329FC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69FEEBED-1C46-4334-AAA1-E7221F3D7BC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4079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Content Placeholder 4">
            <a:extLst>
              <a:ext uri="{FF2B5EF4-FFF2-40B4-BE49-F238E27FC236}">
                <a16:creationId xmlns:a16="http://schemas.microsoft.com/office/drawing/2014/main" id="{FEDD2BAC-38D6-4B72-B216-ADB839954C9A}"/>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r="1254"/>
          <a:stretch/>
        </p:blipFill>
        <p:spPr>
          <a:xfrm>
            <a:off x="914400" y="228600"/>
            <a:ext cx="5838641" cy="5953237"/>
          </a:xfrm>
        </p:spPr>
      </p:pic>
      <p:pic>
        <p:nvPicPr>
          <p:cNvPr id="21" name="Picture 2" descr="Image result for sample stamp png">
            <a:extLst>
              <a:ext uri="{FF2B5EF4-FFF2-40B4-BE49-F238E27FC236}">
                <a16:creationId xmlns:a16="http://schemas.microsoft.com/office/drawing/2014/main" id="{E7D7D818-5B2A-4557-BE34-D8FF360A52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888274">
            <a:off x="7295326" y="2631452"/>
            <a:ext cx="1716146" cy="1716146"/>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a:extLst>
              <a:ext uri="{FF2B5EF4-FFF2-40B4-BE49-F238E27FC236}">
                <a16:creationId xmlns:a16="http://schemas.microsoft.com/office/drawing/2014/main" id="{02B45A64-1D5B-4E8C-9B97-8B0D2F2958A6}"/>
              </a:ext>
            </a:extLst>
          </p:cNvPr>
          <p:cNvSpPr>
            <a:spLocks noGrp="1"/>
          </p:cNvSpPr>
          <p:nvPr>
            <p:ph type="title"/>
          </p:nvPr>
        </p:nvSpPr>
        <p:spPr>
          <a:xfrm>
            <a:off x="246744" y="6096000"/>
            <a:ext cx="9430656" cy="499692"/>
          </a:xfrm>
        </p:spPr>
        <p:txBody>
          <a:bodyPr>
            <a:normAutofit/>
          </a:bodyPr>
          <a:lstStyle/>
          <a:p>
            <a:r>
              <a:rPr lang="en-US" sz="1100" b="1" dirty="0">
                <a:latin typeface="Candara" panose="020E0502030303020204" pitchFamily="34" charset="0"/>
              </a:rPr>
              <a:t>Reference: </a:t>
            </a:r>
            <a:r>
              <a:rPr lang="en-US" sz="1100" dirty="0">
                <a:latin typeface="Candara" panose="020E0502030303020204" pitchFamily="34" charset="0"/>
              </a:rPr>
              <a:t>https://writing.colostate.edu/guides/documents/business_writing/business_memos/informational/sampleinformationalmemo.pdf</a:t>
            </a:r>
          </a:p>
        </p:txBody>
      </p:sp>
      <p:grpSp>
        <p:nvGrpSpPr>
          <p:cNvPr id="8" name="Group 7">
            <a:extLst>
              <a:ext uri="{FF2B5EF4-FFF2-40B4-BE49-F238E27FC236}">
                <a16:creationId xmlns:a16="http://schemas.microsoft.com/office/drawing/2014/main" id="{6A181284-C019-4169-8187-97847037F7EB}"/>
              </a:ext>
            </a:extLst>
          </p:cNvPr>
          <p:cNvGrpSpPr/>
          <p:nvPr/>
        </p:nvGrpSpPr>
        <p:grpSpPr>
          <a:xfrm>
            <a:off x="0" y="6756400"/>
            <a:ext cx="9144000" cy="101600"/>
            <a:chOff x="0" y="5791200"/>
            <a:chExt cx="8084345" cy="330200"/>
          </a:xfrm>
        </p:grpSpPr>
        <p:sp>
          <p:nvSpPr>
            <p:cNvPr id="9" name="Rectangle 8">
              <a:extLst>
                <a:ext uri="{FF2B5EF4-FFF2-40B4-BE49-F238E27FC236}">
                  <a16:creationId xmlns:a16="http://schemas.microsoft.com/office/drawing/2014/main" id="{7986E474-1116-45C1-8DE8-3FD033FFF72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0" name="Rectangle 9">
              <a:extLst>
                <a:ext uri="{FF2B5EF4-FFF2-40B4-BE49-F238E27FC236}">
                  <a16:creationId xmlns:a16="http://schemas.microsoft.com/office/drawing/2014/main" id="{DCDF5910-AE9E-458F-9152-BE4E1AEE69B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1" name="Rectangle 10">
              <a:extLst>
                <a:ext uri="{FF2B5EF4-FFF2-40B4-BE49-F238E27FC236}">
                  <a16:creationId xmlns:a16="http://schemas.microsoft.com/office/drawing/2014/main" id="{EE87583A-62D8-43D2-8308-83719FEDCC5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Rectangle 11">
              <a:extLst>
                <a:ext uri="{FF2B5EF4-FFF2-40B4-BE49-F238E27FC236}">
                  <a16:creationId xmlns:a16="http://schemas.microsoft.com/office/drawing/2014/main" id="{0E6AF920-7FF3-4423-AC1B-97D4314E1F4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3" name="Rectangle 12">
              <a:extLst>
                <a:ext uri="{FF2B5EF4-FFF2-40B4-BE49-F238E27FC236}">
                  <a16:creationId xmlns:a16="http://schemas.microsoft.com/office/drawing/2014/main" id="{61D78E94-488B-47AF-BE3D-91872804653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E2471D00-196C-4070-80F4-0D8537674FE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5" name="Rectangle 14">
              <a:extLst>
                <a:ext uri="{FF2B5EF4-FFF2-40B4-BE49-F238E27FC236}">
                  <a16:creationId xmlns:a16="http://schemas.microsoft.com/office/drawing/2014/main" id="{E07C7D3B-6019-43B2-83A2-9BE5348B555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Rectangle 15">
              <a:extLst>
                <a:ext uri="{FF2B5EF4-FFF2-40B4-BE49-F238E27FC236}">
                  <a16:creationId xmlns:a16="http://schemas.microsoft.com/office/drawing/2014/main" id="{6B01C499-F78A-4A7D-8354-47A0337E5B0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7" name="Group 16">
            <a:extLst>
              <a:ext uri="{FF2B5EF4-FFF2-40B4-BE49-F238E27FC236}">
                <a16:creationId xmlns:a16="http://schemas.microsoft.com/office/drawing/2014/main" id="{DDF10320-B6CA-4B62-992B-294EB4C10241}"/>
              </a:ext>
            </a:extLst>
          </p:cNvPr>
          <p:cNvGrpSpPr/>
          <p:nvPr/>
        </p:nvGrpSpPr>
        <p:grpSpPr>
          <a:xfrm rot="10800000">
            <a:off x="0" y="1"/>
            <a:ext cx="9144000" cy="101600"/>
            <a:chOff x="0" y="5791200"/>
            <a:chExt cx="8084345" cy="330200"/>
          </a:xfrm>
        </p:grpSpPr>
        <p:sp>
          <p:nvSpPr>
            <p:cNvPr id="18" name="Rectangle 17">
              <a:extLst>
                <a:ext uri="{FF2B5EF4-FFF2-40B4-BE49-F238E27FC236}">
                  <a16:creationId xmlns:a16="http://schemas.microsoft.com/office/drawing/2014/main" id="{DF5D6A71-7574-41B9-BC7A-8C03FEA3838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83227E8-473A-4C9C-80D4-62BD90BCC86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92B38B-753B-4E64-8742-305938761A5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8E5AE40-1FE4-4773-9662-49CD2BB16A3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3BFE4D8-DF7C-48F6-9B71-B93D6FF312A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E6A36D9-DC14-4C0D-989B-A4B9F1E4A66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D4D56A9-982B-43B4-BB3D-1B86E1CA83F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DBD447C-6857-4E89-8083-C7D6CF45826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descr="https://upload.wikimedia.org/wikipedia/en/thumb/f/fa/COMSATS_Logo.svg/1024px-COMSATS_Logo.svg.png">
            <a:extLst>
              <a:ext uri="{FF2B5EF4-FFF2-40B4-BE49-F238E27FC236}">
                <a16:creationId xmlns:a16="http://schemas.microsoft.com/office/drawing/2014/main" id="{948B7EA9-700D-4965-ACB2-B3D588CAABE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55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41632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Types: Problem Solving Memo</a:t>
            </a: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Suggests a specific action to improve a situation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First paragraph states the problem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Second paragraph analyzes the problem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Third paragraph makes a recommendation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When making a recommendation, include not only the positive details but also the drawbacks and diffuse them yourself</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844B4BD5-CE52-4E2E-87E8-7D88E5BE1CED}"/>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A464A7D4-F482-4E70-832D-BD376114E41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7A331A6B-420F-4FED-A0BA-21FDA8C8E6B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5335CBEF-408C-43A2-984F-47D31BED00E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556FD3F1-C02F-447C-AEEA-435AF7F4814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01F805AF-4F57-4276-8B29-8A1C64F222C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B387BC2C-DF99-49C1-8083-1C0E25323B6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A731A19F-4CAB-4D26-93C4-508FC5AA780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71E152F2-16B3-405A-8DBA-9BC88F973C8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3AA30325-81ED-4813-9396-CD6215ACAB6C}"/>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4740B5E6-BE5E-4AD9-A19E-6801A6B0C3C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019EB57-903B-4800-9FA8-87DF84B01E8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2712278-F932-46A7-A486-D3E4505C568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F907BA1-5912-4CBB-84EB-985F47A7AE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E40BB0E8-F362-4BA3-A9CE-0A306881E7E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0AF3A9-605B-4C0B-93BD-4ED9CE73659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093CD54-8CFE-452A-A4CB-7BC64EEB1DC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231BE50-18FD-4075-BE2E-A25B268F21A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B4D955F9-AF17-49BA-9A16-83FC3F54F8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64340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9" presetClass="emph" presetSubtype="0" fill="hold" nodeType="clickEffect">
                                  <p:stCondLst>
                                    <p:cond delay="0"/>
                                  </p:stCondLst>
                                  <p:childTnLst>
                                    <p:animClr clrSpc="rgb" dir="cw">
                                      <p:cBhvr override="childStyle">
                                        <p:cTn id="42" dur="500" fill="hold"/>
                                        <p:tgtEl>
                                          <p:spTgt spid="17">
                                            <p:txEl>
                                              <p:pRg st="5" end="5"/>
                                            </p:txEl>
                                          </p:spTgt>
                                        </p:tgtEl>
                                        <p:attrNameLst>
                                          <p:attrName>style.color</p:attrName>
                                        </p:attrNameLst>
                                      </p:cBhvr>
                                      <p:to>
                                        <a:srgbClr val="000000"/>
                                      </p:to>
                                    </p:animClr>
                                    <p:animClr clrSpc="rgb" dir="cw">
                                      <p:cBhvr>
                                        <p:cTn id="43" dur="500" fill="hold"/>
                                        <p:tgtEl>
                                          <p:spTgt spid="17">
                                            <p:txEl>
                                              <p:pRg st="5" end="5"/>
                                            </p:txEl>
                                          </p:spTgt>
                                        </p:tgtEl>
                                        <p:attrNameLst>
                                          <p:attrName>fillcolor</p:attrName>
                                        </p:attrNameLst>
                                      </p:cBhvr>
                                      <p:to>
                                        <a:srgbClr val="000000"/>
                                      </p:to>
                                    </p:animClr>
                                    <p:set>
                                      <p:cBhvr>
                                        <p:cTn id="44" dur="500" fill="hold"/>
                                        <p:tgtEl>
                                          <p:spTgt spid="17">
                                            <p:txEl>
                                              <p:pRg st="5" end="5"/>
                                            </p:txEl>
                                          </p:spTgt>
                                        </p:tgtEl>
                                        <p:attrNameLst>
                                          <p:attrName>fill.type</p:attrName>
                                        </p:attrNameLst>
                                      </p:cBhvr>
                                      <p:to>
                                        <p:strVal val="solid"/>
                                      </p:to>
                                    </p:set>
                                    <p:set>
                                      <p:cBhvr>
                                        <p:cTn id="45"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98EBB80-DC26-4CFE-A56A-8EE2FA1ADF05}"/>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Lst>
          </a:blip>
          <a:srcRect l="3284" t="3814" r="1934" b="4890"/>
          <a:stretch/>
        </p:blipFill>
        <p:spPr>
          <a:xfrm>
            <a:off x="1752599" y="152399"/>
            <a:ext cx="4496027" cy="6096001"/>
          </a:xfrm>
          <a:prstGeom prst="rect">
            <a:avLst/>
          </a:prstGeom>
          <a:ln>
            <a:noFill/>
          </a:ln>
          <a:effectLst>
            <a:softEdge rad="112500"/>
          </a:effectLst>
        </p:spPr>
      </p:pic>
      <p:pic>
        <p:nvPicPr>
          <p:cNvPr id="10" name="Picture 2" descr="Image result for sample stamp png">
            <a:extLst>
              <a:ext uri="{FF2B5EF4-FFF2-40B4-BE49-F238E27FC236}">
                <a16:creationId xmlns:a16="http://schemas.microsoft.com/office/drawing/2014/main" id="{37342C5A-A232-4FFA-A033-CF6C917CDB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888274">
            <a:off x="7295326" y="2631452"/>
            <a:ext cx="1716146" cy="171614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4C49B133-BD4D-4CC7-AFFA-F8495A06BBF2}"/>
              </a:ext>
            </a:extLst>
          </p:cNvPr>
          <p:cNvSpPr>
            <a:spLocks noGrp="1"/>
          </p:cNvSpPr>
          <p:nvPr>
            <p:ph type="title"/>
          </p:nvPr>
        </p:nvSpPr>
        <p:spPr>
          <a:xfrm>
            <a:off x="246744" y="6096000"/>
            <a:ext cx="9430656" cy="499692"/>
          </a:xfrm>
        </p:spPr>
        <p:txBody>
          <a:bodyPr>
            <a:normAutofit/>
          </a:bodyPr>
          <a:lstStyle/>
          <a:p>
            <a:r>
              <a:rPr lang="en-US" sz="1100" b="1" dirty="0">
                <a:latin typeface="Candara" panose="020E0502030303020204" pitchFamily="34" charset="0"/>
              </a:rPr>
              <a:t>Reference: </a:t>
            </a:r>
            <a:r>
              <a:rPr lang="en-US" sz="1100" dirty="0">
                <a:latin typeface="Candara" panose="020E0502030303020204" pitchFamily="34" charset="0"/>
              </a:rPr>
              <a:t>https://image.slidesharecdn.com/tbwritingbook-140206004733-phpapp01/95/tb-writing-book-40-638.jpg?cb=1391647668</a:t>
            </a:r>
          </a:p>
        </p:txBody>
      </p:sp>
      <p:grpSp>
        <p:nvGrpSpPr>
          <p:cNvPr id="50" name="Group 49">
            <a:extLst>
              <a:ext uri="{FF2B5EF4-FFF2-40B4-BE49-F238E27FC236}">
                <a16:creationId xmlns:a16="http://schemas.microsoft.com/office/drawing/2014/main" id="{4E8FBDFB-36A8-43A3-B612-92C77DA5FDAB}"/>
              </a:ext>
            </a:extLst>
          </p:cNvPr>
          <p:cNvGrpSpPr/>
          <p:nvPr/>
        </p:nvGrpSpPr>
        <p:grpSpPr>
          <a:xfrm>
            <a:off x="0" y="6756400"/>
            <a:ext cx="9144000" cy="101600"/>
            <a:chOff x="0" y="5791200"/>
            <a:chExt cx="8084345" cy="330200"/>
          </a:xfrm>
        </p:grpSpPr>
        <p:sp>
          <p:nvSpPr>
            <p:cNvPr id="51" name="Rectangle 50">
              <a:extLst>
                <a:ext uri="{FF2B5EF4-FFF2-40B4-BE49-F238E27FC236}">
                  <a16:creationId xmlns:a16="http://schemas.microsoft.com/office/drawing/2014/main" id="{192A348A-43DB-4DE3-A659-2BA26DC3E16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2" name="Rectangle 51">
              <a:extLst>
                <a:ext uri="{FF2B5EF4-FFF2-40B4-BE49-F238E27FC236}">
                  <a16:creationId xmlns:a16="http://schemas.microsoft.com/office/drawing/2014/main" id="{772E3F2D-957F-4137-8D57-E50B367E1AD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3" name="Rectangle 52">
              <a:extLst>
                <a:ext uri="{FF2B5EF4-FFF2-40B4-BE49-F238E27FC236}">
                  <a16:creationId xmlns:a16="http://schemas.microsoft.com/office/drawing/2014/main" id="{9E3A519F-4766-4121-B12A-A0207554A1C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4" name="Rectangle 53">
              <a:extLst>
                <a:ext uri="{FF2B5EF4-FFF2-40B4-BE49-F238E27FC236}">
                  <a16:creationId xmlns:a16="http://schemas.microsoft.com/office/drawing/2014/main" id="{C15A2DA2-4514-41EC-824B-6656861CEC8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55" name="Rectangle 54">
              <a:extLst>
                <a:ext uri="{FF2B5EF4-FFF2-40B4-BE49-F238E27FC236}">
                  <a16:creationId xmlns:a16="http://schemas.microsoft.com/office/drawing/2014/main" id="{F487FA75-49C2-4BF0-A660-6BD36557BC0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6" name="Rectangle 55">
              <a:extLst>
                <a:ext uri="{FF2B5EF4-FFF2-40B4-BE49-F238E27FC236}">
                  <a16:creationId xmlns:a16="http://schemas.microsoft.com/office/drawing/2014/main" id="{BE0533B3-E2C5-4499-928A-CA40810AF19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7" name="Rectangle 56">
              <a:extLst>
                <a:ext uri="{FF2B5EF4-FFF2-40B4-BE49-F238E27FC236}">
                  <a16:creationId xmlns:a16="http://schemas.microsoft.com/office/drawing/2014/main" id="{2E947338-6072-4EF9-A34F-A20EE74899B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8" name="Rectangle 57">
              <a:extLst>
                <a:ext uri="{FF2B5EF4-FFF2-40B4-BE49-F238E27FC236}">
                  <a16:creationId xmlns:a16="http://schemas.microsoft.com/office/drawing/2014/main" id="{727CB72B-57F7-4819-BE6C-0EA4F539218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59" name="Group 58">
            <a:extLst>
              <a:ext uri="{FF2B5EF4-FFF2-40B4-BE49-F238E27FC236}">
                <a16:creationId xmlns:a16="http://schemas.microsoft.com/office/drawing/2014/main" id="{B333EDDD-D96E-485C-B0AC-8E1FD2C6E7C7}"/>
              </a:ext>
            </a:extLst>
          </p:cNvPr>
          <p:cNvGrpSpPr/>
          <p:nvPr/>
        </p:nvGrpSpPr>
        <p:grpSpPr>
          <a:xfrm rot="10800000">
            <a:off x="0" y="1"/>
            <a:ext cx="9144000" cy="101600"/>
            <a:chOff x="0" y="5791200"/>
            <a:chExt cx="8084345" cy="330200"/>
          </a:xfrm>
        </p:grpSpPr>
        <p:sp>
          <p:nvSpPr>
            <p:cNvPr id="60" name="Rectangle 59">
              <a:extLst>
                <a:ext uri="{FF2B5EF4-FFF2-40B4-BE49-F238E27FC236}">
                  <a16:creationId xmlns:a16="http://schemas.microsoft.com/office/drawing/2014/main" id="{26D3F192-0819-446D-9580-823CA82D3DD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68CF1CC-F145-43C9-B378-047D12F80A8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4FB8A80-7FDB-4EF9-A7F4-56F89B607AF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BDAADE8-84E4-4562-95D9-129823B0AEB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8A460B5D-158A-4D5D-AF5A-DFA36EEF266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8054578-A1CC-4352-A9EF-62AC252E3CA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7DCF6AA-0C42-49D9-ACA3-271E71A2221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E5C5AB3-4411-464D-9F60-3B54743C790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8" name="Picture 67" descr="https://upload.wikimedia.org/wikipedia/en/thumb/f/fa/COMSATS_Logo.svg/1024px-COMSATS_Logo.svg.png">
            <a:extLst>
              <a:ext uri="{FF2B5EF4-FFF2-40B4-BE49-F238E27FC236}">
                <a16:creationId xmlns:a16="http://schemas.microsoft.com/office/drawing/2014/main" id="{88D6FED5-2B54-4E1B-8DE4-155F285DB3D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16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87798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Types: Persuasion Memo</a:t>
            </a: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Used to encourage the reader to undertake an action he or she doesn't have to take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First part begins with an agreeable point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Second part introduces the idea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Third part states benefits to the reader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Fourth part outlines the action required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Final part ends with a call to action </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3389E2E5-4CFA-4B96-9C79-2A1B2AC24015}"/>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AE715FA1-D76E-4A6E-B83E-533CC8E156D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B62FB793-1EB1-4031-B5D3-8A113EC5131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FA483E99-2BAA-40DC-B370-D569CC1F6BF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703483B6-0055-4D75-A459-9E6C68F756F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57B1AA46-E512-4D1D-BC96-690974AABE9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77EBD2A9-2B30-4DF4-BAE8-6CFE67B3B75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F5972925-D28E-4852-8FC2-F0071643CA5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5C97616B-9637-40F6-8793-E081509A4B4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26C839B6-00E6-473E-A3A5-04609B651856}"/>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46C7421F-593B-4073-A991-BC2CA08B379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8E8ED05-3654-4809-8A1F-27B5308F929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D962FF-4A2A-4F37-8EE7-4F3F4C54982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1549696-F8CB-4E7C-967B-BB566F2AE13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26F1B5C-91B7-45A9-88B6-D65CEAFC85C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1E79905-1691-44F2-A8EE-BA857C79C51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FA607C-0A45-4DF9-8FFE-20F1D1074E1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5CC13B1-A6C1-4435-B5D5-8DA59303E17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DA580B8F-ED47-4DFE-BA82-D0840F2355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32526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9" presetClass="emph" presetSubtype="0" fill="hold" nodeType="clickEffect">
                                  <p:stCondLst>
                                    <p:cond delay="0"/>
                                  </p:stCondLst>
                                  <p:childTnLst>
                                    <p:animClr clrSpc="rgb" dir="cw">
                                      <p:cBhvr override="childStyle">
                                        <p:cTn id="42" dur="500" fill="hold"/>
                                        <p:tgtEl>
                                          <p:spTgt spid="17">
                                            <p:txEl>
                                              <p:pRg st="5" end="5"/>
                                            </p:txEl>
                                          </p:spTgt>
                                        </p:tgtEl>
                                        <p:attrNameLst>
                                          <p:attrName>style.color</p:attrName>
                                        </p:attrNameLst>
                                      </p:cBhvr>
                                      <p:to>
                                        <a:srgbClr val="000000"/>
                                      </p:to>
                                    </p:animClr>
                                    <p:animClr clrSpc="rgb" dir="cw">
                                      <p:cBhvr>
                                        <p:cTn id="43" dur="500" fill="hold"/>
                                        <p:tgtEl>
                                          <p:spTgt spid="17">
                                            <p:txEl>
                                              <p:pRg st="5" end="5"/>
                                            </p:txEl>
                                          </p:spTgt>
                                        </p:tgtEl>
                                        <p:attrNameLst>
                                          <p:attrName>fillcolor</p:attrName>
                                        </p:attrNameLst>
                                      </p:cBhvr>
                                      <p:to>
                                        <a:srgbClr val="000000"/>
                                      </p:to>
                                    </p:animClr>
                                    <p:set>
                                      <p:cBhvr>
                                        <p:cTn id="44" dur="500" fill="hold"/>
                                        <p:tgtEl>
                                          <p:spTgt spid="17">
                                            <p:txEl>
                                              <p:pRg st="5" end="5"/>
                                            </p:txEl>
                                          </p:spTgt>
                                        </p:tgtEl>
                                        <p:attrNameLst>
                                          <p:attrName>fill.type</p:attrName>
                                        </p:attrNameLst>
                                      </p:cBhvr>
                                      <p:to>
                                        <p:strVal val="solid"/>
                                      </p:to>
                                    </p:set>
                                    <p:set>
                                      <p:cBhvr>
                                        <p:cTn id="45" dur="500" fill="hold"/>
                                        <p:tgtEl>
                                          <p:spTgt spid="17">
                                            <p:txEl>
                                              <p:pRg st="5" end="5"/>
                                            </p:txEl>
                                          </p:spTgt>
                                        </p:tgtEl>
                                        <p:attrNameLst>
                                          <p:attrName>fill.on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9" presetClass="emph" presetSubtype="0" fill="hold" nodeType="clickEffect">
                                  <p:stCondLst>
                                    <p:cond delay="0"/>
                                  </p:stCondLst>
                                  <p:childTnLst>
                                    <p:animClr clrSpc="rgb" dir="cw">
                                      <p:cBhvr override="childStyle">
                                        <p:cTn id="49" dur="500" fill="hold"/>
                                        <p:tgtEl>
                                          <p:spTgt spid="17">
                                            <p:txEl>
                                              <p:pRg st="6" end="6"/>
                                            </p:txEl>
                                          </p:spTgt>
                                        </p:tgtEl>
                                        <p:attrNameLst>
                                          <p:attrName>style.color</p:attrName>
                                        </p:attrNameLst>
                                      </p:cBhvr>
                                      <p:to>
                                        <a:srgbClr val="000000"/>
                                      </p:to>
                                    </p:animClr>
                                    <p:animClr clrSpc="rgb" dir="cw">
                                      <p:cBhvr>
                                        <p:cTn id="50" dur="500" fill="hold"/>
                                        <p:tgtEl>
                                          <p:spTgt spid="17">
                                            <p:txEl>
                                              <p:pRg st="6" end="6"/>
                                            </p:txEl>
                                          </p:spTgt>
                                        </p:tgtEl>
                                        <p:attrNameLst>
                                          <p:attrName>fillcolor</p:attrName>
                                        </p:attrNameLst>
                                      </p:cBhvr>
                                      <p:to>
                                        <a:srgbClr val="000000"/>
                                      </p:to>
                                    </p:animClr>
                                    <p:set>
                                      <p:cBhvr>
                                        <p:cTn id="51" dur="500" fill="hold"/>
                                        <p:tgtEl>
                                          <p:spTgt spid="17">
                                            <p:txEl>
                                              <p:pRg st="6" end="6"/>
                                            </p:txEl>
                                          </p:spTgt>
                                        </p:tgtEl>
                                        <p:attrNameLst>
                                          <p:attrName>fill.type</p:attrName>
                                        </p:attrNameLst>
                                      </p:cBhvr>
                                      <p:to>
                                        <p:strVal val="solid"/>
                                      </p:to>
                                    </p:set>
                                    <p:set>
                                      <p:cBhvr>
                                        <p:cTn id="52" dur="500" fill="hold"/>
                                        <p:tgtEl>
                                          <p:spTgt spid="17">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E1E50F5-C6FE-4B3C-969C-81610B9981C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291937" y="1023060"/>
            <a:ext cx="7108039" cy="4786080"/>
          </a:xfrm>
          <a:prstGeom prst="rect">
            <a:avLst/>
          </a:prstGeom>
        </p:spPr>
      </p:pic>
      <p:pic>
        <p:nvPicPr>
          <p:cNvPr id="12290" name="Picture 2" descr="Image result for sample stamp png">
            <a:extLst>
              <a:ext uri="{FF2B5EF4-FFF2-40B4-BE49-F238E27FC236}">
                <a16:creationId xmlns:a16="http://schemas.microsoft.com/office/drawing/2014/main" id="{8F3D85B7-CD00-4B67-A9AB-C70B388BF9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888274">
            <a:off x="7295326" y="2631452"/>
            <a:ext cx="1716146" cy="171614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42D53820-E3E3-4287-B911-F9808E63AE86}"/>
              </a:ext>
            </a:extLst>
          </p:cNvPr>
          <p:cNvSpPr>
            <a:spLocks noGrp="1"/>
          </p:cNvSpPr>
          <p:nvPr>
            <p:ph type="title"/>
          </p:nvPr>
        </p:nvSpPr>
        <p:spPr>
          <a:xfrm>
            <a:off x="246744" y="6096000"/>
            <a:ext cx="9430656" cy="499692"/>
          </a:xfrm>
        </p:spPr>
        <p:txBody>
          <a:bodyPr>
            <a:normAutofit/>
          </a:bodyPr>
          <a:lstStyle/>
          <a:p>
            <a:r>
              <a:rPr lang="en-US" sz="1100" b="1" dirty="0">
                <a:latin typeface="Candara" panose="020E0502030303020204" pitchFamily="34" charset="0"/>
              </a:rPr>
              <a:t>Reference: </a:t>
            </a:r>
            <a:r>
              <a:rPr lang="en-US" sz="1100" dirty="0">
                <a:latin typeface="Candara" panose="020E0502030303020204" pitchFamily="34" charset="0"/>
              </a:rPr>
              <a:t>http://www.lupinworks.com/roche/pages/memos.php</a:t>
            </a:r>
          </a:p>
        </p:txBody>
      </p:sp>
      <p:grpSp>
        <p:nvGrpSpPr>
          <p:cNvPr id="9" name="Group 8">
            <a:extLst>
              <a:ext uri="{FF2B5EF4-FFF2-40B4-BE49-F238E27FC236}">
                <a16:creationId xmlns:a16="http://schemas.microsoft.com/office/drawing/2014/main" id="{27677EE3-5DBB-4F40-B4D0-A64724D9C509}"/>
              </a:ext>
            </a:extLst>
          </p:cNvPr>
          <p:cNvGrpSpPr/>
          <p:nvPr/>
        </p:nvGrpSpPr>
        <p:grpSpPr>
          <a:xfrm>
            <a:off x="0" y="6756400"/>
            <a:ext cx="9144000" cy="101600"/>
            <a:chOff x="0" y="5791200"/>
            <a:chExt cx="8084345" cy="330200"/>
          </a:xfrm>
        </p:grpSpPr>
        <p:sp>
          <p:nvSpPr>
            <p:cNvPr id="10" name="Rectangle 9">
              <a:extLst>
                <a:ext uri="{FF2B5EF4-FFF2-40B4-BE49-F238E27FC236}">
                  <a16:creationId xmlns:a16="http://schemas.microsoft.com/office/drawing/2014/main" id="{ABF8A10A-D50F-4681-B4EF-B93DA254D53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1" name="Rectangle 10">
              <a:extLst>
                <a:ext uri="{FF2B5EF4-FFF2-40B4-BE49-F238E27FC236}">
                  <a16:creationId xmlns:a16="http://schemas.microsoft.com/office/drawing/2014/main" id="{E6C9D9B3-EE88-466A-9C96-3680CC874DF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Rectangle 11">
              <a:extLst>
                <a:ext uri="{FF2B5EF4-FFF2-40B4-BE49-F238E27FC236}">
                  <a16:creationId xmlns:a16="http://schemas.microsoft.com/office/drawing/2014/main" id="{4014DB21-10F3-4567-A51A-600BED708E0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3" name="Rectangle 12">
              <a:extLst>
                <a:ext uri="{FF2B5EF4-FFF2-40B4-BE49-F238E27FC236}">
                  <a16:creationId xmlns:a16="http://schemas.microsoft.com/office/drawing/2014/main" id="{2EEDFF6A-FEE0-4207-93F1-08B21BFD75C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4" name="Rectangle 13">
              <a:extLst>
                <a:ext uri="{FF2B5EF4-FFF2-40B4-BE49-F238E27FC236}">
                  <a16:creationId xmlns:a16="http://schemas.microsoft.com/office/drawing/2014/main" id="{B5872C4C-0CBF-4254-8000-3D7F40F8814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5" name="Rectangle 14">
              <a:extLst>
                <a:ext uri="{FF2B5EF4-FFF2-40B4-BE49-F238E27FC236}">
                  <a16:creationId xmlns:a16="http://schemas.microsoft.com/office/drawing/2014/main" id="{D868D398-6654-45CB-9D62-D5859843F07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Rectangle 15">
              <a:extLst>
                <a:ext uri="{FF2B5EF4-FFF2-40B4-BE49-F238E27FC236}">
                  <a16:creationId xmlns:a16="http://schemas.microsoft.com/office/drawing/2014/main" id="{2FBE0342-5A0D-4EE1-9F58-AAF5DBB9239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7" name="Rectangle 16">
              <a:extLst>
                <a:ext uri="{FF2B5EF4-FFF2-40B4-BE49-F238E27FC236}">
                  <a16:creationId xmlns:a16="http://schemas.microsoft.com/office/drawing/2014/main" id="{59453451-80D3-453E-B4AA-3B7FECF2BA9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8" name="Group 17">
            <a:extLst>
              <a:ext uri="{FF2B5EF4-FFF2-40B4-BE49-F238E27FC236}">
                <a16:creationId xmlns:a16="http://schemas.microsoft.com/office/drawing/2014/main" id="{9630B55E-C919-4936-BC37-39096E0BBC06}"/>
              </a:ext>
            </a:extLst>
          </p:cNvPr>
          <p:cNvGrpSpPr/>
          <p:nvPr/>
        </p:nvGrpSpPr>
        <p:grpSpPr>
          <a:xfrm rot="10800000">
            <a:off x="0" y="1"/>
            <a:ext cx="9144000" cy="101600"/>
            <a:chOff x="0" y="5791200"/>
            <a:chExt cx="8084345" cy="330200"/>
          </a:xfrm>
        </p:grpSpPr>
        <p:sp>
          <p:nvSpPr>
            <p:cNvPr id="19" name="Rectangle 18">
              <a:extLst>
                <a:ext uri="{FF2B5EF4-FFF2-40B4-BE49-F238E27FC236}">
                  <a16:creationId xmlns:a16="http://schemas.microsoft.com/office/drawing/2014/main" id="{1EB21BDF-1434-4503-91BD-945CD5E3400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41EDC9A-60BD-4945-8FF3-7A16EBFF171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25B9FB5-7E6B-4BE5-A01F-7738F6DD044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97EBF6E-5825-4A17-9EBA-43EEBAC6980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39C43B5-F144-41AF-9D16-69C9D732EC0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70A36DF-90BE-4CE5-864F-90A8D4309EB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5CCDD8F-4CEE-45FD-A5E8-222D35AADD6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54D3492-16EC-4212-BA6F-BFB23D62A26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6" descr="https://upload.wikimedia.org/wikipedia/en/thumb/f/fa/COMSATS_Logo.svg/1024px-COMSATS_Logo.svg.png">
            <a:extLst>
              <a:ext uri="{FF2B5EF4-FFF2-40B4-BE49-F238E27FC236}">
                <a16:creationId xmlns:a16="http://schemas.microsoft.com/office/drawing/2014/main" id="{D4241453-F09C-40C9-9245-1BFD32C6B63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67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1" y="735271"/>
            <a:ext cx="449580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Previous Lecture</a:t>
            </a:r>
          </a:p>
        </p:txBody>
      </p:sp>
      <p:sp>
        <p:nvSpPr>
          <p:cNvPr id="6" name="TextBox 5"/>
          <p:cNvSpPr txBox="1"/>
          <p:nvPr/>
        </p:nvSpPr>
        <p:spPr>
          <a:xfrm>
            <a:off x="857221" y="1741321"/>
            <a:ext cx="7848601" cy="2805063"/>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The 7 C’s of Effective Communication</a:t>
            </a:r>
          </a:p>
          <a:p>
            <a:pPr marL="342900" indent="-342900">
              <a:lnSpc>
                <a:spcPct val="150000"/>
              </a:lnSpc>
              <a:buFont typeface="Wingdings" panose="05000000000000000000" pitchFamily="2" charset="2"/>
              <a:buChar char="q"/>
            </a:pPr>
            <a:r>
              <a:rPr lang="en-US" altLang="en-US" sz="2400" dirty="0">
                <a:solidFill>
                  <a:schemeClr val="tx1">
                    <a:lumMod val="75000"/>
                    <a:lumOff val="25000"/>
                  </a:schemeClr>
                </a:solidFill>
                <a:latin typeface="Candara" pitchFamily="34" charset="0"/>
                <a:cs typeface="Arial" pitchFamily="34" charset="0"/>
              </a:rPr>
              <a:t>Concreteness </a:t>
            </a:r>
          </a:p>
          <a:p>
            <a:pPr marL="342900" indent="-342900">
              <a:lnSpc>
                <a:spcPct val="150000"/>
              </a:lnSpc>
              <a:buFont typeface="Wingdings" panose="05000000000000000000" pitchFamily="2" charset="2"/>
              <a:buChar char="q"/>
            </a:pPr>
            <a:r>
              <a:rPr lang="en-US" altLang="en-US" sz="2400" dirty="0">
                <a:solidFill>
                  <a:schemeClr val="tx1">
                    <a:lumMod val="75000"/>
                    <a:lumOff val="25000"/>
                  </a:schemeClr>
                </a:solidFill>
                <a:latin typeface="Candara" pitchFamily="34" charset="0"/>
                <a:cs typeface="Arial" pitchFamily="34" charset="0"/>
              </a:rPr>
              <a:t>Correctness</a:t>
            </a:r>
          </a:p>
          <a:p>
            <a:pPr marL="342900" indent="-342900">
              <a:lnSpc>
                <a:spcPct val="150000"/>
              </a:lnSpc>
              <a:buFont typeface="Wingdings" panose="05000000000000000000" pitchFamily="2" charset="2"/>
              <a:buChar char="q"/>
            </a:pPr>
            <a:r>
              <a:rPr lang="en-US" altLang="en-US" sz="2400" dirty="0">
                <a:solidFill>
                  <a:schemeClr val="tx1">
                    <a:lumMod val="75000"/>
                    <a:lumOff val="25000"/>
                  </a:schemeClr>
                </a:solidFill>
                <a:latin typeface="Candara" pitchFamily="34" charset="0"/>
                <a:cs typeface="Arial" pitchFamily="34" charset="0"/>
              </a:rPr>
              <a:t>Consideration</a:t>
            </a:r>
          </a:p>
          <a:p>
            <a:pPr marL="342900" indent="-342900">
              <a:lnSpc>
                <a:spcPct val="150000"/>
              </a:lnSpc>
              <a:buFont typeface="Wingdings" panose="05000000000000000000" pitchFamily="2" charset="2"/>
              <a:buChar char="q"/>
            </a:pPr>
            <a:r>
              <a:rPr lang="en-US" altLang="en-US" sz="2400" dirty="0">
                <a:solidFill>
                  <a:schemeClr val="tx1">
                    <a:lumMod val="75000"/>
                    <a:lumOff val="25000"/>
                  </a:schemeClr>
                </a:solidFill>
                <a:latin typeface="Candara" pitchFamily="34" charset="0"/>
                <a:cs typeface="Arial" pitchFamily="34" charset="0"/>
              </a:rPr>
              <a:t>Courtesy </a:t>
            </a:r>
            <a:endParaRPr lang="en-US" sz="2400" dirty="0">
              <a:solidFill>
                <a:schemeClr val="tx1">
                  <a:lumMod val="75000"/>
                  <a:lumOff val="2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7A84DED-30F8-49D0-8CB6-7129BADE04AB}"/>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4D64960D-2022-46D6-BD3D-1732C6FA6C4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C672F35A-5032-42CF-A497-1CE440B5958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41E6AB7F-6959-47D2-8945-47AE0CAECEC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B233280E-AC9A-4537-A412-AB6742A0BA5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F8A3716C-260B-4F5C-96B0-931D851B12A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E892B726-AA6C-4DBF-B572-6D5D39A726D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241DF313-3E8F-4036-BEA0-7255F3A0CA9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72BE19D8-CED8-4402-B611-0C97548FBFE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9FFE4023-9E25-459A-8AE7-50082D4B8E96}"/>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8397BFC4-8C59-4111-806C-6FDDB792A74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69C3FA6-4DE7-4B04-BABA-D2319366211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9264089-5BB2-44DC-B9FC-73A22480188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5FDA207-5D79-4E5E-BF75-EDA90CE9AE5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77F1729-6F48-46B1-9BC2-A554A3C1E3C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E400DEF-0C70-4C4D-AE64-20CDF38A5B7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31B5BC2-3D5C-4012-B71C-26868A9664B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0D057FD-2C9E-4D79-87BC-8F3C3F77040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 name="Picture 33" descr="https://upload.wikimedia.org/wikipedia/en/thumb/f/fa/COMSATS_Logo.svg/1024px-COMSATS_Logo.svg.png">
            <a:extLst>
              <a:ext uri="{FF2B5EF4-FFF2-40B4-BE49-F238E27FC236}">
                <a16:creationId xmlns:a16="http://schemas.microsoft.com/office/drawing/2014/main" id="{E0CBDF12-B4FA-494E-B73D-7BF9121291C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56291"/>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41632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Types: Internal Memo Proposal</a:t>
            </a: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Used to convey suggestions to senior management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First part states reason for writing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Second part outlines present situation and states writer's proposal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Third part describes advantage(s)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Fourth part mentions and diffuses disadvantage(s)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Fifth part ends with a call to action </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37F2E6C8-A54F-48DA-BEA8-8F5ECAF3E62D}"/>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60D834AD-5E84-4A91-A364-703820D730C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9A735B46-5307-4F4B-BE95-6A487192E28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B804D54B-C329-4E7F-BCB1-4912C2EBF3A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24002EFE-CB58-4799-8B54-D83D2120427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040BA950-41D3-49D7-95B5-1CC7A0EB4E2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15D78ABA-D97C-458E-8300-D1231A4EF97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6E903E64-27D6-4BC9-A0AE-EE9E16245C4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5E45E23C-9A7C-4A4B-9AEA-AB5A9ED2A6C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58192F40-7FAE-433A-A874-FCF64BDF3353}"/>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F6561B49-966D-479A-B22C-03BD8CEF016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F251EE0-9E04-44AE-B574-5E2D3269EFC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8DA4356-0EC5-4E11-B344-7B1E5567D59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B8F8678-E7C2-4F72-A89F-FACDC39EACF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FD012A1-F984-456F-9266-38E418A8D71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7EE970D-CED5-4D48-B877-B55CF86845E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F8B51E0-E0CF-47FE-A8F7-8FD8FBB6803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EB8B919-569D-4A2B-AC89-7F71736AD25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6D229ED0-4D3A-4FCE-9EFC-B2DE0617B14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09718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9" presetClass="emph" presetSubtype="0" fill="hold" nodeType="clickEffect">
                                  <p:stCondLst>
                                    <p:cond delay="0"/>
                                  </p:stCondLst>
                                  <p:childTnLst>
                                    <p:animClr clrSpc="rgb" dir="cw">
                                      <p:cBhvr override="childStyle">
                                        <p:cTn id="42" dur="500" fill="hold"/>
                                        <p:tgtEl>
                                          <p:spTgt spid="17">
                                            <p:txEl>
                                              <p:pRg st="5" end="5"/>
                                            </p:txEl>
                                          </p:spTgt>
                                        </p:tgtEl>
                                        <p:attrNameLst>
                                          <p:attrName>style.color</p:attrName>
                                        </p:attrNameLst>
                                      </p:cBhvr>
                                      <p:to>
                                        <a:srgbClr val="000000"/>
                                      </p:to>
                                    </p:animClr>
                                    <p:animClr clrSpc="rgb" dir="cw">
                                      <p:cBhvr>
                                        <p:cTn id="43" dur="500" fill="hold"/>
                                        <p:tgtEl>
                                          <p:spTgt spid="17">
                                            <p:txEl>
                                              <p:pRg st="5" end="5"/>
                                            </p:txEl>
                                          </p:spTgt>
                                        </p:tgtEl>
                                        <p:attrNameLst>
                                          <p:attrName>fillcolor</p:attrName>
                                        </p:attrNameLst>
                                      </p:cBhvr>
                                      <p:to>
                                        <a:srgbClr val="000000"/>
                                      </p:to>
                                    </p:animClr>
                                    <p:set>
                                      <p:cBhvr>
                                        <p:cTn id="44" dur="500" fill="hold"/>
                                        <p:tgtEl>
                                          <p:spTgt spid="17">
                                            <p:txEl>
                                              <p:pRg st="5" end="5"/>
                                            </p:txEl>
                                          </p:spTgt>
                                        </p:tgtEl>
                                        <p:attrNameLst>
                                          <p:attrName>fill.type</p:attrName>
                                        </p:attrNameLst>
                                      </p:cBhvr>
                                      <p:to>
                                        <p:strVal val="solid"/>
                                      </p:to>
                                    </p:set>
                                    <p:set>
                                      <p:cBhvr>
                                        <p:cTn id="45" dur="500" fill="hold"/>
                                        <p:tgtEl>
                                          <p:spTgt spid="17">
                                            <p:txEl>
                                              <p:pRg st="5" end="5"/>
                                            </p:txEl>
                                          </p:spTgt>
                                        </p:tgtEl>
                                        <p:attrNameLst>
                                          <p:attrName>fill.on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9" presetClass="emph" presetSubtype="0" fill="hold" nodeType="clickEffect">
                                  <p:stCondLst>
                                    <p:cond delay="0"/>
                                  </p:stCondLst>
                                  <p:childTnLst>
                                    <p:animClr clrSpc="rgb" dir="cw">
                                      <p:cBhvr override="childStyle">
                                        <p:cTn id="49" dur="500" fill="hold"/>
                                        <p:tgtEl>
                                          <p:spTgt spid="17">
                                            <p:txEl>
                                              <p:pRg st="6" end="6"/>
                                            </p:txEl>
                                          </p:spTgt>
                                        </p:tgtEl>
                                        <p:attrNameLst>
                                          <p:attrName>style.color</p:attrName>
                                        </p:attrNameLst>
                                      </p:cBhvr>
                                      <p:to>
                                        <a:srgbClr val="000000"/>
                                      </p:to>
                                    </p:animClr>
                                    <p:animClr clrSpc="rgb" dir="cw">
                                      <p:cBhvr>
                                        <p:cTn id="50" dur="500" fill="hold"/>
                                        <p:tgtEl>
                                          <p:spTgt spid="17">
                                            <p:txEl>
                                              <p:pRg st="6" end="6"/>
                                            </p:txEl>
                                          </p:spTgt>
                                        </p:tgtEl>
                                        <p:attrNameLst>
                                          <p:attrName>fillcolor</p:attrName>
                                        </p:attrNameLst>
                                      </p:cBhvr>
                                      <p:to>
                                        <a:srgbClr val="000000"/>
                                      </p:to>
                                    </p:animClr>
                                    <p:set>
                                      <p:cBhvr>
                                        <p:cTn id="51" dur="500" fill="hold"/>
                                        <p:tgtEl>
                                          <p:spTgt spid="17">
                                            <p:txEl>
                                              <p:pRg st="6" end="6"/>
                                            </p:txEl>
                                          </p:spTgt>
                                        </p:tgtEl>
                                        <p:attrNameLst>
                                          <p:attrName>fill.type</p:attrName>
                                        </p:attrNameLst>
                                      </p:cBhvr>
                                      <p:to>
                                        <p:strVal val="solid"/>
                                      </p:to>
                                    </p:set>
                                    <p:set>
                                      <p:cBhvr>
                                        <p:cTn id="52" dur="500" fill="hold"/>
                                        <p:tgtEl>
                                          <p:spTgt spid="17">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Image result for sample stamp png">
            <a:extLst>
              <a:ext uri="{FF2B5EF4-FFF2-40B4-BE49-F238E27FC236}">
                <a16:creationId xmlns:a16="http://schemas.microsoft.com/office/drawing/2014/main" id="{8F3D85B7-CD00-4B67-A9AB-C70B388BF9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888274">
            <a:off x="7295326" y="2631452"/>
            <a:ext cx="1716146" cy="17161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protectletters.net/wp-content/uploads/2017/05/memorandum-proposal-example-business-proposal-memo-example_408154.png">
            <a:extLst>
              <a:ext uri="{FF2B5EF4-FFF2-40B4-BE49-F238E27FC236}">
                <a16:creationId xmlns:a16="http://schemas.microsoft.com/office/drawing/2014/main" id="{09972A48-42A5-45A8-88D9-BB83AD26A6CB}"/>
              </a:ext>
            </a:extLst>
          </p:cNvPr>
          <p:cNvPicPr>
            <a:picLocks noGrp="1" noChangeAspect="1" noChangeArrowheads="1"/>
          </p:cNvPicPr>
          <p:nvPr>
            <p:ph idx="1"/>
          </p:nvPr>
        </p:nvPicPr>
        <p:blipFill rotWithShape="1">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l="6229" t="5866" r="7030" b="5269"/>
          <a:stretch/>
        </p:blipFill>
        <p:spPr bwMode="auto">
          <a:xfrm>
            <a:off x="1524000" y="76200"/>
            <a:ext cx="4712876" cy="621568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259EF7EB-7421-4E36-BFBA-60E83076D8F8}"/>
              </a:ext>
            </a:extLst>
          </p:cNvPr>
          <p:cNvSpPr>
            <a:spLocks noGrp="1"/>
          </p:cNvSpPr>
          <p:nvPr>
            <p:ph type="title"/>
          </p:nvPr>
        </p:nvSpPr>
        <p:spPr>
          <a:xfrm>
            <a:off x="246744" y="6096000"/>
            <a:ext cx="9430656" cy="499692"/>
          </a:xfrm>
        </p:spPr>
        <p:txBody>
          <a:bodyPr>
            <a:normAutofit/>
          </a:bodyPr>
          <a:lstStyle/>
          <a:p>
            <a:r>
              <a:rPr lang="en-US" sz="1100" b="1" dirty="0">
                <a:latin typeface="Candara" panose="020E0502030303020204" pitchFamily="34" charset="0"/>
              </a:rPr>
              <a:t>Reference:</a:t>
            </a:r>
            <a:r>
              <a:rPr lang="en-US" sz="1100" dirty="0">
                <a:latin typeface="Candara" panose="020E0502030303020204" pitchFamily="34" charset="0"/>
              </a:rPr>
              <a:t> http://protectletters.net/wp-content/uploads/2017/05/memorandum-proposal-example-business-proposal-memo-example_408154.png</a:t>
            </a:r>
          </a:p>
        </p:txBody>
      </p:sp>
      <p:grpSp>
        <p:nvGrpSpPr>
          <p:cNvPr id="10" name="Group 9">
            <a:extLst>
              <a:ext uri="{FF2B5EF4-FFF2-40B4-BE49-F238E27FC236}">
                <a16:creationId xmlns:a16="http://schemas.microsoft.com/office/drawing/2014/main" id="{5EB75E7F-C6F9-47C9-B11F-6BF61DF62D22}"/>
              </a:ext>
            </a:extLst>
          </p:cNvPr>
          <p:cNvGrpSpPr/>
          <p:nvPr/>
        </p:nvGrpSpPr>
        <p:grpSpPr>
          <a:xfrm>
            <a:off x="0" y="6756400"/>
            <a:ext cx="9144000" cy="101600"/>
            <a:chOff x="0" y="5791200"/>
            <a:chExt cx="8084345" cy="330200"/>
          </a:xfrm>
        </p:grpSpPr>
        <p:sp>
          <p:nvSpPr>
            <p:cNvPr id="11" name="Rectangle 10">
              <a:extLst>
                <a:ext uri="{FF2B5EF4-FFF2-40B4-BE49-F238E27FC236}">
                  <a16:creationId xmlns:a16="http://schemas.microsoft.com/office/drawing/2014/main" id="{9518F00F-FE4C-4B25-A8A8-E32B4C91510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Rectangle 11">
              <a:extLst>
                <a:ext uri="{FF2B5EF4-FFF2-40B4-BE49-F238E27FC236}">
                  <a16:creationId xmlns:a16="http://schemas.microsoft.com/office/drawing/2014/main" id="{1245F689-27B0-4D08-B43C-98752661A40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3" name="Rectangle 12">
              <a:extLst>
                <a:ext uri="{FF2B5EF4-FFF2-40B4-BE49-F238E27FC236}">
                  <a16:creationId xmlns:a16="http://schemas.microsoft.com/office/drawing/2014/main" id="{A76BD0D2-248B-460F-A139-1790D297699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849FE61B-EA83-4E75-B382-EF302E752D8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5" name="Rectangle 14">
              <a:extLst>
                <a:ext uri="{FF2B5EF4-FFF2-40B4-BE49-F238E27FC236}">
                  <a16:creationId xmlns:a16="http://schemas.microsoft.com/office/drawing/2014/main" id="{D1A9981B-5728-4E99-B348-064504F9EDC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Rectangle 15">
              <a:extLst>
                <a:ext uri="{FF2B5EF4-FFF2-40B4-BE49-F238E27FC236}">
                  <a16:creationId xmlns:a16="http://schemas.microsoft.com/office/drawing/2014/main" id="{A5C0072B-304D-4728-B899-B840085EA07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7" name="Rectangle 16">
              <a:extLst>
                <a:ext uri="{FF2B5EF4-FFF2-40B4-BE49-F238E27FC236}">
                  <a16:creationId xmlns:a16="http://schemas.microsoft.com/office/drawing/2014/main" id="{F8F696A2-4B34-42D8-A4C9-D7C35ACEC78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3D503406-E1B0-4203-918A-6D2236FF45D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9" name="Group 18">
            <a:extLst>
              <a:ext uri="{FF2B5EF4-FFF2-40B4-BE49-F238E27FC236}">
                <a16:creationId xmlns:a16="http://schemas.microsoft.com/office/drawing/2014/main" id="{9BF44125-58C8-47B7-AFA7-930706936DD8}"/>
              </a:ext>
            </a:extLst>
          </p:cNvPr>
          <p:cNvGrpSpPr/>
          <p:nvPr/>
        </p:nvGrpSpPr>
        <p:grpSpPr>
          <a:xfrm rot="10800000">
            <a:off x="0" y="1"/>
            <a:ext cx="9144000" cy="101600"/>
            <a:chOff x="0" y="5791200"/>
            <a:chExt cx="8084345" cy="330200"/>
          </a:xfrm>
        </p:grpSpPr>
        <p:sp>
          <p:nvSpPr>
            <p:cNvPr id="20" name="Rectangle 19">
              <a:extLst>
                <a:ext uri="{FF2B5EF4-FFF2-40B4-BE49-F238E27FC236}">
                  <a16:creationId xmlns:a16="http://schemas.microsoft.com/office/drawing/2014/main" id="{0176D8E9-6E15-4BE4-A93A-B3732FE6830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39D5D5-37B5-492B-9FD4-37C714DA5CA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BAA77D-6267-412D-A368-5F1370FDDD8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E85A349-733A-4638-8BE0-7EF2ACE1B10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B873ADC4-EA3D-4B46-86A6-53A83C55944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68C99B3-EDBB-4F8D-8087-DC738F7C487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C11F90-2839-460D-B8AF-7732DA7AB4F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4435BE8-8BCE-430B-83C8-6D7FF69BD6C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descr="https://upload.wikimedia.org/wikipedia/en/thumb/f/fa/COMSATS_Logo.svg/1024px-COMSATS_Logo.svg.png">
            <a:extLst>
              <a:ext uri="{FF2B5EF4-FFF2-40B4-BE49-F238E27FC236}">
                <a16:creationId xmlns:a16="http://schemas.microsoft.com/office/drawing/2014/main" id="{8C287CDB-DE83-4802-AA31-78B82AF861B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85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Types: Directive Memo</a:t>
            </a: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States a policy or procedure you want the reader or co-worker to follow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Length depends on space required for explanation</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Beginning: clear and concise statement of purpose</a:t>
            </a:r>
          </a:p>
          <a:p>
            <a:pPr lvl="1" indent="-457200" algn="just">
              <a:lnSpc>
                <a:spcPct val="150000"/>
              </a:lnSpc>
              <a:buFont typeface="Arial" panose="020B0604020202020204" pitchFamily="34" charset="0"/>
              <a:buChar char="•"/>
            </a:pPr>
            <a:r>
              <a:rPr lang="en-US" sz="2000" b="1" dirty="0">
                <a:solidFill>
                  <a:schemeClr val="bg1">
                    <a:lumMod val="85000"/>
                  </a:schemeClr>
                </a:solidFill>
                <a:latin typeface="Candara" pitchFamily="34" charset="0"/>
                <a:cs typeface="Arial" pitchFamily="34" charset="0"/>
              </a:rPr>
              <a:t>Example:</a:t>
            </a:r>
            <a:r>
              <a:rPr lang="en-US" sz="2000" dirty="0">
                <a:solidFill>
                  <a:schemeClr val="bg1">
                    <a:lumMod val="85000"/>
                  </a:schemeClr>
                </a:solidFill>
                <a:latin typeface="Candara" pitchFamily="34" charset="0"/>
                <a:cs typeface="Arial" pitchFamily="34" charset="0"/>
              </a:rPr>
              <a:t> The purpose of this memo is to let all members of the ABC Department know that doughnuts will be provided every Friday morning at 9:00 AM.</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Purpose is followed by statements providing a rationale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B828C8F9-E6C6-4651-8920-3507B36B76E5}"/>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3D290D07-FFB2-4C48-9B6F-D8970ABC660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A4B51E11-3AD1-4C3E-9405-044750E7D0A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391D748E-EF3B-4713-AFCD-F6B3B8B1136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00D90ADF-ADDC-40C3-AA05-0DC6F9A0B80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A3AB2529-8EA1-4B45-84BA-C7078BA7B85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45E783CF-6ECE-4F71-B353-DD1B3379FF2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03CF68AE-C0BF-4C3B-B290-DA4E1F4C98B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65B5B923-BA91-4CC3-B7DA-AB2770BCE80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FE354DB0-4387-44C5-AAA8-E59091102A0D}"/>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B5B79A4E-565A-48B4-ABC4-D840402C7B2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20AD36F-75EE-4D77-BF69-23B7AB42A5F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9D04F64-845A-4ABC-9A7E-2F20E623F2D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6874CE-DC55-4968-BE9C-7BDB7D66FB1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0C627ED0-4EE3-4B55-A371-956DBED5792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13C825B-76D2-4690-AF2D-9C6A412BCF6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22E9C1C-A675-4FE5-9B08-F64627BB7BD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3A06B0B-D7DA-4D07-8558-D507E94ADBB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4F56A8D5-B2F5-46F3-BD5C-B4891C008A7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91601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9" presetClass="emph" presetSubtype="0" fill="hold" nodeType="clickEffect">
                                  <p:stCondLst>
                                    <p:cond delay="0"/>
                                  </p:stCondLst>
                                  <p:childTnLst>
                                    <p:animClr clrSpc="rgb" dir="cw">
                                      <p:cBhvr override="childStyle">
                                        <p:cTn id="42" dur="500" fill="hold"/>
                                        <p:tgtEl>
                                          <p:spTgt spid="17">
                                            <p:txEl>
                                              <p:pRg st="5" end="5"/>
                                            </p:txEl>
                                          </p:spTgt>
                                        </p:tgtEl>
                                        <p:attrNameLst>
                                          <p:attrName>style.color</p:attrName>
                                        </p:attrNameLst>
                                      </p:cBhvr>
                                      <p:to>
                                        <a:srgbClr val="000000"/>
                                      </p:to>
                                    </p:animClr>
                                    <p:animClr clrSpc="rgb" dir="cw">
                                      <p:cBhvr>
                                        <p:cTn id="43" dur="500" fill="hold"/>
                                        <p:tgtEl>
                                          <p:spTgt spid="17">
                                            <p:txEl>
                                              <p:pRg st="5" end="5"/>
                                            </p:txEl>
                                          </p:spTgt>
                                        </p:tgtEl>
                                        <p:attrNameLst>
                                          <p:attrName>fillcolor</p:attrName>
                                        </p:attrNameLst>
                                      </p:cBhvr>
                                      <p:to>
                                        <a:srgbClr val="000000"/>
                                      </p:to>
                                    </p:animClr>
                                    <p:set>
                                      <p:cBhvr>
                                        <p:cTn id="44" dur="500" fill="hold"/>
                                        <p:tgtEl>
                                          <p:spTgt spid="17">
                                            <p:txEl>
                                              <p:pRg st="5" end="5"/>
                                            </p:txEl>
                                          </p:spTgt>
                                        </p:tgtEl>
                                        <p:attrNameLst>
                                          <p:attrName>fill.type</p:attrName>
                                        </p:attrNameLst>
                                      </p:cBhvr>
                                      <p:to>
                                        <p:strVal val="solid"/>
                                      </p:to>
                                    </p:set>
                                    <p:set>
                                      <p:cBhvr>
                                        <p:cTn id="45"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Image result for sample stamp png">
            <a:extLst>
              <a:ext uri="{FF2B5EF4-FFF2-40B4-BE49-F238E27FC236}">
                <a16:creationId xmlns:a16="http://schemas.microsoft.com/office/drawing/2014/main" id="{8F3D85B7-CD00-4B67-A9AB-C70B388BF9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888274">
            <a:off x="7295326" y="2631452"/>
            <a:ext cx="1716146" cy="171614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259EF7EB-7421-4E36-BFBA-60E83076D8F8}"/>
              </a:ext>
            </a:extLst>
          </p:cNvPr>
          <p:cNvSpPr>
            <a:spLocks noGrp="1"/>
          </p:cNvSpPr>
          <p:nvPr>
            <p:ph type="title"/>
          </p:nvPr>
        </p:nvSpPr>
        <p:spPr>
          <a:xfrm>
            <a:off x="246744" y="6096000"/>
            <a:ext cx="9430656" cy="499692"/>
          </a:xfrm>
        </p:spPr>
        <p:txBody>
          <a:bodyPr>
            <a:normAutofit/>
          </a:bodyPr>
          <a:lstStyle/>
          <a:p>
            <a:r>
              <a:rPr lang="en-US" sz="1100" b="1" dirty="0">
                <a:latin typeface="Candara" panose="020E0502030303020204" pitchFamily="34" charset="0"/>
              </a:rPr>
              <a:t>Reference:</a:t>
            </a:r>
            <a:r>
              <a:rPr lang="en-US" sz="1100" dirty="0">
                <a:latin typeface="Candara" panose="020E0502030303020204" pitchFamily="34" charset="0"/>
              </a:rPr>
              <a:t> </a:t>
            </a:r>
            <a:r>
              <a:rPr lang="fr-FR" sz="1100" dirty="0">
                <a:latin typeface="Candara" panose="020E0502030303020204" pitchFamily="34" charset="0"/>
              </a:rPr>
              <a:t>http://writing.colostate.edu/guides/documents/memo/pop2c.cfm</a:t>
            </a:r>
            <a:endParaRPr lang="en-US" sz="1100" dirty="0">
              <a:latin typeface="Candara" panose="020E0502030303020204" pitchFamily="34" charset="0"/>
            </a:endParaRPr>
          </a:p>
        </p:txBody>
      </p:sp>
      <p:sp>
        <p:nvSpPr>
          <p:cNvPr id="10" name="Content Placeholder 2">
            <a:extLst>
              <a:ext uri="{FF2B5EF4-FFF2-40B4-BE49-F238E27FC236}">
                <a16:creationId xmlns:a16="http://schemas.microsoft.com/office/drawing/2014/main" id="{0F0A3FC2-2C44-4D91-8ACC-C6F840AEBEF7}"/>
              </a:ext>
            </a:extLst>
          </p:cNvPr>
          <p:cNvSpPr txBox="1">
            <a:spLocks/>
          </p:cNvSpPr>
          <p:nvPr/>
        </p:nvSpPr>
        <p:spPr>
          <a:xfrm>
            <a:off x="516247" y="838200"/>
            <a:ext cx="6234791"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a:lstStyle>
          <a:p>
            <a:pPr marL="0" indent="0" algn="just">
              <a:buFont typeface="Wingdings 2" pitchFamily="18" charset="2"/>
              <a:buNone/>
            </a:pPr>
            <a:r>
              <a:rPr lang="en-US" sz="2000" dirty="0">
                <a:latin typeface="Candara" panose="020E0502030303020204" pitchFamily="34" charset="0"/>
              </a:rPr>
              <a:t>To: Design Team #362 </a:t>
            </a:r>
          </a:p>
          <a:p>
            <a:pPr marL="0" indent="0" algn="just">
              <a:buFont typeface="Wingdings 2" pitchFamily="18" charset="2"/>
              <a:buNone/>
            </a:pPr>
            <a:r>
              <a:rPr lang="en-US" sz="2000" dirty="0">
                <a:latin typeface="Candara" panose="020E0502030303020204" pitchFamily="34" charset="0"/>
              </a:rPr>
              <a:t>From: W.B. Working </a:t>
            </a:r>
          </a:p>
          <a:p>
            <a:pPr marL="0" indent="0" algn="just">
              <a:buFont typeface="Wingdings 2" pitchFamily="18" charset="2"/>
              <a:buNone/>
            </a:pPr>
            <a:r>
              <a:rPr lang="en-US" sz="2000" dirty="0">
                <a:latin typeface="Candara" panose="020E0502030303020204" pitchFamily="34" charset="0"/>
              </a:rPr>
              <a:t>Date: May 27, 1997 </a:t>
            </a:r>
          </a:p>
          <a:p>
            <a:pPr marL="0" indent="0" algn="just">
              <a:buFont typeface="Wingdings 2" pitchFamily="18" charset="2"/>
              <a:buNone/>
            </a:pPr>
            <a:r>
              <a:rPr lang="en-US" sz="2000" dirty="0">
                <a:latin typeface="Candara" panose="020E0502030303020204" pitchFamily="34" charset="0"/>
              </a:rPr>
              <a:t>Subject: Project Schedule </a:t>
            </a:r>
          </a:p>
          <a:p>
            <a:pPr marL="0" indent="0" algn="just">
              <a:buFont typeface="Wingdings 2" pitchFamily="18" charset="2"/>
              <a:buNone/>
            </a:pPr>
            <a:r>
              <a:rPr lang="en-US" sz="2000" dirty="0">
                <a:latin typeface="Candara" panose="020E0502030303020204" pitchFamily="34" charset="0"/>
              </a:rPr>
              <a:t>As A result of yesterday's meeting, I suggest we follow the project schedule listed below. Remember, we must submit a proposal by noon on July 2.</a:t>
            </a:r>
          </a:p>
        </p:txBody>
      </p:sp>
      <p:pic>
        <p:nvPicPr>
          <p:cNvPr id="11" name="Picture 10">
            <a:extLst>
              <a:ext uri="{FF2B5EF4-FFF2-40B4-BE49-F238E27FC236}">
                <a16:creationId xmlns:a16="http://schemas.microsoft.com/office/drawing/2014/main" id="{763FD4C3-42BC-46B5-B818-5074328EED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972" y="3429000"/>
            <a:ext cx="6073340" cy="1314451"/>
          </a:xfrm>
          <a:prstGeom prst="rect">
            <a:avLst/>
          </a:prstGeom>
        </p:spPr>
      </p:pic>
      <p:grpSp>
        <p:nvGrpSpPr>
          <p:cNvPr id="12" name="Group 11">
            <a:extLst>
              <a:ext uri="{FF2B5EF4-FFF2-40B4-BE49-F238E27FC236}">
                <a16:creationId xmlns:a16="http://schemas.microsoft.com/office/drawing/2014/main" id="{CF0EE73F-DC60-473F-A69C-F800CF8AE557}"/>
              </a:ext>
            </a:extLst>
          </p:cNvPr>
          <p:cNvGrpSpPr/>
          <p:nvPr/>
        </p:nvGrpSpPr>
        <p:grpSpPr>
          <a:xfrm>
            <a:off x="0" y="6756400"/>
            <a:ext cx="9144000" cy="101600"/>
            <a:chOff x="0" y="5791200"/>
            <a:chExt cx="8084345" cy="330200"/>
          </a:xfrm>
        </p:grpSpPr>
        <p:sp>
          <p:nvSpPr>
            <p:cNvPr id="13" name="Rectangle 12">
              <a:extLst>
                <a:ext uri="{FF2B5EF4-FFF2-40B4-BE49-F238E27FC236}">
                  <a16:creationId xmlns:a16="http://schemas.microsoft.com/office/drawing/2014/main" id="{9A0155EB-3C97-4D87-A896-6AEB7DE35D0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8EA53862-60A0-4944-B651-A3501024B7D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5" name="Rectangle 14">
              <a:extLst>
                <a:ext uri="{FF2B5EF4-FFF2-40B4-BE49-F238E27FC236}">
                  <a16:creationId xmlns:a16="http://schemas.microsoft.com/office/drawing/2014/main" id="{F610E692-360D-4FE5-B528-B3ED71D51C2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Rectangle 15">
              <a:extLst>
                <a:ext uri="{FF2B5EF4-FFF2-40B4-BE49-F238E27FC236}">
                  <a16:creationId xmlns:a16="http://schemas.microsoft.com/office/drawing/2014/main" id="{80F29C27-FCEC-4290-A8A1-118CCB0386F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7" name="Rectangle 16">
              <a:extLst>
                <a:ext uri="{FF2B5EF4-FFF2-40B4-BE49-F238E27FC236}">
                  <a16:creationId xmlns:a16="http://schemas.microsoft.com/office/drawing/2014/main" id="{B04C4BFF-12B3-44A0-B212-C05038DDDB2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712BE134-56AE-43B7-9920-B8DDCA0FBEC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489D25C7-A034-4187-9F9B-E7E2BED3F32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6443AC41-4BCE-47B7-BE5B-19AAF3590EA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1" name="Group 20">
            <a:extLst>
              <a:ext uri="{FF2B5EF4-FFF2-40B4-BE49-F238E27FC236}">
                <a16:creationId xmlns:a16="http://schemas.microsoft.com/office/drawing/2014/main" id="{740A4AC8-B162-422C-9957-F15437F6B7CB}"/>
              </a:ext>
            </a:extLst>
          </p:cNvPr>
          <p:cNvGrpSpPr/>
          <p:nvPr/>
        </p:nvGrpSpPr>
        <p:grpSpPr>
          <a:xfrm rot="10800000">
            <a:off x="0" y="1"/>
            <a:ext cx="9144000" cy="101600"/>
            <a:chOff x="0" y="5791200"/>
            <a:chExt cx="8084345" cy="330200"/>
          </a:xfrm>
        </p:grpSpPr>
        <p:sp>
          <p:nvSpPr>
            <p:cNvPr id="22" name="Rectangle 21">
              <a:extLst>
                <a:ext uri="{FF2B5EF4-FFF2-40B4-BE49-F238E27FC236}">
                  <a16:creationId xmlns:a16="http://schemas.microsoft.com/office/drawing/2014/main" id="{48243FC6-D72B-48F1-A893-06C7401E013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3B11804-2779-4A1C-84C0-AECC0601129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DCEAC40-B69D-4596-BC20-404F9EE3EE7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FFDB099-B414-474C-A982-E756E71C2B7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62B0E70-6AE7-416D-93F0-1A38E7501C7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E4A2EB-23A2-4E2B-A6A9-E3452C30E89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5C68B14-E260-4ADD-8D76-8AFA9260BAC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E4B95E3-59A7-4576-B5A7-B5F8FC7D27D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descr="https://upload.wikimedia.org/wikipedia/en/thumb/f/fa/COMSATS_Logo.svg/1024px-COMSATS_Logo.svg.png">
            <a:extLst>
              <a:ext uri="{FF2B5EF4-FFF2-40B4-BE49-F238E27FC236}">
                <a16:creationId xmlns:a16="http://schemas.microsoft.com/office/drawing/2014/main" id="{0590FF53-C698-43D2-8D5C-FC40C2F244A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19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Types: Response Memo</a:t>
            </a: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To provide the audience with desired information.</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First part states purpose statement (to respond to a request)</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Second summarizes the requested information.</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Third part has a discussion, highlighting and emphasizing the important information</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Final part is call to action. </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State the additional action to be taken to rightly address the issue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557DB4E-2F58-49FE-B188-C20754447D58}"/>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981922B1-2037-4944-A7D1-682340533DE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DD90AB51-FF29-4C0C-8622-17400C16999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769ECA90-918C-46F3-9DDD-42ACA2C7D7D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1CE70256-8ABD-47AD-BB64-1B152879948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6BE1507F-8B7E-4083-A89C-F42DB248299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6AFD0700-3ADD-4EFF-B393-61E6E15CB59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71A98FA8-9F98-40B9-A23A-1467C8364DD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B4A9408A-B797-49B0-9A1F-898D2B38651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C102E2E2-D34F-46E4-9F2F-59516CF1F7A1}"/>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BBA5DFF1-028A-49AE-BAF2-6104175A0CC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2DE9912-9860-4543-8631-C4B40660467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C910A2C-4522-4033-814C-861045FE967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AF4DFFD-053D-45DE-8A99-0CAFB28D712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E0D34FE4-E1EE-49A3-A3BB-2F1E9275A65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1419935-DC83-4599-A6C3-FCF0C10F78E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1D4CA58-3A48-4798-BC21-B39777BCFCE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A7FB213-4591-4D85-984F-5F9A1FBD732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C2A8F621-DC2C-46D4-B6BC-13E18C50B07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57170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9" presetClass="emph" presetSubtype="0" fill="hold" nodeType="clickEffect">
                                  <p:stCondLst>
                                    <p:cond delay="0"/>
                                  </p:stCondLst>
                                  <p:childTnLst>
                                    <p:animClr clrSpc="rgb" dir="cw">
                                      <p:cBhvr override="childStyle">
                                        <p:cTn id="42" dur="500" fill="hold"/>
                                        <p:tgtEl>
                                          <p:spTgt spid="17">
                                            <p:txEl>
                                              <p:pRg st="5" end="5"/>
                                            </p:txEl>
                                          </p:spTgt>
                                        </p:tgtEl>
                                        <p:attrNameLst>
                                          <p:attrName>style.color</p:attrName>
                                        </p:attrNameLst>
                                      </p:cBhvr>
                                      <p:to>
                                        <a:srgbClr val="000000"/>
                                      </p:to>
                                    </p:animClr>
                                    <p:animClr clrSpc="rgb" dir="cw">
                                      <p:cBhvr>
                                        <p:cTn id="43" dur="500" fill="hold"/>
                                        <p:tgtEl>
                                          <p:spTgt spid="17">
                                            <p:txEl>
                                              <p:pRg st="5" end="5"/>
                                            </p:txEl>
                                          </p:spTgt>
                                        </p:tgtEl>
                                        <p:attrNameLst>
                                          <p:attrName>fillcolor</p:attrName>
                                        </p:attrNameLst>
                                      </p:cBhvr>
                                      <p:to>
                                        <a:srgbClr val="000000"/>
                                      </p:to>
                                    </p:animClr>
                                    <p:set>
                                      <p:cBhvr>
                                        <p:cTn id="44" dur="500" fill="hold"/>
                                        <p:tgtEl>
                                          <p:spTgt spid="17">
                                            <p:txEl>
                                              <p:pRg st="5" end="5"/>
                                            </p:txEl>
                                          </p:spTgt>
                                        </p:tgtEl>
                                        <p:attrNameLst>
                                          <p:attrName>fill.type</p:attrName>
                                        </p:attrNameLst>
                                      </p:cBhvr>
                                      <p:to>
                                        <p:strVal val="solid"/>
                                      </p:to>
                                    </p:set>
                                    <p:set>
                                      <p:cBhvr>
                                        <p:cTn id="45" dur="500" fill="hold"/>
                                        <p:tgtEl>
                                          <p:spTgt spid="17">
                                            <p:txEl>
                                              <p:pRg st="5" end="5"/>
                                            </p:txEl>
                                          </p:spTgt>
                                        </p:tgtEl>
                                        <p:attrNameLst>
                                          <p:attrName>fill.on</p:attrName>
                                        </p:attrNameLst>
                                      </p:cBhvr>
                                      <p:to>
                                        <p:strVal val="true"/>
                                      </p:to>
                                    </p:set>
                                  </p:childTnLst>
                                </p:cTn>
                              </p:par>
                              <p:par>
                                <p:cTn id="46" presetID="19" presetClass="emph" presetSubtype="0" fill="hold" nodeType="withEffect">
                                  <p:stCondLst>
                                    <p:cond delay="0"/>
                                  </p:stCondLst>
                                  <p:childTnLst>
                                    <p:animClr clrSpc="rgb" dir="cw">
                                      <p:cBhvr override="childStyle">
                                        <p:cTn id="47" dur="500" fill="hold"/>
                                        <p:tgtEl>
                                          <p:spTgt spid="17">
                                            <p:txEl>
                                              <p:pRg st="6" end="6"/>
                                            </p:txEl>
                                          </p:spTgt>
                                        </p:tgtEl>
                                        <p:attrNameLst>
                                          <p:attrName>style.color</p:attrName>
                                        </p:attrNameLst>
                                      </p:cBhvr>
                                      <p:to>
                                        <a:srgbClr val="000000"/>
                                      </p:to>
                                    </p:animClr>
                                    <p:animClr clrSpc="rgb" dir="cw">
                                      <p:cBhvr>
                                        <p:cTn id="48" dur="500" fill="hold"/>
                                        <p:tgtEl>
                                          <p:spTgt spid="17">
                                            <p:txEl>
                                              <p:pRg st="6" end="6"/>
                                            </p:txEl>
                                          </p:spTgt>
                                        </p:tgtEl>
                                        <p:attrNameLst>
                                          <p:attrName>fillcolor</p:attrName>
                                        </p:attrNameLst>
                                      </p:cBhvr>
                                      <p:to>
                                        <a:srgbClr val="000000"/>
                                      </p:to>
                                    </p:animClr>
                                    <p:set>
                                      <p:cBhvr>
                                        <p:cTn id="49" dur="500" fill="hold"/>
                                        <p:tgtEl>
                                          <p:spTgt spid="17">
                                            <p:txEl>
                                              <p:pRg st="6" end="6"/>
                                            </p:txEl>
                                          </p:spTgt>
                                        </p:tgtEl>
                                        <p:attrNameLst>
                                          <p:attrName>fill.type</p:attrName>
                                        </p:attrNameLst>
                                      </p:cBhvr>
                                      <p:to>
                                        <p:strVal val="solid"/>
                                      </p:to>
                                    </p:set>
                                    <p:set>
                                      <p:cBhvr>
                                        <p:cTn id="50" dur="500" fill="hold"/>
                                        <p:tgtEl>
                                          <p:spTgt spid="17">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Image result for sample stamp png">
            <a:extLst>
              <a:ext uri="{FF2B5EF4-FFF2-40B4-BE49-F238E27FC236}">
                <a16:creationId xmlns:a16="http://schemas.microsoft.com/office/drawing/2014/main" id="{8F3D85B7-CD00-4B67-A9AB-C70B388BF9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888274">
            <a:off x="7295326" y="2631452"/>
            <a:ext cx="1716146" cy="171614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259EF7EB-7421-4E36-BFBA-60E83076D8F8}"/>
              </a:ext>
            </a:extLst>
          </p:cNvPr>
          <p:cNvSpPr>
            <a:spLocks noGrp="1"/>
          </p:cNvSpPr>
          <p:nvPr>
            <p:ph type="title"/>
          </p:nvPr>
        </p:nvSpPr>
        <p:spPr>
          <a:xfrm>
            <a:off x="246744" y="6096000"/>
            <a:ext cx="9430656" cy="499692"/>
          </a:xfrm>
        </p:spPr>
        <p:txBody>
          <a:bodyPr>
            <a:normAutofit/>
          </a:bodyPr>
          <a:lstStyle/>
          <a:p>
            <a:r>
              <a:rPr lang="en-US" sz="1100" b="1" dirty="0">
                <a:latin typeface="Candara" panose="020E0502030303020204" pitchFamily="34" charset="0"/>
              </a:rPr>
              <a:t>Reference:</a:t>
            </a:r>
            <a:r>
              <a:rPr lang="en-US" sz="1100" dirty="0">
                <a:latin typeface="Candara" panose="020E0502030303020204" pitchFamily="34" charset="0"/>
              </a:rPr>
              <a:t> </a:t>
            </a:r>
            <a:r>
              <a:rPr lang="fr-FR" sz="1100" dirty="0">
                <a:latin typeface="Candara" panose="020E0502030303020204" pitchFamily="34" charset="0"/>
              </a:rPr>
              <a:t>http://writing.colostate.edu/guides/documents/memo/pop2c.cfm</a:t>
            </a:r>
            <a:endParaRPr lang="en-US" sz="1100" dirty="0">
              <a:latin typeface="Candara" panose="020E0502030303020204" pitchFamily="34" charset="0"/>
            </a:endParaRPr>
          </a:p>
        </p:txBody>
      </p:sp>
      <p:sp>
        <p:nvSpPr>
          <p:cNvPr id="10" name="Content Placeholder 2">
            <a:extLst>
              <a:ext uri="{FF2B5EF4-FFF2-40B4-BE49-F238E27FC236}">
                <a16:creationId xmlns:a16="http://schemas.microsoft.com/office/drawing/2014/main" id="{0F0A3FC2-2C44-4D91-8ACC-C6F840AEBEF7}"/>
              </a:ext>
            </a:extLst>
          </p:cNvPr>
          <p:cNvSpPr txBox="1">
            <a:spLocks/>
          </p:cNvSpPr>
          <p:nvPr/>
        </p:nvSpPr>
        <p:spPr>
          <a:xfrm>
            <a:off x="516247" y="838200"/>
            <a:ext cx="6234791" cy="49530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a:lstStyle>
          <a:p>
            <a:pPr marL="0" indent="0" algn="just">
              <a:buNone/>
            </a:pPr>
            <a:r>
              <a:rPr lang="en-US" sz="2000" dirty="0">
                <a:latin typeface="Candara" panose="020E0502030303020204" pitchFamily="34" charset="0"/>
              </a:rPr>
              <a:t>To: Design Team #362 </a:t>
            </a:r>
          </a:p>
          <a:p>
            <a:pPr marL="0" indent="0" algn="just">
              <a:buNone/>
            </a:pPr>
            <a:r>
              <a:rPr lang="en-US" sz="2000" dirty="0">
                <a:latin typeface="Candara" panose="020E0502030303020204" pitchFamily="34" charset="0"/>
              </a:rPr>
              <a:t>From: W.B. Working </a:t>
            </a:r>
          </a:p>
          <a:p>
            <a:pPr marL="0" indent="0" algn="just">
              <a:buNone/>
            </a:pPr>
            <a:r>
              <a:rPr lang="en-US" sz="2000" dirty="0">
                <a:latin typeface="Candara" panose="020E0502030303020204" pitchFamily="34" charset="0"/>
              </a:rPr>
              <a:t>Date: May 27, 1997 </a:t>
            </a:r>
          </a:p>
          <a:p>
            <a:pPr marL="0" indent="0" algn="just">
              <a:buNone/>
            </a:pPr>
            <a:r>
              <a:rPr lang="en-US" sz="2000" dirty="0">
                <a:latin typeface="Candara" panose="020E0502030303020204" pitchFamily="34" charset="0"/>
              </a:rPr>
              <a:t>Subject: Project Schedule </a:t>
            </a:r>
          </a:p>
          <a:p>
            <a:pPr marL="0" indent="0" algn="just">
              <a:buNone/>
            </a:pPr>
            <a:r>
              <a:rPr lang="en-US" sz="2000" b="1" dirty="0">
                <a:latin typeface="Candara" panose="020E0502030303020204" pitchFamily="34" charset="0"/>
              </a:rPr>
              <a:t>Purpose</a:t>
            </a:r>
            <a:r>
              <a:rPr lang="en-US" sz="2000" dirty="0">
                <a:latin typeface="Candara" panose="020E0502030303020204" pitchFamily="34" charset="0"/>
              </a:rPr>
              <a:t>: This memo responds to your request that the weekly meeting be moved from 9am to 10am. </a:t>
            </a:r>
          </a:p>
          <a:p>
            <a:pPr marL="0" indent="0" algn="just">
              <a:buNone/>
            </a:pPr>
            <a:r>
              <a:rPr lang="en-US" sz="2000" b="1" dirty="0">
                <a:latin typeface="Candara" panose="020E0502030303020204" pitchFamily="34" charset="0"/>
              </a:rPr>
              <a:t>Summary</a:t>
            </a:r>
            <a:r>
              <a:rPr lang="en-US" sz="2000" dirty="0">
                <a:latin typeface="Candara" panose="020E0502030303020204" pitchFamily="34" charset="0"/>
              </a:rPr>
              <a:t>: This request is satisfactory as long as it is approved by management. </a:t>
            </a:r>
          </a:p>
          <a:p>
            <a:pPr marL="0" indent="0" algn="just">
              <a:buNone/>
            </a:pPr>
            <a:r>
              <a:rPr lang="en-US" sz="2000" b="1" dirty="0">
                <a:latin typeface="Candara" panose="020E0502030303020204" pitchFamily="34" charset="0"/>
              </a:rPr>
              <a:t>Discussion</a:t>
            </a:r>
            <a:r>
              <a:rPr lang="en-US" sz="2000" dirty="0">
                <a:latin typeface="Candara" panose="020E0502030303020204" pitchFamily="34" charset="0"/>
              </a:rPr>
              <a:t>: Management usually has no problem with the individual time changes in meetings, as long as meeting minutes are turned in by noon to Cathy. </a:t>
            </a:r>
          </a:p>
          <a:p>
            <a:pPr marL="0" indent="0" algn="just">
              <a:buNone/>
            </a:pPr>
            <a:r>
              <a:rPr lang="en-US" sz="2000" b="1" dirty="0">
                <a:latin typeface="Candara" panose="020E0502030303020204" pitchFamily="34" charset="0"/>
              </a:rPr>
              <a:t>Action</a:t>
            </a:r>
            <a:r>
              <a:rPr lang="en-US" sz="2000" dirty="0">
                <a:latin typeface="Candara" panose="020E0502030303020204" pitchFamily="34" charset="0"/>
              </a:rPr>
              <a:t>: I have asked Cathy if she thinks this would be a problem and she said no, so all we need to do now is get approval from Steve. </a:t>
            </a:r>
          </a:p>
        </p:txBody>
      </p:sp>
      <p:grpSp>
        <p:nvGrpSpPr>
          <p:cNvPr id="8" name="Group 7">
            <a:extLst>
              <a:ext uri="{FF2B5EF4-FFF2-40B4-BE49-F238E27FC236}">
                <a16:creationId xmlns:a16="http://schemas.microsoft.com/office/drawing/2014/main" id="{AE33982A-5B51-402F-8B47-1C4D2BECDDB8}"/>
              </a:ext>
            </a:extLst>
          </p:cNvPr>
          <p:cNvGrpSpPr/>
          <p:nvPr/>
        </p:nvGrpSpPr>
        <p:grpSpPr>
          <a:xfrm>
            <a:off x="0" y="6756400"/>
            <a:ext cx="9144000" cy="101600"/>
            <a:chOff x="0" y="5791200"/>
            <a:chExt cx="8084345" cy="330200"/>
          </a:xfrm>
        </p:grpSpPr>
        <p:sp>
          <p:nvSpPr>
            <p:cNvPr id="11" name="Rectangle 10">
              <a:extLst>
                <a:ext uri="{FF2B5EF4-FFF2-40B4-BE49-F238E27FC236}">
                  <a16:creationId xmlns:a16="http://schemas.microsoft.com/office/drawing/2014/main" id="{69D7CEF3-ABDF-4196-9AF9-B2795BE16BF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Rectangle 11">
              <a:extLst>
                <a:ext uri="{FF2B5EF4-FFF2-40B4-BE49-F238E27FC236}">
                  <a16:creationId xmlns:a16="http://schemas.microsoft.com/office/drawing/2014/main" id="{15D2F210-A24E-43EB-B561-0977EF30589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3" name="Rectangle 12">
              <a:extLst>
                <a:ext uri="{FF2B5EF4-FFF2-40B4-BE49-F238E27FC236}">
                  <a16:creationId xmlns:a16="http://schemas.microsoft.com/office/drawing/2014/main" id="{D1E8617C-B2D0-432C-8A24-B2279890729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928B9D4D-CB85-4578-BBA6-1058AB2E3DC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5" name="Rectangle 14">
              <a:extLst>
                <a:ext uri="{FF2B5EF4-FFF2-40B4-BE49-F238E27FC236}">
                  <a16:creationId xmlns:a16="http://schemas.microsoft.com/office/drawing/2014/main" id="{0DB6F044-3F99-4622-94E6-A680A2F1767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Rectangle 15">
              <a:extLst>
                <a:ext uri="{FF2B5EF4-FFF2-40B4-BE49-F238E27FC236}">
                  <a16:creationId xmlns:a16="http://schemas.microsoft.com/office/drawing/2014/main" id="{88B9AB16-0A72-46C0-9F84-AF10F395ECA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7" name="Rectangle 16">
              <a:extLst>
                <a:ext uri="{FF2B5EF4-FFF2-40B4-BE49-F238E27FC236}">
                  <a16:creationId xmlns:a16="http://schemas.microsoft.com/office/drawing/2014/main" id="{167F50D1-BA19-4213-A015-8F5DAE5FF63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D72568A1-A7A6-4419-B6FA-B75177D2AB3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9" name="Group 18">
            <a:extLst>
              <a:ext uri="{FF2B5EF4-FFF2-40B4-BE49-F238E27FC236}">
                <a16:creationId xmlns:a16="http://schemas.microsoft.com/office/drawing/2014/main" id="{8237FEA6-4535-43CB-8080-254D60A5BBCE}"/>
              </a:ext>
            </a:extLst>
          </p:cNvPr>
          <p:cNvGrpSpPr/>
          <p:nvPr/>
        </p:nvGrpSpPr>
        <p:grpSpPr>
          <a:xfrm rot="10800000">
            <a:off x="0" y="1"/>
            <a:ext cx="9144000" cy="101600"/>
            <a:chOff x="0" y="5791200"/>
            <a:chExt cx="8084345" cy="330200"/>
          </a:xfrm>
        </p:grpSpPr>
        <p:sp>
          <p:nvSpPr>
            <p:cNvPr id="20" name="Rectangle 19">
              <a:extLst>
                <a:ext uri="{FF2B5EF4-FFF2-40B4-BE49-F238E27FC236}">
                  <a16:creationId xmlns:a16="http://schemas.microsoft.com/office/drawing/2014/main" id="{A2AAE798-52F9-4746-A353-C9DBD84569F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F42821-1D88-4A68-9D50-0804707FCC3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6BA39DD-E663-4C19-93AE-0AF6E2F8CEC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607CFF2-3383-453F-8FB4-AF23C001583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A8B2BBE-E60B-4B7D-A3B0-53AA65BB231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9C070EF-6230-417C-A59A-C5C1C499DBA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677E58C-34DD-4BB3-BC0E-F64740776A0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2BA48C7-1B66-4863-849E-3E924B26A1D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descr="https://upload.wikimedia.org/wikipedia/en/thumb/f/fa/COMSATS_Logo.svg/1024px-COMSATS_Logo.svg.png">
            <a:extLst>
              <a:ext uri="{FF2B5EF4-FFF2-40B4-BE49-F238E27FC236}">
                <a16:creationId xmlns:a16="http://schemas.microsoft.com/office/drawing/2014/main" id="{965842BC-C359-49D2-B9D4-98DAEAA3003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90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Types: Trip Report Memo</a:t>
            </a: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To a supervisor after an employee returns from a business venture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First part has statement of purposes, i.e., provides information on trip</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Second summarizes clearly and concise (ideally!) outline of your trip</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Third part involves a discussion (highlight and emphasize important information)</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Final part includes action to be taken to rightly address the issue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481E8461-F763-4881-952C-00057185EEDE}"/>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D72B755A-F5F5-4921-A63E-B8F3383D2D5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1A4CEA94-6DB7-45BE-95E7-BA4925CDE78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43448CA9-FEE4-4408-ABA1-6EE0AD30BD0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48F74C8C-7BD0-4F22-BDD3-31AF585329C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6D3DCAD5-B9FE-42C3-B64D-A2038602121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27D4643F-DE0A-4A7C-80F4-EEDAE5B8296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7ECB4F9A-4D08-4DC1-B902-AC284C3CAA1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3235F425-D7B9-4A2A-A8AA-6B7AE1368B0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CD61C155-DD69-4DA7-804B-C8C54DFDFEEA}"/>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6C013940-C986-43C4-BB91-6C94B6142C1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89422F6-D1B2-4573-8BB4-C569022F987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0220EA2-0A25-4885-B50B-B9AE3801061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EA48A3D-EC4C-49F0-88CA-F022FC35CB8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B1EB18DD-B80D-4119-B52B-6D8613F69D9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85694B9-106E-451A-8EFC-FD10436151B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D6C46FC-2A84-4895-913C-FCD5C4B286E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FEDF156-2F67-4650-9EC7-E4B422EF7A0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AFC0D891-1DE7-4ADB-A775-C3D7161F64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88445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9" presetClass="emph" presetSubtype="0" fill="hold" nodeType="clickEffect">
                                  <p:stCondLst>
                                    <p:cond delay="0"/>
                                  </p:stCondLst>
                                  <p:childTnLst>
                                    <p:animClr clrSpc="rgb" dir="cw">
                                      <p:cBhvr override="childStyle">
                                        <p:cTn id="42" dur="500" fill="hold"/>
                                        <p:tgtEl>
                                          <p:spTgt spid="17">
                                            <p:txEl>
                                              <p:pRg st="5" end="5"/>
                                            </p:txEl>
                                          </p:spTgt>
                                        </p:tgtEl>
                                        <p:attrNameLst>
                                          <p:attrName>style.color</p:attrName>
                                        </p:attrNameLst>
                                      </p:cBhvr>
                                      <p:to>
                                        <a:srgbClr val="000000"/>
                                      </p:to>
                                    </p:animClr>
                                    <p:animClr clrSpc="rgb" dir="cw">
                                      <p:cBhvr>
                                        <p:cTn id="43" dur="500" fill="hold"/>
                                        <p:tgtEl>
                                          <p:spTgt spid="17">
                                            <p:txEl>
                                              <p:pRg st="5" end="5"/>
                                            </p:txEl>
                                          </p:spTgt>
                                        </p:tgtEl>
                                        <p:attrNameLst>
                                          <p:attrName>fillcolor</p:attrName>
                                        </p:attrNameLst>
                                      </p:cBhvr>
                                      <p:to>
                                        <a:srgbClr val="000000"/>
                                      </p:to>
                                    </p:animClr>
                                    <p:set>
                                      <p:cBhvr>
                                        <p:cTn id="44" dur="500" fill="hold"/>
                                        <p:tgtEl>
                                          <p:spTgt spid="17">
                                            <p:txEl>
                                              <p:pRg st="5" end="5"/>
                                            </p:txEl>
                                          </p:spTgt>
                                        </p:tgtEl>
                                        <p:attrNameLst>
                                          <p:attrName>fill.type</p:attrName>
                                        </p:attrNameLst>
                                      </p:cBhvr>
                                      <p:to>
                                        <p:strVal val="solid"/>
                                      </p:to>
                                    </p:set>
                                    <p:set>
                                      <p:cBhvr>
                                        <p:cTn id="45"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Image result for sample stamp png">
            <a:extLst>
              <a:ext uri="{FF2B5EF4-FFF2-40B4-BE49-F238E27FC236}">
                <a16:creationId xmlns:a16="http://schemas.microsoft.com/office/drawing/2014/main" id="{8F3D85B7-CD00-4B67-A9AB-C70B388BF9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888274">
            <a:off x="7295326" y="2631452"/>
            <a:ext cx="1716146" cy="171614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259EF7EB-7421-4E36-BFBA-60E83076D8F8}"/>
              </a:ext>
            </a:extLst>
          </p:cNvPr>
          <p:cNvSpPr>
            <a:spLocks noGrp="1"/>
          </p:cNvSpPr>
          <p:nvPr>
            <p:ph type="title"/>
          </p:nvPr>
        </p:nvSpPr>
        <p:spPr>
          <a:xfrm>
            <a:off x="246744" y="6096000"/>
            <a:ext cx="9430656" cy="499692"/>
          </a:xfrm>
        </p:spPr>
        <p:txBody>
          <a:bodyPr>
            <a:normAutofit/>
          </a:bodyPr>
          <a:lstStyle/>
          <a:p>
            <a:r>
              <a:rPr lang="en-US" sz="1100" b="1" dirty="0">
                <a:latin typeface="Candara" panose="020E0502030303020204" pitchFamily="34" charset="0"/>
              </a:rPr>
              <a:t>Reference:</a:t>
            </a:r>
            <a:r>
              <a:rPr lang="en-US" sz="1100" dirty="0">
                <a:latin typeface="Candara" panose="020E0502030303020204" pitchFamily="34" charset="0"/>
              </a:rPr>
              <a:t> </a:t>
            </a:r>
            <a:r>
              <a:rPr lang="fr-FR" sz="1100" dirty="0">
                <a:latin typeface="Candara" panose="020E0502030303020204" pitchFamily="34" charset="0"/>
              </a:rPr>
              <a:t>http://writing.colostate.edu/guides/documents/memo/pop2c.cfm</a:t>
            </a:r>
            <a:endParaRPr lang="en-US" sz="1100" dirty="0">
              <a:latin typeface="Candara" panose="020E0502030303020204" pitchFamily="34" charset="0"/>
            </a:endParaRPr>
          </a:p>
        </p:txBody>
      </p:sp>
      <p:sp>
        <p:nvSpPr>
          <p:cNvPr id="10" name="Content Placeholder 2">
            <a:extLst>
              <a:ext uri="{FF2B5EF4-FFF2-40B4-BE49-F238E27FC236}">
                <a16:creationId xmlns:a16="http://schemas.microsoft.com/office/drawing/2014/main" id="{0F0A3FC2-2C44-4D91-8ACC-C6F840AEBEF7}"/>
              </a:ext>
            </a:extLst>
          </p:cNvPr>
          <p:cNvSpPr txBox="1">
            <a:spLocks/>
          </p:cNvSpPr>
          <p:nvPr/>
        </p:nvSpPr>
        <p:spPr>
          <a:xfrm>
            <a:off x="516247" y="838200"/>
            <a:ext cx="6234791" cy="49530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a:lstStyle>
          <a:p>
            <a:pPr marL="0" indent="0" algn="just">
              <a:buNone/>
            </a:pPr>
            <a:r>
              <a:rPr lang="en-US" sz="2000" dirty="0">
                <a:latin typeface="Candara" panose="020E0502030303020204" pitchFamily="34" charset="0"/>
              </a:rPr>
              <a:t>To: Design Team #362 </a:t>
            </a:r>
          </a:p>
          <a:p>
            <a:pPr marL="0" indent="0" algn="just">
              <a:buNone/>
            </a:pPr>
            <a:r>
              <a:rPr lang="en-US" sz="2000" dirty="0">
                <a:latin typeface="Candara" panose="020E0502030303020204" pitchFamily="34" charset="0"/>
              </a:rPr>
              <a:t>From: W.B. Working </a:t>
            </a:r>
          </a:p>
          <a:p>
            <a:pPr marL="0" indent="0" algn="just">
              <a:buNone/>
            </a:pPr>
            <a:r>
              <a:rPr lang="en-US" sz="2000" dirty="0">
                <a:latin typeface="Candara" panose="020E0502030303020204" pitchFamily="34" charset="0"/>
              </a:rPr>
              <a:t>Date: June 27, 1997 </a:t>
            </a:r>
          </a:p>
          <a:p>
            <a:pPr marL="0" indent="0" algn="just">
              <a:buNone/>
            </a:pPr>
            <a:r>
              <a:rPr lang="en-US" sz="2000" dirty="0">
                <a:latin typeface="Candara" panose="020E0502030303020204" pitchFamily="34" charset="0"/>
              </a:rPr>
              <a:t>Subject: Weekly Meeting</a:t>
            </a:r>
          </a:p>
          <a:p>
            <a:pPr marL="0" indent="0" algn="just">
              <a:buNone/>
            </a:pPr>
            <a:r>
              <a:rPr lang="en-US" sz="2000" b="1" dirty="0">
                <a:latin typeface="Candara" panose="020E0502030303020204" pitchFamily="34" charset="0"/>
              </a:rPr>
              <a:t>Purpose</a:t>
            </a:r>
            <a:r>
              <a:rPr lang="en-US" sz="2000" dirty="0">
                <a:latin typeface="Candara" panose="020E0502030303020204" pitchFamily="34" charset="0"/>
              </a:rPr>
              <a:t>: This memo presents my impressions of the meeting last week at ABC organization in XYZ country.</a:t>
            </a:r>
          </a:p>
          <a:p>
            <a:pPr marL="0" indent="0" algn="just">
              <a:buNone/>
            </a:pPr>
            <a:r>
              <a:rPr lang="en-US" sz="2000" b="1" dirty="0">
                <a:latin typeface="Candara" panose="020E0502030303020204" pitchFamily="34" charset="0"/>
              </a:rPr>
              <a:t>Summary</a:t>
            </a:r>
            <a:r>
              <a:rPr lang="en-US" sz="2000" dirty="0">
                <a:latin typeface="Candara" panose="020E0502030303020204" pitchFamily="34" charset="0"/>
              </a:rPr>
              <a:t>: In general, I felt that the meeting went well and much progress was made.</a:t>
            </a:r>
          </a:p>
          <a:p>
            <a:pPr marL="0" indent="0" algn="just">
              <a:buNone/>
            </a:pPr>
            <a:r>
              <a:rPr lang="en-US" sz="2000" b="1" dirty="0">
                <a:latin typeface="Candara" panose="020E0502030303020204" pitchFamily="34" charset="0"/>
              </a:rPr>
              <a:t>Discussion</a:t>
            </a:r>
            <a:r>
              <a:rPr lang="en-US" sz="2000" dirty="0">
                <a:latin typeface="Candara" panose="020E0502030303020204" pitchFamily="34" charset="0"/>
              </a:rPr>
              <a:t>: Barb and Jeff were able to make progress on the graphics and should have them finished next week. Kyle and Sandy are on chapter 2 of the user manual.</a:t>
            </a:r>
          </a:p>
          <a:p>
            <a:pPr marL="0" indent="0" algn="just">
              <a:buNone/>
            </a:pPr>
            <a:r>
              <a:rPr lang="en-US" sz="2000" b="1" dirty="0">
                <a:latin typeface="Candara" panose="020E0502030303020204" pitchFamily="34" charset="0"/>
              </a:rPr>
              <a:t>Recommendation</a:t>
            </a:r>
            <a:r>
              <a:rPr lang="en-US" sz="2000" dirty="0">
                <a:latin typeface="Candara" panose="020E0502030303020204" pitchFamily="34" charset="0"/>
              </a:rPr>
              <a:t>: Kyle will meet with Jeff to see how they want the graphics integrated into the text.</a:t>
            </a:r>
          </a:p>
        </p:txBody>
      </p:sp>
      <p:grpSp>
        <p:nvGrpSpPr>
          <p:cNvPr id="8" name="Group 7">
            <a:extLst>
              <a:ext uri="{FF2B5EF4-FFF2-40B4-BE49-F238E27FC236}">
                <a16:creationId xmlns:a16="http://schemas.microsoft.com/office/drawing/2014/main" id="{8B0915A0-771F-4210-A813-BF4A4E61DAB2}"/>
              </a:ext>
            </a:extLst>
          </p:cNvPr>
          <p:cNvGrpSpPr/>
          <p:nvPr/>
        </p:nvGrpSpPr>
        <p:grpSpPr>
          <a:xfrm>
            <a:off x="0" y="6756400"/>
            <a:ext cx="9144000" cy="101600"/>
            <a:chOff x="0" y="5791200"/>
            <a:chExt cx="8084345" cy="330200"/>
          </a:xfrm>
        </p:grpSpPr>
        <p:sp>
          <p:nvSpPr>
            <p:cNvPr id="11" name="Rectangle 10">
              <a:extLst>
                <a:ext uri="{FF2B5EF4-FFF2-40B4-BE49-F238E27FC236}">
                  <a16:creationId xmlns:a16="http://schemas.microsoft.com/office/drawing/2014/main" id="{9EB09F42-E19F-4A2C-8EB4-67B745AB9FA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Rectangle 11">
              <a:extLst>
                <a:ext uri="{FF2B5EF4-FFF2-40B4-BE49-F238E27FC236}">
                  <a16:creationId xmlns:a16="http://schemas.microsoft.com/office/drawing/2014/main" id="{BBEDBBF2-E72D-4CB8-B313-14F5A6A21C2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3" name="Rectangle 12">
              <a:extLst>
                <a:ext uri="{FF2B5EF4-FFF2-40B4-BE49-F238E27FC236}">
                  <a16:creationId xmlns:a16="http://schemas.microsoft.com/office/drawing/2014/main" id="{4B8B5FAC-7325-4D8F-99D9-BDA7B2B0B1A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1BAEA26B-71BA-4B3D-AC8E-0D12649B11E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5" name="Rectangle 14">
              <a:extLst>
                <a:ext uri="{FF2B5EF4-FFF2-40B4-BE49-F238E27FC236}">
                  <a16:creationId xmlns:a16="http://schemas.microsoft.com/office/drawing/2014/main" id="{EBFAD697-8F9D-4D02-A3D6-B118E644705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Rectangle 15">
              <a:extLst>
                <a:ext uri="{FF2B5EF4-FFF2-40B4-BE49-F238E27FC236}">
                  <a16:creationId xmlns:a16="http://schemas.microsoft.com/office/drawing/2014/main" id="{D52063DA-1349-4FC5-A8CA-E5116584E6C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7" name="Rectangle 16">
              <a:extLst>
                <a:ext uri="{FF2B5EF4-FFF2-40B4-BE49-F238E27FC236}">
                  <a16:creationId xmlns:a16="http://schemas.microsoft.com/office/drawing/2014/main" id="{10B36ADB-8E4F-4519-9813-B5B1BCD5988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57CA94D9-7894-45E9-A2FC-0ECAA063E3B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9" name="Group 18">
            <a:extLst>
              <a:ext uri="{FF2B5EF4-FFF2-40B4-BE49-F238E27FC236}">
                <a16:creationId xmlns:a16="http://schemas.microsoft.com/office/drawing/2014/main" id="{9BF5EA0E-CC51-45D3-B5C6-15C0475C5913}"/>
              </a:ext>
            </a:extLst>
          </p:cNvPr>
          <p:cNvGrpSpPr/>
          <p:nvPr/>
        </p:nvGrpSpPr>
        <p:grpSpPr>
          <a:xfrm rot="10800000">
            <a:off x="0" y="1"/>
            <a:ext cx="9144000" cy="101600"/>
            <a:chOff x="0" y="5791200"/>
            <a:chExt cx="8084345" cy="330200"/>
          </a:xfrm>
        </p:grpSpPr>
        <p:sp>
          <p:nvSpPr>
            <p:cNvPr id="20" name="Rectangle 19">
              <a:extLst>
                <a:ext uri="{FF2B5EF4-FFF2-40B4-BE49-F238E27FC236}">
                  <a16:creationId xmlns:a16="http://schemas.microsoft.com/office/drawing/2014/main" id="{96021868-537C-40E3-8066-C09067329DB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5765BD2-6AC7-46C0-9589-01F99F2C77F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C9171F4-25FF-4743-970B-075685366F5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F2D5E6-5F67-4362-8763-2D5BE771E49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668A009-7358-465F-B009-4EB8DD8929F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2549938-0E41-480A-80ED-C6D316D80E0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A7A486-A6ED-4DC7-B7CF-6B325824078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E998E18-3E55-4AAE-8F03-9103FE16003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descr="https://upload.wikimedia.org/wikipedia/en/thumb/f/fa/COMSATS_Logo.svg/1024px-COMSATS_Logo.svg.png">
            <a:extLst>
              <a:ext uri="{FF2B5EF4-FFF2-40B4-BE49-F238E27FC236}">
                <a16:creationId xmlns:a16="http://schemas.microsoft.com/office/drawing/2014/main" id="{E2A8D0BD-BBBC-436F-A770-FB3633D26BD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60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013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Types: Field Report Memo</a:t>
            </a: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To report on inspection and procedures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It is divided into following parts:</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Purpose</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Summary</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Problem</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Method</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Results</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Conclusion</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Recommendation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51FBDD-CF54-49FB-8F9D-A64590760044}"/>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184B10B0-EEDE-4F64-BFDF-A1527EF60F1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4E40E5F8-A61A-4D60-84E1-027129ED9B1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95636D67-D5B7-4F7F-A8C5-68B9E416C62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A6C1AB30-37E9-4DA1-B216-B60D5C783C5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0B467510-EE6B-4D40-AC0B-E906633F1E4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F0893C0E-4F98-4CD7-9E1E-234FFD5B3A1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EFE1D261-BC26-4287-B115-838DF7EE6D7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2326F78A-040E-4648-BB56-7A53874E36A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63ABC88D-98E2-463D-B80D-1A05102599D7}"/>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665473B6-B101-4357-9347-D4F99C865D6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F3384FF-24B0-47DF-808D-9EF01218B9A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D65B531-421E-4592-8764-FC370A69973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63E8B19-3FA8-48C0-B83A-E940293A3F2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DC5B3C6-5A8E-4652-900F-8D8D5CF6A8E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532C220-93BA-4BDC-9AD5-44B0C8004AF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7501F45-026A-45E4-A9F7-835E439FAAB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A021DC5-42BA-43E8-A749-3282BE3685D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875B136B-D308-47D8-B9D5-BD5E61DBD5B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29179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7">
                                            <p:txEl>
                                              <p:pRg st="3" end="3"/>
                                            </p:txEl>
                                          </p:spTgt>
                                        </p:tgtEl>
                                        <p:attrNameLst>
                                          <p:attrName>style.color</p:attrName>
                                        </p:attrNameLst>
                                      </p:cBhvr>
                                      <p:to>
                                        <a:srgbClr val="000000"/>
                                      </p:to>
                                    </p:animClr>
                                    <p:animClr clrSpc="rgb" dir="cw">
                                      <p:cBhvr>
                                        <p:cTn id="27" dur="500" fill="hold"/>
                                        <p:tgtEl>
                                          <p:spTgt spid="17">
                                            <p:txEl>
                                              <p:pRg st="3" end="3"/>
                                            </p:txEl>
                                          </p:spTgt>
                                        </p:tgtEl>
                                        <p:attrNameLst>
                                          <p:attrName>fillcolor</p:attrName>
                                        </p:attrNameLst>
                                      </p:cBhvr>
                                      <p:to>
                                        <a:srgbClr val="000000"/>
                                      </p:to>
                                    </p:animClr>
                                    <p:set>
                                      <p:cBhvr>
                                        <p:cTn id="28" dur="500" fill="hold"/>
                                        <p:tgtEl>
                                          <p:spTgt spid="17">
                                            <p:txEl>
                                              <p:pRg st="3" end="3"/>
                                            </p:txEl>
                                          </p:spTgt>
                                        </p:tgtEl>
                                        <p:attrNameLst>
                                          <p:attrName>fill.type</p:attrName>
                                        </p:attrNameLst>
                                      </p:cBhvr>
                                      <p:to>
                                        <p:strVal val="solid"/>
                                      </p:to>
                                    </p:set>
                                    <p:set>
                                      <p:cBhvr>
                                        <p:cTn id="29" dur="500" fill="hold"/>
                                        <p:tgtEl>
                                          <p:spTgt spid="17">
                                            <p:txEl>
                                              <p:pRg st="3" end="3"/>
                                            </p:txEl>
                                          </p:spTgt>
                                        </p:tgtEl>
                                        <p:attrNameLst>
                                          <p:attrName>fill.on</p:attrName>
                                        </p:attrNameLst>
                                      </p:cBhvr>
                                      <p:to>
                                        <p:strVal val="true"/>
                                      </p:to>
                                    </p:set>
                                  </p:childTnLst>
                                </p:cTn>
                              </p:par>
                              <p:par>
                                <p:cTn id="30" presetID="19" presetClass="emph" presetSubtype="0" fill="hold" nodeType="withEffect">
                                  <p:stCondLst>
                                    <p:cond delay="0"/>
                                  </p:stCondLst>
                                  <p:childTnLst>
                                    <p:animClr clrSpc="rgb" dir="cw">
                                      <p:cBhvr override="childStyle">
                                        <p:cTn id="31" dur="500" fill="hold"/>
                                        <p:tgtEl>
                                          <p:spTgt spid="17">
                                            <p:txEl>
                                              <p:pRg st="4" end="4"/>
                                            </p:txEl>
                                          </p:spTgt>
                                        </p:tgtEl>
                                        <p:attrNameLst>
                                          <p:attrName>style.color</p:attrName>
                                        </p:attrNameLst>
                                      </p:cBhvr>
                                      <p:to>
                                        <a:srgbClr val="000000"/>
                                      </p:to>
                                    </p:animClr>
                                    <p:animClr clrSpc="rgb" dir="cw">
                                      <p:cBhvr>
                                        <p:cTn id="32" dur="500" fill="hold"/>
                                        <p:tgtEl>
                                          <p:spTgt spid="17">
                                            <p:txEl>
                                              <p:pRg st="4" end="4"/>
                                            </p:txEl>
                                          </p:spTgt>
                                        </p:tgtEl>
                                        <p:attrNameLst>
                                          <p:attrName>fillcolor</p:attrName>
                                        </p:attrNameLst>
                                      </p:cBhvr>
                                      <p:to>
                                        <a:srgbClr val="000000"/>
                                      </p:to>
                                    </p:animClr>
                                    <p:set>
                                      <p:cBhvr>
                                        <p:cTn id="33" dur="500" fill="hold"/>
                                        <p:tgtEl>
                                          <p:spTgt spid="17">
                                            <p:txEl>
                                              <p:pRg st="4" end="4"/>
                                            </p:txEl>
                                          </p:spTgt>
                                        </p:tgtEl>
                                        <p:attrNameLst>
                                          <p:attrName>fill.type</p:attrName>
                                        </p:attrNameLst>
                                      </p:cBhvr>
                                      <p:to>
                                        <p:strVal val="solid"/>
                                      </p:to>
                                    </p:set>
                                    <p:set>
                                      <p:cBhvr>
                                        <p:cTn id="34" dur="500" fill="hold"/>
                                        <p:tgtEl>
                                          <p:spTgt spid="17">
                                            <p:txEl>
                                              <p:pRg st="4" end="4"/>
                                            </p:txEl>
                                          </p:spTgt>
                                        </p:tgtEl>
                                        <p:attrNameLst>
                                          <p:attrName>fill.on</p:attrName>
                                        </p:attrNameLst>
                                      </p:cBhvr>
                                      <p:to>
                                        <p:strVal val="true"/>
                                      </p:to>
                                    </p:set>
                                  </p:childTnLst>
                                </p:cTn>
                              </p:par>
                              <p:par>
                                <p:cTn id="35" presetID="19" presetClass="emph" presetSubtype="0" fill="hold" nodeType="withEffect">
                                  <p:stCondLst>
                                    <p:cond delay="0"/>
                                  </p:stCondLst>
                                  <p:childTnLst>
                                    <p:animClr clrSpc="rgb" dir="cw">
                                      <p:cBhvr override="childStyle">
                                        <p:cTn id="36" dur="500" fill="hold"/>
                                        <p:tgtEl>
                                          <p:spTgt spid="17">
                                            <p:txEl>
                                              <p:pRg st="5" end="5"/>
                                            </p:txEl>
                                          </p:spTgt>
                                        </p:tgtEl>
                                        <p:attrNameLst>
                                          <p:attrName>style.color</p:attrName>
                                        </p:attrNameLst>
                                      </p:cBhvr>
                                      <p:to>
                                        <a:srgbClr val="000000"/>
                                      </p:to>
                                    </p:animClr>
                                    <p:animClr clrSpc="rgb" dir="cw">
                                      <p:cBhvr>
                                        <p:cTn id="37" dur="500" fill="hold"/>
                                        <p:tgtEl>
                                          <p:spTgt spid="17">
                                            <p:txEl>
                                              <p:pRg st="5" end="5"/>
                                            </p:txEl>
                                          </p:spTgt>
                                        </p:tgtEl>
                                        <p:attrNameLst>
                                          <p:attrName>fillcolor</p:attrName>
                                        </p:attrNameLst>
                                      </p:cBhvr>
                                      <p:to>
                                        <a:srgbClr val="000000"/>
                                      </p:to>
                                    </p:animClr>
                                    <p:set>
                                      <p:cBhvr>
                                        <p:cTn id="38" dur="500" fill="hold"/>
                                        <p:tgtEl>
                                          <p:spTgt spid="17">
                                            <p:txEl>
                                              <p:pRg st="5" end="5"/>
                                            </p:txEl>
                                          </p:spTgt>
                                        </p:tgtEl>
                                        <p:attrNameLst>
                                          <p:attrName>fill.type</p:attrName>
                                        </p:attrNameLst>
                                      </p:cBhvr>
                                      <p:to>
                                        <p:strVal val="solid"/>
                                      </p:to>
                                    </p:set>
                                    <p:set>
                                      <p:cBhvr>
                                        <p:cTn id="39" dur="500" fill="hold"/>
                                        <p:tgtEl>
                                          <p:spTgt spid="17">
                                            <p:txEl>
                                              <p:pRg st="5" end="5"/>
                                            </p:txEl>
                                          </p:spTgt>
                                        </p:tgtEl>
                                        <p:attrNameLst>
                                          <p:attrName>fill.on</p:attrName>
                                        </p:attrNameLst>
                                      </p:cBhvr>
                                      <p:to>
                                        <p:strVal val="true"/>
                                      </p:to>
                                    </p:set>
                                  </p:childTnLst>
                                </p:cTn>
                              </p:par>
                              <p:par>
                                <p:cTn id="40" presetID="19" presetClass="emph" presetSubtype="0" fill="hold" nodeType="withEffect">
                                  <p:stCondLst>
                                    <p:cond delay="0"/>
                                  </p:stCondLst>
                                  <p:childTnLst>
                                    <p:animClr clrSpc="rgb" dir="cw">
                                      <p:cBhvr override="childStyle">
                                        <p:cTn id="41" dur="500" fill="hold"/>
                                        <p:tgtEl>
                                          <p:spTgt spid="17">
                                            <p:txEl>
                                              <p:pRg st="6" end="6"/>
                                            </p:txEl>
                                          </p:spTgt>
                                        </p:tgtEl>
                                        <p:attrNameLst>
                                          <p:attrName>style.color</p:attrName>
                                        </p:attrNameLst>
                                      </p:cBhvr>
                                      <p:to>
                                        <a:srgbClr val="000000"/>
                                      </p:to>
                                    </p:animClr>
                                    <p:animClr clrSpc="rgb" dir="cw">
                                      <p:cBhvr>
                                        <p:cTn id="42" dur="500" fill="hold"/>
                                        <p:tgtEl>
                                          <p:spTgt spid="17">
                                            <p:txEl>
                                              <p:pRg st="6" end="6"/>
                                            </p:txEl>
                                          </p:spTgt>
                                        </p:tgtEl>
                                        <p:attrNameLst>
                                          <p:attrName>fillcolor</p:attrName>
                                        </p:attrNameLst>
                                      </p:cBhvr>
                                      <p:to>
                                        <a:srgbClr val="000000"/>
                                      </p:to>
                                    </p:animClr>
                                    <p:set>
                                      <p:cBhvr>
                                        <p:cTn id="43" dur="500" fill="hold"/>
                                        <p:tgtEl>
                                          <p:spTgt spid="17">
                                            <p:txEl>
                                              <p:pRg st="6" end="6"/>
                                            </p:txEl>
                                          </p:spTgt>
                                        </p:tgtEl>
                                        <p:attrNameLst>
                                          <p:attrName>fill.type</p:attrName>
                                        </p:attrNameLst>
                                      </p:cBhvr>
                                      <p:to>
                                        <p:strVal val="solid"/>
                                      </p:to>
                                    </p:set>
                                    <p:set>
                                      <p:cBhvr>
                                        <p:cTn id="44" dur="500" fill="hold"/>
                                        <p:tgtEl>
                                          <p:spTgt spid="17">
                                            <p:txEl>
                                              <p:pRg st="6" end="6"/>
                                            </p:txEl>
                                          </p:spTgt>
                                        </p:tgtEl>
                                        <p:attrNameLst>
                                          <p:attrName>fill.on</p:attrName>
                                        </p:attrNameLst>
                                      </p:cBhvr>
                                      <p:to>
                                        <p:strVal val="true"/>
                                      </p:to>
                                    </p:set>
                                  </p:childTnLst>
                                </p:cTn>
                              </p:par>
                              <p:par>
                                <p:cTn id="45" presetID="19" presetClass="emph" presetSubtype="0" fill="hold" nodeType="withEffect">
                                  <p:stCondLst>
                                    <p:cond delay="0"/>
                                  </p:stCondLst>
                                  <p:childTnLst>
                                    <p:animClr clrSpc="rgb" dir="cw">
                                      <p:cBhvr override="childStyle">
                                        <p:cTn id="46" dur="500" fill="hold"/>
                                        <p:tgtEl>
                                          <p:spTgt spid="17">
                                            <p:txEl>
                                              <p:pRg st="7" end="7"/>
                                            </p:txEl>
                                          </p:spTgt>
                                        </p:tgtEl>
                                        <p:attrNameLst>
                                          <p:attrName>style.color</p:attrName>
                                        </p:attrNameLst>
                                      </p:cBhvr>
                                      <p:to>
                                        <a:srgbClr val="000000"/>
                                      </p:to>
                                    </p:animClr>
                                    <p:animClr clrSpc="rgb" dir="cw">
                                      <p:cBhvr>
                                        <p:cTn id="47" dur="500" fill="hold"/>
                                        <p:tgtEl>
                                          <p:spTgt spid="17">
                                            <p:txEl>
                                              <p:pRg st="7" end="7"/>
                                            </p:txEl>
                                          </p:spTgt>
                                        </p:tgtEl>
                                        <p:attrNameLst>
                                          <p:attrName>fillcolor</p:attrName>
                                        </p:attrNameLst>
                                      </p:cBhvr>
                                      <p:to>
                                        <a:srgbClr val="000000"/>
                                      </p:to>
                                    </p:animClr>
                                    <p:set>
                                      <p:cBhvr>
                                        <p:cTn id="48" dur="500" fill="hold"/>
                                        <p:tgtEl>
                                          <p:spTgt spid="17">
                                            <p:txEl>
                                              <p:pRg st="7" end="7"/>
                                            </p:txEl>
                                          </p:spTgt>
                                        </p:tgtEl>
                                        <p:attrNameLst>
                                          <p:attrName>fill.type</p:attrName>
                                        </p:attrNameLst>
                                      </p:cBhvr>
                                      <p:to>
                                        <p:strVal val="solid"/>
                                      </p:to>
                                    </p:set>
                                    <p:set>
                                      <p:cBhvr>
                                        <p:cTn id="49" dur="500" fill="hold"/>
                                        <p:tgtEl>
                                          <p:spTgt spid="17">
                                            <p:txEl>
                                              <p:pRg st="7" end="7"/>
                                            </p:txEl>
                                          </p:spTgt>
                                        </p:tgtEl>
                                        <p:attrNameLst>
                                          <p:attrName>fill.on</p:attrName>
                                        </p:attrNameLst>
                                      </p:cBhvr>
                                      <p:to>
                                        <p:strVal val="true"/>
                                      </p:to>
                                    </p:set>
                                  </p:childTnLst>
                                </p:cTn>
                              </p:par>
                              <p:par>
                                <p:cTn id="50" presetID="19" presetClass="emph" presetSubtype="0" fill="hold" nodeType="withEffect">
                                  <p:stCondLst>
                                    <p:cond delay="0"/>
                                  </p:stCondLst>
                                  <p:childTnLst>
                                    <p:animClr clrSpc="rgb" dir="cw">
                                      <p:cBhvr override="childStyle">
                                        <p:cTn id="51" dur="500" fill="hold"/>
                                        <p:tgtEl>
                                          <p:spTgt spid="17">
                                            <p:txEl>
                                              <p:pRg st="8" end="8"/>
                                            </p:txEl>
                                          </p:spTgt>
                                        </p:tgtEl>
                                        <p:attrNameLst>
                                          <p:attrName>style.color</p:attrName>
                                        </p:attrNameLst>
                                      </p:cBhvr>
                                      <p:to>
                                        <a:srgbClr val="000000"/>
                                      </p:to>
                                    </p:animClr>
                                    <p:animClr clrSpc="rgb" dir="cw">
                                      <p:cBhvr>
                                        <p:cTn id="52" dur="500" fill="hold"/>
                                        <p:tgtEl>
                                          <p:spTgt spid="17">
                                            <p:txEl>
                                              <p:pRg st="8" end="8"/>
                                            </p:txEl>
                                          </p:spTgt>
                                        </p:tgtEl>
                                        <p:attrNameLst>
                                          <p:attrName>fillcolor</p:attrName>
                                        </p:attrNameLst>
                                      </p:cBhvr>
                                      <p:to>
                                        <a:srgbClr val="000000"/>
                                      </p:to>
                                    </p:animClr>
                                    <p:set>
                                      <p:cBhvr>
                                        <p:cTn id="53" dur="500" fill="hold"/>
                                        <p:tgtEl>
                                          <p:spTgt spid="17">
                                            <p:txEl>
                                              <p:pRg st="8" end="8"/>
                                            </p:txEl>
                                          </p:spTgt>
                                        </p:tgtEl>
                                        <p:attrNameLst>
                                          <p:attrName>fill.type</p:attrName>
                                        </p:attrNameLst>
                                      </p:cBhvr>
                                      <p:to>
                                        <p:strVal val="solid"/>
                                      </p:to>
                                    </p:set>
                                    <p:set>
                                      <p:cBhvr>
                                        <p:cTn id="54" dur="500" fill="hold"/>
                                        <p:tgtEl>
                                          <p:spTgt spid="17">
                                            <p:txEl>
                                              <p:pRg st="8" end="8"/>
                                            </p:txEl>
                                          </p:spTgt>
                                        </p:tgtEl>
                                        <p:attrNameLst>
                                          <p:attrName>fill.on</p:attrName>
                                        </p:attrNameLst>
                                      </p:cBhvr>
                                      <p:to>
                                        <p:strVal val="true"/>
                                      </p:to>
                                    </p:set>
                                  </p:childTnLst>
                                </p:cTn>
                              </p:par>
                              <p:par>
                                <p:cTn id="55" presetID="19" presetClass="emph" presetSubtype="0" fill="hold" nodeType="withEffect">
                                  <p:stCondLst>
                                    <p:cond delay="0"/>
                                  </p:stCondLst>
                                  <p:childTnLst>
                                    <p:animClr clrSpc="rgb" dir="cw">
                                      <p:cBhvr override="childStyle">
                                        <p:cTn id="56" dur="500" fill="hold"/>
                                        <p:tgtEl>
                                          <p:spTgt spid="17">
                                            <p:txEl>
                                              <p:pRg st="9" end="9"/>
                                            </p:txEl>
                                          </p:spTgt>
                                        </p:tgtEl>
                                        <p:attrNameLst>
                                          <p:attrName>style.color</p:attrName>
                                        </p:attrNameLst>
                                      </p:cBhvr>
                                      <p:to>
                                        <a:srgbClr val="000000"/>
                                      </p:to>
                                    </p:animClr>
                                    <p:animClr clrSpc="rgb" dir="cw">
                                      <p:cBhvr>
                                        <p:cTn id="57" dur="500" fill="hold"/>
                                        <p:tgtEl>
                                          <p:spTgt spid="17">
                                            <p:txEl>
                                              <p:pRg st="9" end="9"/>
                                            </p:txEl>
                                          </p:spTgt>
                                        </p:tgtEl>
                                        <p:attrNameLst>
                                          <p:attrName>fillcolor</p:attrName>
                                        </p:attrNameLst>
                                      </p:cBhvr>
                                      <p:to>
                                        <a:srgbClr val="000000"/>
                                      </p:to>
                                    </p:animClr>
                                    <p:set>
                                      <p:cBhvr>
                                        <p:cTn id="58" dur="500" fill="hold"/>
                                        <p:tgtEl>
                                          <p:spTgt spid="17">
                                            <p:txEl>
                                              <p:pRg st="9" end="9"/>
                                            </p:txEl>
                                          </p:spTgt>
                                        </p:tgtEl>
                                        <p:attrNameLst>
                                          <p:attrName>fill.type</p:attrName>
                                        </p:attrNameLst>
                                      </p:cBhvr>
                                      <p:to>
                                        <p:strVal val="solid"/>
                                      </p:to>
                                    </p:set>
                                    <p:set>
                                      <p:cBhvr>
                                        <p:cTn id="59" dur="500" fill="hold"/>
                                        <p:tgtEl>
                                          <p:spTgt spid="17">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Image result for sample stamp png">
            <a:extLst>
              <a:ext uri="{FF2B5EF4-FFF2-40B4-BE49-F238E27FC236}">
                <a16:creationId xmlns:a16="http://schemas.microsoft.com/office/drawing/2014/main" id="{8F3D85B7-CD00-4B67-A9AB-C70B388BF9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888274">
            <a:off x="7295326" y="2631452"/>
            <a:ext cx="1716146" cy="171614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259EF7EB-7421-4E36-BFBA-60E83076D8F8}"/>
              </a:ext>
            </a:extLst>
          </p:cNvPr>
          <p:cNvSpPr>
            <a:spLocks noGrp="1"/>
          </p:cNvSpPr>
          <p:nvPr>
            <p:ph type="title"/>
          </p:nvPr>
        </p:nvSpPr>
        <p:spPr>
          <a:xfrm>
            <a:off x="246744" y="6096000"/>
            <a:ext cx="9430656" cy="499692"/>
          </a:xfrm>
        </p:spPr>
        <p:txBody>
          <a:bodyPr>
            <a:normAutofit/>
          </a:bodyPr>
          <a:lstStyle/>
          <a:p>
            <a:r>
              <a:rPr lang="en-US" sz="1100" b="1" dirty="0">
                <a:latin typeface="Candara" panose="020E0502030303020204" pitchFamily="34" charset="0"/>
              </a:rPr>
              <a:t>Reference:</a:t>
            </a:r>
            <a:r>
              <a:rPr lang="en-US" sz="1100" dirty="0">
                <a:latin typeface="Candara" panose="020E0502030303020204" pitchFamily="34" charset="0"/>
              </a:rPr>
              <a:t> </a:t>
            </a:r>
            <a:r>
              <a:rPr lang="fr-FR" sz="1100" dirty="0">
                <a:latin typeface="Candara" panose="020E0502030303020204" pitchFamily="34" charset="0"/>
              </a:rPr>
              <a:t>http://writing.colostate.edu/guides/documents/memo/pop2c.cfm</a:t>
            </a:r>
            <a:endParaRPr lang="en-US" sz="1100" dirty="0">
              <a:latin typeface="Candara" panose="020E0502030303020204" pitchFamily="34" charset="0"/>
            </a:endParaRPr>
          </a:p>
        </p:txBody>
      </p:sp>
      <p:sp>
        <p:nvSpPr>
          <p:cNvPr id="10" name="Content Placeholder 2">
            <a:extLst>
              <a:ext uri="{FF2B5EF4-FFF2-40B4-BE49-F238E27FC236}">
                <a16:creationId xmlns:a16="http://schemas.microsoft.com/office/drawing/2014/main" id="{0F0A3FC2-2C44-4D91-8ACC-C6F840AEBEF7}"/>
              </a:ext>
            </a:extLst>
          </p:cNvPr>
          <p:cNvSpPr txBox="1">
            <a:spLocks/>
          </p:cNvSpPr>
          <p:nvPr/>
        </p:nvSpPr>
        <p:spPr>
          <a:xfrm>
            <a:off x="516247" y="838200"/>
            <a:ext cx="6234791" cy="49530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a:lstStyle>
          <a:p>
            <a:pPr marL="0" indent="0" algn="just">
              <a:buNone/>
            </a:pPr>
            <a:r>
              <a:rPr lang="en-US" sz="1400" dirty="0">
                <a:latin typeface="Candara" panose="020E0502030303020204" pitchFamily="34" charset="0"/>
              </a:rPr>
              <a:t>To: Dean of Journalism </a:t>
            </a:r>
          </a:p>
          <a:p>
            <a:pPr marL="0" indent="0" algn="just">
              <a:buNone/>
            </a:pPr>
            <a:r>
              <a:rPr lang="en-US" sz="1400" dirty="0">
                <a:latin typeface="Candara" panose="020E0502030303020204" pitchFamily="34" charset="0"/>
              </a:rPr>
              <a:t>From: Steve Nash </a:t>
            </a:r>
          </a:p>
          <a:p>
            <a:pPr marL="0" indent="0" algn="just">
              <a:buNone/>
            </a:pPr>
            <a:r>
              <a:rPr lang="en-US" sz="1400" dirty="0">
                <a:latin typeface="Candara" panose="020E0502030303020204" pitchFamily="34" charset="0"/>
              </a:rPr>
              <a:t>Date: June 27, 1999 </a:t>
            </a:r>
          </a:p>
          <a:p>
            <a:pPr marL="0" indent="0" algn="just">
              <a:buNone/>
            </a:pPr>
            <a:r>
              <a:rPr lang="en-US" sz="1400" dirty="0">
                <a:latin typeface="Candara" panose="020E0502030303020204" pitchFamily="34" charset="0"/>
              </a:rPr>
              <a:t>Subject: Computer Lab</a:t>
            </a:r>
          </a:p>
          <a:p>
            <a:pPr marL="0" indent="0" algn="just">
              <a:buNone/>
            </a:pPr>
            <a:r>
              <a:rPr lang="en-US" sz="1400" b="1" dirty="0">
                <a:latin typeface="Candara" panose="020E0502030303020204" pitchFamily="34" charset="0"/>
              </a:rPr>
              <a:t>Purpose:</a:t>
            </a:r>
            <a:r>
              <a:rPr lang="en-US" sz="1400" dirty="0">
                <a:latin typeface="Candara" panose="020E0502030303020204" pitchFamily="34" charset="0"/>
              </a:rPr>
              <a:t> This memo presents my the findings of my visit to the computer lab at Clark c252.</a:t>
            </a:r>
          </a:p>
          <a:p>
            <a:pPr marL="0" indent="0" algn="just">
              <a:buNone/>
            </a:pPr>
            <a:r>
              <a:rPr lang="en-US" sz="1400" b="1" dirty="0">
                <a:latin typeface="Candara" panose="020E0502030303020204" pitchFamily="34" charset="0"/>
              </a:rPr>
              <a:t>Summary:</a:t>
            </a:r>
            <a:r>
              <a:rPr lang="en-US" sz="1400" dirty="0">
                <a:latin typeface="Candara" panose="020E0502030303020204" pitchFamily="34" charset="0"/>
              </a:rPr>
              <a:t> In general, I felt that the lab needs new equipment and renovation.</a:t>
            </a:r>
          </a:p>
          <a:p>
            <a:pPr marL="0" indent="0" algn="just">
              <a:buNone/>
            </a:pPr>
            <a:r>
              <a:rPr lang="en-US" sz="1400" b="1" dirty="0">
                <a:latin typeface="Candara" panose="020E0502030303020204" pitchFamily="34" charset="0"/>
              </a:rPr>
              <a:t>Problem:</a:t>
            </a:r>
            <a:r>
              <a:rPr lang="en-US" sz="1400" dirty="0">
                <a:latin typeface="Candara" panose="020E0502030303020204" pitchFamily="34" charset="0"/>
              </a:rPr>
              <a:t> The inspection was designed to determine if the present equipment was adequate to provide graduate students with the technology needed to perform the tasks expected of them by their professors and thesis research.</a:t>
            </a:r>
          </a:p>
          <a:p>
            <a:pPr marL="0" indent="0" algn="just">
              <a:buNone/>
            </a:pPr>
            <a:r>
              <a:rPr lang="en-US" sz="1400" b="1" dirty="0">
                <a:latin typeface="Candara" panose="020E0502030303020204" pitchFamily="34" charset="0"/>
              </a:rPr>
              <a:t>Methods:</a:t>
            </a:r>
            <a:r>
              <a:rPr lang="en-US" sz="1400" dirty="0">
                <a:latin typeface="Candara" panose="020E0502030303020204" pitchFamily="34" charset="0"/>
              </a:rPr>
              <a:t> I ran a series of tasks on SPSS and WordPerfect, and recorded memory capacity and processing time for each task. </a:t>
            </a:r>
          </a:p>
          <a:p>
            <a:pPr marL="0" indent="0" algn="just">
              <a:buNone/>
            </a:pPr>
            <a:r>
              <a:rPr lang="en-US" sz="1400" b="1" dirty="0">
                <a:latin typeface="Candara" panose="020E0502030303020204" pitchFamily="34" charset="0"/>
              </a:rPr>
              <a:t>Results:</a:t>
            </a:r>
            <a:r>
              <a:rPr lang="en-US" sz="1400" dirty="0">
                <a:latin typeface="Candara" panose="020E0502030303020204" pitchFamily="34" charset="0"/>
              </a:rPr>
              <a:t> The inspection found that the hardware used to run the computers is outdated and that the computers themselves are very slow. </a:t>
            </a:r>
          </a:p>
          <a:p>
            <a:pPr marL="0" indent="0" algn="just">
              <a:buNone/>
            </a:pPr>
            <a:r>
              <a:rPr lang="en-US" sz="1400" b="1" dirty="0">
                <a:latin typeface="Candara" panose="020E0502030303020204" pitchFamily="34" charset="0"/>
              </a:rPr>
              <a:t>Conclusions:</a:t>
            </a:r>
            <a:r>
              <a:rPr lang="en-US" sz="1400" dirty="0">
                <a:latin typeface="Candara" panose="020E0502030303020204" pitchFamily="34" charset="0"/>
              </a:rPr>
              <a:t> This lab is inadequate for the everyday needs of graduate students in this department. </a:t>
            </a:r>
          </a:p>
          <a:p>
            <a:pPr marL="0" indent="0" algn="just">
              <a:buNone/>
            </a:pPr>
            <a:r>
              <a:rPr lang="en-US" sz="1400" b="1" dirty="0">
                <a:latin typeface="Candara" panose="020E0502030303020204" pitchFamily="34" charset="0"/>
              </a:rPr>
              <a:t>Recommendations:</a:t>
            </a:r>
            <a:r>
              <a:rPr lang="en-US" sz="1400" dirty="0">
                <a:latin typeface="Candara" panose="020E0502030303020204" pitchFamily="34" charset="0"/>
              </a:rPr>
              <a:t> Four new computers running on windows 10 and a processing speed of at least 2.0ghz with four cores should be purchased immediately.</a:t>
            </a:r>
          </a:p>
        </p:txBody>
      </p:sp>
      <p:grpSp>
        <p:nvGrpSpPr>
          <p:cNvPr id="8" name="Group 7">
            <a:extLst>
              <a:ext uri="{FF2B5EF4-FFF2-40B4-BE49-F238E27FC236}">
                <a16:creationId xmlns:a16="http://schemas.microsoft.com/office/drawing/2014/main" id="{0E3BCA2C-31A3-416C-BFFE-28CDF2EC2D7B}"/>
              </a:ext>
            </a:extLst>
          </p:cNvPr>
          <p:cNvGrpSpPr/>
          <p:nvPr/>
        </p:nvGrpSpPr>
        <p:grpSpPr>
          <a:xfrm>
            <a:off x="0" y="6756400"/>
            <a:ext cx="9144000" cy="101600"/>
            <a:chOff x="0" y="5791200"/>
            <a:chExt cx="8084345" cy="330200"/>
          </a:xfrm>
        </p:grpSpPr>
        <p:sp>
          <p:nvSpPr>
            <p:cNvPr id="11" name="Rectangle 10">
              <a:extLst>
                <a:ext uri="{FF2B5EF4-FFF2-40B4-BE49-F238E27FC236}">
                  <a16:creationId xmlns:a16="http://schemas.microsoft.com/office/drawing/2014/main" id="{09DF2544-E301-41F6-884E-84863EEB029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Rectangle 11">
              <a:extLst>
                <a:ext uri="{FF2B5EF4-FFF2-40B4-BE49-F238E27FC236}">
                  <a16:creationId xmlns:a16="http://schemas.microsoft.com/office/drawing/2014/main" id="{0D97FACE-8B19-45B3-B496-86161550657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3" name="Rectangle 12">
              <a:extLst>
                <a:ext uri="{FF2B5EF4-FFF2-40B4-BE49-F238E27FC236}">
                  <a16:creationId xmlns:a16="http://schemas.microsoft.com/office/drawing/2014/main" id="{CCAD33E9-EB18-45E3-ABC1-AABA77F5826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C0B1FAC2-D4D9-4842-973A-21599BD3DF1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5" name="Rectangle 14">
              <a:extLst>
                <a:ext uri="{FF2B5EF4-FFF2-40B4-BE49-F238E27FC236}">
                  <a16:creationId xmlns:a16="http://schemas.microsoft.com/office/drawing/2014/main" id="{23DF847B-10D2-4E9D-8454-99CEEADA79B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Rectangle 15">
              <a:extLst>
                <a:ext uri="{FF2B5EF4-FFF2-40B4-BE49-F238E27FC236}">
                  <a16:creationId xmlns:a16="http://schemas.microsoft.com/office/drawing/2014/main" id="{D90316F3-04BE-46CB-ADBA-7971D732698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7" name="Rectangle 16">
              <a:extLst>
                <a:ext uri="{FF2B5EF4-FFF2-40B4-BE49-F238E27FC236}">
                  <a16:creationId xmlns:a16="http://schemas.microsoft.com/office/drawing/2014/main" id="{1C28F68A-C3A1-448B-BD3B-7717727ABEC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E17E90AF-7A45-493F-87A8-F0CA8492D48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9" name="Group 18">
            <a:extLst>
              <a:ext uri="{FF2B5EF4-FFF2-40B4-BE49-F238E27FC236}">
                <a16:creationId xmlns:a16="http://schemas.microsoft.com/office/drawing/2014/main" id="{3F3B2AEE-77D5-4AD0-9531-2A0E8F3274B7}"/>
              </a:ext>
            </a:extLst>
          </p:cNvPr>
          <p:cNvGrpSpPr/>
          <p:nvPr/>
        </p:nvGrpSpPr>
        <p:grpSpPr>
          <a:xfrm rot="10800000">
            <a:off x="0" y="1"/>
            <a:ext cx="9144000" cy="101600"/>
            <a:chOff x="0" y="5791200"/>
            <a:chExt cx="8084345" cy="330200"/>
          </a:xfrm>
        </p:grpSpPr>
        <p:sp>
          <p:nvSpPr>
            <p:cNvPr id="20" name="Rectangle 19">
              <a:extLst>
                <a:ext uri="{FF2B5EF4-FFF2-40B4-BE49-F238E27FC236}">
                  <a16:creationId xmlns:a16="http://schemas.microsoft.com/office/drawing/2014/main" id="{9D55D9AF-8C64-4A61-8AC5-0204509DD9A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5B3864-23C5-43F7-A6AE-3381C4961CE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96AC777-5487-4E60-BE7C-367B1E6C8D2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3AF2DC8-202A-4807-9CFE-D68285FBB20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E3B366E-E28C-42B4-BCEF-AEC23D4E438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19B6483-9EA4-44C5-8567-4799186B02C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A12A430-806E-4E49-BC54-EB029F43E9A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A44244F-BB5E-4A9C-92D5-31EEF4067EF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descr="https://upload.wikimedia.org/wikipedia/en/thumb/f/fa/COMSATS_Logo.svg/1024px-COMSATS_Logo.svg.png">
            <a:extLst>
              <a:ext uri="{FF2B5EF4-FFF2-40B4-BE49-F238E27FC236}">
                <a16:creationId xmlns:a16="http://schemas.microsoft.com/office/drawing/2014/main" id="{3E895D62-458D-4CFA-872A-581AC33401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05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ADF576F-708E-4C76-AB02-4052EA8FF16D}"/>
              </a:ext>
            </a:extLst>
          </p:cNvPr>
          <p:cNvGrpSpPr/>
          <p:nvPr/>
        </p:nvGrpSpPr>
        <p:grpSpPr>
          <a:xfrm>
            <a:off x="-801858" y="2472965"/>
            <a:ext cx="10080782" cy="2957164"/>
            <a:chOff x="-801858" y="2472965"/>
            <a:chExt cx="10080782" cy="2957164"/>
          </a:xfrm>
        </p:grpSpPr>
        <p:graphicFrame>
          <p:nvGraphicFramePr>
            <p:cNvPr id="4" name="Diagram 3">
              <a:extLst>
                <a:ext uri="{FF2B5EF4-FFF2-40B4-BE49-F238E27FC236}">
                  <a16:creationId xmlns:a16="http://schemas.microsoft.com/office/drawing/2014/main" id="{C08E73CF-C3C7-4EA4-9EAE-1620B011699A}"/>
                </a:ext>
              </a:extLst>
            </p:cNvPr>
            <p:cNvGraphicFramePr/>
            <p:nvPr>
              <p:extLst>
                <p:ext uri="{D42A27DB-BD31-4B8C-83A1-F6EECF244321}">
                  <p14:modId xmlns:p14="http://schemas.microsoft.com/office/powerpoint/2010/main" val="3460001748"/>
                </p:ext>
              </p:extLst>
            </p:nvPr>
          </p:nvGraphicFramePr>
          <p:xfrm>
            <a:off x="-801858" y="2472965"/>
            <a:ext cx="10080782" cy="29571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8" name="Picture 4" descr="Image result for round tick marks png">
              <a:extLst>
                <a:ext uri="{FF2B5EF4-FFF2-40B4-BE49-F238E27FC236}">
                  <a16:creationId xmlns:a16="http://schemas.microsoft.com/office/drawing/2014/main" id="{5C30837E-6A5A-4DB3-8C37-A150D0876D5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800" y="2492015"/>
              <a:ext cx="838200" cy="8393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result for round tick marks png">
              <a:extLst>
                <a:ext uri="{FF2B5EF4-FFF2-40B4-BE49-F238E27FC236}">
                  <a16:creationId xmlns:a16="http://schemas.microsoft.com/office/drawing/2014/main" id="{538EEA04-5099-4A87-AEF0-724D294A1D2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800" y="3535062"/>
              <a:ext cx="838200" cy="8393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Image result for round tick marks png">
              <a:extLst>
                <a:ext uri="{FF2B5EF4-FFF2-40B4-BE49-F238E27FC236}">
                  <a16:creationId xmlns:a16="http://schemas.microsoft.com/office/drawing/2014/main" id="{A3A6A58B-9AE0-42EE-B37C-627BB3F5455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800" y="4578109"/>
              <a:ext cx="838200" cy="839366"/>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descr="Image result for memo icon png">
            <a:extLst>
              <a:ext uri="{FF2B5EF4-FFF2-40B4-BE49-F238E27FC236}">
                <a16:creationId xmlns:a16="http://schemas.microsoft.com/office/drawing/2014/main" id="{CB49ECB3-8360-4464-AC03-B7F62F6B10F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5925F01D-B0AC-4D17-A666-C8CF03EBBFF4}"/>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7CB97494-871F-4635-B35F-CDF7D99DCBF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AED19FA8-AE69-48DB-8E4E-521FD9CBE09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0479A45A-0621-4002-96CE-EF5EB12A886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28475464-FA4C-4F56-B6CB-0115855E8A6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B5F16B5A-8928-4B77-ADF0-051FA048CE2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4CC6A31F-E118-49AB-B9DD-93A1F6E30C4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22F2BCDE-2285-442B-A173-6FA332410A1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1B1622EE-5E5E-4763-825B-BDEE3B9AF4C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4D9388B8-12DC-4F22-95AC-E00C34478A64}"/>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59B86273-D914-4EB0-8236-D0B37D98147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963664F-B05A-478C-A1B3-B05A0BBADCB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CE0698-5505-4895-874B-83C4FDD7C07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6577D28-51F4-4CAA-AC61-6D36788D8FC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5FAA733C-98F1-44E9-9BC1-05E0EDEC759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BA4055D-4D90-4757-A62E-D78FF9A6F78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8350B3F-CAFE-48D1-9726-578CB050529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AC400F8-A02B-4B64-95A0-6590F7046C6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C6C8A7DA-30AE-4103-9BD0-C0FF1076533A}"/>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095122"/>
      </p:ext>
    </p:extLst>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480478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Conclusions</a:t>
            </a:r>
          </a:p>
        </p:txBody>
      </p:sp>
      <p:sp>
        <p:nvSpPr>
          <p:cNvPr id="6" name="TextBox 5"/>
          <p:cNvSpPr txBox="1"/>
          <p:nvPr/>
        </p:nvSpPr>
        <p:spPr>
          <a:xfrm>
            <a:off x="829511" y="1802018"/>
            <a:ext cx="7848601"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Basics of Memo</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Purpose of Memo</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Structure of Memo</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Types of Memo</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46AB318-5FB6-4052-9E30-D8B908863588}"/>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5BA958C1-979E-462A-8959-7A51C5A39FF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FF33D15E-0EE6-4D91-8B7F-86FD62A1418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3BCA1800-25AB-43A3-A496-88B561B715D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FA28EA69-6042-44B0-8179-CA9AEE838D2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BD111F21-FD39-4B83-B459-47A5EAEC2F9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43F9B59F-010B-405C-A8DA-3402B0FA487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B4D316A1-1F6E-4550-AE2F-B6DD1886AF2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C8688D69-7C82-40D0-B8C1-42942BDE86A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5E5A6C65-DE9E-4DA7-B358-477B5EA49E7C}"/>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54B38FF4-065C-49FE-B454-82A2938F155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45359F-85FC-481F-9507-B9070A087B5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4BBFA22-82BF-4681-AEBD-760B8E140C3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C97E25C-527A-4EDC-972E-61107FD4C90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FF219FAC-0035-42EF-B768-5ACB8DABAB1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6C92EDA-E736-4A4C-B08F-39952148D6B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406DEF9-4418-49E2-A3B3-37E7F3BE229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58A7E81-3D36-433F-A397-8EF53A8D123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descr="https://upload.wikimedia.org/wikipedia/en/thumb/f/fa/COMSATS_Logo.svg/1024px-COMSATS_Logo.svg.png">
            <a:extLst>
              <a:ext uri="{FF2B5EF4-FFF2-40B4-BE49-F238E27FC236}">
                <a16:creationId xmlns:a16="http://schemas.microsoft.com/office/drawing/2014/main" id="{10058716-20B1-42FF-9893-8D85A0E688B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907121"/>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Basics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Interoffice communication</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Without formal salutations and closing remarks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Used as a covering note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Cardinal Rule: </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All important information must appear on the first page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memo icon png">
            <a:extLst>
              <a:ext uri="{FF2B5EF4-FFF2-40B4-BE49-F238E27FC236}">
                <a16:creationId xmlns:a16="http://schemas.microsoft.com/office/drawing/2014/main" id="{D74B5639-19E0-4B16-8507-44CFE4D2181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97609" y="4671091"/>
            <a:ext cx="2159000" cy="193023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186F2FE4-BBCA-4879-BEF3-989ED98CFB67}"/>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3E719F3D-1D2A-4016-AD42-17DC06FEE7C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389FA72F-E0AC-4F3D-BB01-BCCCCEAEBB1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B9E32507-F344-433A-A506-6B060A3E3D2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6DE35B37-6D85-46FF-A8E3-979D36F76D5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8EB6734D-3795-41BC-96C3-8B1CDC76D8A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0CF27E93-682E-44BD-9D80-05880A9BE6C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1C287D95-F18B-4742-9DBB-4D107E82EE1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DCD04244-35BB-477D-A7E6-F31A2379085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3887A04A-CB67-46BC-B260-E69D480C61FA}"/>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CD27EE9B-2084-4738-950C-7A88ED42915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CDB7495-8DE3-4F35-AE2A-9D3E04A1F17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526B9FE-2AC8-402F-B007-5FA245F43F1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31DC7A5-39F2-40E2-B9D2-F401CFB8BCD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62C0E533-5F91-4658-B6DB-7C51811BD4A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B12122-98DD-40EA-A712-58EB539AF48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5873ED4-A028-4270-B5C8-92EAC442345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2D4052C-F334-4A8A-952B-1CB9156A64F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B360144A-F857-4879-9075-5CA6D1FFA42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38952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9" presetClass="emph" presetSubtype="0" fill="hold" nodeType="clickEffect">
                                  <p:stCondLst>
                                    <p:cond delay="0"/>
                                  </p:stCondLst>
                                  <p:childTnLst>
                                    <p:animClr clrSpc="rgb" dir="cw">
                                      <p:cBhvr override="childStyle">
                                        <p:cTn id="24" dur="500" fill="hold"/>
                                        <p:tgtEl>
                                          <p:spTgt spid="17">
                                            <p:txEl>
                                              <p:pRg st="2" end="2"/>
                                            </p:txEl>
                                          </p:spTgt>
                                        </p:tgtEl>
                                        <p:attrNameLst>
                                          <p:attrName>style.color</p:attrName>
                                        </p:attrNameLst>
                                      </p:cBhvr>
                                      <p:to>
                                        <a:srgbClr val="000000"/>
                                      </p:to>
                                    </p:animClr>
                                    <p:animClr clrSpc="rgb" dir="cw">
                                      <p:cBhvr>
                                        <p:cTn id="25" dur="500" fill="hold"/>
                                        <p:tgtEl>
                                          <p:spTgt spid="17">
                                            <p:txEl>
                                              <p:pRg st="2" end="2"/>
                                            </p:txEl>
                                          </p:spTgt>
                                        </p:tgtEl>
                                        <p:attrNameLst>
                                          <p:attrName>fillcolor</p:attrName>
                                        </p:attrNameLst>
                                      </p:cBhvr>
                                      <p:to>
                                        <a:srgbClr val="000000"/>
                                      </p:to>
                                    </p:animClr>
                                    <p:set>
                                      <p:cBhvr>
                                        <p:cTn id="26" dur="500" fill="hold"/>
                                        <p:tgtEl>
                                          <p:spTgt spid="17">
                                            <p:txEl>
                                              <p:pRg st="2" end="2"/>
                                            </p:txEl>
                                          </p:spTgt>
                                        </p:tgtEl>
                                        <p:attrNameLst>
                                          <p:attrName>fill.type</p:attrName>
                                        </p:attrNameLst>
                                      </p:cBhvr>
                                      <p:to>
                                        <p:strVal val="solid"/>
                                      </p:to>
                                    </p:set>
                                    <p:set>
                                      <p:cBhvr>
                                        <p:cTn id="27" dur="500" fill="hold"/>
                                        <p:tgtEl>
                                          <p:spTgt spid="17">
                                            <p:txEl>
                                              <p:pRg st="2" end="2"/>
                                            </p:txEl>
                                          </p:spTgt>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9" presetClass="emph" presetSubtype="0" fill="hold" nodeType="clickEffect">
                                  <p:stCondLst>
                                    <p:cond delay="0"/>
                                  </p:stCondLst>
                                  <p:childTnLst>
                                    <p:animClr clrSpc="rgb" dir="cw">
                                      <p:cBhvr override="childStyle">
                                        <p:cTn id="31" dur="500" fill="hold"/>
                                        <p:tgtEl>
                                          <p:spTgt spid="17">
                                            <p:txEl>
                                              <p:pRg st="3" end="3"/>
                                            </p:txEl>
                                          </p:spTgt>
                                        </p:tgtEl>
                                        <p:attrNameLst>
                                          <p:attrName>style.color</p:attrName>
                                        </p:attrNameLst>
                                      </p:cBhvr>
                                      <p:to>
                                        <a:srgbClr val="000000"/>
                                      </p:to>
                                    </p:animClr>
                                    <p:animClr clrSpc="rgb" dir="cw">
                                      <p:cBhvr>
                                        <p:cTn id="32" dur="500" fill="hold"/>
                                        <p:tgtEl>
                                          <p:spTgt spid="17">
                                            <p:txEl>
                                              <p:pRg st="3" end="3"/>
                                            </p:txEl>
                                          </p:spTgt>
                                        </p:tgtEl>
                                        <p:attrNameLst>
                                          <p:attrName>fillcolor</p:attrName>
                                        </p:attrNameLst>
                                      </p:cBhvr>
                                      <p:to>
                                        <a:srgbClr val="000000"/>
                                      </p:to>
                                    </p:animClr>
                                    <p:set>
                                      <p:cBhvr>
                                        <p:cTn id="33" dur="500" fill="hold"/>
                                        <p:tgtEl>
                                          <p:spTgt spid="17">
                                            <p:txEl>
                                              <p:pRg st="3" end="3"/>
                                            </p:txEl>
                                          </p:spTgt>
                                        </p:tgtEl>
                                        <p:attrNameLst>
                                          <p:attrName>fill.type</p:attrName>
                                        </p:attrNameLst>
                                      </p:cBhvr>
                                      <p:to>
                                        <p:strVal val="solid"/>
                                      </p:to>
                                    </p:set>
                                    <p:set>
                                      <p:cBhvr>
                                        <p:cTn id="34" dur="500" fill="hold"/>
                                        <p:tgtEl>
                                          <p:spTgt spid="17">
                                            <p:txEl>
                                              <p:pRg st="3" end="3"/>
                                            </p:txEl>
                                          </p:spTgt>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9" presetClass="emph" presetSubtype="0" fill="hold" nodeType="clickEffect">
                                  <p:stCondLst>
                                    <p:cond delay="0"/>
                                  </p:stCondLst>
                                  <p:childTnLst>
                                    <p:animClr clrSpc="rgb" dir="cw">
                                      <p:cBhvr override="childStyle">
                                        <p:cTn id="38" dur="500" fill="hold"/>
                                        <p:tgtEl>
                                          <p:spTgt spid="17">
                                            <p:txEl>
                                              <p:pRg st="4" end="4"/>
                                            </p:txEl>
                                          </p:spTgt>
                                        </p:tgtEl>
                                        <p:attrNameLst>
                                          <p:attrName>style.color</p:attrName>
                                        </p:attrNameLst>
                                      </p:cBhvr>
                                      <p:to>
                                        <a:srgbClr val="000000"/>
                                      </p:to>
                                    </p:animClr>
                                    <p:animClr clrSpc="rgb" dir="cw">
                                      <p:cBhvr>
                                        <p:cTn id="39" dur="500" fill="hold"/>
                                        <p:tgtEl>
                                          <p:spTgt spid="17">
                                            <p:txEl>
                                              <p:pRg st="4" end="4"/>
                                            </p:txEl>
                                          </p:spTgt>
                                        </p:tgtEl>
                                        <p:attrNameLst>
                                          <p:attrName>fillcolor</p:attrName>
                                        </p:attrNameLst>
                                      </p:cBhvr>
                                      <p:to>
                                        <a:srgbClr val="000000"/>
                                      </p:to>
                                    </p:animClr>
                                    <p:set>
                                      <p:cBhvr>
                                        <p:cTn id="40" dur="500" fill="hold"/>
                                        <p:tgtEl>
                                          <p:spTgt spid="17">
                                            <p:txEl>
                                              <p:pRg st="4" end="4"/>
                                            </p:txEl>
                                          </p:spTgt>
                                        </p:tgtEl>
                                        <p:attrNameLst>
                                          <p:attrName>fill.type</p:attrName>
                                        </p:attrNameLst>
                                      </p:cBhvr>
                                      <p:to>
                                        <p:strVal val="solid"/>
                                      </p:to>
                                    </p:set>
                                    <p:set>
                                      <p:cBhvr>
                                        <p:cTn id="41" dur="500" fill="hold"/>
                                        <p:tgtEl>
                                          <p:spTgt spid="17">
                                            <p:txEl>
                                              <p:pRg st="4" end="4"/>
                                            </p:txEl>
                                          </p:spTgt>
                                        </p:tgtEl>
                                        <p:attrNameLst>
                                          <p:attrName>fill.on</p:attrName>
                                        </p:attrNameLst>
                                      </p:cBhvr>
                                      <p:to>
                                        <p:strVal val="true"/>
                                      </p:to>
                                    </p:set>
                                  </p:childTnLst>
                                </p:cTn>
                              </p:par>
                              <p:par>
                                <p:cTn id="42" presetID="19" presetClass="emph" presetSubtype="0" fill="hold" nodeType="withEffect">
                                  <p:stCondLst>
                                    <p:cond delay="0"/>
                                  </p:stCondLst>
                                  <p:childTnLst>
                                    <p:animClr clrSpc="rgb" dir="cw">
                                      <p:cBhvr override="childStyle">
                                        <p:cTn id="43" dur="500" fill="hold"/>
                                        <p:tgtEl>
                                          <p:spTgt spid="17">
                                            <p:txEl>
                                              <p:pRg st="5" end="5"/>
                                            </p:txEl>
                                          </p:spTgt>
                                        </p:tgtEl>
                                        <p:attrNameLst>
                                          <p:attrName>style.color</p:attrName>
                                        </p:attrNameLst>
                                      </p:cBhvr>
                                      <p:to>
                                        <a:srgbClr val="000000"/>
                                      </p:to>
                                    </p:animClr>
                                    <p:animClr clrSpc="rgb" dir="cw">
                                      <p:cBhvr>
                                        <p:cTn id="44" dur="500" fill="hold"/>
                                        <p:tgtEl>
                                          <p:spTgt spid="17">
                                            <p:txEl>
                                              <p:pRg st="5" end="5"/>
                                            </p:txEl>
                                          </p:spTgt>
                                        </p:tgtEl>
                                        <p:attrNameLst>
                                          <p:attrName>fillcolor</p:attrName>
                                        </p:attrNameLst>
                                      </p:cBhvr>
                                      <p:to>
                                        <a:srgbClr val="000000"/>
                                      </p:to>
                                    </p:animClr>
                                    <p:set>
                                      <p:cBhvr>
                                        <p:cTn id="45" dur="500" fill="hold"/>
                                        <p:tgtEl>
                                          <p:spTgt spid="17">
                                            <p:txEl>
                                              <p:pRg st="5" end="5"/>
                                            </p:txEl>
                                          </p:spTgt>
                                        </p:tgtEl>
                                        <p:attrNameLst>
                                          <p:attrName>fill.type</p:attrName>
                                        </p:attrNameLst>
                                      </p:cBhvr>
                                      <p:to>
                                        <p:strVal val="solid"/>
                                      </p:to>
                                    </p:set>
                                    <p:set>
                                      <p:cBhvr>
                                        <p:cTn id="46"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Structure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Less formal than a letter</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no printed memo form, memo or interoffice correspondence at the center and top of the page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Brief and simple (if long, send as an attachment)</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Direct information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report png">
            <a:extLst>
              <a:ext uri="{FF2B5EF4-FFF2-40B4-BE49-F238E27FC236}">
                <a16:creationId xmlns:a16="http://schemas.microsoft.com/office/drawing/2014/main" id="{B135EA86-F0DE-4F36-91A2-98C7B1EE1F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3466" y="3917951"/>
            <a:ext cx="2438400" cy="243840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BD169E2-557B-4485-B364-9BE28DED6047}"/>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6A88DFFC-86A6-442C-8F14-F0A2B63B601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A1727413-BF4F-4A00-B688-B17051342AA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F81DB7B5-ADEE-40EF-83C7-5AC28D26F66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379EA8BA-CD8C-4AB7-94F1-A667021181B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B8B98803-B59A-48A5-AC55-D9F2493DF23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1CC21CC0-221F-4F84-837D-47FCE192C3D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F0D0E045-2303-4301-8110-AE9B28CD64D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928570BF-49EC-48CF-971A-BB82207F52F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9B5F47BC-B17D-40A3-9332-D7E1C715F12B}"/>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B6A42C38-FA7A-41DC-AB8F-059DC4D3804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E983577-6AE2-4BB6-87A8-1ED2BB4FB38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E680128-A7FE-4AAB-B99D-55E25821DFE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777DAB6-4B2E-40B4-9D4C-37372823111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82C20CE-5479-4194-944A-AD1606C2215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A77EE2C-84D3-49C5-9274-9437917E961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5FFF32D-155F-4A94-AC98-E54D5A9065C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ED3C411-B118-4D52-922D-0E29D79351B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F599C5C7-3B21-4A53-9797-D4C79E19031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78819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9" presetClass="emph" presetSubtype="0" fill="hold" nodeType="clickEffect">
                                  <p:stCondLst>
                                    <p:cond delay="0"/>
                                  </p:stCondLst>
                                  <p:childTnLst>
                                    <p:animClr clrSpc="rgb" dir="cw">
                                      <p:cBhvr override="childStyle">
                                        <p:cTn id="24" dur="500" fill="hold"/>
                                        <p:tgtEl>
                                          <p:spTgt spid="17">
                                            <p:txEl>
                                              <p:pRg st="2" end="2"/>
                                            </p:txEl>
                                          </p:spTgt>
                                        </p:tgtEl>
                                        <p:attrNameLst>
                                          <p:attrName>style.color</p:attrName>
                                        </p:attrNameLst>
                                      </p:cBhvr>
                                      <p:to>
                                        <a:srgbClr val="000000"/>
                                      </p:to>
                                    </p:animClr>
                                    <p:animClr clrSpc="rgb" dir="cw">
                                      <p:cBhvr>
                                        <p:cTn id="25" dur="500" fill="hold"/>
                                        <p:tgtEl>
                                          <p:spTgt spid="17">
                                            <p:txEl>
                                              <p:pRg st="2" end="2"/>
                                            </p:txEl>
                                          </p:spTgt>
                                        </p:tgtEl>
                                        <p:attrNameLst>
                                          <p:attrName>fillcolor</p:attrName>
                                        </p:attrNameLst>
                                      </p:cBhvr>
                                      <p:to>
                                        <a:srgbClr val="000000"/>
                                      </p:to>
                                    </p:animClr>
                                    <p:set>
                                      <p:cBhvr>
                                        <p:cTn id="26" dur="500" fill="hold"/>
                                        <p:tgtEl>
                                          <p:spTgt spid="17">
                                            <p:txEl>
                                              <p:pRg st="2" end="2"/>
                                            </p:txEl>
                                          </p:spTgt>
                                        </p:tgtEl>
                                        <p:attrNameLst>
                                          <p:attrName>fill.type</p:attrName>
                                        </p:attrNameLst>
                                      </p:cBhvr>
                                      <p:to>
                                        <p:strVal val="solid"/>
                                      </p:to>
                                    </p:set>
                                    <p:set>
                                      <p:cBhvr>
                                        <p:cTn id="27" dur="500" fill="hold"/>
                                        <p:tgtEl>
                                          <p:spTgt spid="17">
                                            <p:txEl>
                                              <p:pRg st="2" end="2"/>
                                            </p:txEl>
                                          </p:spTgt>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9" presetClass="emph" presetSubtype="0" fill="hold" nodeType="clickEffect">
                                  <p:stCondLst>
                                    <p:cond delay="0"/>
                                  </p:stCondLst>
                                  <p:childTnLst>
                                    <p:animClr clrSpc="rgb" dir="cw">
                                      <p:cBhvr override="childStyle">
                                        <p:cTn id="31" dur="500" fill="hold"/>
                                        <p:tgtEl>
                                          <p:spTgt spid="17">
                                            <p:txEl>
                                              <p:pRg st="3" end="3"/>
                                            </p:txEl>
                                          </p:spTgt>
                                        </p:tgtEl>
                                        <p:attrNameLst>
                                          <p:attrName>style.color</p:attrName>
                                        </p:attrNameLst>
                                      </p:cBhvr>
                                      <p:to>
                                        <a:srgbClr val="000000"/>
                                      </p:to>
                                    </p:animClr>
                                    <p:animClr clrSpc="rgb" dir="cw">
                                      <p:cBhvr>
                                        <p:cTn id="32" dur="500" fill="hold"/>
                                        <p:tgtEl>
                                          <p:spTgt spid="17">
                                            <p:txEl>
                                              <p:pRg st="3" end="3"/>
                                            </p:txEl>
                                          </p:spTgt>
                                        </p:tgtEl>
                                        <p:attrNameLst>
                                          <p:attrName>fillcolor</p:attrName>
                                        </p:attrNameLst>
                                      </p:cBhvr>
                                      <p:to>
                                        <a:srgbClr val="000000"/>
                                      </p:to>
                                    </p:animClr>
                                    <p:set>
                                      <p:cBhvr>
                                        <p:cTn id="33" dur="500" fill="hold"/>
                                        <p:tgtEl>
                                          <p:spTgt spid="17">
                                            <p:txEl>
                                              <p:pRg st="3" end="3"/>
                                            </p:txEl>
                                          </p:spTgt>
                                        </p:tgtEl>
                                        <p:attrNameLst>
                                          <p:attrName>fill.type</p:attrName>
                                        </p:attrNameLst>
                                      </p:cBhvr>
                                      <p:to>
                                        <p:strVal val="solid"/>
                                      </p:to>
                                    </p:set>
                                    <p:set>
                                      <p:cBhvr>
                                        <p:cTn id="34" dur="500" fill="hold"/>
                                        <p:tgtEl>
                                          <p:spTgt spid="17">
                                            <p:txEl>
                                              <p:pRg st="3" end="3"/>
                                            </p:txEl>
                                          </p:spTgt>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9" presetClass="emph" presetSubtype="0" fill="hold" nodeType="clickEffect">
                                  <p:stCondLst>
                                    <p:cond delay="0"/>
                                  </p:stCondLst>
                                  <p:childTnLst>
                                    <p:animClr clrSpc="rgb" dir="cw">
                                      <p:cBhvr override="childStyle">
                                        <p:cTn id="38" dur="500" fill="hold"/>
                                        <p:tgtEl>
                                          <p:spTgt spid="17">
                                            <p:txEl>
                                              <p:pRg st="4" end="4"/>
                                            </p:txEl>
                                          </p:spTgt>
                                        </p:tgtEl>
                                        <p:attrNameLst>
                                          <p:attrName>style.color</p:attrName>
                                        </p:attrNameLst>
                                      </p:cBhvr>
                                      <p:to>
                                        <a:srgbClr val="000000"/>
                                      </p:to>
                                    </p:animClr>
                                    <p:animClr clrSpc="rgb" dir="cw">
                                      <p:cBhvr>
                                        <p:cTn id="39" dur="500" fill="hold"/>
                                        <p:tgtEl>
                                          <p:spTgt spid="17">
                                            <p:txEl>
                                              <p:pRg st="4" end="4"/>
                                            </p:txEl>
                                          </p:spTgt>
                                        </p:tgtEl>
                                        <p:attrNameLst>
                                          <p:attrName>fillcolor</p:attrName>
                                        </p:attrNameLst>
                                      </p:cBhvr>
                                      <p:to>
                                        <a:srgbClr val="000000"/>
                                      </p:to>
                                    </p:animClr>
                                    <p:set>
                                      <p:cBhvr>
                                        <p:cTn id="40" dur="500" fill="hold"/>
                                        <p:tgtEl>
                                          <p:spTgt spid="17">
                                            <p:txEl>
                                              <p:pRg st="4" end="4"/>
                                            </p:txEl>
                                          </p:spTgt>
                                        </p:tgtEl>
                                        <p:attrNameLst>
                                          <p:attrName>fill.type</p:attrName>
                                        </p:attrNameLst>
                                      </p:cBhvr>
                                      <p:to>
                                        <p:strVal val="solid"/>
                                      </p:to>
                                    </p:set>
                                    <p:set>
                                      <p:cBhvr>
                                        <p:cTn id="41"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key png">
            <a:extLst>
              <a:ext uri="{FF2B5EF4-FFF2-40B4-BE49-F238E27FC236}">
                <a16:creationId xmlns:a16="http://schemas.microsoft.com/office/drawing/2014/main" id="{E9732B80-6FD1-430B-9C49-3DA7992BB2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2953" y="4487411"/>
            <a:ext cx="3056247" cy="22921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0888"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elated image">
            <a:extLst>
              <a:ext uri="{FF2B5EF4-FFF2-40B4-BE49-F238E27FC236}">
                <a16:creationId xmlns:a16="http://schemas.microsoft.com/office/drawing/2014/main" id="{839CB896-FCCF-4EFC-B4F1-49872776F32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2381308"/>
            <a:ext cx="914400" cy="4694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Related image">
            <a:extLst>
              <a:ext uri="{FF2B5EF4-FFF2-40B4-BE49-F238E27FC236}">
                <a16:creationId xmlns:a16="http://schemas.microsoft.com/office/drawing/2014/main" id="{B899ABE7-5042-477F-A9D8-0BA65780157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2971800"/>
            <a:ext cx="914400" cy="46942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Related image">
            <a:extLst>
              <a:ext uri="{FF2B5EF4-FFF2-40B4-BE49-F238E27FC236}">
                <a16:creationId xmlns:a16="http://schemas.microsoft.com/office/drawing/2014/main" id="{FA870A87-332E-412D-AC62-59E8C47C772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3581400"/>
            <a:ext cx="914400" cy="46942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lated image">
            <a:extLst>
              <a:ext uri="{FF2B5EF4-FFF2-40B4-BE49-F238E27FC236}">
                <a16:creationId xmlns:a16="http://schemas.microsoft.com/office/drawing/2014/main" id="{86273A48-9CC0-492A-A7BA-68BB8158CC7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4178777"/>
            <a:ext cx="914400" cy="46942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lock png">
            <a:extLst>
              <a:ext uri="{FF2B5EF4-FFF2-40B4-BE49-F238E27FC236}">
                <a16:creationId xmlns:a16="http://schemas.microsoft.com/office/drawing/2014/main" id="{93969AD6-F21E-46BA-A938-C1169148572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4400" y="2974947"/>
            <a:ext cx="463772" cy="46377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Image result for lock png">
            <a:extLst>
              <a:ext uri="{FF2B5EF4-FFF2-40B4-BE49-F238E27FC236}">
                <a16:creationId xmlns:a16="http://schemas.microsoft.com/office/drawing/2014/main" id="{89800FAA-649D-43A2-914E-34AE9918F52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4400" y="2384133"/>
            <a:ext cx="463772" cy="46377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Image result for lock png">
            <a:extLst>
              <a:ext uri="{FF2B5EF4-FFF2-40B4-BE49-F238E27FC236}">
                <a16:creationId xmlns:a16="http://schemas.microsoft.com/office/drawing/2014/main" id="{9278B2C5-69B1-4E29-8B18-F8498BA6CE4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5832" y="3567617"/>
            <a:ext cx="463772" cy="46377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Image result for lock png">
            <a:extLst>
              <a:ext uri="{FF2B5EF4-FFF2-40B4-BE49-F238E27FC236}">
                <a16:creationId xmlns:a16="http://schemas.microsoft.com/office/drawing/2014/main" id="{C42D8521-AA5F-4BF4-B602-F38846BA068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4400" y="4159607"/>
            <a:ext cx="463772" cy="46377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unlock png">
            <a:extLst>
              <a:ext uri="{FF2B5EF4-FFF2-40B4-BE49-F238E27FC236}">
                <a16:creationId xmlns:a16="http://schemas.microsoft.com/office/drawing/2014/main" id="{6ECE2A1A-6BF3-4181-925A-0E6817F1DFF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71579" y="2362914"/>
            <a:ext cx="495694" cy="495694"/>
          </a:xfrm>
          <a:prstGeom prst="rect">
            <a:avLst/>
          </a:prstGeom>
          <a:solidFill>
            <a:schemeClr val="bg1"/>
          </a:solidFill>
        </p:spPr>
      </p:pic>
      <p:pic>
        <p:nvPicPr>
          <p:cNvPr id="32" name="Picture 12" descr="Image result for unlock png">
            <a:extLst>
              <a:ext uri="{FF2B5EF4-FFF2-40B4-BE49-F238E27FC236}">
                <a16:creationId xmlns:a16="http://schemas.microsoft.com/office/drawing/2014/main" id="{48E58AF9-9168-4B79-8935-D137C3EF514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71579" y="2961218"/>
            <a:ext cx="495694" cy="495694"/>
          </a:xfrm>
          <a:prstGeom prst="rect">
            <a:avLst/>
          </a:prstGeom>
          <a:solidFill>
            <a:schemeClr val="bg1"/>
          </a:solidFill>
        </p:spPr>
      </p:pic>
      <p:pic>
        <p:nvPicPr>
          <p:cNvPr id="33" name="Picture 12" descr="Image result for unlock png">
            <a:extLst>
              <a:ext uri="{FF2B5EF4-FFF2-40B4-BE49-F238E27FC236}">
                <a16:creationId xmlns:a16="http://schemas.microsoft.com/office/drawing/2014/main" id="{25D9C81F-EE83-4ACF-98F7-9E5807A1BDA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71579" y="3568264"/>
            <a:ext cx="495694" cy="495694"/>
          </a:xfrm>
          <a:prstGeom prst="rect">
            <a:avLst/>
          </a:prstGeom>
          <a:solidFill>
            <a:schemeClr val="bg1"/>
          </a:solidFill>
        </p:spPr>
      </p:pic>
      <p:pic>
        <p:nvPicPr>
          <p:cNvPr id="34" name="Picture 12" descr="Image result for unlock png">
            <a:extLst>
              <a:ext uri="{FF2B5EF4-FFF2-40B4-BE49-F238E27FC236}">
                <a16:creationId xmlns:a16="http://schemas.microsoft.com/office/drawing/2014/main" id="{11E9149F-4F41-422A-885C-5F4F20A7D61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69866" y="4177504"/>
            <a:ext cx="495694" cy="495694"/>
          </a:xfrm>
          <a:prstGeom prst="rect">
            <a:avLst/>
          </a:prstGeom>
          <a:solidFill>
            <a:schemeClr val="bg1"/>
          </a:solidFill>
        </p:spPr>
      </p:pic>
      <p:sp>
        <p:nvSpPr>
          <p:cNvPr id="17" name="TextBox 16">
            <a:extLst>
              <a:ext uri="{FF2B5EF4-FFF2-40B4-BE49-F238E27FC236}">
                <a16:creationId xmlns:a16="http://schemas.microsoft.com/office/drawing/2014/main" id="{C80B0919-06D2-4C60-B061-C536325BEDA4}"/>
              </a:ext>
            </a:extLst>
          </p:cNvPr>
          <p:cNvSpPr txBox="1"/>
          <p:nvPr/>
        </p:nvSpPr>
        <p:spPr>
          <a:xfrm>
            <a:off x="969866" y="1680150"/>
            <a:ext cx="7735956" cy="372409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Key Points</a:t>
            </a:r>
          </a:p>
          <a:p>
            <a:pPr marL="457200" lvl="2" algn="just">
              <a:lnSpc>
                <a:spcPct val="200000"/>
              </a:lnSpc>
            </a:pPr>
            <a:r>
              <a:rPr lang="en-US" sz="2000" dirty="0">
                <a:solidFill>
                  <a:schemeClr val="bg1">
                    <a:lumMod val="85000"/>
                  </a:schemeClr>
                </a:solidFill>
                <a:latin typeface="Candara" pitchFamily="34" charset="0"/>
                <a:cs typeface="Arial" pitchFamily="34" charset="0"/>
              </a:rPr>
              <a:t>Avoid personal statements </a:t>
            </a:r>
          </a:p>
          <a:p>
            <a:pPr marL="457200" lvl="2" algn="just">
              <a:lnSpc>
                <a:spcPct val="200000"/>
              </a:lnSpc>
            </a:pPr>
            <a:r>
              <a:rPr lang="en-US" sz="2000" dirty="0">
                <a:solidFill>
                  <a:schemeClr val="bg1">
                    <a:lumMod val="85000"/>
                  </a:schemeClr>
                </a:solidFill>
                <a:latin typeface="Candara" pitchFamily="34" charset="0"/>
                <a:cs typeface="Arial" pitchFamily="34" charset="0"/>
              </a:rPr>
              <a:t>Professional tone</a:t>
            </a:r>
          </a:p>
          <a:p>
            <a:pPr marL="457200" lvl="2" algn="just">
              <a:lnSpc>
                <a:spcPct val="200000"/>
              </a:lnSpc>
            </a:pPr>
            <a:r>
              <a:rPr lang="en-US" sz="2000" dirty="0">
                <a:solidFill>
                  <a:schemeClr val="bg1">
                    <a:lumMod val="85000"/>
                  </a:schemeClr>
                </a:solidFill>
                <a:latin typeface="Candara" pitchFamily="34" charset="0"/>
                <a:cs typeface="Arial" pitchFamily="34" charset="0"/>
              </a:rPr>
              <a:t>Easy to understand language</a:t>
            </a:r>
          </a:p>
          <a:p>
            <a:pPr marL="457200" lvl="2" algn="just">
              <a:lnSpc>
                <a:spcPct val="200000"/>
              </a:lnSpc>
            </a:pPr>
            <a:r>
              <a:rPr lang="en-US" sz="2000" dirty="0">
                <a:solidFill>
                  <a:schemeClr val="bg1">
                    <a:lumMod val="85000"/>
                  </a:schemeClr>
                </a:solidFill>
                <a:latin typeface="Candara" pitchFamily="34" charset="0"/>
                <a:cs typeface="Arial" pitchFamily="34" charset="0"/>
              </a:rPr>
              <a:t>Conciseness and clarity should go in line with adequate development of thought</a:t>
            </a:r>
          </a:p>
        </p:txBody>
      </p:sp>
      <p:grpSp>
        <p:nvGrpSpPr>
          <p:cNvPr id="31" name="Group 30">
            <a:extLst>
              <a:ext uri="{FF2B5EF4-FFF2-40B4-BE49-F238E27FC236}">
                <a16:creationId xmlns:a16="http://schemas.microsoft.com/office/drawing/2014/main" id="{C20D2D7F-746B-4353-8594-F63F0665988E}"/>
              </a:ext>
            </a:extLst>
          </p:cNvPr>
          <p:cNvGrpSpPr/>
          <p:nvPr/>
        </p:nvGrpSpPr>
        <p:grpSpPr>
          <a:xfrm>
            <a:off x="0" y="6756400"/>
            <a:ext cx="9144000" cy="101600"/>
            <a:chOff x="0" y="5791200"/>
            <a:chExt cx="8084345" cy="330200"/>
          </a:xfrm>
        </p:grpSpPr>
        <p:sp>
          <p:nvSpPr>
            <p:cNvPr id="35" name="Rectangle 34">
              <a:extLst>
                <a:ext uri="{FF2B5EF4-FFF2-40B4-BE49-F238E27FC236}">
                  <a16:creationId xmlns:a16="http://schemas.microsoft.com/office/drawing/2014/main" id="{D09BAD77-3A63-4DFA-A458-2D516E78EA1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6" name="Rectangle 35">
              <a:extLst>
                <a:ext uri="{FF2B5EF4-FFF2-40B4-BE49-F238E27FC236}">
                  <a16:creationId xmlns:a16="http://schemas.microsoft.com/office/drawing/2014/main" id="{751E755F-177C-4F3F-A426-C4A76EA0408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7" name="Rectangle 36">
              <a:extLst>
                <a:ext uri="{FF2B5EF4-FFF2-40B4-BE49-F238E27FC236}">
                  <a16:creationId xmlns:a16="http://schemas.microsoft.com/office/drawing/2014/main" id="{7EC4E9DB-A53F-4E07-B000-54C0130503D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8" name="Rectangle 37">
              <a:extLst>
                <a:ext uri="{FF2B5EF4-FFF2-40B4-BE49-F238E27FC236}">
                  <a16:creationId xmlns:a16="http://schemas.microsoft.com/office/drawing/2014/main" id="{5095485D-FCEB-4D60-A6CC-7108D9A915E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49" name="Rectangle 48">
              <a:extLst>
                <a:ext uri="{FF2B5EF4-FFF2-40B4-BE49-F238E27FC236}">
                  <a16:creationId xmlns:a16="http://schemas.microsoft.com/office/drawing/2014/main" id="{C1000A9E-4FA8-4C31-8FD0-64898CC300F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0" name="Rectangle 49">
              <a:extLst>
                <a:ext uri="{FF2B5EF4-FFF2-40B4-BE49-F238E27FC236}">
                  <a16:creationId xmlns:a16="http://schemas.microsoft.com/office/drawing/2014/main" id="{67613565-A6E5-442C-852B-3458E168F3C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1" name="Rectangle 50">
              <a:extLst>
                <a:ext uri="{FF2B5EF4-FFF2-40B4-BE49-F238E27FC236}">
                  <a16:creationId xmlns:a16="http://schemas.microsoft.com/office/drawing/2014/main" id="{CDEDEAF0-1670-439A-9040-F2F0ADDF828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2" name="Rectangle 51">
              <a:extLst>
                <a:ext uri="{FF2B5EF4-FFF2-40B4-BE49-F238E27FC236}">
                  <a16:creationId xmlns:a16="http://schemas.microsoft.com/office/drawing/2014/main" id="{03D5DE1C-DC1D-451E-AC57-854B02241F5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53" name="Group 52">
            <a:extLst>
              <a:ext uri="{FF2B5EF4-FFF2-40B4-BE49-F238E27FC236}">
                <a16:creationId xmlns:a16="http://schemas.microsoft.com/office/drawing/2014/main" id="{3108747C-6534-432A-B228-9CED29C7B9DF}"/>
              </a:ext>
            </a:extLst>
          </p:cNvPr>
          <p:cNvGrpSpPr/>
          <p:nvPr/>
        </p:nvGrpSpPr>
        <p:grpSpPr>
          <a:xfrm rot="10800000">
            <a:off x="0" y="1"/>
            <a:ext cx="9144000" cy="101600"/>
            <a:chOff x="0" y="5791200"/>
            <a:chExt cx="8084345" cy="330200"/>
          </a:xfrm>
        </p:grpSpPr>
        <p:sp>
          <p:nvSpPr>
            <p:cNvPr id="54" name="Rectangle 53">
              <a:extLst>
                <a:ext uri="{FF2B5EF4-FFF2-40B4-BE49-F238E27FC236}">
                  <a16:creationId xmlns:a16="http://schemas.microsoft.com/office/drawing/2014/main" id="{8190BA35-18FC-4438-A959-1B79C6E1CCD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748B338-499A-4FB9-847F-5EB7028737C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5EE28D4-5FB8-414B-952F-99F7EDF1F5B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E48A5CC-2D8D-464A-9765-ECADD0564E9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F7FFDE9D-7B3E-43CA-9D3D-BA6F285C648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596EEC9-5F91-497F-9918-A72A5A5399C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CC8524D-9655-4F6A-816D-7D36547CD23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14CB733-B958-4E12-955C-10A07BE325F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2" name="Picture 61" descr="https://upload.wikimedia.org/wikipedia/en/thumb/f/fa/COMSATS_Logo.svg/1024px-COMSATS_Logo.svg.png">
            <a:extLst>
              <a:ext uri="{FF2B5EF4-FFF2-40B4-BE49-F238E27FC236}">
                <a16:creationId xmlns:a16="http://schemas.microsoft.com/office/drawing/2014/main" id="{D3AB1020-2990-4019-9077-1F139CF122A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68774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4104"/>
                                        </p:tgtEl>
                                        <p:attrNameLst>
                                          <p:attrName>style.visibility</p:attrName>
                                        </p:attrNameLst>
                                      </p:cBhvr>
                                      <p:to>
                                        <p:strVal val="visible"/>
                                      </p:to>
                                    </p:set>
                                    <p:anim calcmode="lin" valueType="num">
                                      <p:cBhvr additive="base">
                                        <p:cTn id="23" dur="500" fill="hold"/>
                                        <p:tgtEl>
                                          <p:spTgt spid="4104"/>
                                        </p:tgtEl>
                                        <p:attrNameLst>
                                          <p:attrName>ppt_x</p:attrName>
                                        </p:attrNameLst>
                                      </p:cBhvr>
                                      <p:tavLst>
                                        <p:tav tm="0">
                                          <p:val>
                                            <p:strVal val="0-#ppt_w/2"/>
                                          </p:val>
                                        </p:tav>
                                        <p:tav tm="100000">
                                          <p:val>
                                            <p:strVal val="#ppt_x"/>
                                          </p:val>
                                        </p:tav>
                                      </p:tavLst>
                                    </p:anim>
                                    <p:anim calcmode="lin" valueType="num">
                                      <p:cBhvr additive="base">
                                        <p:cTn id="24" dur="500" fill="hold"/>
                                        <p:tgtEl>
                                          <p:spTgt spid="4104"/>
                                        </p:tgtEl>
                                        <p:attrNameLst>
                                          <p:attrName>ppt_y</p:attrName>
                                        </p:attrNameLst>
                                      </p:cBhvr>
                                      <p:tavLst>
                                        <p:tav tm="0">
                                          <p:val>
                                            <p:strVal val="#ppt_y"/>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4108"/>
                                        </p:tgtEl>
                                        <p:attrNameLst>
                                          <p:attrName>style.visibility</p:attrName>
                                        </p:attrNameLst>
                                      </p:cBhvr>
                                      <p:to>
                                        <p:strVal val="visible"/>
                                      </p:to>
                                    </p:set>
                                    <p:animEffect transition="in" filter="fade">
                                      <p:cBhvr>
                                        <p:cTn id="27" dur="500"/>
                                        <p:tgtEl>
                                          <p:spTgt spid="4108"/>
                                        </p:tgtEl>
                                      </p:cBhvr>
                                    </p:animEffect>
                                  </p:childTnLst>
                                </p:cTn>
                              </p:par>
                            </p:childTnLst>
                          </p:cTn>
                        </p:par>
                      </p:childTnLst>
                    </p:cTn>
                  </p:par>
                  <p:par>
                    <p:cTn id="28" fill="hold">
                      <p:stCondLst>
                        <p:cond delay="indefinite"/>
                      </p:stCondLst>
                      <p:childTnLst>
                        <p:par>
                          <p:cTn id="29" fill="hold">
                            <p:stCondLst>
                              <p:cond delay="0"/>
                            </p:stCondLst>
                            <p:childTnLst>
                              <p:par>
                                <p:cTn id="30" presetID="19" presetClass="emph" presetSubtype="0" fill="hold" nodeType="clickEffect">
                                  <p:stCondLst>
                                    <p:cond delay="0"/>
                                  </p:stCondLst>
                                  <p:childTnLst>
                                    <p:animClr clrSpc="rgb" dir="cw">
                                      <p:cBhvr override="childStyle">
                                        <p:cTn id="31" dur="500" fill="hold"/>
                                        <p:tgtEl>
                                          <p:spTgt spid="17">
                                            <p:txEl>
                                              <p:pRg st="2" end="2"/>
                                            </p:txEl>
                                          </p:spTgt>
                                        </p:tgtEl>
                                        <p:attrNameLst>
                                          <p:attrName>style.color</p:attrName>
                                        </p:attrNameLst>
                                      </p:cBhvr>
                                      <p:to>
                                        <a:srgbClr val="000000"/>
                                      </p:to>
                                    </p:animClr>
                                    <p:animClr clrSpc="rgb" dir="cw">
                                      <p:cBhvr>
                                        <p:cTn id="32" dur="500" fill="hold"/>
                                        <p:tgtEl>
                                          <p:spTgt spid="17">
                                            <p:txEl>
                                              <p:pRg st="2" end="2"/>
                                            </p:txEl>
                                          </p:spTgt>
                                        </p:tgtEl>
                                        <p:attrNameLst>
                                          <p:attrName>fillcolor</p:attrName>
                                        </p:attrNameLst>
                                      </p:cBhvr>
                                      <p:to>
                                        <a:srgbClr val="000000"/>
                                      </p:to>
                                    </p:animClr>
                                    <p:set>
                                      <p:cBhvr>
                                        <p:cTn id="33" dur="500" fill="hold"/>
                                        <p:tgtEl>
                                          <p:spTgt spid="17">
                                            <p:txEl>
                                              <p:pRg st="2" end="2"/>
                                            </p:txEl>
                                          </p:spTgt>
                                        </p:tgtEl>
                                        <p:attrNameLst>
                                          <p:attrName>fill.type</p:attrName>
                                        </p:attrNameLst>
                                      </p:cBhvr>
                                      <p:to>
                                        <p:strVal val="solid"/>
                                      </p:to>
                                    </p:set>
                                    <p:set>
                                      <p:cBhvr>
                                        <p:cTn id="34" dur="500" fill="hold"/>
                                        <p:tgtEl>
                                          <p:spTgt spid="17">
                                            <p:txEl>
                                              <p:pRg st="2" end="2"/>
                                            </p:txEl>
                                          </p:spTgt>
                                        </p:tgtEl>
                                        <p:attrNameLst>
                                          <p:attrName>fill.on</p:attrName>
                                        </p:attrNameLst>
                                      </p:cBhvr>
                                      <p:to>
                                        <p:strVal val="true"/>
                                      </p:to>
                                    </p:set>
                                  </p:childTnLst>
                                </p:cTn>
                              </p:par>
                              <p:par>
                                <p:cTn id="35" presetID="2" presetClass="entr" presetSubtype="8"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0-#ppt_w/2"/>
                                          </p:val>
                                        </p:tav>
                                        <p:tav tm="100000">
                                          <p:val>
                                            <p:strVal val="#ppt_x"/>
                                          </p:val>
                                        </p:tav>
                                      </p:tavLst>
                                    </p:anim>
                                    <p:anim calcmode="lin" valueType="num">
                                      <p:cBhvr additive="base">
                                        <p:cTn id="38" dur="500" fill="hold"/>
                                        <p:tgtEl>
                                          <p:spTgt spid="24"/>
                                        </p:tgtEl>
                                        <p:attrNameLst>
                                          <p:attrName>ppt_y</p:attrName>
                                        </p:attrNameLst>
                                      </p:cBhvr>
                                      <p:tavLst>
                                        <p:tav tm="0">
                                          <p:val>
                                            <p:strVal val="#ppt_y"/>
                                          </p:val>
                                        </p:tav>
                                        <p:tav tm="100000">
                                          <p:val>
                                            <p:strVal val="#ppt_y"/>
                                          </p:val>
                                        </p:tav>
                                      </p:tavLst>
                                    </p:anim>
                                  </p:childTnLst>
                                </p:cTn>
                              </p:par>
                              <p:par>
                                <p:cTn id="39" presetID="10"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2" presetClass="exit" presetSubtype="8" fill="hold" nodeType="withEffect">
                                  <p:stCondLst>
                                    <p:cond delay="0"/>
                                  </p:stCondLst>
                                  <p:childTnLst>
                                    <p:anim calcmode="lin" valueType="num">
                                      <p:cBhvr additive="base">
                                        <p:cTn id="43" dur="500"/>
                                        <p:tgtEl>
                                          <p:spTgt spid="4104"/>
                                        </p:tgtEl>
                                        <p:attrNameLst>
                                          <p:attrName>ppt_x</p:attrName>
                                        </p:attrNameLst>
                                      </p:cBhvr>
                                      <p:tavLst>
                                        <p:tav tm="0">
                                          <p:val>
                                            <p:strVal val="ppt_x"/>
                                          </p:val>
                                        </p:tav>
                                        <p:tav tm="100000">
                                          <p:val>
                                            <p:strVal val="0-ppt_w/2"/>
                                          </p:val>
                                        </p:tav>
                                      </p:tavLst>
                                    </p:anim>
                                    <p:anim calcmode="lin" valueType="num">
                                      <p:cBhvr additive="base">
                                        <p:cTn id="44" dur="500"/>
                                        <p:tgtEl>
                                          <p:spTgt spid="4104"/>
                                        </p:tgtEl>
                                        <p:attrNameLst>
                                          <p:attrName>ppt_y</p:attrName>
                                        </p:attrNameLst>
                                      </p:cBhvr>
                                      <p:tavLst>
                                        <p:tav tm="0">
                                          <p:val>
                                            <p:strVal val="ppt_y"/>
                                          </p:val>
                                        </p:tav>
                                        <p:tav tm="100000">
                                          <p:val>
                                            <p:strVal val="ppt_y"/>
                                          </p:val>
                                        </p:tav>
                                      </p:tavLst>
                                    </p:anim>
                                    <p:set>
                                      <p:cBhvr>
                                        <p:cTn id="45" dur="1" fill="hold">
                                          <p:stCondLst>
                                            <p:cond delay="499"/>
                                          </p:stCondLst>
                                        </p:cTn>
                                        <p:tgtEl>
                                          <p:spTgt spid="410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9" presetClass="emph" presetSubtype="0" fill="hold" nodeType="clickEffect">
                                  <p:stCondLst>
                                    <p:cond delay="0"/>
                                  </p:stCondLst>
                                  <p:childTnLst>
                                    <p:animClr clrSpc="rgb" dir="cw">
                                      <p:cBhvr override="childStyle">
                                        <p:cTn id="49" dur="500" fill="hold"/>
                                        <p:tgtEl>
                                          <p:spTgt spid="17">
                                            <p:txEl>
                                              <p:pRg st="3" end="3"/>
                                            </p:txEl>
                                          </p:spTgt>
                                        </p:tgtEl>
                                        <p:attrNameLst>
                                          <p:attrName>style.color</p:attrName>
                                        </p:attrNameLst>
                                      </p:cBhvr>
                                      <p:to>
                                        <a:srgbClr val="000000"/>
                                      </p:to>
                                    </p:animClr>
                                    <p:animClr clrSpc="rgb" dir="cw">
                                      <p:cBhvr>
                                        <p:cTn id="50" dur="500" fill="hold"/>
                                        <p:tgtEl>
                                          <p:spTgt spid="17">
                                            <p:txEl>
                                              <p:pRg st="3" end="3"/>
                                            </p:txEl>
                                          </p:spTgt>
                                        </p:tgtEl>
                                        <p:attrNameLst>
                                          <p:attrName>fillcolor</p:attrName>
                                        </p:attrNameLst>
                                      </p:cBhvr>
                                      <p:to>
                                        <a:srgbClr val="000000"/>
                                      </p:to>
                                    </p:animClr>
                                    <p:set>
                                      <p:cBhvr>
                                        <p:cTn id="51" dur="500" fill="hold"/>
                                        <p:tgtEl>
                                          <p:spTgt spid="17">
                                            <p:txEl>
                                              <p:pRg st="3" end="3"/>
                                            </p:txEl>
                                          </p:spTgt>
                                        </p:tgtEl>
                                        <p:attrNameLst>
                                          <p:attrName>fill.type</p:attrName>
                                        </p:attrNameLst>
                                      </p:cBhvr>
                                      <p:to>
                                        <p:strVal val="solid"/>
                                      </p:to>
                                    </p:set>
                                    <p:set>
                                      <p:cBhvr>
                                        <p:cTn id="52" dur="500" fill="hold"/>
                                        <p:tgtEl>
                                          <p:spTgt spid="17">
                                            <p:txEl>
                                              <p:pRg st="3" end="3"/>
                                            </p:txEl>
                                          </p:spTgt>
                                        </p:tgtEl>
                                        <p:attrNameLst>
                                          <p:attrName>fill.on</p:attrName>
                                        </p:attrNameLst>
                                      </p:cBhvr>
                                      <p:to>
                                        <p:strVal val="true"/>
                                      </p:to>
                                    </p:set>
                                  </p:childTnLst>
                                </p:cTn>
                              </p:par>
                              <p:par>
                                <p:cTn id="53" presetID="2" presetClass="exit" presetSubtype="8" fill="hold" nodeType="withEffect">
                                  <p:stCondLst>
                                    <p:cond delay="0"/>
                                  </p:stCondLst>
                                  <p:childTnLst>
                                    <p:anim calcmode="lin" valueType="num">
                                      <p:cBhvr additive="base">
                                        <p:cTn id="54" dur="500"/>
                                        <p:tgtEl>
                                          <p:spTgt spid="24"/>
                                        </p:tgtEl>
                                        <p:attrNameLst>
                                          <p:attrName>ppt_x</p:attrName>
                                        </p:attrNameLst>
                                      </p:cBhvr>
                                      <p:tavLst>
                                        <p:tav tm="0">
                                          <p:val>
                                            <p:strVal val="ppt_x"/>
                                          </p:val>
                                        </p:tav>
                                        <p:tav tm="100000">
                                          <p:val>
                                            <p:strVal val="0-ppt_w/2"/>
                                          </p:val>
                                        </p:tav>
                                      </p:tavLst>
                                    </p:anim>
                                    <p:anim calcmode="lin" valueType="num">
                                      <p:cBhvr additive="base">
                                        <p:cTn id="55" dur="500"/>
                                        <p:tgtEl>
                                          <p:spTgt spid="24"/>
                                        </p:tgtEl>
                                        <p:attrNameLst>
                                          <p:attrName>ppt_y</p:attrName>
                                        </p:attrNameLst>
                                      </p:cBhvr>
                                      <p:tavLst>
                                        <p:tav tm="0">
                                          <p:val>
                                            <p:strVal val="ppt_y"/>
                                          </p:val>
                                        </p:tav>
                                        <p:tav tm="100000">
                                          <p:val>
                                            <p:strVal val="ppt_y"/>
                                          </p:val>
                                        </p:tav>
                                      </p:tavLst>
                                    </p:anim>
                                    <p:set>
                                      <p:cBhvr>
                                        <p:cTn id="56" dur="1" fill="hold">
                                          <p:stCondLst>
                                            <p:cond delay="499"/>
                                          </p:stCondLst>
                                        </p:cTn>
                                        <p:tgtEl>
                                          <p:spTgt spid="24"/>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2" presetClass="entr" presetSubtype="8"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0-#ppt_w/2"/>
                                          </p:val>
                                        </p:tav>
                                        <p:tav tm="100000">
                                          <p:val>
                                            <p:strVal val="#ppt_x"/>
                                          </p:val>
                                        </p:tav>
                                      </p:tavLst>
                                    </p:anim>
                                    <p:anim calcmode="lin" valueType="num">
                                      <p:cBhvr additive="base">
                                        <p:cTn id="63"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9" presetClass="emph" presetSubtype="0" fill="hold" nodeType="clickEffect">
                                  <p:stCondLst>
                                    <p:cond delay="0"/>
                                  </p:stCondLst>
                                  <p:childTnLst>
                                    <p:animClr clrSpc="rgb" dir="cw">
                                      <p:cBhvr override="childStyle">
                                        <p:cTn id="67" dur="500" fill="hold"/>
                                        <p:tgtEl>
                                          <p:spTgt spid="17">
                                            <p:txEl>
                                              <p:pRg st="4" end="4"/>
                                            </p:txEl>
                                          </p:spTgt>
                                        </p:tgtEl>
                                        <p:attrNameLst>
                                          <p:attrName>style.color</p:attrName>
                                        </p:attrNameLst>
                                      </p:cBhvr>
                                      <p:to>
                                        <a:srgbClr val="000000"/>
                                      </p:to>
                                    </p:animClr>
                                    <p:animClr clrSpc="rgb" dir="cw">
                                      <p:cBhvr>
                                        <p:cTn id="68" dur="500" fill="hold"/>
                                        <p:tgtEl>
                                          <p:spTgt spid="17">
                                            <p:txEl>
                                              <p:pRg st="4" end="4"/>
                                            </p:txEl>
                                          </p:spTgt>
                                        </p:tgtEl>
                                        <p:attrNameLst>
                                          <p:attrName>fillcolor</p:attrName>
                                        </p:attrNameLst>
                                      </p:cBhvr>
                                      <p:to>
                                        <a:srgbClr val="000000"/>
                                      </p:to>
                                    </p:animClr>
                                    <p:set>
                                      <p:cBhvr>
                                        <p:cTn id="69" dur="500" fill="hold"/>
                                        <p:tgtEl>
                                          <p:spTgt spid="17">
                                            <p:txEl>
                                              <p:pRg st="4" end="4"/>
                                            </p:txEl>
                                          </p:spTgt>
                                        </p:tgtEl>
                                        <p:attrNameLst>
                                          <p:attrName>fill.type</p:attrName>
                                        </p:attrNameLst>
                                      </p:cBhvr>
                                      <p:to>
                                        <p:strVal val="solid"/>
                                      </p:to>
                                    </p:set>
                                    <p:set>
                                      <p:cBhvr>
                                        <p:cTn id="70" dur="500" fill="hold"/>
                                        <p:tgtEl>
                                          <p:spTgt spid="17">
                                            <p:txEl>
                                              <p:pRg st="4" end="4"/>
                                            </p:txEl>
                                          </p:spTgt>
                                        </p:tgtEl>
                                        <p:attrNameLst>
                                          <p:attrName>fill.on</p:attrName>
                                        </p:attrNameLst>
                                      </p:cBhvr>
                                      <p:to>
                                        <p:strVal val="true"/>
                                      </p:to>
                                    </p:set>
                                  </p:childTnLst>
                                </p:cTn>
                              </p:par>
                              <p:par>
                                <p:cTn id="71" presetID="2" presetClass="exit" presetSubtype="8" fill="hold" nodeType="withEffect">
                                  <p:stCondLst>
                                    <p:cond delay="0"/>
                                  </p:stCondLst>
                                  <p:childTnLst>
                                    <p:anim calcmode="lin" valueType="num">
                                      <p:cBhvr additive="base">
                                        <p:cTn id="72" dur="500"/>
                                        <p:tgtEl>
                                          <p:spTgt spid="25"/>
                                        </p:tgtEl>
                                        <p:attrNameLst>
                                          <p:attrName>ppt_x</p:attrName>
                                        </p:attrNameLst>
                                      </p:cBhvr>
                                      <p:tavLst>
                                        <p:tav tm="0">
                                          <p:val>
                                            <p:strVal val="ppt_x"/>
                                          </p:val>
                                        </p:tav>
                                        <p:tav tm="100000">
                                          <p:val>
                                            <p:strVal val="0-ppt_w/2"/>
                                          </p:val>
                                        </p:tav>
                                      </p:tavLst>
                                    </p:anim>
                                    <p:anim calcmode="lin" valueType="num">
                                      <p:cBhvr additive="base">
                                        <p:cTn id="73" dur="500"/>
                                        <p:tgtEl>
                                          <p:spTgt spid="25"/>
                                        </p:tgtEl>
                                        <p:attrNameLst>
                                          <p:attrName>ppt_y</p:attrName>
                                        </p:attrNameLst>
                                      </p:cBhvr>
                                      <p:tavLst>
                                        <p:tav tm="0">
                                          <p:val>
                                            <p:strVal val="ppt_y"/>
                                          </p:val>
                                        </p:tav>
                                        <p:tav tm="100000">
                                          <p:val>
                                            <p:strVal val="ppt_y"/>
                                          </p:val>
                                        </p:tav>
                                      </p:tavLst>
                                    </p:anim>
                                    <p:set>
                                      <p:cBhvr>
                                        <p:cTn id="74" dur="1" fill="hold">
                                          <p:stCondLst>
                                            <p:cond delay="499"/>
                                          </p:stCondLst>
                                        </p:cTn>
                                        <p:tgtEl>
                                          <p:spTgt spid="25"/>
                                        </p:tgtEl>
                                        <p:attrNameLst>
                                          <p:attrName>style.visibility</p:attrName>
                                        </p:attrNameLst>
                                      </p:cBhvr>
                                      <p:to>
                                        <p:strVal val="hidden"/>
                                      </p:to>
                                    </p:set>
                                  </p:childTnLst>
                                </p:cTn>
                              </p:par>
                              <p:par>
                                <p:cTn id="75" presetID="10"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childTnLst>
                                </p:cTn>
                              </p:par>
                              <p:par>
                                <p:cTn id="78" presetID="2" presetClass="entr" presetSubtype="8"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additive="base">
                                        <p:cTn id="80" dur="500" fill="hold"/>
                                        <p:tgtEl>
                                          <p:spTgt spid="26"/>
                                        </p:tgtEl>
                                        <p:attrNameLst>
                                          <p:attrName>ppt_x</p:attrName>
                                        </p:attrNameLst>
                                      </p:cBhvr>
                                      <p:tavLst>
                                        <p:tav tm="0">
                                          <p:val>
                                            <p:strVal val="0-#ppt_w/2"/>
                                          </p:val>
                                        </p:tav>
                                        <p:tav tm="100000">
                                          <p:val>
                                            <p:strVal val="#ppt_x"/>
                                          </p:val>
                                        </p:tav>
                                      </p:tavLst>
                                    </p:anim>
                                    <p:anim calcmode="lin" valueType="num">
                                      <p:cBhvr additive="base">
                                        <p:cTn id="81"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013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Purpose [1/2]</a:t>
            </a: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Important to decide whether memo is the best medium for interaction compared with all other means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Recording and relaying Information</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Statement written by higher authorities for the purpose of sharing information</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Meeting minutes</a:t>
            </a: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Due dates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Persuasion (making brief appeals)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Reaction/Feedback</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purpose png">
            <a:extLst>
              <a:ext uri="{FF2B5EF4-FFF2-40B4-BE49-F238E27FC236}">
                <a16:creationId xmlns:a16="http://schemas.microsoft.com/office/drawing/2014/main" id="{27B3022A-AACC-4E66-A7D9-53F7972882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6231" y="4118374"/>
            <a:ext cx="2750735" cy="2483096"/>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76495C96-714A-4A54-95F7-179260633FD5}"/>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D23B9653-1120-4FDC-9010-8C682291813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3DF6A4ED-E9B2-4970-9052-B60FC377F33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5EE46E96-ADD1-454E-A7F7-56D323DAFA0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31380C53-16B3-46F3-89D5-C95C5489E98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1186C9E3-41E9-44C4-ACFE-376F85A3A20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F9151AE6-17C7-4B13-9D06-E19AD9C2411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438C051C-901C-4D66-B464-ECCD724F4C8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BD198CEE-E462-4B86-938A-3FBAE5F611D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080E63A4-4EC2-40CF-9CE2-95DC6CD982DD}"/>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9A76FD46-E5A9-4086-8A03-6F82D192843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4D1FBB0-EE44-4EA7-A7B9-AFE7EC51074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6D3BC0A-AC23-49D0-A1C0-DD4BC0B3B24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94AF1EC-5275-4091-89EE-050B4F46CFE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121BD14-FB37-46C0-9CAE-3A577D443F7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4E0B4D2-89D6-4C45-AD6F-64B3C975E78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2097511-3B63-4015-A62B-18932D011F9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3A8069A-AAF9-499A-BD74-E77879E8DD1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D6CCA6DC-2B00-4E08-9BF0-09FBBA92DCD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57803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fade">
                                      <p:cBhvr>
                                        <p:cTn id="10" dur="500"/>
                                        <p:tgtEl>
                                          <p:spTgt spid="5122"/>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9" presetClass="emph" presetSubtype="0" fill="hold" nodeType="clickEffect">
                                  <p:stCondLst>
                                    <p:cond delay="0"/>
                                  </p:stCondLst>
                                  <p:childTnLst>
                                    <p:animClr clrSpc="rgb" dir="cw">
                                      <p:cBhvr override="childStyle">
                                        <p:cTn id="24" dur="500" fill="hold"/>
                                        <p:tgtEl>
                                          <p:spTgt spid="17">
                                            <p:txEl>
                                              <p:pRg st="2" end="2"/>
                                            </p:txEl>
                                          </p:spTgt>
                                        </p:tgtEl>
                                        <p:attrNameLst>
                                          <p:attrName>style.color</p:attrName>
                                        </p:attrNameLst>
                                      </p:cBhvr>
                                      <p:to>
                                        <a:srgbClr val="000000"/>
                                      </p:to>
                                    </p:animClr>
                                    <p:animClr clrSpc="rgb" dir="cw">
                                      <p:cBhvr>
                                        <p:cTn id="25" dur="500" fill="hold"/>
                                        <p:tgtEl>
                                          <p:spTgt spid="17">
                                            <p:txEl>
                                              <p:pRg st="2" end="2"/>
                                            </p:txEl>
                                          </p:spTgt>
                                        </p:tgtEl>
                                        <p:attrNameLst>
                                          <p:attrName>fillcolor</p:attrName>
                                        </p:attrNameLst>
                                      </p:cBhvr>
                                      <p:to>
                                        <a:srgbClr val="000000"/>
                                      </p:to>
                                    </p:animClr>
                                    <p:set>
                                      <p:cBhvr>
                                        <p:cTn id="26" dur="500" fill="hold"/>
                                        <p:tgtEl>
                                          <p:spTgt spid="17">
                                            <p:txEl>
                                              <p:pRg st="2" end="2"/>
                                            </p:txEl>
                                          </p:spTgt>
                                        </p:tgtEl>
                                        <p:attrNameLst>
                                          <p:attrName>fill.type</p:attrName>
                                        </p:attrNameLst>
                                      </p:cBhvr>
                                      <p:to>
                                        <p:strVal val="solid"/>
                                      </p:to>
                                    </p:set>
                                    <p:set>
                                      <p:cBhvr>
                                        <p:cTn id="27" dur="500" fill="hold"/>
                                        <p:tgtEl>
                                          <p:spTgt spid="17">
                                            <p:txEl>
                                              <p:pRg st="2" end="2"/>
                                            </p:txEl>
                                          </p:spTgt>
                                        </p:tgtEl>
                                        <p:attrNameLst>
                                          <p:attrName>fill.on</p:attrName>
                                        </p:attrNameLst>
                                      </p:cBhvr>
                                      <p:to>
                                        <p:strVal val="true"/>
                                      </p:to>
                                    </p:set>
                                  </p:childTnLst>
                                </p:cTn>
                              </p:par>
                              <p:par>
                                <p:cTn id="28" presetID="19" presetClass="emph" presetSubtype="0" fill="hold" nodeType="withEffect">
                                  <p:stCondLst>
                                    <p:cond delay="0"/>
                                  </p:stCondLst>
                                  <p:childTnLst>
                                    <p:animClr clrSpc="rgb" dir="cw">
                                      <p:cBhvr override="childStyle">
                                        <p:cTn id="29" dur="500" fill="hold"/>
                                        <p:tgtEl>
                                          <p:spTgt spid="17">
                                            <p:txEl>
                                              <p:pRg st="3" end="3"/>
                                            </p:txEl>
                                          </p:spTgt>
                                        </p:tgtEl>
                                        <p:attrNameLst>
                                          <p:attrName>style.color</p:attrName>
                                        </p:attrNameLst>
                                      </p:cBhvr>
                                      <p:to>
                                        <a:srgbClr val="000000"/>
                                      </p:to>
                                    </p:animClr>
                                    <p:animClr clrSpc="rgb" dir="cw">
                                      <p:cBhvr>
                                        <p:cTn id="30" dur="500" fill="hold"/>
                                        <p:tgtEl>
                                          <p:spTgt spid="17">
                                            <p:txEl>
                                              <p:pRg st="3" end="3"/>
                                            </p:txEl>
                                          </p:spTgt>
                                        </p:tgtEl>
                                        <p:attrNameLst>
                                          <p:attrName>fillcolor</p:attrName>
                                        </p:attrNameLst>
                                      </p:cBhvr>
                                      <p:to>
                                        <a:srgbClr val="000000"/>
                                      </p:to>
                                    </p:animClr>
                                    <p:set>
                                      <p:cBhvr>
                                        <p:cTn id="31" dur="500" fill="hold"/>
                                        <p:tgtEl>
                                          <p:spTgt spid="17">
                                            <p:txEl>
                                              <p:pRg st="3" end="3"/>
                                            </p:txEl>
                                          </p:spTgt>
                                        </p:tgtEl>
                                        <p:attrNameLst>
                                          <p:attrName>fill.type</p:attrName>
                                        </p:attrNameLst>
                                      </p:cBhvr>
                                      <p:to>
                                        <p:strVal val="solid"/>
                                      </p:to>
                                    </p:set>
                                    <p:set>
                                      <p:cBhvr>
                                        <p:cTn id="32" dur="500" fill="hold"/>
                                        <p:tgtEl>
                                          <p:spTgt spid="17">
                                            <p:txEl>
                                              <p:pRg st="3" end="3"/>
                                            </p:txEl>
                                          </p:spTgt>
                                        </p:tgtEl>
                                        <p:attrNameLst>
                                          <p:attrName>fill.on</p:attrName>
                                        </p:attrNameLst>
                                      </p:cBhvr>
                                      <p:to>
                                        <p:strVal val="true"/>
                                      </p:to>
                                    </p:set>
                                  </p:childTnLst>
                                </p:cTn>
                              </p:par>
                              <p:par>
                                <p:cTn id="33" presetID="19" presetClass="emph" presetSubtype="0" fill="hold" nodeType="withEffect">
                                  <p:stCondLst>
                                    <p:cond delay="0"/>
                                  </p:stCondLst>
                                  <p:childTnLst>
                                    <p:animClr clrSpc="rgb" dir="cw">
                                      <p:cBhvr override="childStyle">
                                        <p:cTn id="34" dur="500" fill="hold"/>
                                        <p:tgtEl>
                                          <p:spTgt spid="17">
                                            <p:txEl>
                                              <p:pRg st="4" end="4"/>
                                            </p:txEl>
                                          </p:spTgt>
                                        </p:tgtEl>
                                        <p:attrNameLst>
                                          <p:attrName>style.color</p:attrName>
                                        </p:attrNameLst>
                                      </p:cBhvr>
                                      <p:to>
                                        <a:srgbClr val="000000"/>
                                      </p:to>
                                    </p:animClr>
                                    <p:animClr clrSpc="rgb" dir="cw">
                                      <p:cBhvr>
                                        <p:cTn id="35" dur="500" fill="hold"/>
                                        <p:tgtEl>
                                          <p:spTgt spid="17">
                                            <p:txEl>
                                              <p:pRg st="4" end="4"/>
                                            </p:txEl>
                                          </p:spTgt>
                                        </p:tgtEl>
                                        <p:attrNameLst>
                                          <p:attrName>fillcolor</p:attrName>
                                        </p:attrNameLst>
                                      </p:cBhvr>
                                      <p:to>
                                        <a:srgbClr val="000000"/>
                                      </p:to>
                                    </p:animClr>
                                    <p:set>
                                      <p:cBhvr>
                                        <p:cTn id="36" dur="500" fill="hold"/>
                                        <p:tgtEl>
                                          <p:spTgt spid="17">
                                            <p:txEl>
                                              <p:pRg st="4" end="4"/>
                                            </p:txEl>
                                          </p:spTgt>
                                        </p:tgtEl>
                                        <p:attrNameLst>
                                          <p:attrName>fill.type</p:attrName>
                                        </p:attrNameLst>
                                      </p:cBhvr>
                                      <p:to>
                                        <p:strVal val="solid"/>
                                      </p:to>
                                    </p:set>
                                    <p:set>
                                      <p:cBhvr>
                                        <p:cTn id="37" dur="500" fill="hold"/>
                                        <p:tgtEl>
                                          <p:spTgt spid="17">
                                            <p:txEl>
                                              <p:pRg st="4" end="4"/>
                                            </p:txEl>
                                          </p:spTgt>
                                        </p:tgtEl>
                                        <p:attrNameLst>
                                          <p:attrName>fill.on</p:attrName>
                                        </p:attrNameLst>
                                      </p:cBhvr>
                                      <p:to>
                                        <p:strVal val="true"/>
                                      </p:to>
                                    </p:set>
                                  </p:childTnLst>
                                </p:cTn>
                              </p:par>
                              <p:par>
                                <p:cTn id="38" presetID="19" presetClass="emph" presetSubtype="0" fill="hold" nodeType="withEffect">
                                  <p:stCondLst>
                                    <p:cond delay="0"/>
                                  </p:stCondLst>
                                  <p:childTnLst>
                                    <p:animClr clrSpc="rgb" dir="cw">
                                      <p:cBhvr override="childStyle">
                                        <p:cTn id="39" dur="500" fill="hold"/>
                                        <p:tgtEl>
                                          <p:spTgt spid="17">
                                            <p:txEl>
                                              <p:pRg st="5" end="5"/>
                                            </p:txEl>
                                          </p:spTgt>
                                        </p:tgtEl>
                                        <p:attrNameLst>
                                          <p:attrName>style.color</p:attrName>
                                        </p:attrNameLst>
                                      </p:cBhvr>
                                      <p:to>
                                        <a:srgbClr val="000000"/>
                                      </p:to>
                                    </p:animClr>
                                    <p:animClr clrSpc="rgb" dir="cw">
                                      <p:cBhvr>
                                        <p:cTn id="40" dur="500" fill="hold"/>
                                        <p:tgtEl>
                                          <p:spTgt spid="17">
                                            <p:txEl>
                                              <p:pRg st="5" end="5"/>
                                            </p:txEl>
                                          </p:spTgt>
                                        </p:tgtEl>
                                        <p:attrNameLst>
                                          <p:attrName>fillcolor</p:attrName>
                                        </p:attrNameLst>
                                      </p:cBhvr>
                                      <p:to>
                                        <a:srgbClr val="000000"/>
                                      </p:to>
                                    </p:animClr>
                                    <p:set>
                                      <p:cBhvr>
                                        <p:cTn id="41" dur="500" fill="hold"/>
                                        <p:tgtEl>
                                          <p:spTgt spid="17">
                                            <p:txEl>
                                              <p:pRg st="5" end="5"/>
                                            </p:txEl>
                                          </p:spTgt>
                                        </p:tgtEl>
                                        <p:attrNameLst>
                                          <p:attrName>fill.type</p:attrName>
                                        </p:attrNameLst>
                                      </p:cBhvr>
                                      <p:to>
                                        <p:strVal val="solid"/>
                                      </p:to>
                                    </p:set>
                                    <p:set>
                                      <p:cBhvr>
                                        <p:cTn id="42" dur="500" fill="hold"/>
                                        <p:tgtEl>
                                          <p:spTgt spid="17">
                                            <p:txEl>
                                              <p:pRg st="5" end="5"/>
                                            </p:txEl>
                                          </p:spTgt>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9" presetClass="emph" presetSubtype="0" fill="hold" nodeType="clickEffect">
                                  <p:stCondLst>
                                    <p:cond delay="0"/>
                                  </p:stCondLst>
                                  <p:childTnLst>
                                    <p:animClr clrSpc="rgb" dir="cw">
                                      <p:cBhvr override="childStyle">
                                        <p:cTn id="46" dur="500" fill="hold"/>
                                        <p:tgtEl>
                                          <p:spTgt spid="17">
                                            <p:txEl>
                                              <p:pRg st="6" end="6"/>
                                            </p:txEl>
                                          </p:spTgt>
                                        </p:tgtEl>
                                        <p:attrNameLst>
                                          <p:attrName>style.color</p:attrName>
                                        </p:attrNameLst>
                                      </p:cBhvr>
                                      <p:to>
                                        <a:srgbClr val="000000"/>
                                      </p:to>
                                    </p:animClr>
                                    <p:animClr clrSpc="rgb" dir="cw">
                                      <p:cBhvr>
                                        <p:cTn id="47" dur="500" fill="hold"/>
                                        <p:tgtEl>
                                          <p:spTgt spid="17">
                                            <p:txEl>
                                              <p:pRg st="6" end="6"/>
                                            </p:txEl>
                                          </p:spTgt>
                                        </p:tgtEl>
                                        <p:attrNameLst>
                                          <p:attrName>fillcolor</p:attrName>
                                        </p:attrNameLst>
                                      </p:cBhvr>
                                      <p:to>
                                        <a:srgbClr val="000000"/>
                                      </p:to>
                                    </p:animClr>
                                    <p:set>
                                      <p:cBhvr>
                                        <p:cTn id="48" dur="500" fill="hold"/>
                                        <p:tgtEl>
                                          <p:spTgt spid="17">
                                            <p:txEl>
                                              <p:pRg st="6" end="6"/>
                                            </p:txEl>
                                          </p:spTgt>
                                        </p:tgtEl>
                                        <p:attrNameLst>
                                          <p:attrName>fill.type</p:attrName>
                                        </p:attrNameLst>
                                      </p:cBhvr>
                                      <p:to>
                                        <p:strVal val="solid"/>
                                      </p:to>
                                    </p:set>
                                    <p:set>
                                      <p:cBhvr>
                                        <p:cTn id="49" dur="500" fill="hold"/>
                                        <p:tgtEl>
                                          <p:spTgt spid="17">
                                            <p:txEl>
                                              <p:pRg st="6" end="6"/>
                                            </p:txEl>
                                          </p:spTgt>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9" presetClass="emph" presetSubtype="0" fill="hold" nodeType="clickEffect">
                                  <p:stCondLst>
                                    <p:cond delay="0"/>
                                  </p:stCondLst>
                                  <p:childTnLst>
                                    <p:animClr clrSpc="rgb" dir="cw">
                                      <p:cBhvr override="childStyle">
                                        <p:cTn id="53" dur="500" fill="hold"/>
                                        <p:tgtEl>
                                          <p:spTgt spid="17">
                                            <p:txEl>
                                              <p:pRg st="7" end="7"/>
                                            </p:txEl>
                                          </p:spTgt>
                                        </p:tgtEl>
                                        <p:attrNameLst>
                                          <p:attrName>style.color</p:attrName>
                                        </p:attrNameLst>
                                      </p:cBhvr>
                                      <p:to>
                                        <a:srgbClr val="000000"/>
                                      </p:to>
                                    </p:animClr>
                                    <p:animClr clrSpc="rgb" dir="cw">
                                      <p:cBhvr>
                                        <p:cTn id="54" dur="500" fill="hold"/>
                                        <p:tgtEl>
                                          <p:spTgt spid="17">
                                            <p:txEl>
                                              <p:pRg st="7" end="7"/>
                                            </p:txEl>
                                          </p:spTgt>
                                        </p:tgtEl>
                                        <p:attrNameLst>
                                          <p:attrName>fillcolor</p:attrName>
                                        </p:attrNameLst>
                                      </p:cBhvr>
                                      <p:to>
                                        <a:srgbClr val="000000"/>
                                      </p:to>
                                    </p:animClr>
                                    <p:set>
                                      <p:cBhvr>
                                        <p:cTn id="55" dur="500" fill="hold"/>
                                        <p:tgtEl>
                                          <p:spTgt spid="17">
                                            <p:txEl>
                                              <p:pRg st="7" end="7"/>
                                            </p:txEl>
                                          </p:spTgt>
                                        </p:tgtEl>
                                        <p:attrNameLst>
                                          <p:attrName>fill.type</p:attrName>
                                        </p:attrNameLst>
                                      </p:cBhvr>
                                      <p:to>
                                        <p:strVal val="solid"/>
                                      </p:to>
                                    </p:set>
                                    <p:set>
                                      <p:cBhvr>
                                        <p:cTn id="56" dur="500" fill="hold"/>
                                        <p:tgtEl>
                                          <p:spTgt spid="17">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Purpose [2/2]</a:t>
            </a: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Builds good relationship</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Establishes accountability</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Motivates employees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Issues a directive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Provide a report</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purpose png">
            <a:extLst>
              <a:ext uri="{FF2B5EF4-FFF2-40B4-BE49-F238E27FC236}">
                <a16:creationId xmlns:a16="http://schemas.microsoft.com/office/drawing/2014/main" id="{27B3022A-AACC-4E66-A7D9-53F7972882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6231" y="4118374"/>
            <a:ext cx="2750735" cy="2483096"/>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5302E7E3-A558-441D-9DFF-AF094D7EEB14}"/>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8708BA63-24DD-4528-B904-32740A6E972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5C09BB3F-7F3C-4905-BF1C-0C7CF9F939F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214ADC8B-9C92-4EFD-B65D-1EADE9007A7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246DA4E3-112C-4253-9203-BD8C8E32F82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5B3B0E58-F0D3-4177-B069-0464F6768FA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0F2014BA-AF9E-427B-B531-968F31AAA7C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5929EF9B-1CDD-402A-A038-8F1199EE17B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AC8133E6-A655-4E4C-85F2-850DA2BE0D9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3C8768B3-F4F1-47E7-B79D-7E6D54F9E93C}"/>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4789B64C-B1BF-45CF-9939-DD36938A66A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128E88-62F0-4986-89CF-9CEC37CD377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5E2233-E550-4AE9-ABDA-E22C3DAC073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F4D23A4-3BBE-4776-9303-33AA0C6DFB3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E033772-D01B-4B64-A13C-CCCE678C69C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73D57FA-E31A-46A3-8419-063AB30794C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C9C9418-9D84-47FB-94A6-422C6CC975A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E93B89D-2D06-4F6C-A57A-DA5C2223648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812DE68B-CDBA-4308-9669-13007541E01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9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1" end="1"/>
                                            </p:txEl>
                                          </p:spTgt>
                                        </p:tgtEl>
                                        <p:attrNameLst>
                                          <p:attrName>style.color</p:attrName>
                                        </p:attrNameLst>
                                      </p:cBhvr>
                                      <p:to>
                                        <a:srgbClr val="000000"/>
                                      </p:to>
                                    </p:animClr>
                                    <p:animClr clrSpc="rgb" dir="cw">
                                      <p:cBhvr>
                                        <p:cTn id="7" dur="500" fill="hold"/>
                                        <p:tgtEl>
                                          <p:spTgt spid="17">
                                            <p:txEl>
                                              <p:pRg st="1" end="1"/>
                                            </p:txEl>
                                          </p:spTgt>
                                        </p:tgtEl>
                                        <p:attrNameLst>
                                          <p:attrName>fillcolor</p:attrName>
                                        </p:attrNameLst>
                                      </p:cBhvr>
                                      <p:to>
                                        <a:srgbClr val="000000"/>
                                      </p:to>
                                    </p:animClr>
                                    <p:set>
                                      <p:cBhvr>
                                        <p:cTn id="8" dur="500" fill="hold"/>
                                        <p:tgtEl>
                                          <p:spTgt spid="17">
                                            <p:txEl>
                                              <p:pRg st="1" end="1"/>
                                            </p:txEl>
                                          </p:spTgt>
                                        </p:tgtEl>
                                        <p:attrNameLst>
                                          <p:attrName>fill.type</p:attrName>
                                        </p:attrNameLst>
                                      </p:cBhvr>
                                      <p:to>
                                        <p:strVal val="solid"/>
                                      </p:to>
                                    </p:set>
                                    <p:set>
                                      <p:cBhvr>
                                        <p:cTn id="9" dur="500" fill="hold"/>
                                        <p:tgtEl>
                                          <p:spTgt spid="17">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7">
                                            <p:txEl>
                                              <p:pRg st="2" end="2"/>
                                            </p:txEl>
                                          </p:spTgt>
                                        </p:tgtEl>
                                        <p:attrNameLst>
                                          <p:attrName>style.color</p:attrName>
                                        </p:attrNameLst>
                                      </p:cBhvr>
                                      <p:to>
                                        <a:srgbClr val="000000"/>
                                      </p:to>
                                    </p:animClr>
                                    <p:animClr clrSpc="rgb" dir="cw">
                                      <p:cBhvr>
                                        <p:cTn id="14" dur="500" fill="hold"/>
                                        <p:tgtEl>
                                          <p:spTgt spid="17">
                                            <p:txEl>
                                              <p:pRg st="2" end="2"/>
                                            </p:txEl>
                                          </p:spTgt>
                                        </p:tgtEl>
                                        <p:attrNameLst>
                                          <p:attrName>fillcolor</p:attrName>
                                        </p:attrNameLst>
                                      </p:cBhvr>
                                      <p:to>
                                        <a:srgbClr val="000000"/>
                                      </p:to>
                                    </p:animClr>
                                    <p:set>
                                      <p:cBhvr>
                                        <p:cTn id="15" dur="500" fill="hold"/>
                                        <p:tgtEl>
                                          <p:spTgt spid="17">
                                            <p:txEl>
                                              <p:pRg st="2" end="2"/>
                                            </p:txEl>
                                          </p:spTgt>
                                        </p:tgtEl>
                                        <p:attrNameLst>
                                          <p:attrName>fill.type</p:attrName>
                                        </p:attrNameLst>
                                      </p:cBhvr>
                                      <p:to>
                                        <p:strVal val="solid"/>
                                      </p:to>
                                    </p:set>
                                    <p:set>
                                      <p:cBhvr>
                                        <p:cTn id="16" dur="500" fill="hold"/>
                                        <p:tgtEl>
                                          <p:spTgt spid="17">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7">
                                            <p:txEl>
                                              <p:pRg st="3" end="3"/>
                                            </p:txEl>
                                          </p:spTgt>
                                        </p:tgtEl>
                                        <p:attrNameLst>
                                          <p:attrName>style.color</p:attrName>
                                        </p:attrNameLst>
                                      </p:cBhvr>
                                      <p:to>
                                        <a:srgbClr val="000000"/>
                                      </p:to>
                                    </p:animClr>
                                    <p:animClr clrSpc="rgb" dir="cw">
                                      <p:cBhvr>
                                        <p:cTn id="21" dur="500" fill="hold"/>
                                        <p:tgtEl>
                                          <p:spTgt spid="17">
                                            <p:txEl>
                                              <p:pRg st="3" end="3"/>
                                            </p:txEl>
                                          </p:spTgt>
                                        </p:tgtEl>
                                        <p:attrNameLst>
                                          <p:attrName>fillcolor</p:attrName>
                                        </p:attrNameLst>
                                      </p:cBhvr>
                                      <p:to>
                                        <a:srgbClr val="000000"/>
                                      </p:to>
                                    </p:animClr>
                                    <p:set>
                                      <p:cBhvr>
                                        <p:cTn id="22" dur="500" fill="hold"/>
                                        <p:tgtEl>
                                          <p:spTgt spid="17">
                                            <p:txEl>
                                              <p:pRg st="3" end="3"/>
                                            </p:txEl>
                                          </p:spTgt>
                                        </p:tgtEl>
                                        <p:attrNameLst>
                                          <p:attrName>fill.type</p:attrName>
                                        </p:attrNameLst>
                                      </p:cBhvr>
                                      <p:to>
                                        <p:strVal val="solid"/>
                                      </p:to>
                                    </p:set>
                                    <p:set>
                                      <p:cBhvr>
                                        <p:cTn id="23" dur="500" fill="hold"/>
                                        <p:tgtEl>
                                          <p:spTgt spid="17">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7">
                                            <p:txEl>
                                              <p:pRg st="4" end="4"/>
                                            </p:txEl>
                                          </p:spTgt>
                                        </p:tgtEl>
                                        <p:attrNameLst>
                                          <p:attrName>style.color</p:attrName>
                                        </p:attrNameLst>
                                      </p:cBhvr>
                                      <p:to>
                                        <a:srgbClr val="000000"/>
                                      </p:to>
                                    </p:animClr>
                                    <p:animClr clrSpc="rgb" dir="cw">
                                      <p:cBhvr>
                                        <p:cTn id="28" dur="500" fill="hold"/>
                                        <p:tgtEl>
                                          <p:spTgt spid="17">
                                            <p:txEl>
                                              <p:pRg st="4" end="4"/>
                                            </p:txEl>
                                          </p:spTgt>
                                        </p:tgtEl>
                                        <p:attrNameLst>
                                          <p:attrName>fillcolor</p:attrName>
                                        </p:attrNameLst>
                                      </p:cBhvr>
                                      <p:to>
                                        <a:srgbClr val="000000"/>
                                      </p:to>
                                    </p:animClr>
                                    <p:set>
                                      <p:cBhvr>
                                        <p:cTn id="29" dur="500" fill="hold"/>
                                        <p:tgtEl>
                                          <p:spTgt spid="17">
                                            <p:txEl>
                                              <p:pRg st="4" end="4"/>
                                            </p:txEl>
                                          </p:spTgt>
                                        </p:tgtEl>
                                        <p:attrNameLst>
                                          <p:attrName>fill.type</p:attrName>
                                        </p:attrNameLst>
                                      </p:cBhvr>
                                      <p:to>
                                        <p:strVal val="solid"/>
                                      </p:to>
                                    </p:set>
                                    <p:set>
                                      <p:cBhvr>
                                        <p:cTn id="30" dur="500" fill="hold"/>
                                        <p:tgtEl>
                                          <p:spTgt spid="17">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17">
                                            <p:txEl>
                                              <p:pRg st="5" end="5"/>
                                            </p:txEl>
                                          </p:spTgt>
                                        </p:tgtEl>
                                        <p:attrNameLst>
                                          <p:attrName>style.color</p:attrName>
                                        </p:attrNameLst>
                                      </p:cBhvr>
                                      <p:to>
                                        <a:srgbClr val="000000"/>
                                      </p:to>
                                    </p:animClr>
                                    <p:animClr clrSpc="rgb" dir="cw">
                                      <p:cBhvr>
                                        <p:cTn id="35" dur="500" fill="hold"/>
                                        <p:tgtEl>
                                          <p:spTgt spid="17">
                                            <p:txEl>
                                              <p:pRg st="5" end="5"/>
                                            </p:txEl>
                                          </p:spTgt>
                                        </p:tgtEl>
                                        <p:attrNameLst>
                                          <p:attrName>fillcolor</p:attrName>
                                        </p:attrNameLst>
                                      </p:cBhvr>
                                      <p:to>
                                        <a:srgbClr val="000000"/>
                                      </p:to>
                                    </p:animClr>
                                    <p:set>
                                      <p:cBhvr>
                                        <p:cTn id="36" dur="500" fill="hold"/>
                                        <p:tgtEl>
                                          <p:spTgt spid="17">
                                            <p:txEl>
                                              <p:pRg st="5" end="5"/>
                                            </p:txEl>
                                          </p:spTgt>
                                        </p:tgtEl>
                                        <p:attrNameLst>
                                          <p:attrName>fill.type</p:attrName>
                                        </p:attrNameLst>
                                      </p:cBhvr>
                                      <p:to>
                                        <p:strVal val="solid"/>
                                      </p:to>
                                    </p:set>
                                    <p:set>
                                      <p:cBhvr>
                                        <p:cTn id="37"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Memorandum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Effective Elements</a:t>
            </a: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Grabs the reader's attention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Provides information, makes a recommendation, or asks for action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Explains benefits to reader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Mentions next steps and deadlines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May be used to explain author’s opinion(s)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memo icon png">
            <a:extLst>
              <a:ext uri="{FF2B5EF4-FFF2-40B4-BE49-F238E27FC236}">
                <a16:creationId xmlns:a16="http://schemas.microsoft.com/office/drawing/2014/main" id="{77C2F290-A80F-490F-9EBF-083C91BA74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838" y="201524"/>
            <a:ext cx="1226635" cy="122663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Image result for blocks png">
            <a:extLst>
              <a:ext uri="{FF2B5EF4-FFF2-40B4-BE49-F238E27FC236}">
                <a16:creationId xmlns:a16="http://schemas.microsoft.com/office/drawing/2014/main" id="{C06CB43D-AF76-4ECD-A64F-C303256182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3145" y="3036601"/>
            <a:ext cx="2680855" cy="331975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B09E2CAC-E08C-44DB-94F6-FDD4E0D4D8FE}"/>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2303C849-AC5A-47E1-B3EE-9D74D1F137F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80F236B8-7626-4555-A90E-DF40D4FE3A2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6799AEE5-949C-4070-8AB7-F499476CB84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42F3D9E3-B35D-4655-8A1C-148DB6EEB5E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D2C8344C-E59C-45BE-B3EA-6A2E0D8528D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9852A9B6-AEF4-4F5A-A77A-A08F1B7F1B8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FBA9528D-A60C-48D1-90EE-14FE1F845DD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5894853A-9536-44F9-81C2-3477B35182C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BEEE8EB0-9299-433D-AC51-839034D90506}"/>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1FE31BD5-6BE0-4EE5-8C7E-0D6DA47722C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0645472-2082-4CCA-9266-682C02C2FF1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3CAF725-F604-4FAC-B612-5B0F2187139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E81D869-2A29-4019-86B3-60A73B532C2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2A95B8FF-4669-469B-BE58-7AEF8254AA9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6AE879F-B947-4001-8E67-5A8C7075408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025D2CC-E976-4297-BF5F-AF4ADC48FC2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64CBE65-F347-4752-BB3A-F8076BB3DD7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09B17605-FD9A-49B2-9ABF-1B0E98504FC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99528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500"/>
                                        <p:tgtEl>
                                          <p:spTgt spid="6146"/>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9" presetClass="emph" presetSubtype="0" fill="hold" nodeType="clickEffect">
                                  <p:stCondLst>
                                    <p:cond delay="0"/>
                                  </p:stCondLst>
                                  <p:childTnLst>
                                    <p:animClr clrSpc="rgb" dir="cw">
                                      <p:cBhvr override="childStyle">
                                        <p:cTn id="24" dur="500" fill="hold"/>
                                        <p:tgtEl>
                                          <p:spTgt spid="17">
                                            <p:txEl>
                                              <p:pRg st="2" end="2"/>
                                            </p:txEl>
                                          </p:spTgt>
                                        </p:tgtEl>
                                        <p:attrNameLst>
                                          <p:attrName>style.color</p:attrName>
                                        </p:attrNameLst>
                                      </p:cBhvr>
                                      <p:to>
                                        <a:srgbClr val="000000"/>
                                      </p:to>
                                    </p:animClr>
                                    <p:animClr clrSpc="rgb" dir="cw">
                                      <p:cBhvr>
                                        <p:cTn id="25" dur="500" fill="hold"/>
                                        <p:tgtEl>
                                          <p:spTgt spid="17">
                                            <p:txEl>
                                              <p:pRg st="2" end="2"/>
                                            </p:txEl>
                                          </p:spTgt>
                                        </p:tgtEl>
                                        <p:attrNameLst>
                                          <p:attrName>fillcolor</p:attrName>
                                        </p:attrNameLst>
                                      </p:cBhvr>
                                      <p:to>
                                        <a:srgbClr val="000000"/>
                                      </p:to>
                                    </p:animClr>
                                    <p:set>
                                      <p:cBhvr>
                                        <p:cTn id="26" dur="500" fill="hold"/>
                                        <p:tgtEl>
                                          <p:spTgt spid="17">
                                            <p:txEl>
                                              <p:pRg st="2" end="2"/>
                                            </p:txEl>
                                          </p:spTgt>
                                        </p:tgtEl>
                                        <p:attrNameLst>
                                          <p:attrName>fill.type</p:attrName>
                                        </p:attrNameLst>
                                      </p:cBhvr>
                                      <p:to>
                                        <p:strVal val="solid"/>
                                      </p:to>
                                    </p:set>
                                    <p:set>
                                      <p:cBhvr>
                                        <p:cTn id="27" dur="500" fill="hold"/>
                                        <p:tgtEl>
                                          <p:spTgt spid="17">
                                            <p:txEl>
                                              <p:pRg st="2" end="2"/>
                                            </p:txEl>
                                          </p:spTgt>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9" presetClass="emph" presetSubtype="0" fill="hold" nodeType="clickEffect">
                                  <p:stCondLst>
                                    <p:cond delay="0"/>
                                  </p:stCondLst>
                                  <p:childTnLst>
                                    <p:animClr clrSpc="rgb" dir="cw">
                                      <p:cBhvr override="childStyle">
                                        <p:cTn id="31" dur="500" fill="hold"/>
                                        <p:tgtEl>
                                          <p:spTgt spid="17">
                                            <p:txEl>
                                              <p:pRg st="3" end="3"/>
                                            </p:txEl>
                                          </p:spTgt>
                                        </p:tgtEl>
                                        <p:attrNameLst>
                                          <p:attrName>style.color</p:attrName>
                                        </p:attrNameLst>
                                      </p:cBhvr>
                                      <p:to>
                                        <a:srgbClr val="000000"/>
                                      </p:to>
                                    </p:animClr>
                                    <p:animClr clrSpc="rgb" dir="cw">
                                      <p:cBhvr>
                                        <p:cTn id="32" dur="500" fill="hold"/>
                                        <p:tgtEl>
                                          <p:spTgt spid="17">
                                            <p:txEl>
                                              <p:pRg st="3" end="3"/>
                                            </p:txEl>
                                          </p:spTgt>
                                        </p:tgtEl>
                                        <p:attrNameLst>
                                          <p:attrName>fillcolor</p:attrName>
                                        </p:attrNameLst>
                                      </p:cBhvr>
                                      <p:to>
                                        <a:srgbClr val="000000"/>
                                      </p:to>
                                    </p:animClr>
                                    <p:set>
                                      <p:cBhvr>
                                        <p:cTn id="33" dur="500" fill="hold"/>
                                        <p:tgtEl>
                                          <p:spTgt spid="17">
                                            <p:txEl>
                                              <p:pRg st="3" end="3"/>
                                            </p:txEl>
                                          </p:spTgt>
                                        </p:tgtEl>
                                        <p:attrNameLst>
                                          <p:attrName>fill.type</p:attrName>
                                        </p:attrNameLst>
                                      </p:cBhvr>
                                      <p:to>
                                        <p:strVal val="solid"/>
                                      </p:to>
                                    </p:set>
                                    <p:set>
                                      <p:cBhvr>
                                        <p:cTn id="34" dur="500" fill="hold"/>
                                        <p:tgtEl>
                                          <p:spTgt spid="17">
                                            <p:txEl>
                                              <p:pRg st="3" end="3"/>
                                            </p:txEl>
                                          </p:spTgt>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9" presetClass="emph" presetSubtype="0" fill="hold" nodeType="clickEffect">
                                  <p:stCondLst>
                                    <p:cond delay="0"/>
                                  </p:stCondLst>
                                  <p:childTnLst>
                                    <p:animClr clrSpc="rgb" dir="cw">
                                      <p:cBhvr override="childStyle">
                                        <p:cTn id="38" dur="500" fill="hold"/>
                                        <p:tgtEl>
                                          <p:spTgt spid="17">
                                            <p:txEl>
                                              <p:pRg st="4" end="4"/>
                                            </p:txEl>
                                          </p:spTgt>
                                        </p:tgtEl>
                                        <p:attrNameLst>
                                          <p:attrName>style.color</p:attrName>
                                        </p:attrNameLst>
                                      </p:cBhvr>
                                      <p:to>
                                        <a:srgbClr val="000000"/>
                                      </p:to>
                                    </p:animClr>
                                    <p:animClr clrSpc="rgb" dir="cw">
                                      <p:cBhvr>
                                        <p:cTn id="39" dur="500" fill="hold"/>
                                        <p:tgtEl>
                                          <p:spTgt spid="17">
                                            <p:txEl>
                                              <p:pRg st="4" end="4"/>
                                            </p:txEl>
                                          </p:spTgt>
                                        </p:tgtEl>
                                        <p:attrNameLst>
                                          <p:attrName>fillcolor</p:attrName>
                                        </p:attrNameLst>
                                      </p:cBhvr>
                                      <p:to>
                                        <a:srgbClr val="000000"/>
                                      </p:to>
                                    </p:animClr>
                                    <p:set>
                                      <p:cBhvr>
                                        <p:cTn id="40" dur="500" fill="hold"/>
                                        <p:tgtEl>
                                          <p:spTgt spid="17">
                                            <p:txEl>
                                              <p:pRg st="4" end="4"/>
                                            </p:txEl>
                                          </p:spTgt>
                                        </p:tgtEl>
                                        <p:attrNameLst>
                                          <p:attrName>fill.type</p:attrName>
                                        </p:attrNameLst>
                                      </p:cBhvr>
                                      <p:to>
                                        <p:strVal val="solid"/>
                                      </p:to>
                                    </p:set>
                                    <p:set>
                                      <p:cBhvr>
                                        <p:cTn id="41" dur="500" fill="hold"/>
                                        <p:tgtEl>
                                          <p:spTgt spid="17">
                                            <p:txEl>
                                              <p:pRg st="4" end="4"/>
                                            </p:txEl>
                                          </p:spTgt>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nodeType="clickEffect">
                                  <p:stCondLst>
                                    <p:cond delay="0"/>
                                  </p:stCondLst>
                                  <p:childTnLst>
                                    <p:animClr clrSpc="rgb" dir="cw">
                                      <p:cBhvr override="childStyle">
                                        <p:cTn id="45" dur="500" fill="hold"/>
                                        <p:tgtEl>
                                          <p:spTgt spid="17">
                                            <p:txEl>
                                              <p:pRg st="5" end="5"/>
                                            </p:txEl>
                                          </p:spTgt>
                                        </p:tgtEl>
                                        <p:attrNameLst>
                                          <p:attrName>style.color</p:attrName>
                                        </p:attrNameLst>
                                      </p:cBhvr>
                                      <p:to>
                                        <a:srgbClr val="000000"/>
                                      </p:to>
                                    </p:animClr>
                                    <p:animClr clrSpc="rgb" dir="cw">
                                      <p:cBhvr>
                                        <p:cTn id="46" dur="500" fill="hold"/>
                                        <p:tgtEl>
                                          <p:spTgt spid="17">
                                            <p:txEl>
                                              <p:pRg st="5" end="5"/>
                                            </p:txEl>
                                          </p:spTgt>
                                        </p:tgtEl>
                                        <p:attrNameLst>
                                          <p:attrName>fillcolor</p:attrName>
                                        </p:attrNameLst>
                                      </p:cBhvr>
                                      <p:to>
                                        <a:srgbClr val="000000"/>
                                      </p:to>
                                    </p:animClr>
                                    <p:set>
                                      <p:cBhvr>
                                        <p:cTn id="47" dur="500" fill="hold"/>
                                        <p:tgtEl>
                                          <p:spTgt spid="17">
                                            <p:txEl>
                                              <p:pRg st="5" end="5"/>
                                            </p:txEl>
                                          </p:spTgt>
                                        </p:tgtEl>
                                        <p:attrNameLst>
                                          <p:attrName>fill.type</p:attrName>
                                        </p:attrNameLst>
                                      </p:cBhvr>
                                      <p:to>
                                        <p:strVal val="solid"/>
                                      </p:to>
                                    </p:set>
                                    <p:set>
                                      <p:cBhvr>
                                        <p:cTn id="48"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7008</TotalTime>
  <Words>1418</Words>
  <Application>Microsoft Office PowerPoint</Application>
  <PresentationFormat>On-screen Show (4:3)</PresentationFormat>
  <Paragraphs>223</Paragraphs>
  <Slides>30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Calibri</vt:lpstr>
      <vt:lpstr>Calibri Light</vt:lpstr>
      <vt:lpstr>Candara</vt:lpstr>
      <vt:lpstr>Courier New</vt:lpstr>
      <vt:lpstr>Franklin Gothic Book</vt:lpstr>
      <vt:lpstr>Wingdings</vt:lpstr>
      <vt:lpstr>Wingdings 2</vt:lpstr>
      <vt:lpstr>HDOfficeLightV0</vt:lpstr>
      <vt:lpstr>Crop</vt:lpstr>
      <vt:lpstr>HUM 102  Report Writing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 https://writing.colostate.edu/guides/documents/business_writing/business_memos/informational/sampleinformationalmemo.pdf</vt:lpstr>
      <vt:lpstr>PowerPoint Presentation</vt:lpstr>
      <vt:lpstr>Reference: https://image.slidesharecdn.com/tbwritingbook-140206004733-phpapp01/95/tb-writing-book-40-638.jpg?cb=1391647668</vt:lpstr>
      <vt:lpstr>PowerPoint Presentation</vt:lpstr>
      <vt:lpstr>Reference: http://www.lupinworks.com/roche/pages/memos.php</vt:lpstr>
      <vt:lpstr>PowerPoint Presentation</vt:lpstr>
      <vt:lpstr>Reference: http://protectletters.net/wp-content/uploads/2017/05/memorandum-proposal-example-business-proposal-memo-example_408154.png</vt:lpstr>
      <vt:lpstr>PowerPoint Presentation</vt:lpstr>
      <vt:lpstr>Reference: http://writing.colostate.edu/guides/documents/memo/pop2c.cfm</vt:lpstr>
      <vt:lpstr>PowerPoint Presentation</vt:lpstr>
      <vt:lpstr>Reference: http://writing.colostate.edu/guides/documents/memo/pop2c.cfm</vt:lpstr>
      <vt:lpstr>PowerPoint Presentation</vt:lpstr>
      <vt:lpstr>Reference: http://writing.colostate.edu/guides/documents/memo/pop2c.cfm</vt:lpstr>
      <vt:lpstr>PowerPoint Presentation</vt:lpstr>
      <vt:lpstr>Reference: http://writing.colostate.edu/guides/documents/memo/pop2c.cfm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Muzammil Behzad</cp:lastModifiedBy>
  <cp:revision>599</cp:revision>
  <dcterms:created xsi:type="dcterms:W3CDTF">2015-07-28T10:20:14Z</dcterms:created>
  <dcterms:modified xsi:type="dcterms:W3CDTF">2017-10-09T04:16:39Z</dcterms:modified>
</cp:coreProperties>
</file>