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32"/>
  </p:notesMasterIdLst>
  <p:sldIdLst>
    <p:sldId id="370" r:id="rId3"/>
    <p:sldId id="356" r:id="rId4"/>
    <p:sldId id="633" r:id="rId5"/>
    <p:sldId id="750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9" r:id="rId14"/>
    <p:sldId id="760" r:id="rId15"/>
    <p:sldId id="761" r:id="rId16"/>
    <p:sldId id="762" r:id="rId17"/>
    <p:sldId id="764" r:id="rId18"/>
    <p:sldId id="765" r:id="rId19"/>
    <p:sldId id="766" r:id="rId20"/>
    <p:sldId id="767" r:id="rId21"/>
    <p:sldId id="769" r:id="rId22"/>
    <p:sldId id="768" r:id="rId23"/>
    <p:sldId id="770" r:id="rId24"/>
    <p:sldId id="777" r:id="rId25"/>
    <p:sldId id="778" r:id="rId26"/>
    <p:sldId id="779" r:id="rId27"/>
    <p:sldId id="771" r:id="rId28"/>
    <p:sldId id="773" r:id="rId29"/>
    <p:sldId id="780" r:id="rId30"/>
    <p:sldId id="636" r:id="rId31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CBCBCB"/>
    <a:srgbClr val="D3F3FF"/>
    <a:srgbClr val="FFDFDF"/>
    <a:srgbClr val="FFE1E1"/>
    <a:srgbClr val="D5F4FF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280" autoAdjust="0"/>
  </p:normalViewPr>
  <p:slideViewPr>
    <p:cSldViewPr>
      <p:cViewPr varScale="1">
        <p:scale>
          <a:sx n="57" d="100"/>
          <a:sy n="57" d="100"/>
        </p:scale>
        <p:origin x="42" y="264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8F636-3748-4C2A-B387-877C39080F57}" type="doc">
      <dgm:prSet loTypeId="urn:microsoft.com/office/officeart/2005/8/layout/venn3" loCatId="relationship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F93D0CE-9525-450B-BCE3-B04001C7F32A}">
      <dgm:prSet phldrT="[Text]" custT="1"/>
      <dgm:spPr/>
      <dgm:t>
        <a:bodyPr/>
        <a:lstStyle/>
        <a:p>
          <a:r>
            <a:rPr lang="en-US" sz="2000" b="1" dirty="0">
              <a:latin typeface="Candara" panose="020E0502030303020204" pitchFamily="34" charset="0"/>
            </a:rPr>
            <a:t>Head</a:t>
          </a:r>
        </a:p>
      </dgm:t>
    </dgm:pt>
    <dgm:pt modelId="{F2EB4EE7-A8AA-477B-B72A-6A029E9D408C}" type="parTrans" cxnId="{4F016CB9-0817-4BD8-B21D-78FD7C6DFE83}">
      <dgm:prSet custT="1"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45C6C845-1C8D-4898-8709-B1136AEB202C}" type="sibTrans" cxnId="{4F016CB9-0817-4BD8-B21D-78FD7C6DFE83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4138459A-3672-4240-9C7F-1D8A9E69C0FA}">
      <dgm:prSet phldrT="[Text]" custT="1"/>
      <dgm:spPr/>
      <dgm:t>
        <a:bodyPr/>
        <a:lstStyle/>
        <a:p>
          <a:r>
            <a:rPr lang="en-US" sz="2000" b="1" dirty="0">
              <a:latin typeface="Candara" panose="020E0502030303020204" pitchFamily="34" charset="0"/>
            </a:rPr>
            <a:t>Email Text</a:t>
          </a:r>
        </a:p>
      </dgm:t>
    </dgm:pt>
    <dgm:pt modelId="{DBCF567D-BA50-4897-BFF3-948D2FC70EF1}" type="parTrans" cxnId="{8CE934D5-963F-4C91-A929-EA9BCC8A87B1}">
      <dgm:prSet custT="1"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4BD32398-BBB7-4515-BCCC-31F58A09E569}" type="sibTrans" cxnId="{8CE934D5-963F-4C91-A929-EA9BCC8A87B1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E2EC6B42-B6DD-431D-8976-FC1E70AFDF1F}">
      <dgm:prSet phldrT="[Text]" custT="1"/>
      <dgm:spPr/>
      <dgm:t>
        <a:bodyPr/>
        <a:lstStyle/>
        <a:p>
          <a:r>
            <a:rPr lang="en-US" sz="2000" b="1" dirty="0">
              <a:latin typeface="Candara" panose="020E0502030303020204" pitchFamily="34" charset="0"/>
            </a:rPr>
            <a:t>Closing</a:t>
          </a:r>
        </a:p>
      </dgm:t>
    </dgm:pt>
    <dgm:pt modelId="{EFD86D9E-D03A-4576-9890-91D26D87229F}" type="parTrans" cxnId="{8B41D8B4-FB6E-471A-AD1B-1C32EB64DFE7}">
      <dgm:prSet custT="1"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8A857A0A-6A45-4992-B0AF-B4B2872DDC17}" type="sibTrans" cxnId="{8B41D8B4-FB6E-471A-AD1B-1C32EB64DFE7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334387AE-9CC9-41B8-9472-A7681016AF2C}">
      <dgm:prSet phldrT="[Text]" custT="1"/>
      <dgm:spPr/>
      <dgm:t>
        <a:bodyPr/>
        <a:lstStyle/>
        <a:p>
          <a:r>
            <a:rPr lang="en-US" sz="2000" b="1" dirty="0">
              <a:latin typeface="Candara" panose="020E0502030303020204" pitchFamily="34" charset="0"/>
            </a:rPr>
            <a:t>Greeting</a:t>
          </a:r>
        </a:p>
      </dgm:t>
    </dgm:pt>
    <dgm:pt modelId="{5B08CE8D-29F1-41D0-A67F-1E4AF3F3EC98}" type="sibTrans" cxnId="{DCCCB1F6-26CC-464B-BC7B-F00268A49581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66185CF0-8C5E-4EE8-864C-447C66F27EFD}" type="parTrans" cxnId="{DCCCB1F6-26CC-464B-BC7B-F00268A49581}">
      <dgm:prSet custT="1"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8493FDF5-5DAD-4898-950D-9396453D3441}" type="pres">
      <dgm:prSet presAssocID="{12F8F636-3748-4C2A-B387-877C39080F57}" presName="Name0" presStyleCnt="0">
        <dgm:presLayoutVars>
          <dgm:dir/>
          <dgm:resizeHandles val="exact"/>
        </dgm:presLayoutVars>
      </dgm:prSet>
      <dgm:spPr/>
    </dgm:pt>
    <dgm:pt modelId="{14B2EF6A-C50B-4DE0-89C8-639E55DFB161}" type="pres">
      <dgm:prSet presAssocID="{1F93D0CE-9525-450B-BCE3-B04001C7F32A}" presName="Name5" presStyleLbl="vennNode1" presStyleIdx="0" presStyleCnt="4">
        <dgm:presLayoutVars>
          <dgm:bulletEnabled val="1"/>
        </dgm:presLayoutVars>
      </dgm:prSet>
      <dgm:spPr/>
    </dgm:pt>
    <dgm:pt modelId="{2E8690B4-ABE3-4107-A415-28C7DF0DBF1A}" type="pres">
      <dgm:prSet presAssocID="{45C6C845-1C8D-4898-8709-B1136AEB202C}" presName="space" presStyleCnt="0"/>
      <dgm:spPr/>
    </dgm:pt>
    <dgm:pt modelId="{78049AB7-6F9B-4C36-9859-F0F78E2861D3}" type="pres">
      <dgm:prSet presAssocID="{334387AE-9CC9-41B8-9472-A7681016AF2C}" presName="Name5" presStyleLbl="vennNode1" presStyleIdx="1" presStyleCnt="4">
        <dgm:presLayoutVars>
          <dgm:bulletEnabled val="1"/>
        </dgm:presLayoutVars>
      </dgm:prSet>
      <dgm:spPr/>
    </dgm:pt>
    <dgm:pt modelId="{C8A2D7B5-1DC8-4C41-A5DD-6594347381AE}" type="pres">
      <dgm:prSet presAssocID="{5B08CE8D-29F1-41D0-A67F-1E4AF3F3EC98}" presName="space" presStyleCnt="0"/>
      <dgm:spPr/>
    </dgm:pt>
    <dgm:pt modelId="{B44E039B-84BD-4956-BF96-329140F26095}" type="pres">
      <dgm:prSet presAssocID="{4138459A-3672-4240-9C7F-1D8A9E69C0FA}" presName="Name5" presStyleLbl="vennNode1" presStyleIdx="2" presStyleCnt="4">
        <dgm:presLayoutVars>
          <dgm:bulletEnabled val="1"/>
        </dgm:presLayoutVars>
      </dgm:prSet>
      <dgm:spPr/>
    </dgm:pt>
    <dgm:pt modelId="{0B6F7380-0F0C-4A6C-BD7A-751E77BFC0F7}" type="pres">
      <dgm:prSet presAssocID="{4BD32398-BBB7-4515-BCCC-31F58A09E569}" presName="space" presStyleCnt="0"/>
      <dgm:spPr/>
    </dgm:pt>
    <dgm:pt modelId="{37F08956-3025-4808-81EF-CED007D486A1}" type="pres">
      <dgm:prSet presAssocID="{E2EC6B42-B6DD-431D-8976-FC1E70AFDF1F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87AA2900-1051-44B6-8E9B-E4B8231E0167}" type="presOf" srcId="{12F8F636-3748-4C2A-B387-877C39080F57}" destId="{8493FDF5-5DAD-4898-950D-9396453D3441}" srcOrd="0" destOrd="0" presId="urn:microsoft.com/office/officeart/2005/8/layout/venn3"/>
    <dgm:cxn modelId="{9F692D5D-1543-4D06-BF68-D9AF1433BF1D}" type="presOf" srcId="{1F93D0CE-9525-450B-BCE3-B04001C7F32A}" destId="{14B2EF6A-C50B-4DE0-89C8-639E55DFB161}" srcOrd="0" destOrd="0" presId="urn:microsoft.com/office/officeart/2005/8/layout/venn3"/>
    <dgm:cxn modelId="{E8228C8C-2269-4C44-AAC4-FD42575BB803}" type="presOf" srcId="{334387AE-9CC9-41B8-9472-A7681016AF2C}" destId="{78049AB7-6F9B-4C36-9859-F0F78E2861D3}" srcOrd="0" destOrd="0" presId="urn:microsoft.com/office/officeart/2005/8/layout/venn3"/>
    <dgm:cxn modelId="{38EAC591-F923-4E1F-ACAC-2A522E5D9DC3}" type="presOf" srcId="{E2EC6B42-B6DD-431D-8976-FC1E70AFDF1F}" destId="{37F08956-3025-4808-81EF-CED007D486A1}" srcOrd="0" destOrd="0" presId="urn:microsoft.com/office/officeart/2005/8/layout/venn3"/>
    <dgm:cxn modelId="{6922859B-D3F7-4D8B-A2A5-6B9E0397DA1C}" type="presOf" srcId="{4138459A-3672-4240-9C7F-1D8A9E69C0FA}" destId="{B44E039B-84BD-4956-BF96-329140F26095}" srcOrd="0" destOrd="0" presId="urn:microsoft.com/office/officeart/2005/8/layout/venn3"/>
    <dgm:cxn modelId="{8B41D8B4-FB6E-471A-AD1B-1C32EB64DFE7}" srcId="{12F8F636-3748-4C2A-B387-877C39080F57}" destId="{E2EC6B42-B6DD-431D-8976-FC1E70AFDF1F}" srcOrd="3" destOrd="0" parTransId="{EFD86D9E-D03A-4576-9890-91D26D87229F}" sibTransId="{8A857A0A-6A45-4992-B0AF-B4B2872DDC17}"/>
    <dgm:cxn modelId="{4F016CB9-0817-4BD8-B21D-78FD7C6DFE83}" srcId="{12F8F636-3748-4C2A-B387-877C39080F57}" destId="{1F93D0CE-9525-450B-BCE3-B04001C7F32A}" srcOrd="0" destOrd="0" parTransId="{F2EB4EE7-A8AA-477B-B72A-6A029E9D408C}" sibTransId="{45C6C845-1C8D-4898-8709-B1136AEB202C}"/>
    <dgm:cxn modelId="{8CE934D5-963F-4C91-A929-EA9BCC8A87B1}" srcId="{12F8F636-3748-4C2A-B387-877C39080F57}" destId="{4138459A-3672-4240-9C7F-1D8A9E69C0FA}" srcOrd="2" destOrd="0" parTransId="{DBCF567D-BA50-4897-BFF3-948D2FC70EF1}" sibTransId="{4BD32398-BBB7-4515-BCCC-31F58A09E569}"/>
    <dgm:cxn modelId="{DCCCB1F6-26CC-464B-BC7B-F00268A49581}" srcId="{12F8F636-3748-4C2A-B387-877C39080F57}" destId="{334387AE-9CC9-41B8-9472-A7681016AF2C}" srcOrd="1" destOrd="0" parTransId="{66185CF0-8C5E-4EE8-864C-447C66F27EFD}" sibTransId="{5B08CE8D-29F1-41D0-A67F-1E4AF3F3EC98}"/>
    <dgm:cxn modelId="{F76B9F7E-9A48-46E7-8505-FBAFB188127A}" type="presParOf" srcId="{8493FDF5-5DAD-4898-950D-9396453D3441}" destId="{14B2EF6A-C50B-4DE0-89C8-639E55DFB161}" srcOrd="0" destOrd="0" presId="urn:microsoft.com/office/officeart/2005/8/layout/venn3"/>
    <dgm:cxn modelId="{E9D7BFF7-F530-429F-BC79-6EFBC2797074}" type="presParOf" srcId="{8493FDF5-5DAD-4898-950D-9396453D3441}" destId="{2E8690B4-ABE3-4107-A415-28C7DF0DBF1A}" srcOrd="1" destOrd="0" presId="urn:microsoft.com/office/officeart/2005/8/layout/venn3"/>
    <dgm:cxn modelId="{5BC89C4C-38F2-4DF8-BB37-794C6658B61E}" type="presParOf" srcId="{8493FDF5-5DAD-4898-950D-9396453D3441}" destId="{78049AB7-6F9B-4C36-9859-F0F78E2861D3}" srcOrd="2" destOrd="0" presId="urn:microsoft.com/office/officeart/2005/8/layout/venn3"/>
    <dgm:cxn modelId="{B722A8CE-C4D9-4770-B66E-7C1253516207}" type="presParOf" srcId="{8493FDF5-5DAD-4898-950D-9396453D3441}" destId="{C8A2D7B5-1DC8-4C41-A5DD-6594347381AE}" srcOrd="3" destOrd="0" presId="urn:microsoft.com/office/officeart/2005/8/layout/venn3"/>
    <dgm:cxn modelId="{D613496F-9118-49EF-ABB2-FB557E3AD845}" type="presParOf" srcId="{8493FDF5-5DAD-4898-950D-9396453D3441}" destId="{B44E039B-84BD-4956-BF96-329140F26095}" srcOrd="4" destOrd="0" presId="urn:microsoft.com/office/officeart/2005/8/layout/venn3"/>
    <dgm:cxn modelId="{7C7AB22D-5C33-45DC-8033-E564468C49CA}" type="presParOf" srcId="{8493FDF5-5DAD-4898-950D-9396453D3441}" destId="{0B6F7380-0F0C-4A6C-BD7A-751E77BFC0F7}" srcOrd="5" destOrd="0" presId="urn:microsoft.com/office/officeart/2005/8/layout/venn3"/>
    <dgm:cxn modelId="{B0DAE805-DD51-4EEC-A546-88EA736336CF}" type="presParOf" srcId="{8493FDF5-5DAD-4898-950D-9396453D3441}" destId="{37F08956-3025-4808-81EF-CED007D486A1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2EF6A-C50B-4DE0-89C8-639E55DFB161}">
      <dsp:nvSpPr>
        <dsp:cNvPr id="0" name=""/>
        <dsp:cNvSpPr/>
      </dsp:nvSpPr>
      <dsp:spPr>
        <a:xfrm>
          <a:off x="2114" y="1010370"/>
          <a:ext cx="2121324" cy="212132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44" tIns="25400" rIns="116744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Head</a:t>
          </a:r>
        </a:p>
      </dsp:txBody>
      <dsp:txXfrm>
        <a:off x="312775" y="1321031"/>
        <a:ext cx="1500002" cy="1500002"/>
      </dsp:txXfrm>
    </dsp:sp>
    <dsp:sp modelId="{78049AB7-6F9B-4C36-9859-F0F78E2861D3}">
      <dsp:nvSpPr>
        <dsp:cNvPr id="0" name=""/>
        <dsp:cNvSpPr/>
      </dsp:nvSpPr>
      <dsp:spPr>
        <a:xfrm>
          <a:off x="1699174" y="1010370"/>
          <a:ext cx="2121324" cy="2121324"/>
        </a:xfrm>
        <a:prstGeom prst="ellipse">
          <a:avLst/>
        </a:prstGeom>
        <a:solidFill>
          <a:schemeClr val="accent4">
            <a:alpha val="50000"/>
            <a:hueOff val="3465231"/>
            <a:satOff val="-15989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44" tIns="25400" rIns="116744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Greeting</a:t>
          </a:r>
        </a:p>
      </dsp:txBody>
      <dsp:txXfrm>
        <a:off x="2009835" y="1321031"/>
        <a:ext cx="1500002" cy="1500002"/>
      </dsp:txXfrm>
    </dsp:sp>
    <dsp:sp modelId="{B44E039B-84BD-4956-BF96-329140F26095}">
      <dsp:nvSpPr>
        <dsp:cNvPr id="0" name=""/>
        <dsp:cNvSpPr/>
      </dsp:nvSpPr>
      <dsp:spPr>
        <a:xfrm>
          <a:off x="3396234" y="1010370"/>
          <a:ext cx="2121324" cy="2121324"/>
        </a:xfrm>
        <a:prstGeom prst="ellipse">
          <a:avLst/>
        </a:prstGeom>
        <a:solidFill>
          <a:schemeClr val="accent4">
            <a:alpha val="50000"/>
            <a:hueOff val="6930461"/>
            <a:satOff val="-31979"/>
            <a:lumOff val="11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44" tIns="25400" rIns="116744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Email Text</a:t>
          </a:r>
        </a:p>
      </dsp:txBody>
      <dsp:txXfrm>
        <a:off x="3706895" y="1321031"/>
        <a:ext cx="1500002" cy="1500002"/>
      </dsp:txXfrm>
    </dsp:sp>
    <dsp:sp modelId="{37F08956-3025-4808-81EF-CED007D486A1}">
      <dsp:nvSpPr>
        <dsp:cNvPr id="0" name=""/>
        <dsp:cNvSpPr/>
      </dsp:nvSpPr>
      <dsp:spPr>
        <a:xfrm>
          <a:off x="5093293" y="1010370"/>
          <a:ext cx="2121324" cy="2121324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44" tIns="25400" rIns="116744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Closing</a:t>
          </a:r>
        </a:p>
      </dsp:txBody>
      <dsp:txXfrm>
        <a:off x="5403954" y="1321031"/>
        <a:ext cx="1500002" cy="1500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13-Oct-17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microsoft.com/office/2007/relationships/hdphoto" Target="../media/hdphoto1.wdp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8B47F-D409-4CCD-8876-9AF67E1420C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3241D7-F45F-4748-9F4A-4A9CD80C779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37C460-FAEC-455C-9F23-DF80DC0748C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28A0EA-49EB-4B97-B54D-599963C8EC5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DFAC03-3664-4A87-83DF-D8701F68F33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5D949-4252-47B9-A179-E7263FBE023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8F56E0-0566-47E3-81F4-0B141B6607B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662B29-5786-4B74-AB18-66A00AFC766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61189E-38FD-46BC-A8A1-75195D5CC0B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119E1F-CFFD-4B2B-8E15-382C94F82E0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B0F589-48DE-4F96-B01D-5C9198E21A0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AEB93B-F91D-4277-8B41-8C1AACABDC6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60F3BB-8FBE-4E89-BA7E-134BDCB0191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CF67A0-85EC-4478-BB99-DC7C5F75827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821B5E-1B0B-49F4-B79D-71FDF9FC440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88E8D9-8DC0-486D-8B0A-B02E1422751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7F6CB-33CA-436D-BCE4-380BB2BB44C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2FE735-5B78-4103-8E1F-DEFA3552AD9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E3F0FC1E-A2F8-41CE-AB46-0A4ADFB9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A2C65533-742C-43AD-97CF-0EE4F384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26" y="4380912"/>
            <a:ext cx="3495773" cy="23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ndara" pitchFamily="34" charset="0"/>
                <a:cs typeface="Arial" pitchFamily="34" charset="0"/>
              </a:rPr>
              <a:t>Steps of Effective Email Writing  [2/3]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Pretend first face to face introduction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Pretend you are using a mobile device or tab for communication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Add friendly comment (e.g., enjoying weekend)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Be authentic and realistic with conversational English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Font size and style makes a difference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EFB5F32-0915-40ED-A345-DB228980576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2A0769-E7DC-4A4A-BAB9-4D2BAB0EA51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1D6168-FEA7-47BC-9075-890015AB284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253440-E7AA-409F-9101-500641B6179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1B898E-128A-45B9-B2B1-7BF180E1B23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BDBC19-BB6D-4486-9D4B-89DD8FBBA8D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1F0338-93C7-4B8F-918C-078C2AE5FC1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52007F-EC35-4F91-BCB4-AB8D8D548F0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98C700-CC9C-4DD5-BF62-D61CA570F1F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F40444-B967-4801-9509-967A4DCBD05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41DC0A-1572-4647-B7EA-17F99D97F98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314732-D8B4-4F6F-A6AE-AE857C1CF70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0EF057-F42E-4E99-9959-83F94B4C053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289204-87D6-47F4-A92B-063EF3B4E33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EEF2227-FC70-4DC5-B7A4-BB464CEEBED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920865-9E11-4F9D-A812-5B0181B65E7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E5E8C9-A035-44E9-8076-0B813974A62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D536DA-0991-481C-A0D6-5C55BDDCAF0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D786366-8A39-427F-A1D3-0E7994B09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3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A2C65533-742C-43AD-97CF-0EE4F384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26" y="4380912"/>
            <a:ext cx="3495773" cy="23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ndara" pitchFamily="34" charset="0"/>
                <a:cs typeface="Arial" pitchFamily="34" charset="0"/>
              </a:rPr>
              <a:t>Steps of Effective Email Writing  [3/3]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Format matters (bullets, list, short paragraphs, bold, italics)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Minimize questions (not more than 1 or 2)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If needed, ask specific (close ended questions) rather than confusing questions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Rephrase: Trim sentences to avoid unnecessary details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30F00-9715-4107-9971-7A19271DF78B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622B1A-3F34-4B31-8E07-BF6421A332E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DBD5DB-2570-4659-A594-F76EBA53F5B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0ED5C-F1B5-49CF-8122-697B6F080A3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AF8A39-4E70-4F8C-8EF5-DFA840AC549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9D06A9-B8C3-44D5-AD1D-F319B583DF8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F35E23-2F56-4A76-B1BE-8FEF6B7AC9C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90D791-EC99-405A-85D9-55ED74B28EC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F3D556-8785-4758-B185-0235972E6C9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5857E5-A825-486F-B0DB-31F0FAA1B54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BE5F5E-B353-4765-BB45-A3F52487D92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860E29-A7ED-4DD1-8ED8-B7D0C5561A2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CB2309-DE4E-44B8-8FEF-D426106A428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80A3A4-3D1D-4714-830D-C7D2EEDAB1A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93EF71-85C9-49FC-939D-2FEE081A01E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472E9BA-A141-496B-86B4-0E61A57FA48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FCA9261-AACE-4A25-A019-E1521D75001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EE2FE0-0F93-4CE6-87B4-C9AB4244866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BBAED1F0-B596-47A2-9170-F0821460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06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ndara" pitchFamily="34" charset="0"/>
                <a:cs typeface="Arial" pitchFamily="34" charset="0"/>
              </a:rPr>
              <a:t>What do I need to send and receive email?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Computer, laptop, tablet, smart phone, etc.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Stable internet connection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Email address managed by respective organization/systems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6C8F2E5E-3DFE-42B7-9449-52A1AE33D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7111135D-716B-4226-85BB-A6D21F3D2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269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C912AFD5-4D2F-408C-A464-605BFB69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841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internet png">
            <a:extLst>
              <a:ext uri="{FF2B5EF4-FFF2-40B4-BE49-F238E27FC236}">
                <a16:creationId xmlns:a16="http://schemas.microsoft.com/office/drawing/2014/main" id="{3AA5BDCC-25B5-4AA1-ABF9-6ECA1AEE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22" y="4220528"/>
            <a:ext cx="2215166" cy="22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lated image">
            <a:extLst>
              <a:ext uri="{FF2B5EF4-FFF2-40B4-BE49-F238E27FC236}">
                <a16:creationId xmlns:a16="http://schemas.microsoft.com/office/drawing/2014/main" id="{38C81570-3A43-462D-94BD-8170EC5B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2" y="4155174"/>
            <a:ext cx="3200400" cy="213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 result for email server png">
            <a:extLst>
              <a:ext uri="{FF2B5EF4-FFF2-40B4-BE49-F238E27FC236}">
                <a16:creationId xmlns:a16="http://schemas.microsoft.com/office/drawing/2014/main" id="{28D4C3AE-F66F-4A06-B403-9BE79F53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69" y="3992298"/>
            <a:ext cx="2364053" cy="23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A33026E-5D5F-4435-AB98-1DFB8FA4978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895E3D-8503-47C9-B921-B8D391720B9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9D03AF-11AC-41C5-BEBF-26DBCAE4A99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567791-14DA-46BF-819F-AF462BB3BF2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6EADD4-E0AD-41DD-9C75-7343AC1FB07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6CE201-AC4F-4358-B444-6884D489DC5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A4277C-7832-4ED9-9045-14CCDC20AA2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277EC4-BE8A-4FCF-AA3B-871AF558489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231A194-BB80-4B86-B51A-517A477F8D9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B682BF-B71D-4339-98E3-140B41A6CA7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5A6F7C-6433-4D85-A275-5BD4573C143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FC9248-093A-40A1-A1B4-BE6E6D6A158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64AB0F-03EB-46A7-A58B-A50B876F601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DE71A6E-AE2E-440E-9724-F459B6E4F1C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FB996A-7460-43BB-9EAD-BBF9724E0A9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BD4462D-4CC2-47E6-85A4-CB099E71D62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A1BAF57-56F4-4659-8D72-114B006C8F4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FF7F3BF-5151-441B-B872-CB20856A2F9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1F558B1-B858-433F-987E-09997BBAD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79012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Popular Email Service Providers</a:t>
            </a:r>
            <a:endParaRPr lang="en-US" altLang="en-US" sz="2400" b="1" dirty="0"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Gmail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Hotmail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Yahoo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Juno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Excite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6E3F109-68C2-4607-9027-5A00A45F3E24}"/>
              </a:ext>
            </a:extLst>
          </p:cNvPr>
          <p:cNvGrpSpPr/>
          <p:nvPr/>
        </p:nvGrpSpPr>
        <p:grpSpPr>
          <a:xfrm>
            <a:off x="3697333" y="2484942"/>
            <a:ext cx="4056746" cy="3010636"/>
            <a:chOff x="3108772" y="2263864"/>
            <a:chExt cx="4056746" cy="3010636"/>
          </a:xfrm>
        </p:grpSpPr>
        <p:pic>
          <p:nvPicPr>
            <p:cNvPr id="13314" name="Picture 2" descr="Related image">
              <a:extLst>
                <a:ext uri="{FF2B5EF4-FFF2-40B4-BE49-F238E27FC236}">
                  <a16:creationId xmlns:a16="http://schemas.microsoft.com/office/drawing/2014/main" id="{5EEB6439-43C1-4270-BC49-FB629607B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042" y="2263864"/>
              <a:ext cx="1383879" cy="1383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Image result for hotmail logo png">
              <a:extLst>
                <a:ext uri="{FF2B5EF4-FFF2-40B4-BE49-F238E27FC236}">
                  <a16:creationId xmlns:a16="http://schemas.microsoft.com/office/drawing/2014/main" id="{A8EC5ACD-B42E-4D13-9EF7-9CD1E327C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1079" y="3036473"/>
              <a:ext cx="1435521" cy="143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8" name="Picture 6" descr="Image result for yahoo logo png">
              <a:extLst>
                <a:ext uri="{FF2B5EF4-FFF2-40B4-BE49-F238E27FC236}">
                  <a16:creationId xmlns:a16="http://schemas.microsoft.com/office/drawing/2014/main" id="{1713B99A-22B2-4F06-87E3-029B1F4E1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640" y="4568814"/>
              <a:ext cx="3028878" cy="705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20" name="Picture 8" descr="Image result for outlook  mail logo png">
              <a:extLst>
                <a:ext uri="{FF2B5EF4-FFF2-40B4-BE49-F238E27FC236}">
                  <a16:creationId xmlns:a16="http://schemas.microsoft.com/office/drawing/2014/main" id="{BE6B88AE-E8C4-4437-ACD5-2CEB736D6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772" y="3184935"/>
              <a:ext cx="1504518" cy="151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C01B95-959F-4DA3-AA90-A4B9E0D937B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FF3BD2-7025-4F82-AFFF-91B1626226D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95B099-498E-4CDC-B1FE-8D18E0078C8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5C6097-3108-4E7B-A3AB-7E44FE65137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DA1B91-4A79-47D6-B503-15B241DD12A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9CECBBB-18D8-4C8E-A08F-BD4AE619370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2A2CDD-7E52-4EC8-A16E-B70242D6AAB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16A3DE-2CB9-4AF5-9B65-129BC6162C8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45D717-EA1C-4E7A-BB5B-54C6FCC856F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781F4B-C6F3-4FDC-80A0-37779A2E133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5FBD27-05F1-4461-B60C-5704D7FEF18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03EA54-4217-4ED7-AAE8-0D07CCBD147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AA20FE-5524-40A7-AD69-08FE54F32F0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BF8CA7-F284-4DF1-B29B-45C849BFBD4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279EF2D-2AF9-48A1-B20E-945E98DE605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3000128-FD1E-4FCB-9541-E57812FCA03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DA3A3C-2F27-42EE-BF0B-F8D58B2F6B6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15B28F-6D71-4A8C-BC21-B5EF455F047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789CE328-AF4B-49AF-8981-EE1D02B0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32339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3276C-5ED5-4C16-B9C4-55404E5F3D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8163" t="1131" r="5015"/>
          <a:stretch/>
        </p:blipFill>
        <p:spPr>
          <a:xfrm>
            <a:off x="76200" y="279377"/>
            <a:ext cx="8915400" cy="65786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3473F3-3190-4255-B9D6-37011640A3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8163" t="1131" r="5015"/>
          <a:stretch/>
        </p:blipFill>
        <p:spPr>
          <a:xfrm>
            <a:off x="76200" y="271356"/>
            <a:ext cx="8915400" cy="6578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235ADA-E42C-4764-A113-458BCEAF1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6252" y="917479"/>
            <a:ext cx="4543425" cy="52863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A30FB76-EE38-4DDF-A6BF-14B17A276390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6E0189-B6B4-48C0-8816-A6AD16B6176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6130BC-0BA6-48EF-A35A-F6C664832D2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59FDB9-8FB9-4218-BD2E-05A84459365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8421D0-F769-455F-8AC0-A61C484F09C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477654-C57F-4E61-8AD8-C040DFDFD06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E65253-E64C-430E-8CA5-832DA60A07D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823F61-89B9-4039-95B0-99E53B51BC6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2DB0FB-126C-4121-AB8A-64219D851E1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28DE3A-B76D-43F7-BE1C-1E11C71A97F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3DA324-4C7F-4918-B104-5C1F7CDBB9F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51437C-FADF-45EA-997E-B019720E779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D83837-2E61-4462-8CDB-30C7398A8B2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D4A2E4-49CB-4953-9B89-4C76F94F1A3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3D12D0-D520-4A0B-B89C-B3C4CD27549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DA846E-BBC4-43DC-AE48-A391484CCCD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EBE159-BA58-4C8E-99BE-B1549D28D6E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A5FCEE-4337-4C76-8D03-475C2852F68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9AAF31F1-1130-480B-8122-B0291B0E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0570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How to make an effective email address?</a:t>
            </a:r>
            <a:endParaRPr lang="en-US" altLang="en-US" sz="2400" b="1" dirty="0"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Signing Up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Adding personal information, number, address for verification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Selecting a Username and Password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Username has to be professional, e.g.,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wajid.malik@gmail.com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tayyaba_asghar@yahoo.com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following are not recommended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handsome89@gmail.com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pakistani312@hotmail.com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Image result for wrong and correct">
            <a:extLst>
              <a:ext uri="{FF2B5EF4-FFF2-40B4-BE49-F238E27FC236}">
                <a16:creationId xmlns:a16="http://schemas.microsoft.com/office/drawing/2014/main" id="{BFC0CE09-5827-4EFE-9A7B-1194F53D3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92"/>
          <a:stretch/>
        </p:blipFill>
        <p:spPr bwMode="auto">
          <a:xfrm>
            <a:off x="5725706" y="3886200"/>
            <a:ext cx="1369310" cy="141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wrong and correct">
            <a:extLst>
              <a:ext uri="{FF2B5EF4-FFF2-40B4-BE49-F238E27FC236}">
                <a16:creationId xmlns:a16="http://schemas.microsoft.com/office/drawing/2014/main" id="{1ADA4282-A2B2-48F8-A9CE-E2FF21FE1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7" r="-2680"/>
          <a:stretch/>
        </p:blipFill>
        <p:spPr bwMode="auto">
          <a:xfrm>
            <a:off x="5784844" y="5227272"/>
            <a:ext cx="1425529" cy="141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12319E34-B02C-4C18-B8BC-CFAA8DA3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405EA2FE-F802-4FEF-AFB9-C68D286C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269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blue sketch arrow png">
            <a:extLst>
              <a:ext uri="{FF2B5EF4-FFF2-40B4-BE49-F238E27FC236}">
                <a16:creationId xmlns:a16="http://schemas.microsoft.com/office/drawing/2014/main" id="{79E61743-ACB1-4A95-9154-9615FAFD8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841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blue sketch arrow png">
            <a:extLst>
              <a:ext uri="{FF2B5EF4-FFF2-40B4-BE49-F238E27FC236}">
                <a16:creationId xmlns:a16="http://schemas.microsoft.com/office/drawing/2014/main" id="{F00A9BCB-05C8-4E51-ABB7-37F5D018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4912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blue sketch arrow png">
            <a:extLst>
              <a:ext uri="{FF2B5EF4-FFF2-40B4-BE49-F238E27FC236}">
                <a16:creationId xmlns:a16="http://schemas.microsoft.com/office/drawing/2014/main" id="{D47AE707-C47E-41AB-86E5-85E57AA19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2447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AA54ED2-7911-4E94-93B7-12D17532944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6A2FF3-544F-4019-B8BF-96C1E9070A0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34847F-62EC-47DA-B430-38B8969BAAC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D015FB-E416-4FC9-A903-9DE3BA3CCA2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7130D8-5457-48D5-8439-FD565B856B4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A9A991-3F5E-4FC6-91A4-5F73E4EB409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AC341DA-18E5-4943-B22C-066F85718C7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C1A6F7-B2E3-4C0A-8BD7-930D3E5F950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4444304-B641-4AE8-A7C7-5165EEDC502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3A69869-9F22-42EF-8A8A-9FF27CB73BA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4D7460-D179-4C03-B29A-2964261B3BA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EE3C248-BA19-459E-99F0-AFB06EC16D0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9AD32EA-D2B1-48B3-8169-481D5719FFC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D001FDE-A6FB-4666-B2CC-F19D3EDB3FB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EB6B11A-3DA4-4732-8A88-72CBDAB5EB9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7DD2587-6B1D-4384-B5FE-95B3F71E43C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546D1DB-C0B0-4BDE-AA2A-A93353BC37C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7CFAAB7-7CB4-44CB-A8DC-6451B1015C9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9" name="Picture 5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A90F5B5E-7361-48C6-A144-83D8606E4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4927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6200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An Email Sample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746229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Image result for gmail home screen">
            <a:extLst>
              <a:ext uri="{FF2B5EF4-FFF2-40B4-BE49-F238E27FC236}">
                <a16:creationId xmlns:a16="http://schemas.microsoft.com/office/drawing/2014/main" id="{D7BE05C1-E7C6-4460-89BC-2B36BF435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66800"/>
            <a:ext cx="9143999" cy="5791200"/>
          </a:xfrm>
          <a:prstGeom prst="rect">
            <a:avLst/>
          </a:prstGeom>
          <a:noFill/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5866754-99CE-4C5F-A9BD-4A6AE3CD485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133C6-368E-4803-9966-7A7C6847D82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486632-0B22-4CC4-8344-FF769998215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F3D602-0416-48F5-B4BF-C6C0A59AB4E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A4BAD8-AE66-4EA3-9DE5-284EAEB3FA2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971005-85B2-43BE-BB5E-FA1A42BECCB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1F4B7B-2187-4F84-9E7E-F041121F5DE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ED7C26-E613-4C98-8364-8CA4402BFD8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C92814-6717-4BAC-A606-3FB3C04B553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27E51-2384-4973-A80B-6C6B081D18E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FFBBD9-877B-45A4-988B-A9980712B4D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917E3F-4811-4B59-B03A-C2A9EC64B64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968F3EA-EEEC-4E92-A15F-633CD9F3E31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5344C3-7CE1-4425-9329-229639D73D9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6FE44FE-EB04-48E8-8119-6493F85647B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E803C6-E659-4DB0-B0C8-805723DA096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9BC8EC-5730-4A4B-A893-1B7E77A7687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4BEB26-1C64-4553-B7E3-D8E449960AF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4117BD3-6884-431E-8EAA-7604F774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6954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87DA839-32F4-4079-B7BD-23785747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17" y="1752600"/>
            <a:ext cx="6343650" cy="715962"/>
          </a:xfrm>
          <a:solidFill>
            <a:srgbClr val="FF990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ndara" panose="020E0502030303020204" pitchFamily="34" charset="0"/>
              </a:rPr>
              <a:t>Audience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314AC91-8A42-4528-9A85-B623AB9B1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76572"/>
              </p:ext>
            </p:extLst>
          </p:nvPr>
        </p:nvGraphicFramePr>
        <p:xfrm>
          <a:off x="345704" y="2590800"/>
          <a:ext cx="8382000" cy="19306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1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6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Email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onfetti">
                      <a:fgClr>
                        <a:srgbClr val="FF99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Generally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multiple readers with various levels of knowledge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Could include instructors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Company supervisors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Subordinates as well as family and friends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itle 1">
            <a:extLst>
              <a:ext uri="{FF2B5EF4-FFF2-40B4-BE49-F238E27FC236}">
                <a16:creationId xmlns:a16="http://schemas.microsoft.com/office/drawing/2014/main" id="{3CE3028D-9315-4588-99F0-7D18CF74BB0F}"/>
              </a:ext>
            </a:extLst>
          </p:cNvPr>
          <p:cNvSpPr txBox="1">
            <a:spLocks/>
          </p:cNvSpPr>
          <p:nvPr/>
        </p:nvSpPr>
        <p:spPr>
          <a:xfrm>
            <a:off x="1128646" y="4770438"/>
            <a:ext cx="6343650" cy="715962"/>
          </a:xfrm>
          <a:prstGeom prst="rect">
            <a:avLst/>
          </a:prstGeom>
          <a:solidFill>
            <a:srgbClr val="FF990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ndara" panose="020E0502030303020204" pitchFamily="34" charset="0"/>
              </a:rPr>
              <a:t>Topic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C3372FF-CEA1-43F5-83B5-8E91F682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00669"/>
              </p:ext>
            </p:extLst>
          </p:nvPr>
        </p:nvGraphicFramePr>
        <p:xfrm>
          <a:off x="400133" y="5562600"/>
          <a:ext cx="8382000" cy="82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1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1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Email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onfetti">
                      <a:fgClr>
                        <a:srgbClr val="FF99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 wide range of diverse topics determined by audience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9D550686-3691-4FFA-89D5-47335953D5D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C66006-8DEF-4063-8984-6083D90B76B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30A5D7-1123-4912-A6C6-A517DD1AE0D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FDC877-F63E-4F81-A0A0-A3B5CD19DB8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466DC1-1C92-492F-AE5B-35A40581C35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9F5793-1E22-48EE-86CC-E928CDA71E6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569CFB-0593-4608-96C5-B6A5CA48AAF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81582C-DCFB-4CE9-8250-D310FBCA2C7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86EFD0-9CDA-4750-B5BE-01F3FC7BEA5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6DCD65-AB84-4EDC-82B7-34F33D324D7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AAA9E7-6EA1-4097-9D5A-1BC00AE44A7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68B949-F74A-4E3D-9141-533F8B65351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BF2B13-E1C5-4867-B357-0F48203A841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DD8FCB-F3A4-4FAD-8D84-DB21CCA7937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3B4247-2888-4E96-AFD9-09DABC21EFC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B7D2BA-AFCB-427E-BDDF-E38BBACD3E4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FE54F5A-02F4-4336-97F4-751D54FD4FF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EFA66B-8410-464B-9E0D-8D8B26A126B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5EAB7174-D16A-49FA-A73B-C105EAB1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156564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General Format and Tone</a:t>
            </a:r>
            <a:endParaRPr lang="en-US" altLang="en-US" sz="2400" b="1" dirty="0"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 email in general has two parts: Head + Body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Typically one viewable screen with 60-70 characters per line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Beyond these parameters, a reader must scroll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12-14 lines per screen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Usually informal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Due to the “conversational” nature of electronic communication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12319E34-B02C-4C18-B8BC-CFAA8DA3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405EA2FE-F802-4FEF-AFB9-C68D286C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269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blue sketch arrow png">
            <a:extLst>
              <a:ext uri="{FF2B5EF4-FFF2-40B4-BE49-F238E27FC236}">
                <a16:creationId xmlns:a16="http://schemas.microsoft.com/office/drawing/2014/main" id="{79E61743-ACB1-4A95-9154-9615FAFD8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841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blue sketch arrow png">
            <a:extLst>
              <a:ext uri="{FF2B5EF4-FFF2-40B4-BE49-F238E27FC236}">
                <a16:creationId xmlns:a16="http://schemas.microsoft.com/office/drawing/2014/main" id="{F00A9BCB-05C8-4E51-ABB7-37F5D018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4912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blue sketch arrow png">
            <a:extLst>
              <a:ext uri="{FF2B5EF4-FFF2-40B4-BE49-F238E27FC236}">
                <a16:creationId xmlns:a16="http://schemas.microsoft.com/office/drawing/2014/main" id="{7760FBBB-1B6E-4A97-8CA5-27474440F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2586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blue sketch arrow png">
            <a:extLst>
              <a:ext uri="{FF2B5EF4-FFF2-40B4-BE49-F238E27FC236}">
                <a16:creationId xmlns:a16="http://schemas.microsoft.com/office/drawing/2014/main" id="{8CE5015B-D910-4127-B7EC-B34FD92C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078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3F1453F-461D-434D-BC54-EFF974FB1D72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E4B646-2569-4D2A-99CA-60B7CF5B60D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799D04-76E3-45E2-A1C8-04594A11EC3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3C155C-DF39-40CE-B3CE-70E8953BCCF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18C6F2-620C-4060-9725-31B5213D586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86387D-169B-4505-9F33-33EAE21A7F1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9777D3-09EE-41D8-B6CF-25876297B31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B3B348-707F-4BC6-BC30-91D974A461F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23483E-52F5-419D-AFC6-8251026D0F8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51F271-4D54-46B4-98C8-3E61AAAEDCC9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46434FD-ABD2-47BA-A59F-C19DB9DF4A0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1B265C-64A3-4E0B-901E-679085A9AA2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38667F-8B95-4794-A9DB-DEE28F9B1A0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219F42-5192-4C5E-AEB2-201653C1BD9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A21C8F-0EF5-475D-B21C-4482ED1DFBB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E0DCA0-92B0-492A-9BCA-819B824DAA5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922208-0484-4AE5-BDEF-6F02AA5D27D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9B90A70-B76A-484F-BA91-898CC3AD7F1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" name="Picture 5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9046621B-41ED-4607-A32D-8BD8065D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58457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Email Structure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A4EC485F-49A7-42DD-A211-4A1608A24B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967332"/>
              </p:ext>
            </p:extLst>
          </p:nvPr>
        </p:nvGraphicFramePr>
        <p:xfrm>
          <a:off x="1116133" y="1901388"/>
          <a:ext cx="7216733" cy="414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C9EB107D-739C-46C6-AAB4-DC29E7BBCE7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5D15E1-75A7-4727-9D4E-67FCDE45A85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C2C75E-55D3-4E4D-B0BB-02120E3C3A9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177F9A-AE6C-49F7-8CE6-A0C846CD4E4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1A5322-95AC-4536-B935-E2606B352B7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83F910-4D2C-4405-B366-3FEBABE9BED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F2A34-1E01-424E-9EC3-F82CBE08008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913752-9E85-4C8E-BE82-177DCEF1226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F0025B-127F-4266-B252-8B993B9F7FB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A13143-3921-4107-87B4-5C9975E653F7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71589D-5A78-45FB-9062-C425BC49E4F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B6C678-58F1-434E-8F8F-716A63CFCB7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E0BE7F-CDAE-4968-AEE6-64059ABCD2C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3EEDF2-3C7C-420B-99C9-4268E2FA71A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1DB8FF-B9F0-4AF5-B9E3-5AAF81A1940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3FD96C-6F15-4F16-A24D-A144C8A68D8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07815CA-8C5F-44D9-953B-4FA4045448E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A03944-DD0A-48D6-90FB-34BB72D1507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1F61BC94-C27B-4017-B430-422411FC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950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Format of Memo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Structure of Memo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5138B1-06B1-4E7D-A8A1-878DA5CF5EE7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261936-F834-4D7A-B8DC-3A6F8784B47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463578-5741-473D-8AAF-D96320E130F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7586D-852C-4ECE-89EE-E0D77C93FC9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B78F32-4656-4710-867E-F93A3BCC1E1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AE184-8939-470D-AAB2-5AFF8B5D28E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D0D520-F290-485A-9390-D6322679AE9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EE3248-9550-4C2D-B01A-F191F765F87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27A232-09C5-4E34-87E9-97CCDBB9DE9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A43140-C31E-4AD1-973E-8C5500571103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6B273B-83A8-431A-8A30-F94279BBE09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B94410-49B5-42D5-85B7-FEEEDC469C7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65C7F3-742F-4A51-9D41-5A05E214BB3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C6687B-E50E-4412-8D15-C390E26287A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CCF6A9-1832-497B-B92B-36918C207B1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3C3EDE-9397-4637-BDCC-47D6C831332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D1BDA0-2F99-4B10-BD4D-0284FF0C1BA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3D0CA7-9C7F-4A0B-84F9-BBBA0FDE945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AB4606A0-19CC-4CC5-8583-1EDBC4D4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6291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Email Structure: Head [1/2]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Identification lines include:</a:t>
            </a:r>
          </a:p>
          <a:p>
            <a:pPr marL="9144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(reader's name and email address)</a:t>
            </a:r>
          </a:p>
          <a:p>
            <a:pPr marL="9144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Cc (Carbon Copy)</a:t>
            </a:r>
          </a:p>
          <a:p>
            <a:pPr marL="9144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Bcc (Blind Carbon Copy)</a:t>
            </a:r>
          </a:p>
          <a:p>
            <a:pPr marL="9144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Subject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F1B274C-A4A1-48BF-9311-68CB2A1EDC0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5C3098-2116-4FB5-8FE7-18A0CE1FA77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D83AC8-EE72-40EF-9373-658A1B37D8A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8E052B-3C4B-4B34-9EF4-0070EF1A1E4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C8A9A-6E9B-48F1-B08D-3F9F783A60F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E8AF92-C94F-493A-8D6A-F59D7F31AC6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841542-1C12-4E20-8C4F-F0BADB5BD79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2575A-7E78-4736-B9EA-401709EC17A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D0C39E-3403-4273-BAFC-D3EFB6BC0D2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FA4C7F-77A3-4AA6-8468-7D44C712FA9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244826-4568-4009-8D9C-EC1F8C1FE1F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931B37-97C9-450C-A1E0-76C1D925A3B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39D92F-1462-4EA0-A5AC-AF9F65B0F4A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E26D57-EADD-4A62-BFF0-C1E81C34A10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F334E3-7B1F-40B8-B70D-8304921BA09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297F36-60BB-450E-B05C-0D46F0F989C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681226-F8FB-45E5-86A5-042A68432A1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719D2A-39D0-4B26-A012-B74D61F3C8B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8EE8CE2-BB72-4674-92C2-DB9417F6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2299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Email Structure: Head [2/2]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header always contains a clear subject line.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This is a very important part of the message and you should always include a subject line.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Some folks sort their messages by subject, so it is rude to not include a subject!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subject line indicates the purpose or content of the message.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12319E34-B02C-4C18-B8BC-CFAA8DA3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405EA2FE-F802-4FEF-AFB9-C68D286C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269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blue sketch arrow png">
            <a:extLst>
              <a:ext uri="{FF2B5EF4-FFF2-40B4-BE49-F238E27FC236}">
                <a16:creationId xmlns:a16="http://schemas.microsoft.com/office/drawing/2014/main" id="{F00A9BCB-05C8-4E51-ABB7-37F5D018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4912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blue sketch arrow png">
            <a:extLst>
              <a:ext uri="{FF2B5EF4-FFF2-40B4-BE49-F238E27FC236}">
                <a16:creationId xmlns:a16="http://schemas.microsoft.com/office/drawing/2014/main" id="{8CE5015B-D910-4127-B7EC-B34FD92C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078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09AB0CE-89DA-4F1F-92DD-FDBAE4DB1EC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48A7CE-E614-4D22-B798-164017CD462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252BF-4905-4747-9CCD-3D5FE523546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E11072-36E8-43EE-98EF-FF05FE1A52F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F5EB32E-29EC-4412-B017-910C81997E3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6BD895E-AD64-4BA0-A2DA-F438F0738C0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BE099A-2FE6-477C-9DB9-281D8E7174C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03F72B-7CD1-432B-A824-EEC949AE875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FB9016-59FC-4148-B1B7-5CBD82454ED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98C52D-1C67-4C6A-8F25-6789E316DFAD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62F175-F01B-47D1-9DD2-3DD2F4F864D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83BC52-97B1-4E53-A350-628EF114ADE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EBA6320-9A82-42CA-A02B-3C204503D30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445EB0-C98F-4272-99FD-C3174AE5EB9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9CCCC73-A5B1-4839-A8F5-CFA10CFDF1C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8A6030-356B-43EE-8E56-11E8A723533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83E2906-2925-478C-8E65-4F6E1DD470C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9497FF-4108-4C7C-BDF9-3BB5D0ED43E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C6D5979-E79E-4433-84E4-F5025E7A8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Email Structure: Subject Line as Head Line [1/4]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Never leave the subject line empty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It should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briefly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introduce the topic of the email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12319E34-B02C-4C18-B8BC-CFAA8DA3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405EA2FE-F802-4FEF-AFB9-C68D286C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269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2DF24FC-136F-4D21-A4EE-3D005A4FCA2F}"/>
              </a:ext>
            </a:extLst>
          </p:cNvPr>
          <p:cNvGrpSpPr/>
          <p:nvPr/>
        </p:nvGrpSpPr>
        <p:grpSpPr>
          <a:xfrm>
            <a:off x="1977054" y="3581400"/>
            <a:ext cx="4486091" cy="2895600"/>
            <a:chOff x="1977054" y="3581400"/>
            <a:chExt cx="4486091" cy="289560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42F17F2-2E00-4028-88D8-737199A24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 l="29869" t="28125" r="11567" b="46875"/>
            <a:stretch>
              <a:fillRect/>
            </a:stretch>
          </p:blipFill>
          <p:spPr bwMode="auto">
            <a:xfrm>
              <a:off x="1977054" y="3581400"/>
              <a:ext cx="4486091" cy="13170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3" name="Picture 3">
              <a:extLst>
                <a:ext uri="{FF2B5EF4-FFF2-40B4-BE49-F238E27FC236}">
                  <a16:creationId xmlns:a16="http://schemas.microsoft.com/office/drawing/2014/main" id="{D4AE13CF-C348-4962-9E27-7C3927A57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 l="30088" t="52083" r="11347" b="22917"/>
            <a:stretch>
              <a:fillRect/>
            </a:stretch>
          </p:blipFill>
          <p:spPr bwMode="auto">
            <a:xfrm>
              <a:off x="1991090" y="5168225"/>
              <a:ext cx="4458017" cy="1308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0F0745-AEFB-4EDF-A9EB-2999A1E1C66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795833-0698-49E4-95EB-47877A5A18D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19C76D-298F-4158-A56D-861F3E0EDFE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230366-5A1F-457C-973E-98E7226CD45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0BE6268-04BB-466B-9BDF-A1980114C11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F87D6D-5FC8-46CB-9A50-912F985997E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428700-3A2D-4B99-A6F1-63B6D7D0FF9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268CE5-5378-43B4-B5C2-86EA266610B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F82D4B-50F4-4353-863E-9C520F0326B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5019B5-FAB1-4C65-A3AB-3370BC154D4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F8C140-4AC6-41ED-B819-09AF333F569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F6CA4F-E0D2-4FB1-90F2-277B470E5F7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C0F4764-706A-42FE-A283-64F1330DE3A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AF449F-C15B-4758-8928-DDF4E5320F9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81D687-C0AD-43D9-966E-D2867590A39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764DE4-E791-47BE-8CD6-043F859A913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F3B6EF-2DB3-4BFC-9992-FCD044C0FD7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98240D-6DBA-4B15-BE93-57A33C47A39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B10AA23-CBEC-4216-BBE2-434DC11F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641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Email Structure: Subject Line as Head Line [2/4]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Grabbing the Attention</a:t>
            </a: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Getting to the Point</a:t>
            </a: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Bad Example*</a:t>
            </a:r>
          </a:p>
          <a:p>
            <a:pPr marL="9144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Subject: Meeting </a:t>
            </a: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Good Example*</a:t>
            </a:r>
          </a:p>
          <a:p>
            <a:pPr marL="9144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Subject: Reminder of 10am Meeting Sched. 10/05 on PASS Process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0A644E06-6546-450E-9FC1-71E7622B9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C32B3760-6A7B-4DB9-9B8D-0A9077A3A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269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blue sketch arrow png">
            <a:extLst>
              <a:ext uri="{FF2B5EF4-FFF2-40B4-BE49-F238E27FC236}">
                <a16:creationId xmlns:a16="http://schemas.microsoft.com/office/drawing/2014/main" id="{73C27210-F439-4A18-B638-CFD957A9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841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blue sketch arrow png">
            <a:extLst>
              <a:ext uri="{FF2B5EF4-FFF2-40B4-BE49-F238E27FC236}">
                <a16:creationId xmlns:a16="http://schemas.microsoft.com/office/drawing/2014/main" id="{287FE522-1360-409A-9A47-7F453324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2586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1C0546-02E5-4B34-97D8-2656DE356E12}"/>
              </a:ext>
            </a:extLst>
          </p:cNvPr>
          <p:cNvSpPr/>
          <p:nvPr/>
        </p:nvSpPr>
        <p:spPr>
          <a:xfrm>
            <a:off x="304800" y="6121305"/>
            <a:ext cx="8622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latin typeface="Candara" panose="020E0502030303020204" pitchFamily="34" charset="0"/>
              </a:rPr>
              <a:t>*Source:</a:t>
            </a:r>
            <a:r>
              <a:rPr lang="fr-FR" sz="1400" dirty="0">
                <a:latin typeface="Candara" panose="020E0502030303020204" pitchFamily="34" charset="0"/>
              </a:rPr>
              <a:t> http://www.mindtools.com/CommSkll/EmailCommunication.htm</a:t>
            </a:r>
            <a:endParaRPr lang="en-US" sz="1400" dirty="0">
              <a:latin typeface="Candara" panose="020E0502030303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9296A6-24B3-476D-BC66-FE97AB41D83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362168-0DCE-45B4-995D-5BB50068AA3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24B359-08B2-409B-AC1A-E5E8965A3FA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D15EC8-5755-4D80-BA0C-F596C8387AD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18F81D-F456-48A4-BCFE-1D8C8097963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BF1234-99CB-457F-AF3B-BC9E83121D9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164F8A-C363-4F0D-B58B-2DB02415BCE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05A17E8-95FC-4BDF-B2E2-78EF20B6E39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65B4A4-7527-4ABF-BC87-397A50905F8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8BD7C8-D2D1-46B1-B797-BF91CE118F8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0B30345-D5E3-4E66-AD4F-18328CD69DF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1407DC-E10E-423F-9971-7A67D83DE01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8170FFF-D193-4F37-896F-2180259BDDB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C0435B8-E4FB-49EE-B329-3FDD762E3A3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5BA1EF-6B70-4242-8BA2-46CCED3D2AE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1CCBD42-FED3-4E41-8907-5BD98CA27E4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91C844-3006-4401-840A-D0F1DF1F5B9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6B7E6D-0C9F-4052-BD7B-FBCAF7FEFA6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5" name="Picture 5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1F0C787-F263-4B97-B8DA-F4C1E32B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Email Structure: Subject Line as Head Line [3/4]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Focused, Clear and Informative</a:t>
            </a: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Correct Subjects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Invitation to the ABC Conference, Nov 2009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Application for Account Manager Position #413 – Jane Smith CV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Agenda for the meeting on Monday, 10am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Party Invitation for John, Sally and Martin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Updates on the building plans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Meeting scheduled for Oct 15, Thursday @ 10am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Great craft ideas using recyclable materials 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1C0546-02E5-4B34-97D8-2656DE356E12}"/>
              </a:ext>
            </a:extLst>
          </p:cNvPr>
          <p:cNvSpPr/>
          <p:nvPr/>
        </p:nvSpPr>
        <p:spPr>
          <a:xfrm>
            <a:off x="228600" y="6096000"/>
            <a:ext cx="8622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latin typeface="Candara" panose="020E0502030303020204" pitchFamily="34" charset="0"/>
              </a:rPr>
              <a:t>*Source:</a:t>
            </a:r>
            <a:r>
              <a:rPr lang="fr-FR" sz="1400" dirty="0">
                <a:latin typeface="Candara" panose="020E0502030303020204" pitchFamily="34" charset="0"/>
              </a:rPr>
              <a:t> http://www.qgroupplc.com/?catid={C07567E5-9742-4A9F-8940-261D1E629EC5}#{4FB078D9-DD5A-4058-9FB1-B635C84261FB</a:t>
            </a:r>
            <a:endParaRPr lang="en-US" sz="1400" dirty="0">
              <a:latin typeface="Candara" panose="020E0502030303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59B02-EDA9-446E-A262-B1B618DF25FE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D8FA73-697F-4CA3-AF48-92208E77112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CB2666-365E-4006-BDBF-323C5824851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89C6CC-35E9-43C9-A8B5-85F447D5E1C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F55EA9-B673-4D95-8CC6-DAB8EE6A4E1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FCB981B-0B54-45FA-B549-682AB166B05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1DCE41-4EF1-4815-95AA-559E45C0C35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B28F73-5778-40B4-9CF9-42FAD90F0AD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673B98-48EB-4BBE-8778-99C07D43376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68BC1E-BCE7-42B7-9149-690007670A33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62B957-226E-4395-9A8B-B2EE5D1E0D0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E84DBB-B23E-4546-B775-49D37EE6C5A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B11E34-8352-43A0-8C2F-29A269643A9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B475EB-6574-4DFD-B0A9-B6B6F9D58AE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8B6A2C-F955-4FB7-9D8A-804D49355EE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06B853-82F7-4A72-9417-843A18D60AB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374D860-7478-4B2B-8761-5A3FD7E4418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4F1249-241B-4B69-9AC2-52174EFBA47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CF09667-ABAB-48E6-A960-8F28C3FC5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0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Email Structure: Subject Line as Head Line [4/4]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Weak Subjects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[blank]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Hi, Hello, How are you?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First line of the email message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Whole Email in Subject Line (Most Common Error)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Words to avoid: Help, Percent Off, Reminder, Free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1C0546-02E5-4B34-97D8-2656DE356E12}"/>
              </a:ext>
            </a:extLst>
          </p:cNvPr>
          <p:cNvSpPr/>
          <p:nvPr/>
        </p:nvSpPr>
        <p:spPr>
          <a:xfrm>
            <a:off x="228600" y="6096000"/>
            <a:ext cx="8622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latin typeface="Candara" panose="020E0502030303020204" pitchFamily="34" charset="0"/>
              </a:rPr>
              <a:t>*Source:</a:t>
            </a:r>
            <a:r>
              <a:rPr lang="fr-FR" sz="1400" dirty="0">
                <a:latin typeface="Candara" panose="020E0502030303020204" pitchFamily="34" charset="0"/>
              </a:rPr>
              <a:t> http://www.qgroupplc.com/?catid={C07567E5-9742-4A9F-8940-261D1E629EC5}#{4FB078D9-DD5A-4058-9FB1-B635C84261FB</a:t>
            </a:r>
            <a:endParaRPr lang="en-US" sz="1400" dirty="0">
              <a:latin typeface="Candara" panose="020E0502030303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83F54B-C683-4952-A6F3-AE8DC1FFB81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9F9705-7183-4558-8FA5-E1E97499D34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479C89-17B6-471B-B2C8-FA58E4806AD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9ED990-03F3-42C3-A35C-94C3E733B28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BDC56D-71FD-4092-A613-DDC63CA0908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CDA2DC-CB62-4E86-8FC7-0FED35ABDF8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B3F0522-E590-41CF-8960-CBB207C8A5E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AF241E-599F-4FFC-90BF-A6222C480F3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FDA029-AE6F-4250-9868-ED9E454F864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C6A1AF-2BC6-4CB3-BCC0-AE4DC8F3DE7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7CA7C2-E265-4F9D-B6E5-9DFD6569E79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596591-853C-4131-9977-DED50802A3C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BB6AB46-8152-4DEA-9714-B24A329E77F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2825DD-735C-48AD-9892-DABD7D5E779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D03083-D2F9-43EC-B559-D77C4F8319F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7039CC-B49B-44C5-877B-712585CC5D0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30BDD2-B3A7-4323-B434-296FE14DBB1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4C7527-036F-4022-8F64-4FE3E7E5E59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5CAF7BF-DF5D-478B-9EDA-5946622F5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Email Structure: Greetings [1/3]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If you are unsure about the addressee’s gender or name, use their designation for addressing the greeting.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 Example:</a:t>
            </a:r>
          </a:p>
          <a:p>
            <a:pPr marL="12573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Dear Professor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Madani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12573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Dear CEO Telenor Pvt. Ltd</a:t>
            </a:r>
          </a:p>
          <a:p>
            <a:pPr marL="12573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Dear Director CIIT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83289AE-EDC0-48E4-A81C-329004AF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841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E2BEB5-40E0-4703-9FF4-2621CFF31CAE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C956B6-F758-402C-9A98-A52A1B549B6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EBFEB6-A468-42CE-BB88-380F79ECDE1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5E3C5-9ED3-4A00-B47B-EDBDE96C525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117F1F-53EE-4482-9E6D-87ECC676655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CEB7D5-E77F-4F63-8ADA-D5540D77EAE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ADAC2F-02CB-4C7A-AF35-956DCDE3B44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8E357D-C9BC-4CF5-A23E-AA174B034B9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10EA9A-63C9-4F0D-A642-58059707944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69D3E0-EF7B-4F28-B71A-FC830AE46A3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79AAD2-E383-4BA5-A242-6E3D8DD7585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C915A1-8FF4-42F7-B144-96397B131E9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DE68CB-64EC-426F-9E60-9834747CFD5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366660-9796-4101-BE0D-34F266CFEE0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00D7A1-4B62-404A-B155-1199CD1DFBB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25FE9A-3A53-42C0-B868-AD9A4C2C1EC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F85EBA-5BA3-4300-9B7C-4D628FE3EF7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AE3262-D451-4643-AFD9-F35DBCE926B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C362681-F1B3-426D-B02B-9AEC45C90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1817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Email Structure: Greetings [2/3]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If you are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ONLY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sure about the addressee’s gender and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NOT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their designation, then use that information.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 Example:</a:t>
            </a:r>
          </a:p>
          <a:p>
            <a:pPr marL="12573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Dear Sir</a:t>
            </a:r>
          </a:p>
          <a:p>
            <a:pPr marL="12573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Dear Madam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83289AE-EDC0-48E4-A81C-329004AF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841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F4EA32A-5E2F-4977-8882-D85BDE43E88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8308C1-1DBF-403A-B1D4-CBEF6882B3D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547FFB-5A91-4D46-8B71-6E992D8B73B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AEB742-B67B-41D0-8D39-6A0B8A511AD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FFDA95-0940-4702-9C3F-7E11B4CE3CE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C8AA83-1958-4462-8C66-A30AC880DE9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F6D3B4-4E39-43FD-B311-D7BDD5BAD65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DC63C7-2EEE-44DF-968B-777FC04BC14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C00E3B-D5B8-4C95-AC84-CBFCDF82B8E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EDA7FF-5506-4481-9DCE-BF64181487C1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892742-859F-4D82-B2D4-5C958A1E08B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45E04E-C1D3-4615-AE56-35409B1DD02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6FFC51-6FE1-4375-9AA3-BF47E41F131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66E68C-0328-46C9-AF0E-E262FBED750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D3CE7A-04FD-4160-9EFE-2B9BB9015C2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8D94EB-34EC-46E5-8D88-1B7C6097D9E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22081F7-A6EA-43DF-B00C-26E146B6B74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626773-B8E0-4DD7-8B95-69661132376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F0AFED0-587D-4CC9-B69A-48C6A64F4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Email Structure: Greetings [3/3]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Examples*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Dear [name],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Hi [name],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Hi,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Hello [name],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Hello, 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whom it may concern,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B2F68BA-4BB7-430C-BD3E-6EE89DA21B4D}"/>
              </a:ext>
            </a:extLst>
          </p:cNvPr>
          <p:cNvSpPr/>
          <p:nvPr/>
        </p:nvSpPr>
        <p:spPr>
          <a:xfrm>
            <a:off x="228600" y="6096000"/>
            <a:ext cx="8622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latin typeface="Candara" panose="020E0502030303020204" pitchFamily="34" charset="0"/>
              </a:rPr>
              <a:t>*Source:</a:t>
            </a:r>
            <a:r>
              <a:rPr lang="fr-FR" sz="1400" dirty="0">
                <a:latin typeface="Candara" panose="020E0502030303020204" pitchFamily="34" charset="0"/>
              </a:rPr>
              <a:t> http://www.qgroupplc.com/?catid={C07567E5-9742-4A9F-8940-261D1E629EC5}#{4FB078D9-DD5A-4058-9FB1-B635C84261FB</a:t>
            </a:r>
            <a:endParaRPr lang="en-US" sz="1400" dirty="0">
              <a:latin typeface="Candara" panose="020E0502030303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5B646F-200A-47D3-873F-0FB93DB688C4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9AE297-F059-498D-B794-E4A73CA9ACC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4EFBD-C441-4D8D-A587-1665D0B78A3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1E414C-385E-4893-BB56-BD2D10ACE74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387C2A-9A0E-4158-891D-2F722F47D87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D47B9D-51DC-4181-9036-FAFCC9DC12E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2AA33C-AB41-4F1B-83EE-36E86DC88ED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A565859-9FAD-4EB9-992A-5BBE433F7D4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789D64-E71F-4A24-BC99-81D79FD378D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06A1B8-0CBB-46B4-B52F-F6CAC060046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1CFBC-BDBD-4913-8724-C07748417E4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B8F5FF-EFF8-418F-B7F2-BEB4719713C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0A470A-A31E-43D5-851C-DA6BB85331E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2FE5A8-CD68-4BB3-A677-290B6CB134F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2C47CC-6775-4DA3-A94E-F51BCA75211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587A1A-D8D2-4A0B-B6DE-28163FAC536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2E4988-E5EC-4973-AA81-849584ABEC6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4BFF5A-C8DA-442C-B18C-181DC566C24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D35D455-A004-44E8-9A2A-6B97CD6AF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7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Basics of Email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Steps of Effective Email Writing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Email Structure (to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be continued…)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F0C009-A1F7-41F5-8686-1BDEF5341BF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72FCEF-D42A-4FA7-BBBB-4F4E23D7FD7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5CF03-B735-447C-8671-9F743F611B2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4A7B7A-096D-4276-8899-78FB4159001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758D85-3127-4D3C-BFBE-27B0C040BA7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E62CE9-1645-4E97-8424-5A1B211A97D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6B489F-AA07-4FF0-94C8-73E4333F0DF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490C28-0CD9-49E2-8D7F-4B32B7778F2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2B6A07-D367-4CE7-BB09-68D986CF60A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724E98-9E44-4417-BCAE-95690E3664D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36D8FD-5312-4E68-A7C7-211CDCB25A6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836BBD-79A2-4CC8-B6FC-F1564AF37B4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D2552F-90D3-4101-8C33-07F587C2B93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6655CD-1AD4-484E-88A8-0CCE103ADA9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4398D8-D437-4A97-9165-409EC482C53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0A36FB-F368-4133-AABC-450CF2C06E0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C17D2F-ACDC-46B0-9653-E47313946A2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D2D2CF-EE13-4BC4-9348-0AF309E764D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5AD7204-D3A5-47DC-B285-170DA9FB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07121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ndara" pitchFamily="34" charset="0"/>
                <a:cs typeface="Arial" pitchFamily="34" charset="0"/>
              </a:rPr>
              <a:t>Electronic Correspondence</a:t>
            </a:r>
            <a:endParaRPr lang="en-US" sz="2400" b="1" dirty="0"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Correspondence through “</a:t>
            </a: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Internet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”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information superhighway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Global information system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system of sending messages from one individual to another </a:t>
            </a: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person/group 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via telecom links </a:t>
            </a: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between computers 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using </a:t>
            </a: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dedicated software 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(Dictionary.com).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nternet png">
            <a:extLst>
              <a:ext uri="{FF2B5EF4-FFF2-40B4-BE49-F238E27FC236}">
                <a16:creationId xmlns:a16="http://schemas.microsoft.com/office/drawing/2014/main" id="{F45D000F-D937-4B61-81AB-45057AE0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036" y="145898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6F09FC5-AF59-4642-B902-94F0A5F9F6D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501A70-B896-4703-9301-72F24253021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FF88175-2292-46D8-97AC-0527981F8B4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313C79-5647-4BB2-A7A1-32C747040AD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E23049-3291-4409-AB81-BFFD7453EBA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6D31E9-E9ED-47CA-87FC-C59CF5F52FC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719C59-256B-4FAB-B002-5B3380AF8AA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A87193-EE0D-4F1E-866D-9881567AC01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ED6FAB-0226-4158-981B-18EC9BE9E54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767A22-1BA8-404D-BAB6-4DB17FFF2B0E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15A887-579F-4C71-92EE-A36FCFF0015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76CB9F-D2CD-4A8F-875C-3CA031BA4B6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721B97-FA81-4B07-9B14-2B9875A3667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F449C1-B46F-4436-B4C7-E7EC5FAAEF3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0011C9-E0A7-4C25-A60C-CB587429564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CC71B5-7062-4D7E-A88E-C70411E65AA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B40354-B63C-49F2-8C39-DEFA93444BF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980FE9-D776-4299-806E-5B8DDB3B50A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8D2F93F-CDA1-4184-B161-6192570A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8952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ndara" pitchFamily="34" charset="0"/>
                <a:cs typeface="Arial" pitchFamily="34" charset="0"/>
              </a:rPr>
              <a:t>About Email</a:t>
            </a:r>
            <a:endParaRPr lang="en-US" sz="2400" b="1" dirty="0"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electronic + mail 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= Email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Electronic version of letter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Most used and popular services on Internet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Enables messages to be transferred from an individual (sender) to another individual (receiver) or from an individual to a group of people (receiver)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Documents (audio, video, pictures, etc.) can also be attached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7484C43-F3F0-40B4-AC6B-7BFDDD7326C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611C95-4F1E-49EA-AE13-43A5DAF0B5F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4E6538-DED4-4295-87D1-56DB1BF07E6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D8688B-735C-473F-9EDB-3E958D1247C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E06B3A-C5F3-4C39-8A9A-CD4506F7464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984AD8-562C-442E-AAB5-3659389B5DA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51E1C7-F79D-4E55-BD1E-788B24A4E26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B59B5-3613-4FD1-9BCE-C6D39975B2D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5C5443-E0A7-46D7-9922-0EA4DA05CB3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1621CE-4E56-46F2-A82C-CB713E3EE201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AA1716-52D3-4A32-B373-9696C6AADE7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7EBAEA-4755-4415-8F72-4DB76D6F800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45E6D2-2EAE-452D-A31F-ED2A3F73FFD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D26FEE-FCF2-470A-A6C0-7FA80500D2C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1BE44F-E41F-4CC3-9324-11330D23433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15DF8A-FD7B-4589-8958-4137E6562AC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DD8AD2-656A-4ED6-8F26-A5A0A16E0C3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DFB285-07FA-4F24-9E55-3B989A65683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9390DA15-E1E2-4298-8768-883EB5139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5510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ndara" pitchFamily="34" charset="0"/>
                <a:cs typeface="Arial" pitchFamily="34" charset="0"/>
              </a:rPr>
              <a:t>Categories: Objective-wise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Self-Fulfilling Email: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Information/Compliment, no reply is necessary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Inquiries: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Advice or Answer required from the audience. Reply is the desired outcome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Open-Ended Dialogue: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Keeping communication lines open for improved future results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Action Email: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Action on the part of receiver is required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sketch arrow png">
            <a:extLst>
              <a:ext uri="{FF2B5EF4-FFF2-40B4-BE49-F238E27FC236}">
                <a16:creationId xmlns:a16="http://schemas.microsoft.com/office/drawing/2014/main" id="{0E6F391E-E905-48AC-8939-C74956F4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4686" y="2209800"/>
            <a:ext cx="694798" cy="6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sketch arrow png">
            <a:extLst>
              <a:ext uri="{FF2B5EF4-FFF2-40B4-BE49-F238E27FC236}">
                <a16:creationId xmlns:a16="http://schemas.microsoft.com/office/drawing/2014/main" id="{E795EED4-B426-45E7-874A-7F759731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4687" y="2682664"/>
            <a:ext cx="694798" cy="6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sketch arrow png">
            <a:extLst>
              <a:ext uri="{FF2B5EF4-FFF2-40B4-BE49-F238E27FC236}">
                <a16:creationId xmlns:a16="http://schemas.microsoft.com/office/drawing/2014/main" id="{C5F5630B-36D7-443F-AF79-CF31021C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3875" y="3595389"/>
            <a:ext cx="694798" cy="6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sketch arrow png">
            <a:extLst>
              <a:ext uri="{FF2B5EF4-FFF2-40B4-BE49-F238E27FC236}">
                <a16:creationId xmlns:a16="http://schemas.microsoft.com/office/drawing/2014/main" id="{30359EE0-FD31-46E7-BC2F-24FBF123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4686" y="4506128"/>
            <a:ext cx="694798" cy="6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AE5140F-A17C-4703-9478-DCCAABAB09EA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7F7D26-FF4A-4942-9974-6244E47AD8B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184EEA-E3A1-44ED-B768-78D6C89397C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6266AA-03D2-40F3-8A80-6ECCF18E49F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48A9B9-09A1-4472-B8E7-19975EFFFD2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91D2BA3-E381-463F-91AC-845476ACE84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A4F03A-11DD-498E-9A8A-37F3356207F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0EB4D1-0D6E-46B4-9F53-748A0CF14B8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062468-C7A4-4488-9776-7A7F96609E8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39981B-F69C-4DDC-BB30-4C57BC35A03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A4AAA9-CEB8-4B5A-89FD-217C910ED97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8E7D4F-4BCC-4C82-B8E3-4AB450EF5A0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C7123F-4227-41A6-B261-7202F70C587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3161BE-3FB1-4003-A0E1-6045F281A11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B4AF68-5C04-463B-9172-7860B05A3EA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808251-EBD8-4006-81E9-E76D625DD26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D60B50-DDE9-4ABD-8759-3345CB54E16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D196F71-F224-4AAF-8006-AA6476A32A0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1540583E-BBFA-4EEE-8F07-08C6A42D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7463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dvantages png">
            <a:extLst>
              <a:ext uri="{FF2B5EF4-FFF2-40B4-BE49-F238E27FC236}">
                <a16:creationId xmlns:a16="http://schemas.microsoft.com/office/drawing/2014/main" id="{CB11CE65-5A25-494D-BCC9-E584AEE47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20" y="3276600"/>
            <a:ext cx="3780875" cy="251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ndara" pitchFamily="34" charset="0"/>
                <a:cs typeface="Arial" pitchFamily="34" charset="0"/>
              </a:rPr>
              <a:t>Advantages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Can be sent to anyone anywhere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Cost-effective and quick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Convenient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lue sketch arrow png">
            <a:extLst>
              <a:ext uri="{FF2B5EF4-FFF2-40B4-BE49-F238E27FC236}">
                <a16:creationId xmlns:a16="http://schemas.microsoft.com/office/drawing/2014/main" id="{8C2279A5-B8F7-4168-9157-C1411350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C624208E-A727-430B-BAC0-1837C7C0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269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14584695-3DDA-43DE-B993-8E0B5AD2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841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8FDD08-1184-4B19-A639-AA2D1BFA4F2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5B8C5A-23F9-4BFA-A409-9F3B211421F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5ECD6D-C509-4B17-8C84-C448BE83894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4ABA02-07A5-491D-A896-C4A9F7BEA25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46C560-4AA2-430D-B0DC-BC9E5ACBE57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94F85-4DFD-49EF-ABF3-7EAFAE0E340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FA2C12-E3D1-4B99-BFDF-979FFB84DEE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98F26D-A761-4BDF-A461-0EE7EE01ABD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5DB957-AD4D-43DF-A285-A6A0AC3E1CE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0D98D8-62CD-4ABC-8D49-7F69A156063D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367118-D678-4CE6-9E1C-E03FBE48433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CA851B-8A96-4FE1-996F-3F9917C3E78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3D213C-6590-4EEB-A984-64E887C1193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10E218-EBE8-472A-94EF-BE2D7754F87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3C516F9-7D7B-4FE8-B025-94FE28B0016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0B4566-8585-441B-B96C-C95D09D8131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0930474-916E-4633-AB98-CFB6DBF6F65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C28D25-551D-4E78-82DF-48A45A07DA1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11F6775-EB02-45E6-9EF5-B3372D29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2608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important png">
            <a:extLst>
              <a:ext uri="{FF2B5EF4-FFF2-40B4-BE49-F238E27FC236}">
                <a16:creationId xmlns:a16="http://schemas.microsoft.com/office/drawing/2014/main" id="{F3053225-3DDF-42EF-967B-AB85C517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32" y="4637040"/>
            <a:ext cx="2021197" cy="171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ndara" pitchFamily="34" charset="0"/>
                <a:cs typeface="Arial" pitchFamily="34" charset="0"/>
              </a:rPr>
              <a:t>Important Assumptions – 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Our goal is to construct email that: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will actually be read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will actually be understood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will not annoy the receiver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does not take up too much time on the receiver’s end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89D86D6-A35B-4116-B8C9-079FA9F3F189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6E0A63-67E9-461D-9A6E-5B938417528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D56D6C-F080-4CAF-93BB-F052B5B08DC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423245-2156-4FFB-97D1-62C9ED2E2A0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C21BD9-37E4-455C-BFEE-D54799F1CB0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F13B22-E074-49FC-9D62-220A461CCB6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98A3EE-A165-4F55-8D06-96F7D0AAE82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C40D2D-39B6-4085-97C2-9D9F56149DA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ED6B5D-DC0C-42C9-90AE-8833E5F95FF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4782D-679B-4C3D-B33D-D59A4F1CE1D7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29BD9A-189A-4648-BC92-61028F6B6B1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538AE3-A201-4667-A5C5-0CA4C7ED5C0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B54574-97C5-43B5-8BBC-B1D9288F335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E1FC05-9E9F-4268-BD3D-D8594CC9203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829BD6-B818-41CB-B269-ACBD312FD25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816B9F-ECEE-4DC3-9131-5AF32193BF8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C298AC-B670-43BB-B417-37A06C4E096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96FB455-D253-4572-A830-79E714B2064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4895A57-18AC-4701-B108-EBAE888A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5217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Understanding a Receiver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May/may not be getting a lot of emails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May/may not be receiving a regular set of standard questions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May/may not have free time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Does/does not mind helping others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6C9B3EE7-12C6-4839-84F2-997C0A35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11B03322-07F5-4612-A38C-B7F94F841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269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160EE92D-B9BF-4AEC-84D8-8334CA87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841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069189B6-6521-4EEC-9B79-376BF7ECB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2789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5DBFFDB-440B-4725-99DA-115B5C7203E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8C93E1-6386-4E2E-936A-7E21087C9C4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C23900-1762-4DEC-9795-04130AE76D0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808FFE-9478-40DC-A45B-50A7F34E5EB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010C33-B056-40FC-AC5A-BC6A71F73CC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887872-EF4C-43F1-881D-86BA1EF5713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9F90D1-8837-4E9E-ABDF-E99000379A0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666304-51B8-463B-80DA-7DA40DAD1B7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A010B0-F401-455A-978B-FD9FBA419C0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91077F-5B5C-465A-BD96-E1EB012AA32D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6B5D030-4D67-46B4-816A-59E3B951B4B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D4BB85-2185-407C-9533-275021AF99A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C4178B-1C61-40A5-AFCF-00DE31EBCFA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9D1ADB-FD37-47B7-ABE4-8E274017F60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A9C61F-0041-4AC9-9D3B-304856D3535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D199D17-2A61-4D0F-87E4-D06F774FCAB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372665-66CD-4E7E-8F8E-AAE63D09667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D77BF28-AC70-4A85-BEC6-0BB65520A3C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1339BAD4-E28C-4B87-BD42-4B819DB8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15323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A2C65533-742C-43AD-97CF-0EE4F384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26" y="4380912"/>
            <a:ext cx="3495773" cy="23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41E44-1BD0-4081-A18E-6F69AA2D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87" y="229550"/>
            <a:ext cx="1057213" cy="10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Email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ndara" pitchFamily="34" charset="0"/>
                <a:cs typeface="Arial" pitchFamily="34" charset="0"/>
              </a:rPr>
              <a:t>Steps of Effective Email Writing  [1/3]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Determine your desired outcome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Jumping to the point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 as few words as possible, introduce who you are, context if necessary, and why you are emailing, etc.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State the incentives and benefits of receivers rather than the sender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Keep it simple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Stick to the facts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7AF4652-65FD-4710-A716-B24391A12AE0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29B58C-1366-4725-A3CB-852130735A0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419B5A-6AC3-4343-92BC-91646E0D2B9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45C2D4-282C-444F-AFF0-A738BCFA8E0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16D68-AB8F-4932-8BAD-767112D0C30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6342E4-7612-4922-A666-24F35692EDD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3E51EF-A9F6-4FA0-8480-7BC2DA17BB8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F8FFC3-E117-41AC-85DA-B7FDE947273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7FB7ED-D9E4-4909-9012-723999CF45D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251DFB-C591-472E-81FC-5A9F0BB1AC9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A9A547-4780-41DA-9E81-30DFB6E735C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216DC0-AB3E-476A-BBC3-CC810B15128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0F1F84-D9C5-4C25-85BB-913CE6A333C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964FA6-C7F6-4601-AD98-385E031C474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59FEF2-21CD-4DDE-96A5-9D044A3126E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74669AE-5917-4706-88FD-A06E4722876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F33D2C0-5573-477F-9416-9CA868D741E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975D2AE-8567-46A1-90A2-312355436C6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B64A9FD-549B-4DFB-93CE-0773A6DD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6266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7415</TotalTime>
  <Words>1100</Words>
  <Application>Microsoft Office PowerPoint</Application>
  <PresentationFormat>On-screen Show (4:3)</PresentationFormat>
  <Paragraphs>213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Candara</vt:lpstr>
      <vt:lpstr>Courier New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Audience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638</cp:revision>
  <dcterms:created xsi:type="dcterms:W3CDTF">2015-07-28T10:20:14Z</dcterms:created>
  <dcterms:modified xsi:type="dcterms:W3CDTF">2017-10-13T05:01:13Z</dcterms:modified>
</cp:coreProperties>
</file>